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2543C-D01E-4F00-BAA9-7BE5E710CBD4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03018-0863-4435-A269-544EE065E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8454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307D-E176-4ABE-A043-B722007F45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6499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Note: </a:t>
            </a:r>
          </a:p>
          <a:p>
            <a:r>
              <a:rPr lang="en-US" dirty="0" smtClean="0"/>
              <a:t>–  Data does not contain</a:t>
            </a:r>
            <a:r>
              <a:rPr lang="en-US" baseline="0" dirty="0" smtClean="0"/>
              <a:t> level of detail in order to report year to year trends.</a:t>
            </a:r>
          </a:p>
          <a:p>
            <a:r>
              <a:rPr lang="en-US" dirty="0" smtClean="0"/>
              <a:t>–  A state is counted in the reporting timeframe (e.g., 2011-2016) if it reported any BPI projects or events occurring in that timeframe.  </a:t>
            </a:r>
            <a:r>
              <a:rPr lang="en-US" b="1" dirty="0" smtClean="0"/>
              <a:t>Not all data may be reported.</a:t>
            </a:r>
          </a:p>
          <a:p>
            <a:r>
              <a:rPr lang="en-US" baseline="0" dirty="0" smtClean="0"/>
              <a:t>–  Displaying increases of counts of projects is not recommended as projects are defined differently by different states.</a:t>
            </a:r>
          </a:p>
          <a:p>
            <a:endParaRPr lang="en-US" baseline="0" dirty="0"/>
          </a:p>
          <a:p>
            <a:r>
              <a:rPr lang="en-US" baseline="0" dirty="0" smtClean="0"/>
              <a:t>Data sources: ECOS Final 2016 State Inventory.xlsx &amp;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StateLeanProjects_011916.xlsx</a:t>
            </a:r>
          </a:p>
          <a:p>
            <a:r>
              <a:rPr lang="en-US" baseline="0" dirty="0" smtClean="0"/>
              <a:t>– 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Findings are based on ECO’s survey of state BPI activities in 2010 and in 2016.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307D-E176-4ABE-A043-B722007F45E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7901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Top programmatic activities by subcategory: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– </a:t>
            </a:r>
            <a:r>
              <a:rPr lang="en-US" baseline="0" dirty="0" smtClean="0"/>
              <a:t>Water (23 projects between 2011-2016)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– </a:t>
            </a:r>
            <a:r>
              <a:rPr lang="en-US" baseline="0" dirty="0" smtClean="0"/>
              <a:t>Air &amp; Radiation (21 projects between 2011-2016)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Top operational activities by subcategory: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– </a:t>
            </a:r>
            <a:r>
              <a:rPr lang="en-US" baseline="0" dirty="0" smtClean="0"/>
              <a:t>IT (19 projects between 2011-2016)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– </a:t>
            </a:r>
            <a:r>
              <a:rPr lang="en-US" baseline="0" dirty="0" smtClean="0"/>
              <a:t>Planning (16 projects between 2011-2016)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r>
              <a:rPr lang="en-US" dirty="0" smtClean="0"/>
              <a:t>Note: </a:t>
            </a:r>
          </a:p>
          <a:p>
            <a:r>
              <a:rPr lang="en-US" dirty="0" smtClean="0"/>
              <a:t>–  Data does not contain</a:t>
            </a:r>
            <a:r>
              <a:rPr lang="en-US" baseline="0" dirty="0" smtClean="0"/>
              <a:t> level of detail in order to report year to year trends.</a:t>
            </a:r>
          </a:p>
          <a:p>
            <a:r>
              <a:rPr lang="en-US" dirty="0" smtClean="0"/>
              <a:t>–  A state is counted in the reporting timeframe (e.g., 2011-2016) if it reported any BPI projects or events occurring in that timeframe.  </a:t>
            </a:r>
            <a:r>
              <a:rPr lang="en-US" b="1" dirty="0" smtClean="0"/>
              <a:t>Not all data may be reported.</a:t>
            </a:r>
          </a:p>
          <a:p>
            <a:r>
              <a:rPr lang="en-US" baseline="0" dirty="0" smtClean="0"/>
              <a:t>–  Displaying increases of counts of projects is not recommended as projects are defined differently by different states.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Data sources: ECOS Final 2016 State Inventory.xlsx &amp;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StateLeanProjects_011916.xlsx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D307D-E176-4ABE-A043-B722007F45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405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018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209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050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151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334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626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470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616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879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30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794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1AF02-2A82-4B4B-9A9E-9762E824534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C5117-1688-400F-A0FE-A7F47F45E9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585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1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116151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atin typeface="Gill Sans MT" panose="020B0502020104020203" pitchFamily="34" charset="0"/>
              </a:rPr>
              <a:t>How Lean </a:t>
            </a:r>
            <a:br>
              <a:rPr lang="en-US" sz="5400" b="1" dirty="0" smtClean="0">
                <a:latin typeface="Gill Sans MT" panose="020B0502020104020203" pitchFamily="34" charset="0"/>
              </a:rPr>
            </a:br>
            <a:r>
              <a:rPr lang="en-US" sz="5400" b="1" dirty="0" smtClean="0">
                <a:latin typeface="Gill Sans MT" panose="020B0502020104020203" pitchFamily="34" charset="0"/>
              </a:rPr>
              <a:t>Is Your Machine?</a:t>
            </a:r>
            <a:r>
              <a:rPr lang="en-US" b="1" dirty="0" smtClean="0">
                <a:latin typeface="Gill Sans MT" panose="020B0502020104020203" pitchFamily="34" charset="0"/>
              </a:rPr>
              <a:t/>
            </a:r>
            <a:br>
              <a:rPr lang="en-US" b="1" dirty="0" smtClean="0">
                <a:latin typeface="Gill Sans MT" panose="020B0502020104020203" pitchFamily="34" charset="0"/>
              </a:rPr>
            </a:br>
            <a:r>
              <a:rPr lang="en-US" sz="2000" dirty="0" smtClean="0">
                <a:latin typeface="Gill Sans MT" panose="020B0502020104020203" pitchFamily="34" charset="0"/>
              </a:rPr>
              <a:t/>
            </a:r>
            <a:br>
              <a:rPr lang="en-US" sz="2000" dirty="0" smtClean="0">
                <a:latin typeface="Gill Sans MT" panose="020B0502020104020203" pitchFamily="34" charset="0"/>
              </a:rPr>
            </a:br>
            <a:r>
              <a:rPr lang="en-US" sz="2000" dirty="0" smtClean="0">
                <a:latin typeface="Gill Sans MT" panose="020B0502020104020203" pitchFamily="34" charset="0"/>
              </a:rPr>
              <a:t/>
            </a:r>
            <a:br>
              <a:rPr lang="en-US" sz="2000" dirty="0" smtClean="0">
                <a:latin typeface="Gill Sans MT" panose="020B0502020104020203" pitchFamily="34" charset="0"/>
              </a:rPr>
            </a:br>
            <a:r>
              <a:rPr lang="en-US" sz="2400" dirty="0" smtClean="0">
                <a:latin typeface="Gill Sans MT" panose="020B0502020104020203" pitchFamily="34" charset="0"/>
              </a:rPr>
              <a:t>Preliminary </a:t>
            </a:r>
            <a:r>
              <a:rPr lang="en-US" sz="2400" dirty="0">
                <a:latin typeface="Gill Sans MT" panose="020B0502020104020203" pitchFamily="34" charset="0"/>
              </a:rPr>
              <a:t>Findings from </a:t>
            </a:r>
            <a:r>
              <a:rPr lang="en-US" sz="2400" dirty="0" smtClean="0">
                <a:latin typeface="Gill Sans MT" panose="020B0502020104020203" pitchFamily="34" charset="0"/>
              </a:rPr>
              <a:t>Recent State </a:t>
            </a:r>
            <a:r>
              <a:rPr lang="en-US" sz="2400" dirty="0">
                <a:latin typeface="Gill Sans MT" panose="020B0502020104020203" pitchFamily="34" charset="0"/>
              </a:rPr>
              <a:t>and EPA </a:t>
            </a:r>
            <a:r>
              <a:rPr lang="en-US" sz="2400" dirty="0" smtClean="0">
                <a:latin typeface="Gill Sans MT" panose="020B0502020104020203" pitchFamily="34" charset="0"/>
              </a:rPr>
              <a:t/>
            </a:r>
            <a:br>
              <a:rPr lang="en-US" sz="2400" dirty="0" smtClean="0">
                <a:latin typeface="Gill Sans MT" panose="020B0502020104020203" pitchFamily="34" charset="0"/>
              </a:rPr>
            </a:br>
            <a:r>
              <a:rPr lang="en-US" sz="2400" dirty="0" smtClean="0">
                <a:latin typeface="Gill Sans MT" panose="020B0502020104020203" pitchFamily="34" charset="0"/>
              </a:rPr>
              <a:t>Business </a:t>
            </a:r>
            <a:r>
              <a:rPr lang="en-US" sz="2400" dirty="0">
                <a:latin typeface="Gill Sans MT" panose="020B0502020104020203" pitchFamily="34" charset="0"/>
              </a:rPr>
              <a:t>Process Improvement (BPI) Efforts</a:t>
            </a:r>
            <a:endParaRPr lang="en-US" sz="5400" dirty="0"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6858000" cy="1419726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Mitchell, Moderator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12, 2016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0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Gill Sans MT" panose="020B0502020104020203" pitchFamily="34" charset="0"/>
              </a:rPr>
              <a:t>Impressive Gains in </a:t>
            </a:r>
            <a:r>
              <a:rPr lang="en-US" sz="3600" dirty="0">
                <a:latin typeface="Gill Sans MT" panose="020B0502020104020203" pitchFamily="34" charset="0"/>
              </a:rPr>
              <a:t>State BPI Activity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158" y="1858658"/>
            <a:ext cx="3791181" cy="4285271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91456" y="1896687"/>
            <a:ext cx="3723892" cy="4209212"/>
          </a:xfrm>
        </p:spPr>
      </p:pic>
      <p:sp>
        <p:nvSpPr>
          <p:cNvPr id="3" name="TextBox 2"/>
          <p:cNvSpPr txBox="1"/>
          <p:nvPr/>
        </p:nvSpPr>
        <p:spPr>
          <a:xfrm>
            <a:off x="1564105" y="3340442"/>
            <a:ext cx="24063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Since 2010,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21% more states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have reported participating in Business Process Improvement (BPI) projects.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6356" y="2319694"/>
            <a:ext cx="24933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The number of states with 6+ projects has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more than doubled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between 2010 and 2016.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8650" y="1532740"/>
            <a:ext cx="7877676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43000" y="1764934"/>
            <a:ext cx="3324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States Reporting BPI Activities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60860" y="1769637"/>
            <a:ext cx="33243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States Completing 6+ Projects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85C7-9A6D-4DC7-9066-2D5686623C7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301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7585"/>
          <a:stretch/>
        </p:blipFill>
        <p:spPr>
          <a:xfrm>
            <a:off x="628650" y="1859687"/>
            <a:ext cx="4133850" cy="4283214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pc="-100" dirty="0" smtClean="0">
                <a:latin typeface="Gill Sans MT" panose="020B0502020104020203" pitchFamily="34" charset="0"/>
              </a:rPr>
              <a:t>Continued Investments Across BPI Activities</a:t>
            </a:r>
            <a:endParaRPr lang="en-US" sz="3600" spc="-1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2186" y="3618600"/>
            <a:ext cx="2703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states with programmatic BPI activities has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remained strong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28650" y="1532740"/>
            <a:ext cx="7877676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C85C7-9A6D-4DC7-9066-2D5686623C7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Content Placeholder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875"/>
          <a:stretch/>
        </p:blipFill>
        <p:spPr>
          <a:xfrm>
            <a:off x="4742560" y="1859686"/>
            <a:ext cx="3716648" cy="428321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818146" y="2319694"/>
            <a:ext cx="196817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of states with operational BPI activities has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200%.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7836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320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Lean  Is Your Machine?   Preliminary Findings from Recent State and EPA  Business Process Improvement (BPI) Efforts</vt:lpstr>
      <vt:lpstr>Impressive Gains in State BPI Activity </vt:lpstr>
      <vt:lpstr>Continued Investments Across BPI Activities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Lean  Is Your Machine?   Preliminary Findings from Recent State and EPA  Business Process Improvement (BPI) Efforts</dc:title>
  <dc:creator>Owen McAleer</dc:creator>
  <cp:lastModifiedBy>Lia Parisien</cp:lastModifiedBy>
  <cp:revision>1</cp:revision>
  <dcterms:created xsi:type="dcterms:W3CDTF">2016-04-04T19:30:37Z</dcterms:created>
  <dcterms:modified xsi:type="dcterms:W3CDTF">2016-04-06T20:46:24Z</dcterms:modified>
</cp:coreProperties>
</file>