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875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Number</a:t>
            </a:r>
            <a:r>
              <a:rPr lang="en-US" baseline="0" dirty="0" smtClean="0"/>
              <a:t> of DNR FTE </a:t>
            </a:r>
            <a:r>
              <a:rPr lang="en-US" dirty="0" smtClean="0"/>
              <a:t>Positions</a:t>
            </a:r>
          </a:p>
          <a:p>
            <a:pPr>
              <a:defRPr sz="2875" b="1" i="1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1995 to </a:t>
            </a:r>
            <a:r>
              <a:rPr lang="en-US" dirty="0"/>
              <a:t>2015</a:t>
            </a:r>
          </a:p>
        </c:rich>
      </c:tx>
      <c:layout>
        <c:manualLayout>
          <c:xMode val="edge"/>
          <c:yMode val="edge"/>
          <c:x val="0.22440485564304466"/>
          <c:y val="0.11592992736373071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8928585869936387"/>
          <c:y val="0.31462161047497816"/>
          <c:w val="0.75625057697340181"/>
          <c:h val="0.42950419023347647"/>
        </c:manualLayout>
      </c:layout>
      <c:areaChart>
        <c:grouping val="standard"/>
        <c:ser>
          <c:idx val="0"/>
          <c:order val="0"/>
          <c:spPr>
            <a:solidFill>
              <a:srgbClr val="00FFFF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'C:\Users\voltzj\AppData\Local\Microsoft\Windows\Temporary Internet Files\Content.Outlook\ASHZBK61\[DNR Position Growth 1995-2015 expl.xls]Data'!$B$2:$B$12</c:f>
              <c:strCache>
                <c:ptCount val="11"/>
                <c:pt idx="0">
                  <c:v>1995  3,114</c:v>
                </c:pt>
                <c:pt idx="1">
                  <c:v>1997</c:v>
                </c:pt>
                <c:pt idx="2">
                  <c:v>1999</c:v>
                </c:pt>
                <c:pt idx="3">
                  <c:v>2001</c:v>
                </c:pt>
                <c:pt idx="4">
                  <c:v>2003</c:v>
                </c:pt>
                <c:pt idx="5">
                  <c:v>2005</c:v>
                </c:pt>
                <c:pt idx="6">
                  <c:v>2008</c:v>
                </c:pt>
                <c:pt idx="7">
                  <c:v>2009</c:v>
                </c:pt>
                <c:pt idx="8">
                  <c:v>2011</c:v>
                </c:pt>
                <c:pt idx="9">
                  <c:v>2013</c:v>
                </c:pt>
                <c:pt idx="10">
                  <c:v>2015  2,641</c:v>
                </c:pt>
              </c:strCache>
            </c:strRef>
          </c:cat>
          <c:val>
            <c:numRef>
              <c:f>'C:\Users\voltzj\AppData\Local\Microsoft\Windows\Temporary Internet Files\Content.Outlook\ASHZBK61\[DNR Position Growth 1995-2015 expl.xls]Data'!$C$2:$C$12</c:f>
              <c:numCache>
                <c:formatCode>General</c:formatCode>
                <c:ptCount val="11"/>
                <c:pt idx="0">
                  <c:v>3114</c:v>
                </c:pt>
                <c:pt idx="1">
                  <c:v>2906</c:v>
                </c:pt>
                <c:pt idx="2">
                  <c:v>2932</c:v>
                </c:pt>
                <c:pt idx="3">
                  <c:v>3001</c:v>
                </c:pt>
                <c:pt idx="4">
                  <c:v>2975</c:v>
                </c:pt>
                <c:pt idx="5">
                  <c:v>2824</c:v>
                </c:pt>
                <c:pt idx="6">
                  <c:v>2714</c:v>
                </c:pt>
                <c:pt idx="7">
                  <c:v>2746</c:v>
                </c:pt>
                <c:pt idx="8">
                  <c:v>2709.22</c:v>
                </c:pt>
                <c:pt idx="9">
                  <c:v>2658.94</c:v>
                </c:pt>
                <c:pt idx="10">
                  <c:v>2641.34</c:v>
                </c:pt>
              </c:numCache>
            </c:numRef>
          </c:val>
        </c:ser>
        <c:dLbls/>
        <c:axId val="47860352"/>
        <c:axId val="47952640"/>
      </c:areaChart>
      <c:catAx>
        <c:axId val="47860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82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Year</a:t>
                </a:r>
              </a:p>
            </c:rich>
          </c:tx>
          <c:layout>
            <c:manualLayout>
              <c:xMode val="edge"/>
              <c:yMode val="edge"/>
              <c:x val="0.53303608275380676"/>
              <c:y val="0.8877289734997228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952640"/>
        <c:crosses val="autoZero"/>
        <c:auto val="1"/>
        <c:lblAlgn val="ctr"/>
        <c:lblOffset val="100"/>
        <c:tickLblSkip val="1"/>
        <c:tickMarkSkip val="1"/>
      </c:catAx>
      <c:valAx>
        <c:axId val="47952640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Number of Positions</a:t>
                </a:r>
              </a:p>
            </c:rich>
          </c:tx>
          <c:layout>
            <c:manualLayout>
              <c:xMode val="edge"/>
              <c:yMode val="edge"/>
              <c:x val="4.4642886620304537E-2"/>
              <c:y val="0.3994779781117439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2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7860352"/>
        <c:crosses val="autoZero"/>
        <c:crossBetween val="midCat"/>
        <c:majorUnit val="200"/>
        <c:minorUnit val="40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zero"/>
  </c:chart>
  <c:spPr>
    <a:noFill/>
    <a:ln w="3175">
      <a:noFill/>
      <a:prstDash val="solid"/>
    </a:ln>
  </c:spPr>
  <c:txPr>
    <a:bodyPr/>
    <a:lstStyle/>
    <a:p>
      <a:pPr>
        <a:defRPr sz="23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0.18796</cdr:x>
      <cdr:y>0.3298</cdr:y>
    </cdr:from>
    <cdr:to>
      <cdr:x>0.94001</cdr:x>
      <cdr:y>0.59226</cdr:y>
    </cdr:to>
    <cdr:sp macro="" textlink="">
      <cdr:nvSpPr>
        <cdr:cNvPr id="2049" name="Line 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1623060" y="2095500"/>
          <a:ext cx="6397258" cy="146750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none" w="med" len="med"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0.66689</cdr:x>
      <cdr:y>0.81464</cdr:y>
    </cdr:from>
    <cdr:to>
      <cdr:x>0.68022</cdr:x>
      <cdr:y>0.87895</cdr:y>
    </cdr:to>
    <cdr:sp macro="" textlink="">
      <cdr:nvSpPr>
        <cdr:cNvPr id="205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00369" y="4807486"/>
          <a:ext cx="113877" cy="3586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0.559</cdr:x>
      <cdr:y>0.84974</cdr:y>
    </cdr:from>
    <cdr:to>
      <cdr:x>0.67997</cdr:x>
      <cdr:y>0.88533</cdr:y>
    </cdr:to>
    <cdr:sp macro="" textlink="">
      <cdr:nvSpPr>
        <cdr:cNvPr id="205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83026" y="5002573"/>
          <a:ext cx="1029111" cy="1979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0.66689</cdr:x>
      <cdr:y>0.84754</cdr:y>
    </cdr:from>
    <cdr:to>
      <cdr:x>0.68022</cdr:x>
      <cdr:y>0.87773</cdr:y>
    </cdr:to>
    <cdr:sp macro="" textlink="">
      <cdr:nvSpPr>
        <cdr:cNvPr id="2055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00369" y="4991097"/>
          <a:ext cx="113877" cy="1678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0.53332</cdr:x>
      <cdr:y>0.84754</cdr:y>
    </cdr:from>
    <cdr:to>
      <cdr:x>0.67603</cdr:x>
      <cdr:y>0.86521</cdr:y>
    </cdr:to>
    <cdr:sp macro="" textlink="">
      <cdr:nvSpPr>
        <cdr:cNvPr id="2056" name="Text Box 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63707" y="4991097"/>
          <a:ext cx="1212580" cy="989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0.6343</cdr:x>
      <cdr:y>0.84754</cdr:y>
    </cdr:from>
    <cdr:to>
      <cdr:x>0.76836</cdr:x>
      <cdr:y>0.86521</cdr:y>
    </cdr:to>
    <cdr:sp macro="" textlink="">
      <cdr:nvSpPr>
        <cdr:cNvPr id="2057" name="Text Box 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22003" y="4991097"/>
          <a:ext cx="1142988" cy="9897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0.6343</cdr:x>
      <cdr:y>0.86422</cdr:y>
    </cdr:from>
    <cdr:to>
      <cdr:x>0.7059</cdr:x>
      <cdr:y>0.88214</cdr:y>
    </cdr:to>
    <cdr:sp macro="" textlink="">
      <cdr:nvSpPr>
        <cdr:cNvPr id="2058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422003" y="5084338"/>
          <a:ext cx="609453" cy="989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0.65701</cdr:x>
      <cdr:y>0.83993</cdr:y>
    </cdr:from>
    <cdr:to>
      <cdr:x>0.66763</cdr:x>
      <cdr:y>0.88238</cdr:y>
    </cdr:to>
    <cdr:sp macro="" textlink="">
      <cdr:nvSpPr>
        <cdr:cNvPr id="2059" name="Text Box 1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16016" y="4948064"/>
          <a:ext cx="90679" cy="2366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0.52419</cdr:x>
      <cdr:y>0.86422</cdr:y>
    </cdr:from>
    <cdr:to>
      <cdr:x>0.66467</cdr:x>
      <cdr:y>0.88214</cdr:y>
    </cdr:to>
    <cdr:sp macro="" textlink="">
      <cdr:nvSpPr>
        <cdr:cNvPr id="2060" name="Text Box 1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85680" y="5084338"/>
          <a:ext cx="1195709" cy="989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0.50642</cdr:x>
      <cdr:y>0.82299</cdr:y>
    </cdr:from>
    <cdr:to>
      <cdr:x>0.52493</cdr:x>
      <cdr:y>0.85024</cdr:y>
    </cdr:to>
    <cdr:sp macro="" textlink="">
      <cdr:nvSpPr>
        <cdr:cNvPr id="2061" name="Text Box 1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31735" y="4853389"/>
          <a:ext cx="160272" cy="1520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0.50642</cdr:x>
      <cdr:y>0.82299</cdr:y>
    </cdr:from>
    <cdr:to>
      <cdr:x>0.82217</cdr:x>
      <cdr:y>0.88583</cdr:y>
    </cdr:to>
    <cdr:sp macro="" textlink="">
      <cdr:nvSpPr>
        <cdr:cNvPr id="2062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331735" y="4853389"/>
          <a:ext cx="2690874" cy="3500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0.81946</cdr:x>
      <cdr:y>0.87061</cdr:y>
    </cdr:from>
    <cdr:to>
      <cdr:x>0.83279</cdr:x>
      <cdr:y>0.93541</cdr:y>
    </cdr:to>
    <cdr:sp macro="" textlink="">
      <cdr:nvSpPr>
        <cdr:cNvPr id="2063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997302" y="5120199"/>
          <a:ext cx="113878" cy="3586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0.76786</cdr:x>
      <cdr:y>0.8873</cdr:y>
    </cdr:from>
    <cdr:to>
      <cdr:x>0.78095</cdr:x>
      <cdr:y>0.95161</cdr:y>
    </cdr:to>
    <cdr:sp macro="" textlink="">
      <cdr:nvSpPr>
        <cdr:cNvPr id="2066" name="Text Box 18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558665" y="5212005"/>
          <a:ext cx="113877" cy="3586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0.74861</cdr:x>
      <cdr:y>0.83134</cdr:y>
    </cdr:from>
    <cdr:to>
      <cdr:x>0.76218</cdr:x>
      <cdr:y>0.89589</cdr:y>
    </cdr:to>
    <cdr:sp macro="" textlink="">
      <cdr:nvSpPr>
        <cdr:cNvPr id="2067" name="Text Box 1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96285" y="4900726"/>
          <a:ext cx="113877" cy="3586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0.79946</cdr:x>
      <cdr:y>0.8414</cdr:y>
    </cdr:from>
    <cdr:to>
      <cdr:x>0.81279</cdr:x>
      <cdr:y>0.90571</cdr:y>
    </cdr:to>
    <cdr:sp macro="" textlink="">
      <cdr:nvSpPr>
        <cdr:cNvPr id="2069" name="Text Box 2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28596" y="4956670"/>
          <a:ext cx="113877" cy="3586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0.57209</cdr:x>
      <cdr:y>0.83478</cdr:y>
    </cdr:from>
    <cdr:to>
      <cdr:x>0.58542</cdr:x>
      <cdr:y>0.89908</cdr:y>
    </cdr:to>
    <cdr:sp macro="" textlink="">
      <cdr:nvSpPr>
        <cdr:cNvPr id="2071" name="Text Box 2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2685" y="4919374"/>
          <a:ext cx="113877" cy="3586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0.8202</cdr:x>
      <cdr:y>0.85784</cdr:y>
    </cdr:from>
    <cdr:to>
      <cdr:x>0.83328</cdr:x>
      <cdr:y>0.92215</cdr:y>
    </cdr:to>
    <cdr:sp macro="" textlink="">
      <cdr:nvSpPr>
        <cdr:cNvPr id="2073" name="Text Box 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003629" y="5047042"/>
          <a:ext cx="113877" cy="3586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solidFill>
                <a:srgbClr xmlns:mc="http://schemas.openxmlformats.org/markup-compatibility/2006" val="FFFFFF" mc:Ignorable="a14" a14:legacySpreadsheetColorIndex="9"/>
              </a:solidFill>
            </a14:hiddenFill>
          </a:ext>
          <a:ext uri="{91240B29-F687-4F45-9708-019B960494DF}">
            <a14:hiddenLine xmlns:a14="http://schemas.microsoft.com/office/drawing/2010/main" xmlns="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0.28027</cdr:x>
      <cdr:y>0.84754</cdr:y>
    </cdr:from>
    <cdr:to>
      <cdr:x>0.88464</cdr:x>
      <cdr:y>0.84974</cdr:y>
    </cdr:to>
    <cdr:sp macro="" textlink="">
      <cdr:nvSpPr>
        <cdr:cNvPr id="2075" name="Line 27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>
          <a:off x="2408478" y="4991097"/>
          <a:ext cx="5143448" cy="1147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 type="triangle" w="med" len="med"/>
        </a:ln>
        <a:extLst xmlns:a="http://schemas.openxmlformats.org/drawingml/2006/main">
          <a:ext uri="{909E8E84-426E-40DD-AFC4-6F175D3DCCD1}">
            <a14:hiddenFill xmlns:a14="http://schemas.microsoft.com/office/drawing/2010/main" xmlns="">
              <a:noFill/>
            </a14:hiddenFill>
          </a:ext>
        </a:extLst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D049-D57F-4C2E-873F-40F540F21ED5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FFC29-F5B5-4919-A21D-4A8FE49C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546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9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A2033-7BBE-4E92-A4C1-A8A356925A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1620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13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29057" indent="-280406" defTabSz="9113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21626" indent="-224325" defTabSz="9113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570276" indent="-224325" defTabSz="9113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18927" indent="-224325" defTabSz="911322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D070F08A-3FB7-4F06-984E-D14A3B8A0B5E}" type="slidenum">
              <a:rPr lang="en-US" altLang="en-US" smtClean="0">
                <a:latin typeface="Arial" charset="0"/>
              </a:rPr>
              <a:pPr eaLnBrk="1" hangingPunct="1"/>
              <a:t>2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662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031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50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39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4765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988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41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03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082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40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288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DEFB-FB09-44CC-9320-6D90A6140E00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A63B9-5A18-4875-A6D3-79E9B79EC7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2688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0523236"/>
              </p:ext>
            </p:extLst>
          </p:nvPr>
        </p:nvGraphicFramePr>
        <p:xfrm>
          <a:off x="0" y="303551"/>
          <a:ext cx="9144000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971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ill Sans MT" panose="020B0502020104020203" pitchFamily="34" charset="0"/>
              </a:rPr>
              <a:t>Wisconsin DNR Projects</a:t>
            </a:r>
            <a:endParaRPr lang="en-US" alt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600200"/>
            <a:ext cx="7315200" cy="21336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800"/>
              </a:spcBef>
              <a:spcAft>
                <a:spcPts val="1800"/>
              </a:spcAft>
            </a:pPr>
            <a:r>
              <a:rPr lang="en-US" altLang="en-US" sz="4000" b="1" dirty="0" smtClean="0"/>
              <a:t>Total Lean Projects Conducted:</a:t>
            </a:r>
            <a:r>
              <a:rPr lang="en-US" altLang="en-US" sz="4000" b="1" dirty="0"/>
              <a:t>	</a:t>
            </a:r>
            <a:r>
              <a:rPr lang="en-US" altLang="en-US" sz="4000" b="1" dirty="0" smtClean="0"/>
              <a:t>		</a:t>
            </a:r>
            <a:r>
              <a:rPr lang="en-US" altLang="en-US" sz="4000" b="1" dirty="0"/>
              <a:t>	</a:t>
            </a:r>
            <a:r>
              <a:rPr lang="en-US" altLang="en-US" sz="3600" dirty="0" smtClean="0"/>
              <a:t>		</a:t>
            </a:r>
            <a:r>
              <a:rPr lang="en-US" altLang="en-US" sz="3600" b="1" dirty="0" smtClean="0"/>
              <a:t>	</a:t>
            </a:r>
          </a:p>
          <a:p>
            <a:pPr eaLnBrk="1" hangingPunct="1"/>
            <a:endParaRPr lang="en-US" altLang="en-US" sz="3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815975" y="3743325"/>
            <a:ext cx="7393960" cy="23923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300" b="1" dirty="0" smtClean="0"/>
              <a:t>Anticipated Staff Savings:                  </a:t>
            </a:r>
          </a:p>
          <a:p>
            <a:pPr marL="1828800" lvl="4" indent="0" eaLnBrk="1" hangingPunct="1">
              <a:buFont typeface="Arial" charset="0"/>
              <a:buNone/>
            </a:pPr>
            <a:r>
              <a:rPr lang="en-US" altLang="en-US" sz="4000" dirty="0" smtClean="0"/>
              <a:t>		</a:t>
            </a:r>
            <a:endParaRPr lang="en-US" altLang="en-US" dirty="0" smtClean="0"/>
          </a:p>
        </p:txBody>
      </p:sp>
      <p:pic>
        <p:nvPicPr>
          <p:cNvPr id="5" name="Picture 4" descr="C:\Users\rogerk\AppData\Local\Microsoft\Windows\Temporary Internet Files\Content.IE5\DY552V3Q\MC90043252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0387" y="4493343"/>
            <a:ext cx="1202148" cy="12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C:\Users\rogerk\AppData\Local\Microsoft\Windows\Temporary Internet Files\Content.IE5\UTN397KD\MC900442139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0387" y="2310582"/>
            <a:ext cx="114617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23303" y="2585885"/>
            <a:ext cx="3279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57 Since 2012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323301" y="4629632"/>
            <a:ext cx="32798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31,000 hours</a:t>
            </a:r>
          </a:p>
          <a:p>
            <a:r>
              <a:rPr lang="en-US" sz="3200" dirty="0" smtClean="0"/>
              <a:t>~ 15 FTEs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39914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34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Wisconsin DNR Projects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 McAleer</dc:creator>
  <cp:lastModifiedBy>Lia Parisien</cp:lastModifiedBy>
  <cp:revision>1</cp:revision>
  <dcterms:created xsi:type="dcterms:W3CDTF">2016-04-04T19:33:04Z</dcterms:created>
  <dcterms:modified xsi:type="dcterms:W3CDTF">2016-04-06T20:48:15Z</dcterms:modified>
</cp:coreProperties>
</file>