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8" r:id="rId3"/>
    <p:sldId id="259" r:id="rId4"/>
    <p:sldId id="277" r:id="rId5"/>
    <p:sldId id="291" r:id="rId6"/>
    <p:sldId id="292" r:id="rId7"/>
    <p:sldId id="290" r:id="rId8"/>
    <p:sldId id="264" r:id="rId9"/>
    <p:sldId id="262" r:id="rId10"/>
    <p:sldId id="263" r:id="rId11"/>
    <p:sldId id="281" r:id="rId12"/>
    <p:sldId id="295" r:id="rId13"/>
    <p:sldId id="303" r:id="rId14"/>
    <p:sldId id="304" r:id="rId15"/>
    <p:sldId id="305" r:id="rId16"/>
    <p:sldId id="307" r:id="rId17"/>
    <p:sldId id="297" r:id="rId18"/>
    <p:sldId id="269" r:id="rId19"/>
    <p:sldId id="298" r:id="rId20"/>
    <p:sldId id="284" r:id="rId21"/>
    <p:sldId id="299" r:id="rId22"/>
    <p:sldId id="294" r:id="rId23"/>
    <p:sldId id="310" r:id="rId24"/>
    <p:sldId id="285" r:id="rId25"/>
    <p:sldId id="311" r:id="rId26"/>
    <p:sldId id="315" r:id="rId27"/>
    <p:sldId id="313" r:id="rId28"/>
    <p:sldId id="314" r:id="rId29"/>
    <p:sldId id="27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D9D9D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86967" autoAdjust="0"/>
  </p:normalViewPr>
  <p:slideViewPr>
    <p:cSldViewPr>
      <p:cViewPr varScale="1">
        <p:scale>
          <a:sx n="75" d="100"/>
          <a:sy n="75" d="100"/>
        </p:scale>
        <p:origin x="98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355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37DA1930-DF80-4A22-A40B-7895A0FDB14A}"/>
    <pc:docChg chg="modSld">
      <pc:chgData name="" userId="" providerId="" clId="Web-{37DA1930-DF80-4A22-A40B-7895A0FDB14A}" dt="2018-10-24T19:21:30.328" v="9" actId="14100"/>
      <pc:docMkLst>
        <pc:docMk/>
      </pc:docMkLst>
      <pc:sldChg chg="modSp">
        <pc:chgData name="" userId="" providerId="" clId="Web-{37DA1930-DF80-4A22-A40B-7895A0FDB14A}" dt="2018-10-24T19:21:30.328" v="9" actId="14100"/>
        <pc:sldMkLst>
          <pc:docMk/>
          <pc:sldMk cId="3020762416" sldId="284"/>
        </pc:sldMkLst>
        <pc:picChg chg="mod">
          <ac:chgData name="" userId="" providerId="" clId="Web-{37DA1930-DF80-4A22-A40B-7895A0FDB14A}" dt="2018-10-24T19:21:30.328" v="9" actId="14100"/>
          <ac:picMkLst>
            <pc:docMk/>
            <pc:sldMk cId="3020762416" sldId="284"/>
            <ac:picMk id="10" creationId="{97DFE762-CFE9-4D2C-8DD5-5E86B1CAF549}"/>
          </ac:picMkLst>
        </pc:picChg>
      </pc:sldChg>
      <pc:sldChg chg="modSp">
        <pc:chgData name="" userId="" providerId="" clId="Web-{37DA1930-DF80-4A22-A40B-7895A0FDB14A}" dt="2018-10-24T19:21:11.687" v="7" actId="14100"/>
        <pc:sldMkLst>
          <pc:docMk/>
          <pc:sldMk cId="655982714" sldId="297"/>
        </pc:sldMkLst>
        <pc:spChg chg="mod">
          <ac:chgData name="" userId="" providerId="" clId="Web-{37DA1930-DF80-4A22-A40B-7895A0FDB14A}" dt="2018-10-24T19:20:57.484" v="5" actId="14100"/>
          <ac:spMkLst>
            <pc:docMk/>
            <pc:sldMk cId="655982714" sldId="297"/>
            <ac:spMk id="6" creationId="{00000000-0000-0000-0000-000000000000}"/>
          </ac:spMkLst>
        </pc:spChg>
        <pc:picChg chg="mod">
          <ac:chgData name="" userId="" providerId="" clId="Web-{37DA1930-DF80-4A22-A40B-7895A0FDB14A}" dt="2018-10-24T19:21:11.687" v="7" actId="14100"/>
          <ac:picMkLst>
            <pc:docMk/>
            <pc:sldMk cId="655982714" sldId="297"/>
            <ac:picMk id="26" creationId="{6396BC0F-B96B-427D-8530-459C6200053C}"/>
          </ac:picMkLst>
        </pc:picChg>
      </pc:sldChg>
      <pc:sldChg chg="modSp">
        <pc:chgData name="" userId="" providerId="" clId="Web-{37DA1930-DF80-4A22-A40B-7895A0FDB14A}" dt="2018-10-24T19:20:13.609" v="3" actId="14100"/>
        <pc:sldMkLst>
          <pc:docMk/>
          <pc:sldMk cId="3586947089" sldId="305"/>
        </pc:sldMkLst>
        <pc:spChg chg="mod">
          <ac:chgData name="" userId="" providerId="" clId="Web-{37DA1930-DF80-4A22-A40B-7895A0FDB14A}" dt="2018-10-24T19:20:02.969" v="1" actId="14100"/>
          <ac:spMkLst>
            <pc:docMk/>
            <pc:sldMk cId="3586947089" sldId="305"/>
            <ac:spMk id="6" creationId="{00000000-0000-0000-0000-000000000000}"/>
          </ac:spMkLst>
        </pc:spChg>
        <pc:picChg chg="mod">
          <ac:chgData name="" userId="" providerId="" clId="Web-{37DA1930-DF80-4A22-A40B-7895A0FDB14A}" dt="2018-10-24T19:20:13.609" v="3" actId="14100"/>
          <ac:picMkLst>
            <pc:docMk/>
            <pc:sldMk cId="3586947089" sldId="305"/>
            <ac:picMk id="2" creationId="{C9F509B1-9F57-4F9F-BD4C-923C41A74D02}"/>
          </ac:picMkLst>
        </pc:picChg>
      </pc:sldChg>
    </pc:docChg>
  </pc:docChgLst>
  <pc:docChgLst>
    <pc:chgData clId="Web-{E8D8EC82-31E3-43F1-8A55-5A79AE3EAFB0}"/>
    <pc:docChg chg="modSld">
      <pc:chgData name="" userId="" providerId="" clId="Web-{E8D8EC82-31E3-43F1-8A55-5A79AE3EAFB0}" dt="2018-10-24T19:16:09.439" v="4" actId="14100"/>
      <pc:docMkLst>
        <pc:docMk/>
      </pc:docMkLst>
      <pc:sldChg chg="addSp delSp modSp">
        <pc:chgData name="" userId="" providerId="" clId="Web-{E8D8EC82-31E3-43F1-8A55-5A79AE3EAFB0}" dt="2018-10-24T19:16:09.439" v="4" actId="14100"/>
        <pc:sldMkLst>
          <pc:docMk/>
          <pc:sldMk cId="392194123" sldId="314"/>
        </pc:sldMkLst>
        <pc:spChg chg="del">
          <ac:chgData name="" userId="" providerId="" clId="Web-{E8D8EC82-31E3-43F1-8A55-5A79AE3EAFB0}" dt="2018-10-24T19:15:54.236" v="1" actId="14100"/>
          <ac:spMkLst>
            <pc:docMk/>
            <pc:sldMk cId="392194123" sldId="314"/>
            <ac:spMk id="6" creationId="{00000000-0000-0000-0000-000000000000}"/>
          </ac:spMkLst>
        </pc:spChg>
        <pc:picChg chg="add mod">
          <ac:chgData name="" userId="" providerId="" clId="Web-{E8D8EC82-31E3-43F1-8A55-5A79AE3EAFB0}" dt="2018-10-24T19:16:09.439" v="4" actId="14100"/>
          <ac:picMkLst>
            <pc:docMk/>
            <pc:sldMk cId="392194123" sldId="314"/>
            <ac:picMk id="2" creationId="{9430494E-75E8-4990-A669-C6AA2FE04D81}"/>
          </ac:picMkLst>
        </pc:picChg>
        <pc:picChg chg="del">
          <ac:chgData name="" userId="" providerId="" clId="Web-{E8D8EC82-31E3-43F1-8A55-5A79AE3EAFB0}" dt="2018-10-24T19:15:51.767" v="0" actId="14100"/>
          <ac:picMkLst>
            <pc:docMk/>
            <pc:sldMk cId="392194123" sldId="314"/>
            <ac:picMk id="9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B5D7B-D8C7-407B-9842-A272588FD8C7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C672F-7882-4D11-B1E7-C0794CFC9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06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48F78-97F9-4556-B320-4DB431DFAB14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F4551-5D5B-4B52-BC1F-49BDA0243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59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BryAnna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40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BryAnna – Maybe diagram</a:t>
            </a:r>
            <a:r>
              <a:rPr lang="en-US" baseline="0" dirty="0"/>
              <a:t> or image?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13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Bry</a:t>
            </a:r>
            <a:r>
              <a:rPr lang="en-US" dirty="0"/>
              <a:t>  - add photo of the data logger and screenshot of real-time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25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25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screen shot should reference valid parameters collected at our continuous sites.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25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Unreviewed</a:t>
            </a:r>
            <a:r>
              <a:rPr lang="en-US" dirty="0"/>
              <a:t> data can be reviewed in AWQMS using graphs, reports and visual inspection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review can consist</a:t>
            </a:r>
            <a:r>
              <a:rPr lang="en-US" baseline="0" dirty="0"/>
              <a:t> of comparing the data against standards or other thresholds as desired by the tribal program.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95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25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25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25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96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</a:t>
            </a:r>
            <a:r>
              <a:rPr lang="en-US" baseline="0" dirty="0"/>
              <a:t> forks of Bishop Creek run through the Reservation.  BC is the largest tributary to the Owens River, which is a significant source for Los Angeles’ water demands (more than 50% in a typical year).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0195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96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96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576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912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57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90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576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576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40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45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used to collect five physical parameters and one bacteria grab sample at each SW site weekly during irrigation season and monthly during non-irrigation season.  Totals (480+100=580) physical parameter data points per year, (96+30=126) bacteria data points per year. Groundwater levels are recorded once a month (192 data points per year).  All together, under 1000 data points throughout the year.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660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60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graph of all sites with one year of pH data – Today we collect 17,520 data points for each parameter at each site per year (70,080 for each parameter at all 4 sites).  With 5 parameters and 4 sites, this is 350,400 data points per year.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95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– </a:t>
            </a:r>
            <a:r>
              <a:rPr lang="en-US" dirty="0" err="1"/>
              <a:t>Bry</a:t>
            </a:r>
            <a:r>
              <a:rPr lang="en-US" dirty="0"/>
              <a:t> changed AWQMS logo size </a:t>
            </a:r>
            <a:r>
              <a:rPr lang="en-US"/>
              <a:t>and location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15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– Consolidate this into one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35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BryAnna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F4551-5D5B-4B52-BC1F-49BDA02437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3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11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5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1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7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64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42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35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8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21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06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D198-97E7-4D32-9728-7F4A81AD65A5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3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6D198-97E7-4D32-9728-7F4A81AD65A5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69A92-3927-417C-8164-2B0513B63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7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3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4.png"/><Relationship Id="rId3" Type="http://schemas.openxmlformats.org/officeDocument/2006/relationships/image" Target="../media/image13.jp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5" Type="http://schemas.openxmlformats.org/officeDocument/2006/relationships/image" Target="../media/image14.jpe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3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3.jp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6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jp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0.jpeg"/><Relationship Id="rId9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3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6.png"/><Relationship Id="rId4" Type="http://schemas.openxmlformats.org/officeDocument/2006/relationships/hyperlink" Target="EE2018Integrated%20CMD%20Review%20and%20Adustment_cut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Linking%20to%20a%20preconfigured%20portal%20graph_cut.mp4" TargetMode="External"/><Relationship Id="rId5" Type="http://schemas.openxmlformats.org/officeDocument/2006/relationships/hyperlink" Target="Preconfiguring%20a%20Graph%20for%20Public%20Portal_cut_cut.mp4" TargetMode="External"/><Relationship Id="rId4" Type="http://schemas.openxmlformats.org/officeDocument/2006/relationships/hyperlink" Target="Public%20Portal%20Exploration%20Mode_cut_cut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55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58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mailto:Mark.Lebaron@GoldSystems.com" TargetMode="External"/><Relationship Id="rId4" Type="http://schemas.openxmlformats.org/officeDocument/2006/relationships/hyperlink" Target="mailto:BryAnna.Vaughan@BishopPaiute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304801"/>
            <a:ext cx="8229600" cy="1143000"/>
          </a:xfrm>
          <a:solidFill>
            <a:srgbClr val="F2F2F2">
              <a:alpha val="50196"/>
            </a:srgbClr>
          </a:solidFill>
        </p:spPr>
        <p:txBody>
          <a:bodyPr>
            <a:normAutofit fontScale="90000"/>
          </a:bodyPr>
          <a:lstStyle/>
          <a:p>
            <a:r>
              <a:rPr lang="en-US" sz="4000" dirty="0"/>
              <a:t>Bishop Paiute Tribe’s Digital Transformation of Environmental Data Management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4191000"/>
            <a:ext cx="8077200" cy="990600"/>
          </a:xfrm>
          <a:solidFill>
            <a:srgbClr val="D9D9D9">
              <a:alpha val="50196"/>
            </a:srgbClr>
          </a:solidFill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700" dirty="0" err="1">
                <a:solidFill>
                  <a:schemeClr val="tx1"/>
                </a:solidFill>
              </a:rPr>
              <a:t>BryAnna</a:t>
            </a:r>
            <a:r>
              <a:rPr lang="en-US" sz="2700" dirty="0">
                <a:solidFill>
                  <a:schemeClr val="tx1"/>
                </a:solidFill>
              </a:rPr>
              <a:t> Vaughan – Water Quality Program Coordinator </a:t>
            </a:r>
          </a:p>
          <a:p>
            <a:r>
              <a:rPr lang="en-US" sz="2700" dirty="0">
                <a:solidFill>
                  <a:schemeClr val="tx1"/>
                </a:solidFill>
              </a:rPr>
              <a:t>Mark </a:t>
            </a:r>
            <a:r>
              <a:rPr lang="en-US" sz="2700" dirty="0" err="1">
                <a:solidFill>
                  <a:schemeClr val="tx1"/>
                </a:solidFill>
              </a:rPr>
              <a:t>LeBaron</a:t>
            </a:r>
            <a:r>
              <a:rPr lang="en-US" sz="2700" dirty="0">
                <a:solidFill>
                  <a:schemeClr val="tx1"/>
                </a:solidFill>
              </a:rPr>
              <a:t> – Senior Business Analyst</a:t>
            </a:r>
            <a:endParaRPr lang="en-US" sz="2700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1" y="4762500"/>
            <a:ext cx="1979515" cy="1981200"/>
          </a:xfrm>
          <a:prstGeom prst="rect">
            <a:avLst/>
          </a:prstGeom>
        </p:spPr>
      </p:pic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323331"/>
            <a:ext cx="4572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465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548164FA-727A-4034-BD43-0C973DE77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427038"/>
            <a:ext cx="108204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Pre-AWQMS Method for Calculating MPN &amp; GM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85800" y="1752601"/>
            <a:ext cx="10820400" cy="4525963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132" y="502816"/>
            <a:ext cx="990600" cy="9914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8AD6DA-A23A-43F0-AA49-EAAE01386B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867400"/>
            <a:ext cx="413635" cy="6955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80D5D94-9A96-4C9D-A45C-1E03BD165B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08" y="5943250"/>
            <a:ext cx="453136" cy="762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7CC11E-5977-4FF6-9AF5-449EA342DF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57" y="1526974"/>
            <a:ext cx="5831168" cy="52736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ADC0061-A50E-4A8D-987B-540ABF50C0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59" y="3428864"/>
            <a:ext cx="1666875" cy="54611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5C87EC2-00C4-47D3-B651-3583723320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55" y="2189110"/>
            <a:ext cx="4405067" cy="68593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2D1E5CD-998F-4B90-9252-931558F61E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665" y="2893061"/>
            <a:ext cx="1816192" cy="60672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F594F1C-A411-4A7F-B3CD-192FE51D26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68" y="2933699"/>
            <a:ext cx="1666875" cy="49530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66D7D52-4E4E-4F9A-8F56-AE109FF969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891" y="3049517"/>
            <a:ext cx="1666875" cy="3164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FAE0422-05D9-4C9B-B0C6-559F2623C6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90" y="4506377"/>
            <a:ext cx="2901509" cy="60672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8009793-2451-4128-8FEA-219712CE41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86" y="5468672"/>
            <a:ext cx="2628536" cy="60672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34BA775-FDC8-44CA-AAAA-F4713C78C5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60" y="3419620"/>
            <a:ext cx="3760239" cy="5700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2EEFA18-3A6C-4DC2-8494-516B78ADC9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751"/>
            <a:ext cx="12192000" cy="544300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A29F428-3136-4DAA-9441-1D8B1BCE77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84" y="3035450"/>
            <a:ext cx="1200150" cy="396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F2419E-0605-4541-AFA4-5716E9D9FB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816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515FB0-AEC6-4525-8CC1-0642C20DFA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4"/>
            <a:ext cx="12178291" cy="680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5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68E3DEA5-160A-468E-8B09-68260F16E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Calculating MPN and Geometric Mean </a:t>
            </a:r>
          </a:p>
          <a:p>
            <a:r>
              <a:rPr lang="en-US" sz="3200" dirty="0"/>
              <a:t>with AWQMS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4181"/>
            <a:ext cx="990600" cy="991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15B5B7-B2AA-45DD-AAAA-542069A92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35912"/>
            <a:ext cx="9296400" cy="5189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5A8C7-0994-4ED6-A752-6A74FD901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85" y="1624166"/>
            <a:ext cx="9285215" cy="5189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C3482A-22A6-47AB-BC09-47EE00FE1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10" y="1639806"/>
            <a:ext cx="9304090" cy="51800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85D507-E6F4-444A-B169-D96011C693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385337"/>
            <a:ext cx="2400272" cy="2278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C18FEC-7DA4-4B3E-B42F-DD58332284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885109"/>
            <a:ext cx="1150117" cy="10917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7B17BA-8BC7-424C-860C-84E16ABA0B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895599"/>
            <a:ext cx="317195" cy="533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33D183-79E4-46AB-9F07-04FE7FC5F7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84" y="1649343"/>
            <a:ext cx="9285215" cy="52187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A4538C-76E3-44C5-ABB1-5C5D68B062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062" y="2665036"/>
            <a:ext cx="317195" cy="533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995696-6C7F-4D99-BEF0-023EBE2271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83" y="1645816"/>
            <a:ext cx="9285216" cy="50597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89D284-8E7E-4C81-A441-4FF28B661A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214130"/>
            <a:ext cx="1524000" cy="4611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BB066B-2BC0-4809-B650-B00DCE2298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990" y="3039332"/>
            <a:ext cx="317195" cy="5334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656FA0F-D554-4D43-8D10-BE3876D65D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364"/>
            <a:ext cx="12192000" cy="52186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F62EE5-974C-4A75-9233-CB449AEC713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929" y="495691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5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3486B62D-A4ED-4157-9BEC-B692C46D4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Sharing Real-Time Continuous Data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1981200" y="1752601"/>
            <a:ext cx="8229600" cy="4525963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Pre-AWQMS method</a:t>
            </a:r>
          </a:p>
          <a:p>
            <a:pPr lvl="1"/>
            <a:r>
              <a:rPr lang="en-US" dirty="0"/>
              <a:t>Radio telemetry at continuous sites</a:t>
            </a:r>
          </a:p>
          <a:p>
            <a:pPr lvl="1"/>
            <a:r>
              <a:rPr lang="en-US" dirty="0"/>
              <a:t>Real-time, raw data transferred to Tribe’s domain and then pushed to TREX website for public availability</a:t>
            </a:r>
          </a:p>
          <a:p>
            <a:pPr lvl="1"/>
            <a:r>
              <a:rPr lang="en-US" dirty="0"/>
              <a:t>No validation tools, no analytical capability, no alerts</a:t>
            </a:r>
          </a:p>
          <a:p>
            <a:pPr lvl="1"/>
            <a:r>
              <a:rPr lang="en-US" dirty="0"/>
              <a:t>Dependable, cost-effective, very limited results</a:t>
            </a:r>
          </a:p>
          <a:p>
            <a:pPr lvl="2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02816"/>
            <a:ext cx="990600" cy="991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83F6C-83DF-411E-96B9-C0A86B748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5737"/>
            <a:ext cx="12192000" cy="519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8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9B7DE39F-4C0C-4AED-ACF5-BFB999664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6059" y="427038"/>
            <a:ext cx="11078026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Auto-Poll, Auto-QC with Alerts</a:t>
            </a:r>
          </a:p>
          <a:p>
            <a:r>
              <a:rPr lang="en-US" sz="3200" dirty="0"/>
              <a:t>for real-time continuous data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615" y="1828800"/>
            <a:ext cx="3566273" cy="47710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2816"/>
            <a:ext cx="990600" cy="991443"/>
          </a:xfrm>
          <a:prstGeom prst="rect">
            <a:avLst/>
          </a:prstGeom>
        </p:spPr>
      </p:pic>
      <p:pic>
        <p:nvPicPr>
          <p:cNvPr id="2" name="Picture 2" descr="A person riding skis down a snow covered forest&#10;&#10;Description generated with high confidence">
            <a:extLst>
              <a:ext uri="{FF2B5EF4-FFF2-40B4-BE49-F238E27FC236}">
                <a16:creationId xmlns:a16="http://schemas.microsoft.com/office/drawing/2014/main" id="{C11FF72A-B5C8-4FCF-8037-ECBCEBF05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059" y="2217362"/>
            <a:ext cx="5636983" cy="4221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1969">
            <a:off x="6520739" y="2559866"/>
            <a:ext cx="1087026" cy="2781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DE1604-BC81-4D05-AF8F-39671401A9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054" y="506707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11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1972216B-E343-4B89-BF26-55AED0F4C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87631" y="448048"/>
            <a:ext cx="11305226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Auto-Poll, Auto-QC with Alerts</a:t>
            </a:r>
          </a:p>
          <a:p>
            <a:r>
              <a:rPr lang="en-US" sz="3200" dirty="0"/>
              <a:t>for real-time continuous data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03217" y="2133735"/>
            <a:ext cx="3248719" cy="17022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AWQMs Polling Service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292" y="5382683"/>
            <a:ext cx="3731146" cy="124671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14" name="Down Arrow 13"/>
          <p:cNvSpPr/>
          <p:nvPr/>
        </p:nvSpPr>
        <p:spPr>
          <a:xfrm>
            <a:off x="8673520" y="4061270"/>
            <a:ext cx="763210" cy="11044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23826"/>
            <a:ext cx="990600" cy="991443"/>
          </a:xfrm>
          <a:prstGeom prst="rect">
            <a:avLst/>
          </a:prstGeom>
        </p:spPr>
      </p:pic>
      <p:pic>
        <p:nvPicPr>
          <p:cNvPr id="5" name="Picture 8" descr="A picture containing indoor, table&#10;&#10;Description generated with high confidence">
            <a:extLst>
              <a:ext uri="{FF2B5EF4-FFF2-40B4-BE49-F238E27FC236}">
                <a16:creationId xmlns:a16="http://schemas.microsoft.com/office/drawing/2014/main" id="{FEDD3374-8842-4DF4-8C6D-C2D4FCF2E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2976" y="4184012"/>
            <a:ext cx="4519386" cy="2542722"/>
          </a:xfrm>
          <a:prstGeom prst="rect">
            <a:avLst/>
          </a:prstGeom>
        </p:spPr>
      </p:pic>
      <p:sp>
        <p:nvSpPr>
          <p:cNvPr id="18" name="Curved Right Arrow 17"/>
          <p:cNvSpPr/>
          <p:nvPr/>
        </p:nvSpPr>
        <p:spPr>
          <a:xfrm>
            <a:off x="3906324" y="2230763"/>
            <a:ext cx="4264617" cy="182198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Polls the data from loggers over</a:t>
            </a:r>
          </a:p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Internet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3" descr="A picture containing tree, outdoor, sky, grass&#10;&#10;Description generated with very high confidence">
            <a:extLst>
              <a:ext uri="{FF2B5EF4-FFF2-40B4-BE49-F238E27FC236}">
                <a16:creationId xmlns:a16="http://schemas.microsoft.com/office/drawing/2014/main" id="{8202966D-3932-4EAC-B8FA-D914A61EC3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861" y="1698290"/>
            <a:ext cx="2638425" cy="3524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ECDB26-8BE3-4E75-B048-2AD8A30E01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874" y="527717"/>
            <a:ext cx="1005803" cy="987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38729A-9CA3-46A4-A398-B6BE1642E39E}"/>
              </a:ext>
            </a:extLst>
          </p:cNvPr>
          <p:cNvSpPr txBox="1"/>
          <p:nvPr/>
        </p:nvSpPr>
        <p:spPr>
          <a:xfrm>
            <a:off x="9249520" y="3832557"/>
            <a:ext cx="3004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Imports data files into the system</a:t>
            </a:r>
          </a:p>
        </p:txBody>
      </p:sp>
    </p:spTree>
    <p:extLst>
      <p:ext uri="{BB962C8B-B14F-4D97-AF65-F5344CB8AC3E}">
        <p14:creationId xmlns:p14="http://schemas.microsoft.com/office/powerpoint/2010/main" val="2541627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5422859D-8E6B-4399-92FD-97C6A77A7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643166" y="1738745"/>
            <a:ext cx="3165835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Values are evaluated against thresholds</a:t>
            </a:r>
            <a:endParaRPr lang="en-US" sz="2800" dirty="0">
              <a:cs typeface="Calibri"/>
            </a:endParaRPr>
          </a:p>
          <a:p>
            <a:r>
              <a:rPr lang="en-US" sz="2800" dirty="0"/>
              <a:t>Exceedances trigger Alerts</a:t>
            </a:r>
            <a:endParaRPr lang="en-US" sz="2800" dirty="0">
              <a:cs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3166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Auto-Poll, Auto-QC with Alerts</a:t>
            </a:r>
          </a:p>
          <a:p>
            <a:r>
              <a:rPr lang="en-US" sz="3200" dirty="0"/>
              <a:t>for real-time continuous data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2816"/>
            <a:ext cx="990600" cy="991443"/>
          </a:xfrm>
          <a:prstGeom prst="rect">
            <a:avLst/>
          </a:prstGeom>
        </p:spPr>
      </p:pic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9F509B1-9F57-4F9F-BD4C-923C41A74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486" y="1734762"/>
            <a:ext cx="8129302" cy="4968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795243-FDB8-49BD-993E-A18B1CAE7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279" y="506707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47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C98AF879-92D3-44B3-ADFE-8D5B6521A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2F2F2">
              <a:alpha val="70000"/>
            </a:srgbClr>
          </a:solidFill>
        </p:spPr>
        <p:txBody>
          <a:bodyPr>
            <a:normAutofit/>
          </a:bodyPr>
          <a:lstStyle/>
          <a:p>
            <a:r>
              <a:rPr lang="en-US" dirty="0"/>
              <a:t>AWQMS sends email notification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01" y="2924834"/>
            <a:ext cx="3315617" cy="110787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4" name="Picture 2" descr="C:\Users\markl\AppData\Local\Microsoft\Windows\Temporary Internet Files\Content.IE5\2MC9HXIP\email-logo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68" y="2249120"/>
            <a:ext cx="1488955" cy="148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arkl\AppData\Local\Microsoft\Windows\Temporary Internet Files\Content.IE5\G5GIUXLX\warning-sign11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855" y="2475567"/>
            <a:ext cx="520036" cy="4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4842117" y="3521913"/>
            <a:ext cx="2904883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B VAUGH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2514600"/>
            <a:ext cx="2921000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11660" y="257411"/>
            <a:ext cx="1096868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Auto-Poll, Auto-QC with Alerts</a:t>
            </a:r>
          </a:p>
          <a:p>
            <a:r>
              <a:rPr lang="en-US" sz="3200" dirty="0"/>
              <a:t>for real-time continuous data</a:t>
            </a:r>
          </a:p>
        </p:txBody>
      </p:sp>
      <p:sp>
        <p:nvSpPr>
          <p:cNvPr id="15" name="Folded Corner 14"/>
          <p:cNvSpPr/>
          <p:nvPr/>
        </p:nvSpPr>
        <p:spPr>
          <a:xfrm>
            <a:off x="2941450" y="4224866"/>
            <a:ext cx="4876800" cy="2633134"/>
          </a:xfrm>
          <a:prstGeom prst="foldedCorne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/>
              <a:t>Alert!</a:t>
            </a:r>
          </a:p>
          <a:p>
            <a:r>
              <a:rPr lang="en-US" sz="2400" b="1" dirty="0"/>
              <a:t>Warning: The value for Turbidity was higher than your upper QC bound.</a:t>
            </a:r>
          </a:p>
          <a:p>
            <a:r>
              <a:rPr lang="en-US" sz="2400" b="1" dirty="0"/>
              <a:t>Value: 12.35 NTU</a:t>
            </a:r>
          </a:p>
          <a:p>
            <a:r>
              <a:rPr lang="en-US" sz="2400" b="1" dirty="0"/>
              <a:t>Upper QC Bound: 11 NTU</a:t>
            </a:r>
          </a:p>
          <a:p>
            <a:r>
              <a:rPr lang="en-US" sz="2400" b="1" dirty="0"/>
              <a:t>Location: SW4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93" y="333189"/>
            <a:ext cx="990600" cy="9914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6A713F-FF6C-4B37-A2EC-DEFBFDE223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504" y="344423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9AB5223D-00B9-472F-8DDC-954E2CCB2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11201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Continuous WQ Data Review &amp; Validation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711201" y="1752601"/>
            <a:ext cx="3293165" cy="4514920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“old” way</a:t>
            </a:r>
          </a:p>
          <a:p>
            <a:r>
              <a:rPr lang="en-US" dirty="0"/>
              <a:t>View raw data</a:t>
            </a:r>
          </a:p>
          <a:p>
            <a:r>
              <a:rPr lang="en-US" dirty="0"/>
              <a:t>Validate data based on</a:t>
            </a:r>
          </a:p>
          <a:p>
            <a:pPr lvl="1"/>
            <a:r>
              <a:rPr lang="en-US" dirty="0"/>
              <a:t>Sensor capability</a:t>
            </a:r>
          </a:p>
          <a:p>
            <a:pPr lvl="1"/>
            <a:r>
              <a:rPr lang="en-US" dirty="0"/>
              <a:t>Parameter range</a:t>
            </a:r>
          </a:p>
          <a:p>
            <a:pPr lvl="1"/>
            <a:r>
              <a:rPr lang="en-US" dirty="0"/>
              <a:t>Personal knowledge</a:t>
            </a:r>
          </a:p>
          <a:p>
            <a:pPr lvl="1"/>
            <a:r>
              <a:rPr lang="en-US" dirty="0"/>
              <a:t>Gut feeling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457" y="502817"/>
            <a:ext cx="990600" cy="991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DA43D0-4DB6-468C-856C-D2E67251A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1752600"/>
            <a:ext cx="7493001" cy="4525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1B7023-E21B-48CA-ADE4-546C41282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1752600"/>
            <a:ext cx="7483639" cy="4525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DABE2F-F2DD-46E8-B936-209BD8DA15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590800"/>
            <a:ext cx="1676400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E6C631-2622-49A4-8E6B-0B0F98579D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8" y="1752599"/>
            <a:ext cx="7483640" cy="45259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7DFADB-774C-4F46-A47F-92D1807E0F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31" y="1754260"/>
            <a:ext cx="7502364" cy="45226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96BC0F-B96B-427D-8530-459C620005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53" y="1755812"/>
            <a:ext cx="8068943" cy="488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8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131ABC01-A60C-4550-8EA9-0FB414A26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20486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AWQMS Integrated Review and Validation Tool </a:t>
            </a:r>
          </a:p>
          <a:p>
            <a:r>
              <a:rPr lang="en-US" sz="2800" dirty="0"/>
              <a:t>For Continuous WQ Data</a:t>
            </a:r>
            <a:endParaRPr lang="en-US" sz="2400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20486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Visualize data in a graph and view values in a grid simultaneously</a:t>
            </a:r>
          </a:p>
          <a:p>
            <a:r>
              <a:rPr lang="en-US" dirty="0"/>
              <a:t>Visually compare data in the graph against either QC bounds or water quality criteria</a:t>
            </a:r>
          </a:p>
          <a:p>
            <a:r>
              <a:rPr lang="en-US" dirty="0"/>
              <a:t>Perform actions on selected data values:</a:t>
            </a:r>
          </a:p>
          <a:p>
            <a:pPr lvl="1"/>
            <a:r>
              <a:rPr lang="en-US" dirty="0"/>
              <a:t>Annotate</a:t>
            </a:r>
          </a:p>
          <a:p>
            <a:pPr lvl="1"/>
            <a:r>
              <a:rPr lang="en-US" dirty="0"/>
              <a:t>Update status and annotate (e.g. “Preliminary” to “Final”)</a:t>
            </a:r>
          </a:p>
          <a:p>
            <a:pPr lvl="1"/>
            <a:r>
              <a:rPr lang="en-US" dirty="0"/>
              <a:t>Adjust and annotate (e.g. correct for drift)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2816"/>
            <a:ext cx="990600" cy="9914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81220D-57B2-4768-99DB-C00BAAF157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97" y="502816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24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0BB50434-A6B1-44FD-B5D4-2BA7455DC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84201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AWQMS Integrated Review and Validation Tool </a:t>
            </a:r>
          </a:p>
          <a:p>
            <a:r>
              <a:rPr lang="en-US" sz="2800" dirty="0"/>
              <a:t>For Continuous WQ Data</a:t>
            </a:r>
            <a:endParaRPr lang="en-US" sz="2400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84201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4" action="ppaction://hlinkfile"/>
              </a:rPr>
              <a:t>Integrated Continuous Monitoring Data Review and </a:t>
            </a:r>
            <a:r>
              <a:rPr lang="en-US" dirty="0" err="1">
                <a:hlinkClick r:id="rId4" action="ppaction://hlinkfile"/>
              </a:rPr>
              <a:t>Adustment</a:t>
            </a:r>
            <a:endParaRPr lang="en-US" dirty="0"/>
          </a:p>
          <a:p>
            <a:pPr lvl="1"/>
            <a:r>
              <a:rPr lang="en-US" dirty="0"/>
              <a:t>defining data set to be reviewed</a:t>
            </a:r>
          </a:p>
          <a:p>
            <a:pPr lvl="1"/>
            <a:r>
              <a:rPr lang="en-US" dirty="0"/>
              <a:t>showing data set in graph</a:t>
            </a:r>
          </a:p>
          <a:p>
            <a:pPr lvl="1"/>
            <a:r>
              <a:rPr lang="en-US" dirty="0"/>
              <a:t>showing the update tools (a work in progress)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2816"/>
            <a:ext cx="990600" cy="991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0FBA6E-454B-4C31-B6E9-072710669E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40" y="494674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77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29D7FC1-91F0-4A7B-84C8-AC61BA8F9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F5C55FC-88C9-404F-807F-26F2973A1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53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E19460D-EAFD-4D49-9E6A-BBC64419F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5129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Bishop Paiute Tribe WQCP Data Sharing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75129" y="1752601"/>
            <a:ext cx="2853871" cy="4953528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Current method for sharing bacteria data on the Tribe’s Water Quality Control Program website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2816"/>
            <a:ext cx="990600" cy="991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A3F749-609D-41AE-9071-B135F628C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756096"/>
            <a:ext cx="8014499" cy="4953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DFE762-CFE9-4D2C-8DD5-5E86B1CAF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010" y="1757802"/>
            <a:ext cx="8071938" cy="495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6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3D0922EA-5263-400A-8B7F-5799D43DB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2129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Public Portal</a:t>
            </a:r>
          </a:p>
          <a:p>
            <a:r>
              <a:rPr lang="en-US" sz="3200" dirty="0"/>
              <a:t>for Information </a:t>
            </a:r>
            <a:r>
              <a:rPr lang="en-US" sz="3200" dirty="0" err="1"/>
              <a:t>Dissemenation</a:t>
            </a:r>
            <a:endParaRPr lang="en-US" sz="3200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702129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Modes: Exploration &amp; Administered</a:t>
            </a:r>
          </a:p>
          <a:p>
            <a:r>
              <a:rPr lang="en-US" dirty="0"/>
              <a:t>Modes are not mutually exclusive</a:t>
            </a:r>
          </a:p>
          <a:p>
            <a:r>
              <a:rPr lang="en-US" dirty="0"/>
              <a:t>Public Portal information only shows data the organization wishes to be public</a:t>
            </a:r>
          </a:p>
          <a:p>
            <a:r>
              <a:rPr lang="en-US" dirty="0"/>
              <a:t>Public Portal access is “read-only”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2816"/>
            <a:ext cx="990600" cy="991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F42EAA-18FC-480F-A5A2-E4D712E15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929" y="495691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63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7501E457-581E-4E7B-B045-4B9478A0D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75129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Public Portal</a:t>
            </a:r>
          </a:p>
          <a:p>
            <a:r>
              <a:rPr lang="en-US" sz="3200" dirty="0"/>
              <a:t>for information dissemination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75129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hlinkClick r:id="rId4" action="ppaction://hlinkfile"/>
              </a:rPr>
              <a:t>Explorer Mode</a:t>
            </a:r>
            <a:endParaRPr lang="en-US" dirty="0"/>
          </a:p>
          <a:p>
            <a:pPr lvl="1"/>
            <a:r>
              <a:rPr lang="en-US" dirty="0"/>
              <a:t>User can use any of the built-in AWQMS data analysis graphs, plots, reports, exports, and maps</a:t>
            </a:r>
          </a:p>
          <a:p>
            <a:pPr lvl="1"/>
            <a:r>
              <a:rPr lang="en-US" dirty="0"/>
              <a:t>User defines the data set and sets the options</a:t>
            </a:r>
          </a:p>
          <a:p>
            <a:pPr lvl="1"/>
            <a:r>
              <a:rPr lang="en-US" dirty="0"/>
              <a:t>User works from scratch with each session</a:t>
            </a:r>
          </a:p>
          <a:p>
            <a:r>
              <a:rPr lang="en-US" dirty="0">
                <a:hlinkClick r:id="rId5" action="ppaction://hlinkfile"/>
              </a:rPr>
              <a:t>Administered Mode</a:t>
            </a:r>
            <a:endParaRPr lang="en-US" dirty="0"/>
          </a:p>
          <a:p>
            <a:pPr lvl="1"/>
            <a:r>
              <a:rPr lang="en-US" dirty="0"/>
              <a:t>Administrator pre-configures data set definitions</a:t>
            </a:r>
          </a:p>
          <a:p>
            <a:pPr lvl="1"/>
            <a:r>
              <a:rPr lang="en-US" dirty="0"/>
              <a:t>Administrator pre-configures which analysis tools</a:t>
            </a:r>
          </a:p>
          <a:p>
            <a:pPr lvl="1"/>
            <a:r>
              <a:rPr lang="en-US" dirty="0"/>
              <a:t>Administrator pre-determines the entry point</a:t>
            </a:r>
          </a:p>
          <a:p>
            <a:pPr lvl="1"/>
            <a:r>
              <a:rPr lang="en-US" dirty="0">
                <a:hlinkClick r:id="rId6" action="ppaction://hlinkfile"/>
              </a:rPr>
              <a:t>Link to preconfigured analysis tools </a:t>
            </a:r>
            <a:r>
              <a:rPr lang="en-US" dirty="0"/>
              <a:t>from external site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F405DA-7E9C-4CB7-9C1A-F461B7B50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504762"/>
            <a:ext cx="1005803" cy="987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3273BB-727B-4679-B3A0-A2300CA6E1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52" y="500017"/>
            <a:ext cx="990600" cy="99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72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3">
            <a:extLst>
              <a:ext uri="{FF2B5EF4-FFF2-40B4-BE49-F238E27FC236}">
                <a16:creationId xmlns:a16="http://schemas.microsoft.com/office/drawing/2014/main" id="{D6495049-5994-4852-9358-B53C03BAC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6058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AWQMS Data Appliance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66058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52" y="500017"/>
            <a:ext cx="990600" cy="99144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56864" y="1808960"/>
            <a:ext cx="6449329" cy="1468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ambria" pitchFamily="18" charset="0"/>
              </a:rPr>
              <a:t>Continuous Data Submission Old Way</a:t>
            </a:r>
          </a:p>
        </p:txBody>
      </p:sp>
      <p:sp>
        <p:nvSpPr>
          <p:cNvPr id="9" name="Rectangle 8"/>
          <p:cNvSpPr/>
          <p:nvPr/>
        </p:nvSpPr>
        <p:spPr>
          <a:xfrm>
            <a:off x="8683431" y="2011587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Data User</a:t>
            </a:r>
            <a:endParaRPr lang="en-US" b="1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745" y="3316059"/>
            <a:ext cx="1676400" cy="642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Sensor</a:t>
            </a:r>
            <a:endParaRPr lang="en-US" b="1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62888" y="4419600"/>
            <a:ext cx="1676400" cy="868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Organization</a:t>
            </a:r>
            <a:endParaRPr lang="en-US" sz="2000" b="1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39059" y="4433456"/>
            <a:ext cx="1676400" cy="8685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WQX</a:t>
            </a:r>
            <a:endParaRPr lang="en-US" b="1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83431" y="4754787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STORET</a:t>
            </a:r>
            <a:endParaRPr lang="en-US" b="1" dirty="0">
              <a:solidFill>
                <a:srgbClr val="002060"/>
              </a:solidFill>
              <a:cs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83431" y="3241178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WQ Portal</a:t>
            </a:r>
            <a:endParaRPr lang="en-US" b="1" dirty="0">
              <a:solidFill>
                <a:srgbClr val="002060"/>
              </a:solidFill>
              <a:cs typeface="Calibri"/>
            </a:endParaRPr>
          </a:p>
        </p:txBody>
      </p:sp>
      <p:cxnSp>
        <p:nvCxnSpPr>
          <p:cNvPr id="15" name="Straight Arrow Connector 14"/>
          <p:cNvCxnSpPr>
            <a:stCxn id="10" idx="0"/>
            <a:endCxn id="11" idx="2"/>
          </p:cNvCxnSpPr>
          <p:nvPr/>
        </p:nvCxnSpPr>
        <p:spPr>
          <a:xfrm>
            <a:off x="1449874" y="3951058"/>
            <a:ext cx="680357" cy="7293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915991" y="4605364"/>
            <a:ext cx="16745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15991" y="4944321"/>
            <a:ext cx="16745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915991" y="5273022"/>
            <a:ext cx="1629228" cy="181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364445" y="4821916"/>
            <a:ext cx="12300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382587" y="5184772"/>
            <a:ext cx="121194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9216831" y="3792830"/>
            <a:ext cx="0" cy="9802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9750231" y="3774579"/>
            <a:ext cx="0" cy="9802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9216831" y="2544987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9521631" y="2544987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386216" y="4560660"/>
            <a:ext cx="1014124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Metadata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40682" y="4648890"/>
            <a:ext cx="147988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Summary Data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866503" y="5012416"/>
            <a:ext cx="1545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Raw data file</a:t>
            </a:r>
          </a:p>
          <a:p>
            <a:r>
              <a:rPr lang="en-US" sz="1600" b="1" dirty="0">
                <a:solidFill>
                  <a:srgbClr val="000000"/>
                </a:solidFill>
              </a:rPr>
              <a:t>attachment</a:t>
            </a:r>
          </a:p>
        </p:txBody>
      </p:sp>
      <p:sp>
        <p:nvSpPr>
          <p:cNvPr id="29" name="TextBox 28"/>
          <p:cNvSpPr txBox="1"/>
          <p:nvPr/>
        </p:nvSpPr>
        <p:spPr>
          <a:xfrm rot="16200000">
            <a:off x="8649258" y="4146454"/>
            <a:ext cx="890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</a:rPr>
              <a:t>metaata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9268432" y="4032416"/>
            <a:ext cx="999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Summary</a:t>
            </a:r>
          </a:p>
          <a:p>
            <a:r>
              <a:rPr lang="en-US" sz="1600" b="1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31" name="TextBox 30"/>
          <p:cNvSpPr txBox="1"/>
          <p:nvPr/>
        </p:nvSpPr>
        <p:spPr>
          <a:xfrm rot="21480000">
            <a:off x="1316971" y="4304355"/>
            <a:ext cx="563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0C1F81-F954-40A3-A152-EF0F7620B263}"/>
              </a:ext>
            </a:extLst>
          </p:cNvPr>
          <p:cNvSpPr txBox="1"/>
          <p:nvPr/>
        </p:nvSpPr>
        <p:spPr>
          <a:xfrm>
            <a:off x="3866502" y="4315730"/>
            <a:ext cx="1014124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Metadata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3BA78E-F7D5-4A9F-A1D8-9FE84C7E41EB}"/>
              </a:ext>
            </a:extLst>
          </p:cNvPr>
          <p:cNvSpPr txBox="1"/>
          <p:nvPr/>
        </p:nvSpPr>
        <p:spPr>
          <a:xfrm>
            <a:off x="7232002" y="4896301"/>
            <a:ext cx="1444819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Summary</a:t>
            </a:r>
            <a:r>
              <a:rPr lang="en-US" sz="1600" b="1" dirty="0">
                <a:solidFill>
                  <a:srgbClr val="000000"/>
                </a:solidFill>
                <a:cs typeface="Calibri"/>
              </a:rPr>
              <a:t> Data</a:t>
            </a:r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5F024CA-0958-49AD-8FEA-23029A9ADA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503" y="500017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4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42F8F1F8-7C37-46FE-9671-8C4C351C0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3272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Sensor Observation Service</a:t>
            </a:r>
          </a:p>
          <a:p>
            <a:r>
              <a:rPr lang="en-US" sz="3200" dirty="0"/>
              <a:t>“Data Appliance”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93272" y="1752601"/>
            <a:ext cx="11014527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AWQMS is optimized to handle continuous monitoring data</a:t>
            </a:r>
          </a:p>
          <a:p>
            <a:r>
              <a:rPr lang="en-US" dirty="0"/>
              <a:t>Only data summaries for CMD are sent to WQX</a:t>
            </a:r>
          </a:p>
          <a:p>
            <a:r>
              <a:rPr lang="en-US" dirty="0"/>
              <a:t>User can specify the summary period</a:t>
            </a:r>
          </a:p>
          <a:p>
            <a:r>
              <a:rPr lang="en-US" dirty="0"/>
              <a:t>AWQMS is now a SOS “Data Appliance”</a:t>
            </a:r>
          </a:p>
          <a:p>
            <a:r>
              <a:rPr lang="en-US" dirty="0"/>
              <a:t>AWQMS SOS web services will be added to the IWN catalog and discovery tool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2816"/>
            <a:ext cx="990600" cy="991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4F434F-5BFC-42B1-A890-595B50F093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641" y="506707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01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FBFFFAF6-08F0-4A9E-88BE-0229E3FB3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7915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AWQMS Data Appliance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47915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5" y="488053"/>
            <a:ext cx="990600" cy="991443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9286568" y="1856015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Data User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23354" y="3227300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Sensor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582782" y="4285344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Organization</a:t>
            </a:r>
          </a:p>
        </p:txBody>
      </p:sp>
      <p:cxnSp>
        <p:nvCxnSpPr>
          <p:cNvPr id="63" name="Straight Arrow Connector 62"/>
          <p:cNvCxnSpPr>
            <a:cxnSpLocks/>
          </p:cNvCxnSpPr>
          <p:nvPr/>
        </p:nvCxnSpPr>
        <p:spPr>
          <a:xfrm>
            <a:off x="1534126" y="3798802"/>
            <a:ext cx="997857" cy="44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099300" y="3137517"/>
            <a:ext cx="2218871" cy="45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10124768" y="2334985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467825" y="4952166"/>
            <a:ext cx="140683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Metadata (Monitoring Locations, etc.)</a:t>
            </a:r>
          </a:p>
        </p:txBody>
      </p:sp>
      <p:sp>
        <p:nvSpPr>
          <p:cNvPr id="67" name="TextBox 66"/>
          <p:cNvSpPr txBox="1"/>
          <p:nvPr/>
        </p:nvSpPr>
        <p:spPr>
          <a:xfrm rot="-120000">
            <a:off x="631191" y="4309978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 Raw Data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311149" y="2922815"/>
            <a:ext cx="1676400" cy="6858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Discovery Tool (AKA: “Sensor Catalog”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349568" y="2787126"/>
            <a:ext cx="1676400" cy="533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“Data Appliance”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4276625" y="3361873"/>
            <a:ext cx="1829501" cy="8849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419832" y="3489108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Raw Data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496111" y="2180041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 Raw Data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97882" y="1867585"/>
            <a:ext cx="4395657" cy="1106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ambria" pitchFamily="18" charset="0"/>
              </a:rPr>
              <a:t>EPA Guidance:</a:t>
            </a:r>
            <a:endParaRPr lang="en-US">
              <a:cs typeface="Calibri"/>
            </a:endParaRPr>
          </a:p>
          <a:p>
            <a:r>
              <a:rPr lang="en-US" sz="3200" dirty="0">
                <a:latin typeface="Cambria" pitchFamily="18" charset="0"/>
              </a:rPr>
              <a:t>“Sensor Data Appliance”</a:t>
            </a:r>
            <a:endParaRPr lang="en-US">
              <a:cs typeface="Calibri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0DDACAA-D002-4258-80B1-FC42C62BF616}"/>
              </a:ext>
            </a:extLst>
          </p:cNvPr>
          <p:cNvCxnSpPr>
            <a:cxnSpLocks/>
          </p:cNvCxnSpPr>
          <p:nvPr/>
        </p:nvCxnSpPr>
        <p:spPr>
          <a:xfrm flipV="1">
            <a:off x="6598909" y="2237014"/>
            <a:ext cx="2736644" cy="503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45C435F-C751-4B3F-9A83-AB26B9D428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139" y="498349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0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FBFFFAF6-08F0-4A9E-88BE-0229E3FB3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7915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AWQMS Data Appliance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547915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47" y="531557"/>
            <a:ext cx="990600" cy="991443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9286568" y="1856015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Data User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23354" y="3227300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Sensor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582782" y="4285344"/>
            <a:ext cx="1676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Organization</a:t>
            </a:r>
          </a:p>
        </p:txBody>
      </p:sp>
      <p:cxnSp>
        <p:nvCxnSpPr>
          <p:cNvPr id="63" name="Straight Arrow Connector 62"/>
          <p:cNvCxnSpPr>
            <a:cxnSpLocks/>
          </p:cNvCxnSpPr>
          <p:nvPr/>
        </p:nvCxnSpPr>
        <p:spPr>
          <a:xfrm>
            <a:off x="1534126" y="3798802"/>
            <a:ext cx="997857" cy="4484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099300" y="3137517"/>
            <a:ext cx="2218871" cy="453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10124768" y="2334985"/>
            <a:ext cx="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467825" y="4952166"/>
            <a:ext cx="140683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Metadata (Monitoring Locations, etc.)</a:t>
            </a:r>
          </a:p>
        </p:txBody>
      </p:sp>
      <p:sp>
        <p:nvSpPr>
          <p:cNvPr id="67" name="TextBox 66"/>
          <p:cNvSpPr txBox="1"/>
          <p:nvPr/>
        </p:nvSpPr>
        <p:spPr>
          <a:xfrm rot="-120000">
            <a:off x="631191" y="4309978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 Raw Data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9311149" y="2922815"/>
            <a:ext cx="1676400" cy="6858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Discovery Tool (AKA: “Sensor Catalog”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349568" y="2787126"/>
            <a:ext cx="1676400" cy="5334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“Data Appliance”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4276625" y="3361873"/>
            <a:ext cx="1829501" cy="8849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419832" y="3489108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Raw Data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496111" y="2180041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 Raw Data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97882" y="1867585"/>
            <a:ext cx="4395657" cy="1106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Cambria" pitchFamily="18" charset="0"/>
              </a:rPr>
              <a:t>AWQMS</a:t>
            </a:r>
            <a:r>
              <a:rPr lang="en-US" sz="3200" dirty="0">
                <a:latin typeface="Cambria"/>
              </a:rPr>
              <a:t> is now a</a:t>
            </a:r>
            <a:endParaRPr lang="en-US" dirty="0"/>
          </a:p>
          <a:p>
            <a:r>
              <a:rPr lang="en-US" sz="3200" dirty="0">
                <a:latin typeface="Cambria"/>
              </a:rPr>
              <a:t>data appliance</a:t>
            </a:r>
            <a:endParaRPr lang="en-US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0DDACAA-D002-4258-80B1-FC42C62BF616}"/>
              </a:ext>
            </a:extLst>
          </p:cNvPr>
          <p:cNvCxnSpPr>
            <a:cxnSpLocks/>
          </p:cNvCxnSpPr>
          <p:nvPr/>
        </p:nvCxnSpPr>
        <p:spPr>
          <a:xfrm flipV="1">
            <a:off x="6598909" y="2237014"/>
            <a:ext cx="2736644" cy="503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5BDE1B42-AE5D-4ABE-BA2E-EA482E912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357" y="2737983"/>
            <a:ext cx="1905000" cy="638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E21B04-6056-4D30-81BD-066273302A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574" y="498349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5809AACA-984F-4D47-959F-10C8267C6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93057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AWQMS Data Appliance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93057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02816"/>
            <a:ext cx="990600" cy="991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58" y="1219201"/>
            <a:ext cx="5138057" cy="5531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0309C3-7181-4AD0-A6B3-8143618D4A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398" y="502816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77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73F371F-2F9A-4E0C-9ED0-B19521AD2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4092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AWQMS Data Appliance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54" y="502816"/>
            <a:ext cx="990600" cy="991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2B0B58-69A9-4B07-A354-D7389982C5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643" y="504761"/>
            <a:ext cx="1005803" cy="987552"/>
          </a:xfrm>
          <a:prstGeom prst="rect">
            <a:avLst/>
          </a:prstGeom>
        </p:spPr>
      </p:pic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9430494E-75E8-4990-A669-C6AA2FE04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09" y="1562290"/>
            <a:ext cx="12196417" cy="52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4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2F2F2">
              <a:alpha val="50196"/>
            </a:srgbClr>
          </a:solidFill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4876801"/>
            <a:ext cx="8229600" cy="1249363"/>
          </a:xfrm>
          <a:solidFill>
            <a:srgbClr val="F2F2F2">
              <a:alpha val="70000"/>
            </a:srgbClr>
          </a:solidFill>
        </p:spPr>
        <p:txBody>
          <a:bodyPr>
            <a:normAutofit/>
          </a:bodyPr>
          <a:lstStyle/>
          <a:p>
            <a:r>
              <a:rPr lang="en-US" sz="3000" dirty="0"/>
              <a:t>BryAnna – </a:t>
            </a:r>
            <a:r>
              <a:rPr lang="en-US" sz="3000" dirty="0">
                <a:hlinkClick r:id="rId4"/>
              </a:rPr>
              <a:t>BryAnna.Vaughan@BishopPaiute.org</a:t>
            </a:r>
            <a:r>
              <a:rPr lang="en-US" sz="3000" dirty="0"/>
              <a:t> </a:t>
            </a:r>
          </a:p>
          <a:p>
            <a:r>
              <a:rPr lang="en-US" sz="3000" dirty="0"/>
              <a:t>Mark – </a:t>
            </a:r>
            <a:r>
              <a:rPr lang="en-US" sz="3000" dirty="0">
                <a:hlinkClick r:id="rId5"/>
              </a:rPr>
              <a:t>Mark.Lebaron@GoldSystems.com</a:t>
            </a:r>
            <a:endParaRPr lang="en-US" sz="3000" dirty="0"/>
          </a:p>
          <a:p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01" y="352362"/>
            <a:ext cx="986713" cy="987552"/>
          </a:xfrm>
          <a:prstGeom prst="rect">
            <a:avLst/>
          </a:prstGeom>
        </p:spPr>
      </p:pic>
      <p:pic>
        <p:nvPicPr>
          <p:cNvPr id="7" name="Picture 2" descr="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28600"/>
            <a:ext cx="2767010" cy="92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296" y="806568"/>
            <a:ext cx="1828800" cy="61107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45537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>
              <a:alpha val="50196"/>
            </a:srgb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200" dirty="0"/>
              <a:t>Water Quality Monitoring Program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/>
              <a:t>Continuous Monitoring </a:t>
            </a:r>
          </a:p>
          <a:p>
            <a:pPr lvl="1"/>
            <a:r>
              <a:rPr lang="en-US" dirty="0"/>
              <a:t>5 Physical parameters monitored</a:t>
            </a:r>
          </a:p>
          <a:p>
            <a:r>
              <a:rPr lang="en-US" dirty="0"/>
              <a:t>Grab Samples</a:t>
            </a:r>
          </a:p>
          <a:p>
            <a:pPr lvl="1"/>
            <a:r>
              <a:rPr lang="en-US" dirty="0"/>
              <a:t>Bacteria (creeks, ponds, irrigation ditches)</a:t>
            </a:r>
          </a:p>
          <a:p>
            <a:pPr lvl="1"/>
            <a:r>
              <a:rPr lang="en-US" dirty="0"/>
              <a:t>Nutrients (creeks, ponds, irrigation ditches)</a:t>
            </a:r>
          </a:p>
          <a:p>
            <a:r>
              <a:rPr lang="en-US" dirty="0"/>
              <a:t>And…</a:t>
            </a:r>
          </a:p>
          <a:p>
            <a:pPr lvl="1"/>
            <a:r>
              <a:rPr lang="en-US" dirty="0"/>
              <a:t>Benthic Macroinvertebrate Sampling</a:t>
            </a:r>
          </a:p>
          <a:p>
            <a:pPr lvl="1"/>
            <a:r>
              <a:rPr lang="en-US" dirty="0"/>
              <a:t>Habitat Monitoring</a:t>
            </a:r>
          </a:p>
          <a:p>
            <a:pPr lvl="1"/>
            <a:r>
              <a:rPr lang="en-US" dirty="0"/>
              <a:t>Chemical Sampling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81001"/>
            <a:ext cx="990600" cy="99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05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81C0054-D559-40C7-8901-E0BF62C74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Content Placeholder 16">
            <a:extLst>
              <a:ext uri="{FF2B5EF4-FFF2-40B4-BE49-F238E27FC236}">
                <a16:creationId xmlns:a16="http://schemas.microsoft.com/office/drawing/2014/main" id="{067B125A-6543-49BD-84DD-26DD8D8D0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A40222-1148-4B58-AD81-FFAF9DBE2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43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85800" y="427038"/>
            <a:ext cx="106680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WQ Database Evolution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02817"/>
            <a:ext cx="990600" cy="991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76CB7E-CC77-4029-A03D-4317E3FC3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0038"/>
            <a:ext cx="12192000" cy="52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75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45524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WQ Database Evolution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02817"/>
            <a:ext cx="990600" cy="991443"/>
          </a:xfrm>
          <a:prstGeom prst="rect">
            <a:avLst/>
          </a:prstGeom>
        </p:spPr>
      </p:pic>
      <p:pic>
        <p:nvPicPr>
          <p:cNvPr id="2" name="Picture 2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3622D147-17F3-410F-B030-CC344B78C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24" y="1636408"/>
            <a:ext cx="10972800" cy="508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02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CFBD17-DAAE-4139-B80E-2DC34FB99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D793B8-1D51-4B0C-9BC6-F25623433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1371600" cy="137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94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Ambient Water Quality Monitoring System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09600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Why the Bishop Paiute Tribe chose AWQMS:</a:t>
            </a:r>
          </a:p>
          <a:p>
            <a:pPr lvl="1"/>
            <a:r>
              <a:rPr lang="en-US" sz="3000" dirty="0"/>
              <a:t>Secure, located in the US, deployment options</a:t>
            </a:r>
          </a:p>
          <a:p>
            <a:pPr lvl="1"/>
            <a:r>
              <a:rPr lang="en-US" sz="3000" dirty="0"/>
              <a:t>Reduces IT requirements / Web based</a:t>
            </a:r>
          </a:p>
          <a:p>
            <a:pPr lvl="1"/>
            <a:r>
              <a:rPr lang="en-US" sz="3000" dirty="0"/>
              <a:t>Built-in WQX Exchange Network connectivity</a:t>
            </a:r>
          </a:p>
          <a:p>
            <a:pPr lvl="1"/>
            <a:r>
              <a:rPr lang="en-US" sz="3000" dirty="0"/>
              <a:t>Useful analytical tools built-in</a:t>
            </a:r>
          </a:p>
          <a:p>
            <a:pPr lvl="1"/>
            <a:r>
              <a:rPr lang="en-US" sz="3000" dirty="0"/>
              <a:t>User friendly, AWQMS community support, large database development and training support team</a:t>
            </a:r>
          </a:p>
          <a:p>
            <a:pPr lvl="1"/>
            <a:r>
              <a:rPr lang="en-US" sz="3000" dirty="0"/>
              <a:t>Basically a shared services platform for water resource managers</a:t>
            </a:r>
          </a:p>
          <a:p>
            <a:pPr lvl="1"/>
            <a:endParaRPr lang="en-US" sz="3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929" y="495691"/>
            <a:ext cx="1005803" cy="987552"/>
          </a:xfrm>
          <a:prstGeom prst="rect">
            <a:avLst/>
          </a:prstGeom>
        </p:spPr>
      </p:pic>
      <p:pic>
        <p:nvPicPr>
          <p:cNvPr id="12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0DB4A9E-3A5C-4AED-A56F-C769D5E0A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694511" y="1690802"/>
            <a:ext cx="3348264" cy="2358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08597-88FF-4448-8F7A-1179322BF8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02816"/>
            <a:ext cx="990600" cy="99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6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37C5D711-91EA-4B22-ADEB-7E569C079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10972800" cy="1143000"/>
          </a:xfrm>
          <a:prstGeom prst="rect">
            <a:avLst/>
          </a:prstGeom>
          <a:solidFill>
            <a:srgbClr val="F2F2F2">
              <a:alpha val="50196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AWQMS Enhancements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609600" y="1752601"/>
            <a:ext cx="10972800" cy="4525963"/>
          </a:xfrm>
          <a:prstGeom prst="rect">
            <a:avLst/>
          </a:prstGeom>
          <a:solidFill>
            <a:srgbClr val="F2F2F2">
              <a:alpha val="70000"/>
            </a:srgbClr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00" dirty="0"/>
              <a:t>MPN Calculator for total coliforms and </a:t>
            </a:r>
            <a:r>
              <a:rPr lang="en-US" sz="3700" i="1" dirty="0"/>
              <a:t>E. </a:t>
            </a:r>
            <a:r>
              <a:rPr lang="en-US" sz="3700" dirty="0"/>
              <a:t>coli using the Colilert® method</a:t>
            </a:r>
          </a:p>
          <a:p>
            <a:r>
              <a:rPr lang="en-US" sz="3700" dirty="0"/>
              <a:t>Geometric Mean Calculator for bacteria using the Colilert® method</a:t>
            </a:r>
          </a:p>
          <a:p>
            <a:r>
              <a:rPr lang="en-US" sz="3700" dirty="0"/>
              <a:t>Double Data Entry Tool for Quality Assurance</a:t>
            </a:r>
          </a:p>
          <a:p>
            <a:r>
              <a:rPr lang="en-US" sz="3700" dirty="0"/>
              <a:t>Auto-Poll, Auto-QC with Alerts for real-time continuous data</a:t>
            </a:r>
          </a:p>
          <a:p>
            <a:r>
              <a:rPr lang="en-US" sz="3700" dirty="0"/>
              <a:t>Integrated Review and Validation Tool for continuous data quality and adjustment</a:t>
            </a:r>
          </a:p>
          <a:p>
            <a:r>
              <a:rPr lang="en-US" sz="3700" dirty="0"/>
              <a:t>Public Portal for information dissemination</a:t>
            </a:r>
          </a:p>
          <a:p>
            <a:r>
              <a:rPr lang="en-US" sz="3700" dirty="0"/>
              <a:t>Sensor Observation Service “Data Appliance”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02816"/>
            <a:ext cx="990600" cy="991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5D173D-2BEE-414D-A397-94B153560F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663" y="502816"/>
            <a:ext cx="1005803" cy="98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44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6181</TotalTime>
  <Words>1079</Words>
  <Application>Microsoft Office PowerPoint</Application>
  <PresentationFormat>Widescreen</PresentationFormat>
  <Paragraphs>207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Cambria</vt:lpstr>
      <vt:lpstr>Office Theme</vt:lpstr>
      <vt:lpstr>Bishop Paiute Tribe’s Digital Transformation of Environmental Data Management</vt:lpstr>
      <vt:lpstr>PowerPoint Presentation</vt:lpstr>
      <vt:lpstr>Water Quality Monitoring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Water Quality Database Tools</dc:title>
  <dc:creator>Bryanna Vaughan</dc:creator>
  <cp:lastModifiedBy>Mark LeBaron</cp:lastModifiedBy>
  <cp:revision>424</cp:revision>
  <cp:lastPrinted>2016-02-02T02:06:45Z</cp:lastPrinted>
  <dcterms:created xsi:type="dcterms:W3CDTF">2016-02-01T18:41:33Z</dcterms:created>
  <dcterms:modified xsi:type="dcterms:W3CDTF">2018-10-25T05:21:52Z</dcterms:modified>
</cp:coreProperties>
</file>