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  <p:sldMasterId id="2147483690" r:id="rId6"/>
  </p:sldMasterIdLst>
  <p:notesMasterIdLst>
    <p:notesMasterId r:id="rId14"/>
  </p:notesMasterIdLst>
  <p:handoutMasterIdLst>
    <p:handoutMasterId r:id="rId15"/>
  </p:handoutMasterIdLst>
  <p:sldIdLst>
    <p:sldId id="309" r:id="rId7"/>
    <p:sldId id="551" r:id="rId8"/>
    <p:sldId id="552" r:id="rId9"/>
    <p:sldId id="553" r:id="rId10"/>
    <p:sldId id="420" r:id="rId11"/>
    <p:sldId id="709" r:id="rId12"/>
    <p:sldId id="5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070793-CB23-4121-963C-273EBA1D4C3A}">
          <p14:sldIdLst>
            <p14:sldId id="309"/>
          </p14:sldIdLst>
        </p14:section>
        <p14:section name="Presentation" id="{8736A284-5F91-4684-907A-8AC7F0337134}">
          <p14:sldIdLst>
            <p14:sldId id="551"/>
            <p14:sldId id="552"/>
            <p14:sldId id="553"/>
            <p14:sldId id="420"/>
            <p14:sldId id="709"/>
            <p14:sldId id="55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FF"/>
    <a:srgbClr val="460073"/>
    <a:srgbClr val="7500C0"/>
    <a:srgbClr val="004DFF"/>
    <a:srgbClr val="00530A"/>
    <a:srgbClr val="00D700"/>
    <a:srgbClr val="FF9500"/>
    <a:srgbClr val="FFD42E"/>
    <a:srgbClr val="008EFF"/>
    <a:srgbClr val="A100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108" autoAdjust="0"/>
  </p:normalViewPr>
  <p:slideViewPr>
    <p:cSldViewPr snapToGrid="0">
      <p:cViewPr varScale="1">
        <p:scale>
          <a:sx n="63" d="100"/>
          <a:sy n="63" d="100"/>
        </p:scale>
        <p:origin x="7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574" y="1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74-4A6E-89E1-6863C5BED10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F74-4A6E-89E1-6863C5BED1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74-4A6E-89E1-6863C5BED102}"/>
              </c:ext>
            </c:extLst>
          </c:dPt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74-4A6E-89E1-6863C5BED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D1-440A-846A-4BEAE1DD7AF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D1-440A-846A-4BEAE1DD7A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DD1-440A-846A-4BEAE1DD7AF7}"/>
              </c:ext>
            </c:extLst>
          </c:dPt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D1-440A-846A-4BEAE1DD7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265-4962-870D-D7D6C898196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265-4962-870D-D7D6C89819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265-4962-870D-D7D6C8981968}"/>
              </c:ext>
            </c:extLst>
          </c:dPt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65-4962-870D-D7D6C8981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BC-403F-93D6-2A13814015A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CBC-403F-93D6-2A13814015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CBC-403F-93D6-2A13814015AE}"/>
              </c:ext>
            </c:extLst>
          </c:dPt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BC-403F-93D6-2A1381401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D7333-DD87-4773-BED3-E2892A4094EE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0E21C-7E3E-40C1-A5B4-152F0F11E1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4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D084F-DC83-4EB0-8CED-52E9AA3ECA1C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57E0A-F321-48DC-AF94-681D4DCF34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0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729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2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57E0A-F321-48DC-AF94-681D4DCF34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15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48C13A3-15C2-4218-87D7-B0F60A0B2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1F177C1-F69C-448C-8665-B17204CB1B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0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48C13A3-15C2-4218-87D7-B0F60A0B25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1F177C1-F69C-448C-8665-B17204CB1B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2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/>
          <p:cNvGrpSpPr>
            <a:grpSpLocks noChangeAspect="1"/>
          </p:cNvGrpSpPr>
          <p:nvPr userDrawn="1"/>
        </p:nvGrpSpPr>
        <p:grpSpPr>
          <a:xfrm>
            <a:off x="9559232" y="5846780"/>
            <a:ext cx="2250858" cy="604157"/>
            <a:chOff x="9563100" y="1673029"/>
            <a:chExt cx="1389888" cy="37306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79588F68-3DAC-41F1-BB37-F2A007F013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7741" y="937439"/>
            <a:ext cx="4309200" cy="45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981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4101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326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99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9"/>
          </p:nvPr>
        </p:nvSpPr>
        <p:spPr>
          <a:xfrm>
            <a:off x="6096000" y="1828802"/>
            <a:ext cx="5715000" cy="46894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spcAft>
                <a:spcPts val="1200"/>
              </a:spcAft>
              <a:defRPr sz="2000"/>
            </a:lvl2pPr>
            <a:lvl3pPr marL="514338" indent="-230182">
              <a:buFont typeface="Graphik" panose="020B0503030202060203" pitchFamily="34" charset="0"/>
              <a:buChar char="–"/>
              <a:defRPr sz="1600"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29336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6859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07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571500"/>
            <a:ext cx="8572500" cy="29718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65000"/>
              </a:lnSpc>
              <a:spcAft>
                <a:spcPts val="600"/>
              </a:spcAft>
              <a:defRPr sz="4400" b="1" spc="-150" baseline="0"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defRPr sz="4400" b="0" cap="none" baseline="0"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600"/>
              </a:spcAft>
              <a:defRPr sz="2800" b="0" cap="none" baseline="0"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600"/>
              </a:spcAft>
              <a:buNone/>
              <a:defRPr sz="2000" b="0" cap="none" baseline="0"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600"/>
              </a:spcAft>
              <a:buNone/>
              <a:defRPr sz="1200" b="0" cap="none" baseline="0"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 err="1"/>
              <a:t>fIrst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068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: Black">
    <p:bg>
      <p:bgPr>
        <a:solidFill>
          <a:srgbClr val="460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571500"/>
            <a:ext cx="8572500" cy="29718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8000" spc="-150" baseline="0"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0999" y="3543300"/>
            <a:ext cx="8572501" cy="3162300"/>
          </a:xfrm>
        </p:spPr>
        <p:txBody>
          <a:bodyPr>
            <a:noAutofit/>
          </a:bodyPr>
          <a:lstStyle>
            <a:lvl1pPr marL="0" indent="0">
              <a:lnSpc>
                <a:spcPct val="65000"/>
              </a:lnSpc>
              <a:spcAft>
                <a:spcPts val="600"/>
              </a:spcAft>
              <a:defRPr sz="4400" b="1" spc="-150" baseline="0"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defRPr sz="4400" b="0" cap="none" baseline="0"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600"/>
              </a:spcAft>
              <a:defRPr sz="2800" b="0" cap="none" baseline="0">
                <a:latin typeface="+mn-lt"/>
              </a:defRPr>
            </a:lvl3pPr>
            <a:lvl4pPr marL="0" indent="0">
              <a:lnSpc>
                <a:spcPct val="100000"/>
              </a:lnSpc>
              <a:spcAft>
                <a:spcPts val="600"/>
              </a:spcAft>
              <a:buNone/>
              <a:defRPr sz="2000" b="0" cap="none" baseline="0">
                <a:latin typeface="+mn-lt"/>
              </a:defRPr>
            </a:lvl4pPr>
            <a:lvl5pPr marL="0" indent="0">
              <a:lnSpc>
                <a:spcPct val="100000"/>
              </a:lnSpc>
              <a:spcAft>
                <a:spcPts val="600"/>
              </a:spcAft>
              <a:buNone/>
              <a:defRPr sz="1200" b="0" cap="none" baseline="0">
                <a:latin typeface="+mn-lt"/>
              </a:defRPr>
            </a:lvl5pPr>
            <a:lvl7pPr>
              <a:defRPr b="1">
                <a:latin typeface="+mn-lt"/>
              </a:defRPr>
            </a:lvl7pPr>
            <a:lvl8pPr>
              <a:defRPr>
                <a:latin typeface="+mn-lt"/>
              </a:defRPr>
            </a:lvl8pPr>
            <a:lvl9pPr>
              <a:defRPr>
                <a:latin typeface="+mn-lt"/>
              </a:defRPr>
            </a:lvl9pPr>
          </a:lstStyle>
          <a:p>
            <a:pPr lvl="0"/>
            <a:r>
              <a:rPr lang="en-US" dirty="0" err="1"/>
              <a:t>fIrst</a:t>
            </a:r>
            <a:r>
              <a:rPr lang="en-US" dirty="0"/>
              <a:t>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2161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Black">
    <p:bg>
      <p:bgPr>
        <a:solidFill>
          <a:srgbClr val="460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457200"/>
            <a:ext cx="5714999" cy="30861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543302"/>
            <a:ext cx="5715000" cy="3162299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40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defRPr sz="24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9554578" y="5833249"/>
            <a:ext cx="2256422" cy="605651"/>
            <a:chOff x="9638475" y="1219200"/>
            <a:chExt cx="1389888" cy="3730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38475" y="1372165"/>
              <a:ext cx="1389888" cy="220098"/>
            </a:xfrm>
            <a:prstGeom prst="rect">
              <a:avLst/>
            </a:prstGeom>
          </p:spPr>
        </p:pic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0448925" y="1219200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A33B9B6-4A4F-4E1B-A8B0-C068D42685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47741" y="937418"/>
            <a:ext cx="4309200" cy="45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00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3" pos="60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White Centered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856C36D-F467-4AE5-BC3E-D7E174050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86960" y="939257"/>
            <a:ext cx="4309200" cy="4524660"/>
          </a:xfrm>
          <a:prstGeom prst="rect">
            <a:avLst/>
          </a:prstGeom>
        </p:spPr>
      </p:pic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9559232" y="5846780"/>
            <a:ext cx="2250858" cy="604157"/>
            <a:chOff x="9563100" y="1673029"/>
            <a:chExt cx="1389888" cy="37306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A1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49582" y="1936373"/>
            <a:ext cx="4246418" cy="2767405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5000" y="436417"/>
            <a:ext cx="2286000" cy="3512127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6836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0" pos="600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White Centered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76AE530-6D8E-42F8-BA86-07A10527D5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86960" y="885392"/>
            <a:ext cx="4309200" cy="4632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49582" y="1943100"/>
            <a:ext cx="4246418" cy="2857500"/>
          </a:xfrm>
        </p:spPr>
        <p:txBody>
          <a:bodyPr tIns="0" anchor="ctr" anchorCtr="0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5000" y="436417"/>
            <a:ext cx="2286000" cy="3512127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DB7A5A-C46B-4441-A6AE-252785AAEE7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59232" y="5846780"/>
            <a:ext cx="2250858" cy="604157"/>
            <a:chOff x="9563100" y="1673029"/>
            <a:chExt cx="1389888" cy="37306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4546DE7-6E5E-4ED4-BF42-C57CC67A1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4A178CE6-BDDF-4385-9920-EFAB1BA6B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A1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51040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00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: White Centered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47D768F-5596-42EF-B0EE-02C343AC7A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86960" y="939257"/>
            <a:ext cx="4309200" cy="45246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49582" y="1943100"/>
            <a:ext cx="4246418" cy="2857500"/>
          </a:xfrm>
        </p:spPr>
        <p:txBody>
          <a:bodyPr tIns="0" anchor="t" anchorCtr="0">
            <a:noAutofit/>
          </a:bodyPr>
          <a:lstStyle>
            <a:lvl1pPr algn="l">
              <a:lnSpc>
                <a:spcPct val="70000"/>
              </a:lnSpc>
              <a:defRPr sz="6000">
                <a:solidFill>
                  <a:schemeClr val="tx1"/>
                </a:solidFill>
                <a:latin typeface="Graphik Black" panose="020B0A03030202060203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5000" y="436417"/>
            <a:ext cx="2286000" cy="3512127"/>
          </a:xfrm>
        </p:spPr>
        <p:txBody>
          <a:bodyPr>
            <a:noAutofit/>
          </a:bodyPr>
          <a:lstStyle>
            <a:lvl1pPr marL="0" indent="0">
              <a:lnSpc>
                <a:spcPct val="70000"/>
              </a:lnSpc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2000" b="0" cap="none" baseline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1800" b="0" cap="none" baseline="0">
                <a:solidFill>
                  <a:schemeClr val="tx1"/>
                </a:solidFill>
                <a:latin typeface="+mn-lt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None/>
              <a:defRPr sz="1800" b="0" cap="none" baseline="0">
                <a:solidFill>
                  <a:schemeClr val="tx1"/>
                </a:solidFill>
                <a:latin typeface="+mn-lt"/>
              </a:defRPr>
            </a:lvl5pPr>
            <a:lvl6pPr marL="339717" indent="0">
              <a:buNone/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8D14B1-B5B6-4F20-91A6-9551612A052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59232" y="5846780"/>
            <a:ext cx="2250858" cy="604157"/>
            <a:chOff x="9563100" y="1673029"/>
            <a:chExt cx="1389888" cy="37306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5E7D083-47B0-4A8C-8E99-87AB7D90E8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67B75B8-33A4-48BE-938E-2F96BF473B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A1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64980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0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Copyright 2018 Accenture. All rights reserved.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716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Footers Only: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Accenture.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1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title onl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355741" y="6341185"/>
            <a:ext cx="1927453" cy="317172"/>
          </a:xfrm>
          <a:ln>
            <a:solidFill>
              <a:schemeClr val="bg1"/>
            </a:solidFill>
          </a:ln>
        </p:spPr>
        <p:txBody>
          <a:bodyPr wrap="none" lIns="143987" tIns="71994" rIns="143987" bIns="71994" anchor="ctr">
            <a:spAutoFit/>
          </a:bodyPr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Insert Key Point if Needed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en-AU"/>
              <a:t>Copyright © 2016  Accenture. All rights reserved. Accenture Confidential Information    |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>
              <a:defRPr/>
            </a:pPr>
            <a:fld id="{90CBDC3A-D49F-4631-A8C7-55D59B33E5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5741" y="554272"/>
            <a:ext cx="11474881" cy="543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Insert main heading AT 36PT MIN 30 PT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5829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Headlin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8"/>
          </p:nvPr>
        </p:nvSpPr>
        <p:spPr>
          <a:xfrm>
            <a:off x="381001" y="1828802"/>
            <a:ext cx="8572500" cy="4689475"/>
          </a:xfrm>
        </p:spPr>
        <p:txBody>
          <a:bodyPr/>
          <a:lstStyle>
            <a:lvl3pPr marL="514338" indent="-230182">
              <a:buFont typeface="Graphik" panose="020B0503030202060203" pitchFamily="34" charset="0"/>
              <a:buChar char="–"/>
              <a:defRPr/>
            </a:lvl3pPr>
            <a:lvl5pPr marL="857229" indent="-177796">
              <a:buFont typeface="Graphik" panose="020B0503030202060203" pitchFamily="34" charset="0"/>
              <a:buChar char="–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80999"/>
            <a:ext cx="5715000" cy="9906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11430000" cy="12954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8491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04" r:id="rId2"/>
    <p:sldLayoutId id="2147483708" r:id="rId3"/>
    <p:sldLayoutId id="2147483709" r:id="rId4"/>
    <p:sldLayoutId id="2147483710" r:id="rId5"/>
    <p:sldLayoutId id="2147483712" r:id="rId6"/>
    <p:sldLayoutId id="2147483713" r:id="rId7"/>
    <p:sldLayoutId id="2147483714" r:id="rId8"/>
  </p:sldLayoutIdLs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800" b="1" kern="1200" cap="all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73034" indent="-169858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46066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12750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j-lt"/>
          <a:ea typeface="+mn-ea"/>
          <a:cs typeface="+mn-cs"/>
        </a:defRPr>
      </a:lvl7pPr>
      <a:lvl8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24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pos="240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7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pos="7440" userDrawn="1">
          <p15:clr>
            <a:srgbClr val="F26B43"/>
          </p15:clr>
        </p15:guide>
        <p15:guide id="15" orient="horz" pos="2232" userDrawn="1">
          <p15:clr>
            <a:srgbClr val="F26B43"/>
          </p15:clr>
        </p15:guide>
        <p15:guide id="16" orient="horz" pos="32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0999"/>
            <a:ext cx="11430000" cy="9906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86300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0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0" r:id="rId2"/>
    <p:sldLayoutId id="2147483706" r:id="rId3"/>
    <p:sldLayoutId id="2147483676" r:id="rId4"/>
    <p:sldLayoutId id="2147483701" r:id="rId5"/>
    <p:sldLayoutId id="2147483702" r:id="rId6"/>
    <p:sldLayoutId id="2147483664" r:id="rId7"/>
  </p:sldLayoutIdLs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1" indent="0" algn="l" defTabSz="914377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b="1" kern="1200" cap="none" baseline="0">
          <a:solidFill>
            <a:schemeClr val="tx1"/>
          </a:solidFill>
          <a:latin typeface="+mj-lt"/>
          <a:ea typeface="+mn-ea"/>
          <a:cs typeface="+mn-cs"/>
        </a:defRPr>
      </a:lvl1pPr>
      <a:lvl2pPr marL="285744" indent="-230182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indent="-230182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Graphik" panose="020B0503030202060203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83" indent="-17144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29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74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5561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j-lt"/>
          <a:ea typeface="+mn-ea"/>
          <a:cs typeface="+mn-cs"/>
        </a:defRPr>
      </a:lvl7pPr>
      <a:lvl8pPr marL="55561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5561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52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3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8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pos="7440" userDrawn="1">
          <p15:clr>
            <a:srgbClr val="F26B43"/>
          </p15:clr>
        </p15:guide>
        <p15:guide id="16" orient="horz" pos="240" userDrawn="1">
          <p15:clr>
            <a:srgbClr val="F26B43"/>
          </p15:clr>
        </p15:guide>
        <p15:guide id="17" orient="horz" pos="41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11430000" cy="1295401"/>
          </a:xfrm>
          <a:prstGeom prst="rect">
            <a:avLst/>
          </a:prstGeom>
        </p:spPr>
        <p:txBody>
          <a:bodyPr vert="horz" lIns="0" tIns="4572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11430000" cy="4690206"/>
          </a:xfrm>
          <a:prstGeom prst="rect">
            <a:avLst/>
          </a:prstGeom>
        </p:spPr>
        <p:txBody>
          <a:bodyPr vert="horz" lIns="0" tIns="9144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2" y="6519009"/>
            <a:ext cx="57149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Copyright © 2018 Accenture.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6202" y="6519009"/>
            <a:ext cx="304799" cy="2063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4F9AC08D-23A9-440E-BCB9-AA1E9877C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6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7" r:id="rId2"/>
  </p:sldLayoutIdLst>
  <p:hf hdr="0"/>
  <p:txStyles>
    <p:titleStyle>
      <a:lvl1pPr marL="0" indent="0" algn="l" defTabSz="914377" rtl="0" eaLnBrk="1" latinLnBrk="0" hangingPunct="1">
        <a:lnSpc>
          <a:spcPct val="7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49" indent="0" algn="l" defTabSz="914377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800" b="1" kern="1200" cap="all" baseline="0">
          <a:solidFill>
            <a:schemeClr val="tx1"/>
          </a:solidFill>
          <a:latin typeface="+mn-lt"/>
          <a:ea typeface="+mn-ea"/>
          <a:cs typeface="+mn-cs"/>
        </a:defRPr>
      </a:lvl1pPr>
      <a:lvl2pPr marL="57149" indent="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9" indent="0" algn="l" defTabSz="91437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94" indent="-169858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400041" indent="-177796" algn="l" defTabSz="914377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71486" indent="-17303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55561" indent="0" algn="l" defTabSz="914377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None/>
        <a:defRPr sz="1200" b="1" kern="1200" cap="all" baseline="0">
          <a:solidFill>
            <a:schemeClr val="tx1"/>
          </a:solidFill>
          <a:latin typeface="+mn-lt"/>
          <a:ea typeface="+mn-ea"/>
          <a:cs typeface="+mn-cs"/>
        </a:defRPr>
      </a:lvl7pPr>
      <a:lvl8pPr marL="55561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5561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48" userDrawn="1">
          <p15:clr>
            <a:srgbClr val="F26B43"/>
          </p15:clr>
        </p15:guide>
        <p15:guide id="2" pos="5640" userDrawn="1">
          <p15:clr>
            <a:srgbClr val="F26B43"/>
          </p15:clr>
        </p15:guide>
        <p15:guide id="4" userDrawn="1">
          <p15:clr>
            <a:srgbClr val="F26B43"/>
          </p15:clr>
        </p15:guide>
        <p15:guide id="5" orient="horz" pos="240" userDrawn="1">
          <p15:clr>
            <a:srgbClr val="F26B43"/>
          </p15:clr>
        </p15:guide>
        <p15:guide id="6" orient="horz" userDrawn="1">
          <p15:clr>
            <a:srgbClr val="F26B43"/>
          </p15:clr>
        </p15:guide>
        <p15:guide id="7" pos="7680" userDrawn="1">
          <p15:clr>
            <a:srgbClr val="F26B43"/>
          </p15:clr>
        </p15:guide>
        <p15:guide id="9" pos="240" userDrawn="1">
          <p15:clr>
            <a:srgbClr val="F26B43"/>
          </p15:clr>
        </p15:guide>
        <p15:guide id="10" orient="horz" pos="422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3" pos="2040" userDrawn="1">
          <p15:clr>
            <a:srgbClr val="F26B43"/>
          </p15:clr>
        </p15:guide>
        <p15:guide id="14" orient="horz" pos="2232" userDrawn="1">
          <p15:clr>
            <a:srgbClr val="F26B43"/>
          </p15:clr>
        </p15:guide>
        <p15:guide id="15" pos="7440" userDrawn="1">
          <p15:clr>
            <a:srgbClr val="F26B43"/>
          </p15:clr>
        </p15:guide>
        <p15:guide id="16" orient="horz" pos="4104" userDrawn="1">
          <p15:clr>
            <a:srgbClr val="F26B43"/>
          </p15:clr>
        </p15:guide>
        <p15:guide id="17" orient="horz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993578-2AE4-46F7-902D-FC22829B7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457200"/>
            <a:ext cx="6184899" cy="3086100"/>
          </a:xfrm>
        </p:spPr>
        <p:txBody>
          <a:bodyPr/>
          <a:lstStyle/>
          <a:p>
            <a:r>
              <a:rPr lang="en-US" sz="7200" dirty="0"/>
              <a:t>LEAN</a:t>
            </a:r>
            <a:br>
              <a:rPr lang="en-US" sz="7200" dirty="0"/>
            </a:br>
            <a:br>
              <a:rPr lang="en-US" dirty="0"/>
            </a:br>
            <a:r>
              <a:rPr lang="en-US" sz="4800" dirty="0"/>
              <a:t>training reference materials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699AD68-C540-4A13-B407-69ED826F26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000" y="3543302"/>
            <a:ext cx="6680200" cy="3162299"/>
          </a:xfrm>
        </p:spPr>
        <p:txBody>
          <a:bodyPr/>
          <a:lstStyle/>
          <a:p>
            <a:pPr lvl="2"/>
            <a:r>
              <a:rPr lang="en-US" sz="3200" b="1" dirty="0"/>
              <a:t>E-Enterprise National Meeting</a:t>
            </a:r>
          </a:p>
          <a:p>
            <a:pPr lvl="2"/>
            <a:r>
              <a:rPr lang="en-US" dirty="0"/>
              <a:t>Bert Kovacs</a:t>
            </a:r>
          </a:p>
          <a:p>
            <a:pPr lvl="2"/>
            <a:r>
              <a:rPr lang="en-US" dirty="0"/>
              <a:t>Kelton </a:t>
            </a:r>
            <a:r>
              <a:rPr lang="en-US" dirty="0" err="1"/>
              <a:t>Kosik</a:t>
            </a:r>
            <a:endParaRPr lang="en-US" dirty="0"/>
          </a:p>
          <a:p>
            <a:pPr lvl="3"/>
            <a:r>
              <a:rPr lang="en-US" dirty="0"/>
              <a:t>October 22,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58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PRE-WORKSHOP CHECKLIST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B177687-EAA8-4130-9B25-470766C0B77D}"/>
              </a:ext>
            </a:extLst>
          </p:cNvPr>
          <p:cNvSpPr txBox="1">
            <a:spLocks/>
          </p:cNvSpPr>
          <p:nvPr/>
        </p:nvSpPr>
        <p:spPr>
          <a:xfrm>
            <a:off x="228600" y="838200"/>
            <a:ext cx="11125200" cy="1086879"/>
          </a:xfrm>
          <a:prstGeom prst="rect">
            <a:avLst/>
          </a:prstGeom>
        </p:spPr>
        <p:txBody>
          <a:bodyPr/>
          <a:lstStyle>
            <a:lvl1pPr marL="55561" indent="0"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b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285744" indent="-23018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14338" indent="-230182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Graphik" panose="020B0503030202060203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783" indent="-17144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29" indent="-17779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Graphik" panose="020B0503030202060203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674" indent="-17303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561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20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55561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6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USE THE CHECKLIST BELOW WHEN SETTING UP A WORKSHOP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68F3AC-9B8E-4BB8-97D1-27BF40705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97252"/>
              </p:ext>
            </p:extLst>
          </p:nvPr>
        </p:nvGraphicFramePr>
        <p:xfrm>
          <a:off x="176212" y="1221740"/>
          <a:ext cx="11839576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4588">
                  <a:extLst>
                    <a:ext uri="{9D8B030D-6E8A-4147-A177-3AD203B41FA5}">
                      <a16:colId xmlns:a16="http://schemas.microsoft.com/office/drawing/2014/main" val="2594867215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520287982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4010525535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559841338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162148241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3701158017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412060096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3598604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Task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Status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Due Date/Time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Complete?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Responsible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Accountable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Consult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Inform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619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Do you have a completed PROJECT CHARTER with final approval and agreement to proceed from the key stakeholders?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-  Deployment Champion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-  Sponsor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-  Process Owner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-  Key Financial Rep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-  Event Leader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7059670"/>
                  </a:ext>
                </a:extLst>
              </a:tr>
              <a:tr h="32995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Are the logistical support tools ready for the Kick Off meeting (ie  -  flip charts, projectors, etc.) ? 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1840377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Do you have a completed SIPOC?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517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the key points for the Kick Off meeting been identified and the presentation method / format ready to go?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5165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the key Stakeholders been notified of the Kick Off meeting (time, location, duration, etc.)?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323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the Team members been notified of the “event” start date, time and location, and summary of the event scope/problem?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0334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Have you worked with the Sponsor to identify and select a Team who will work the problem with you?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93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Is a Final Report meeting planned with the key “event” Stakeholders?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93755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Is a Kick Off meeting planned with the key “event” Stakeholders?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12843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37BF8E1-9769-4343-9BC5-5599A68035FA}"/>
              </a:ext>
            </a:extLst>
          </p:cNvPr>
          <p:cNvSpPr txBox="1"/>
          <p:nvPr/>
        </p:nvSpPr>
        <p:spPr>
          <a:xfrm>
            <a:off x="215900" y="5522297"/>
            <a:ext cx="8280400" cy="969496"/>
          </a:xfrm>
          <a:prstGeom prst="rect">
            <a:avLst/>
          </a:prstGeom>
          <a:noFill/>
        </p:spPr>
        <p:txBody>
          <a:bodyPr wrap="square" lIns="0" tIns="0" rIns="0" bIns="45720" rtlCol="0">
            <a:spAutoFit/>
          </a:bodyPr>
          <a:lstStyle/>
          <a:p>
            <a:r>
              <a:rPr lang="en-US" sz="1000" b="1" dirty="0">
                <a:latin typeface="+mj-lt"/>
                <a:cs typeface="Arial" panose="020B0604020202020204" pitchFamily="34" charset="0"/>
              </a:rPr>
              <a:t>KEY</a:t>
            </a:r>
          </a:p>
          <a:p>
            <a:r>
              <a:rPr lang="en-US" sz="1000" dirty="0">
                <a:latin typeface="+mj-lt"/>
                <a:cs typeface="Arial" panose="020B0604020202020204" pitchFamily="34" charset="0"/>
              </a:rPr>
              <a:t>Responsible – Individual(s) who perform a task; the doer, responsible for action/implementation. The degree of responsibility is defined by the accountable person.  R’s can be shared.</a:t>
            </a:r>
          </a:p>
          <a:p>
            <a:r>
              <a:rPr lang="en-US" sz="1000" dirty="0">
                <a:latin typeface="+mj-lt"/>
                <a:cs typeface="Arial" panose="020B0604020202020204" pitchFamily="34" charset="0"/>
              </a:rPr>
              <a:t>Accountable – The individual who is ultimately accountable includes yes/no and power of veto. Only one “A” can be assigned to a task.</a:t>
            </a:r>
          </a:p>
          <a:p>
            <a:r>
              <a:rPr lang="en-US" sz="1000" dirty="0">
                <a:latin typeface="+mj-lt"/>
                <a:cs typeface="Arial" panose="020B0604020202020204" pitchFamily="34" charset="0"/>
              </a:rPr>
              <a:t>Consulted – The individuals to be consulted prior to a final decision or actions taken.  2-way communication.</a:t>
            </a:r>
          </a:p>
          <a:p>
            <a:r>
              <a:rPr lang="en-US" sz="1000" dirty="0">
                <a:latin typeface="+mj-lt"/>
                <a:cs typeface="Arial" panose="020B0604020202020204" pitchFamily="34" charset="0"/>
              </a:rPr>
              <a:t>Informed – The individual(s) who needs to be informed after a decision or action is taken.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5430FCD-4CFA-4B05-B659-C7E26529D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08559"/>
              </p:ext>
            </p:extLst>
          </p:nvPr>
        </p:nvGraphicFramePr>
        <p:xfrm>
          <a:off x="8521700" y="5471160"/>
          <a:ext cx="215900" cy="815340"/>
        </p:xfrm>
        <a:graphic>
          <a:graphicData uri="http://schemas.openxmlformats.org/drawingml/2006/table">
            <a:tbl>
              <a:tblPr/>
              <a:tblGrid>
                <a:gridCol w="215900">
                  <a:extLst>
                    <a:ext uri="{9D8B030D-6E8A-4147-A177-3AD203B41FA5}">
                      <a16:colId xmlns:a16="http://schemas.microsoft.com/office/drawing/2014/main" val="2745112418"/>
                    </a:ext>
                  </a:extLst>
                </a:gridCol>
              </a:tblGrid>
              <a:tr h="20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66C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62282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66C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610650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66C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154974"/>
                  </a:ext>
                </a:extLst>
              </a:tr>
              <a:tr h="20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66C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4687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6B4944F-1703-4E01-B540-15BAE323A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66423"/>
              </p:ext>
            </p:extLst>
          </p:nvPr>
        </p:nvGraphicFramePr>
        <p:xfrm>
          <a:off x="8788400" y="5397500"/>
          <a:ext cx="2171700" cy="889000"/>
        </p:xfrm>
        <a:graphic>
          <a:graphicData uri="http://schemas.openxmlformats.org/drawingml/2006/table">
            <a:tbl>
              <a:tblPr/>
              <a:tblGrid>
                <a:gridCol w="1879600">
                  <a:extLst>
                    <a:ext uri="{9D8B030D-6E8A-4147-A177-3AD203B41FA5}">
                      <a16:colId xmlns:a16="http://schemas.microsoft.com/office/drawing/2014/main" val="1409238883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664491003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Complete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656111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Unassigned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89423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572002"/>
                  </a:ext>
                </a:extLst>
              </a:tr>
              <a:tr h="222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Assigned / In progress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05473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F0C59A81-831B-44B2-B04D-E76A0FEE7881}"/>
              </a:ext>
            </a:extLst>
          </p:cNvPr>
          <p:cNvGrpSpPr>
            <a:grpSpLocks noChangeAspect="1"/>
          </p:cNvGrpSpPr>
          <p:nvPr/>
        </p:nvGrpSpPr>
        <p:grpSpPr>
          <a:xfrm>
            <a:off x="10031630" y="6212839"/>
            <a:ext cx="1957170" cy="525328"/>
            <a:chOff x="9563100" y="1673029"/>
            <a:chExt cx="1389888" cy="37306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B50F437-7A9B-439C-AA2C-68A6B4225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5086165-78E9-4806-BD22-E76A72400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2E12147-09F1-4F95-B8F4-75042D2DB66D}"/>
              </a:ext>
            </a:extLst>
          </p:cNvPr>
          <p:cNvSpPr txBox="1">
            <a:spLocks/>
          </p:cNvSpPr>
          <p:nvPr/>
        </p:nvSpPr>
        <p:spPr>
          <a:xfrm>
            <a:off x="0" y="6597767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 dirty="0"/>
              <a:t>Copyright © 2018 Accenture. All rights reserved.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5226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PRE-WORKSHOP CHECKLIST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68F3AC-9B8E-4BB8-97D1-27BF40705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27874"/>
              </p:ext>
            </p:extLst>
          </p:nvPr>
        </p:nvGraphicFramePr>
        <p:xfrm>
          <a:off x="176212" y="990600"/>
          <a:ext cx="11839576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4588">
                  <a:extLst>
                    <a:ext uri="{9D8B030D-6E8A-4147-A177-3AD203B41FA5}">
                      <a16:colId xmlns:a16="http://schemas.microsoft.com/office/drawing/2014/main" val="2594867215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520287982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4010525535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559841338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162148241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3701158017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412060096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3598604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Task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Status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Due Date/Time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Complete?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Responsible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Accountable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Consult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Inform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619892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Is a Mid-Week meeting planned with the key “event” Stakeholders?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44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Is there a dedicated Kaizen room?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0285874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Will there be a Team Launch meeting?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83216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Are the dates and the duration of the “event” known to the proper audience 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669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Have you collected sufficient data to finalize the DEFINE phase and fully outline the MEASURE phase of the “event”?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141403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Is there a schedule for the “event” which will provide guidance to the team 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55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Is this schedule supported with adequate detail to allow the Lean Master, Green Belt and / or Black Belt to pace the Team and check progress toward the end-goal (completion of the project)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93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Support Shops / Functions been notified of the upcoming “event” and the possible need for services from them been agreed upon and approved?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99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the identified Team members agreed to participate and have approval from their Leadership to do the same?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250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Have you had a conversation with Supervisor(s), Crew Leaders, etc. of possible impacted work areas (no surprises to workers in designated Kaizen target areas during event)  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990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Do you have some form of recognition for the members of the Team (i.e. hats, T-shirts, certificates, etc.) 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5487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Has any additional team training requirements been identified, i.e. Mistake Proofing, Setup Reduction, simulations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96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Have the known associated RISKS of the process under consideration and the impact of the “event” been reviewed (Risk Assessment)?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7446953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21BAC60A-4766-4D6F-AB0B-4FE19E9E5B5C}"/>
              </a:ext>
            </a:extLst>
          </p:cNvPr>
          <p:cNvGrpSpPr>
            <a:grpSpLocks noChangeAspect="1"/>
          </p:cNvGrpSpPr>
          <p:nvPr/>
        </p:nvGrpSpPr>
        <p:grpSpPr>
          <a:xfrm>
            <a:off x="9559232" y="5846780"/>
            <a:ext cx="2250858" cy="604157"/>
            <a:chOff x="9563100" y="1673029"/>
            <a:chExt cx="1389888" cy="37306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24844E8-99F9-46F9-A2DD-9625E6F8C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D496D3D5-2685-4286-9197-1CEF8F2DE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C0A2E9F-E6A7-4206-90DD-3BE9FA3AB795}"/>
              </a:ext>
            </a:extLst>
          </p:cNvPr>
          <p:cNvSpPr txBox="1">
            <a:spLocks/>
          </p:cNvSpPr>
          <p:nvPr/>
        </p:nvSpPr>
        <p:spPr>
          <a:xfrm>
            <a:off x="228600" y="6517729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/>
              <a:t>Copyright © 2018 Accenture. All rights reserved.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05506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PRE-WORKSHOP CHECKLIST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68F3AC-9B8E-4BB8-97D1-27BF40705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9263"/>
              </p:ext>
            </p:extLst>
          </p:nvPr>
        </p:nvGraphicFramePr>
        <p:xfrm>
          <a:off x="176212" y="878449"/>
          <a:ext cx="1183957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4588">
                  <a:extLst>
                    <a:ext uri="{9D8B030D-6E8A-4147-A177-3AD203B41FA5}">
                      <a16:colId xmlns:a16="http://schemas.microsoft.com/office/drawing/2014/main" val="2594867215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520287982"/>
                    </a:ext>
                  </a:extLst>
                </a:gridCol>
                <a:gridCol w="1116013">
                  <a:extLst>
                    <a:ext uri="{9D8B030D-6E8A-4147-A177-3AD203B41FA5}">
                      <a16:colId xmlns:a16="http://schemas.microsoft.com/office/drawing/2014/main" val="4010525535"/>
                    </a:ext>
                  </a:extLst>
                </a:gridCol>
                <a:gridCol w="830263">
                  <a:extLst>
                    <a:ext uri="{9D8B030D-6E8A-4147-A177-3AD203B41FA5}">
                      <a16:colId xmlns:a16="http://schemas.microsoft.com/office/drawing/2014/main" val="559841338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162148241"/>
                    </a:ext>
                  </a:extLst>
                </a:gridCol>
                <a:gridCol w="1012825">
                  <a:extLst>
                    <a:ext uri="{9D8B030D-6E8A-4147-A177-3AD203B41FA5}">
                      <a16:colId xmlns:a16="http://schemas.microsoft.com/office/drawing/2014/main" val="3701158017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412060096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3598604600"/>
                    </a:ext>
                  </a:extLst>
                </a:gridCol>
              </a:tblGrid>
              <a:tr h="1121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Task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Status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Due Date/Time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Complete?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Responsible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Accountable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Consult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Inform</a:t>
                      </a:r>
                      <a:endParaRPr lang="en-US" sz="1100" b="1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6198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Have the Team members been given any preliminary or special instructions that will NOT be covered in the Team Training / Team Launch 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09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Validate how kaizen prep and event time/expenses will be chargeable to client (plant employees, meals, travel expenses, etc.)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9674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Has the Cost Accounting  (or Finance)  staff been included in the planning and preparations and the appropriate discussions about financial impact, assumptions and calculation methods been reviewed?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84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Have “allowed” meals, snacks, etc. (beverages, breakfast, lunch, dinner) been planned and scheduled for the event days?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25646"/>
                  </a:ext>
                </a:extLst>
              </a:tr>
              <a:tr h="14458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Have you planned for a social activity or celebration on the last day of the event?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766474"/>
                  </a:ext>
                </a:extLst>
              </a:tr>
              <a:tr h="17506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Is it necessary to build inventory (WIP) to cover for any Kaizen production stoppages?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2659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Are poster size worksheets for the Kaizen workshop completed and on display in the Kaizen Room – ready for use?  (fishbone, team ground rules, schedule, RACI, etc.) 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7326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Are the necessary materials available and ready to go in the dedicated room to build the Current State VSM?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484641"/>
                  </a:ext>
                </a:extLst>
              </a:tr>
              <a:tr h="14966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Has an “event” RACI chart been constructed and posted in the Kaizen Room?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8037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Have you gathered the materials that enable VISUAL MANAGEMENT techniques to be used / demonstrated (flip charts, markers, projector, Post-it Notes, etc.) 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5258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Is it essential to have a Current State Value Stream Map completed for the Kaizen focus area before the Kick Off?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84587"/>
                  </a:ext>
                </a:extLst>
              </a:tr>
              <a:tr h="12426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j-lt"/>
                        </a:rPr>
                        <a:t>Are the necessary computers, books, binders, and printers ready in the Kaizen room?</a:t>
                      </a:r>
                      <a:endParaRPr lang="en-US" sz="1100" b="0" i="0" u="none" strike="noStrike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4948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Have “before” pictures (digital preferred) been taken and posted in the Kaizen Room in preparation for the Kick Off and for later storyboard use?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86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If a Labor Union is part of the operations, have they been informed / included in the planning and preparation for the “event” 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6232954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Will Safety Training be needed?</a:t>
                      </a:r>
                      <a:endParaRPr lang="en-US" sz="1100" b="0" i="0" u="none" strike="noStrike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13664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49CA1905-8174-467E-AF1B-ECE370BC5BCB}"/>
              </a:ext>
            </a:extLst>
          </p:cNvPr>
          <p:cNvGrpSpPr>
            <a:grpSpLocks noChangeAspect="1"/>
          </p:cNvGrpSpPr>
          <p:nvPr/>
        </p:nvGrpSpPr>
        <p:grpSpPr>
          <a:xfrm>
            <a:off x="9953842" y="6248034"/>
            <a:ext cx="2009558" cy="539389"/>
            <a:chOff x="9563100" y="1673029"/>
            <a:chExt cx="1389888" cy="37306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9031E89-5B0F-4D93-8D12-1A9FC041F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671F1F8-6D5A-4253-80CB-404036F976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8D3C6FE-9835-4447-A35A-C143C0954B87}"/>
              </a:ext>
            </a:extLst>
          </p:cNvPr>
          <p:cNvSpPr txBox="1">
            <a:spLocks/>
          </p:cNvSpPr>
          <p:nvPr/>
        </p:nvSpPr>
        <p:spPr>
          <a:xfrm>
            <a:off x="228600" y="6517729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/>
              <a:t>Copyright © 2018 Accenture. All rights reserved.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75995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7">
            <a:extLst>
              <a:ext uri="{FF2B5EF4-FFF2-40B4-BE49-F238E27FC236}">
                <a16:creationId xmlns:a16="http://schemas.microsoft.com/office/drawing/2014/main" id="{E31C9831-DFDB-4A7B-ADAC-7820799AA8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Lean Workshop Supply List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5FD4F1C-78A6-40D5-AF96-D2520855253A}"/>
              </a:ext>
            </a:extLst>
          </p:cNvPr>
          <p:cNvSpPr txBox="1">
            <a:spLocks/>
          </p:cNvSpPr>
          <p:nvPr/>
        </p:nvSpPr>
        <p:spPr>
          <a:xfrm>
            <a:off x="228600" y="965908"/>
            <a:ext cx="11049000" cy="405692"/>
          </a:xfrm>
          <a:prstGeom prst="rect">
            <a:avLst/>
          </a:prstGeom>
        </p:spPr>
        <p:txBody>
          <a:bodyPr/>
          <a:lstStyle>
            <a:lvl1pPr marL="55561" indent="0"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b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285744" indent="-23018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14338" indent="-230182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Graphik" panose="020B0503030202060203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783" indent="-17144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29" indent="-17779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Graphik" panose="020B0503030202060203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674" indent="-17303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561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20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55561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6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SHOP AMAZON USING THE SKU NUMBER IN THE SEARCH BAR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E9D9DB9-ED62-40CB-AA88-453E762D8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680584"/>
              </p:ext>
            </p:extLst>
          </p:nvPr>
        </p:nvGraphicFramePr>
        <p:xfrm>
          <a:off x="372794" y="1590677"/>
          <a:ext cx="11429997" cy="4293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911090702"/>
                    </a:ext>
                  </a:extLst>
                </a:gridCol>
                <a:gridCol w="8991600">
                  <a:extLst>
                    <a:ext uri="{9D8B030D-6E8A-4147-A177-3AD203B41FA5}">
                      <a16:colId xmlns:a16="http://schemas.microsoft.com/office/drawing/2014/main" val="590878841"/>
                    </a:ext>
                  </a:extLst>
                </a:gridCol>
                <a:gridCol w="1904997">
                  <a:extLst>
                    <a:ext uri="{9D8B030D-6E8A-4147-A177-3AD203B41FA5}">
                      <a16:colId xmlns:a16="http://schemas.microsoft.com/office/drawing/2014/main" val="1525126000"/>
                    </a:ext>
                  </a:extLst>
                </a:gridCol>
              </a:tblGrid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4600657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48"x200' Roll of Spectra Artkraft Duo-Finish Paper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B00006IE0U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307441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 Super Sticky Notes, 3x5 inches, Canary Yellow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B0002DOC54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5180529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Scotch Magic Office Tape and Refillable Dispenser, 0.75 inch x 18 yards, clear, Six per Pack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B0000DH8HQ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2774950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 Notes, 3in x 5in, Cape Town Collection, 5 Pads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B00006JNNG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8272721"/>
                  </a:ext>
                </a:extLst>
              </a:tr>
              <a:tr h="3996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Post-it® Notes, Super Sticky Pad, 2.9 x 2.8 Inch, Star Shape, Yellow and Blue with pattern, 2 Pads/Pack, 75 Sheets/Pad (7350-STR)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B002A2JCGO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9463706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Sharpie Flip Chart Markers, Assorted Colors, Box of 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B00006IFH6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0115524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Westcott Straight Titanium Scissors with New Handle Design, 8-inch, Two per Pack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B000P0LNRE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8343676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 Notes, 3x3 inches, Canary Yellow, 4 Pads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B000078UWA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6641083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Post-it Super Sticky Notes, 8 in x 6 in, Rio de Janeiro Collection, 4 Pads/Pack, 45 Sheets/Pad (6845-SSP)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B000CD0MHQ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0153734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Sharpie Fine Point Permanent Markers, Box of 12 Markers, Black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B00006IFHD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3724216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3M 2050 Scotch Masking Tape for General Painting, 1.88 inch x 60.1 Yard, 1-Pack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B00004Z4D2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4450292"/>
                  </a:ext>
                </a:extLst>
              </a:tr>
              <a:tr h="3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Pentel Twist-Erase III Automatic Pencil with 2 Eraser Refills, 0.7mm, Assorted Barrels, 2 Pack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B002JG10GG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1583699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33B7D595-8BAC-43D0-9043-4C6B23F2399E}"/>
              </a:ext>
            </a:extLst>
          </p:cNvPr>
          <p:cNvGrpSpPr>
            <a:grpSpLocks noChangeAspect="1"/>
          </p:cNvGrpSpPr>
          <p:nvPr/>
        </p:nvGrpSpPr>
        <p:grpSpPr>
          <a:xfrm>
            <a:off x="9919323" y="6152584"/>
            <a:ext cx="1883468" cy="505545"/>
            <a:chOff x="9563100" y="1673029"/>
            <a:chExt cx="1389888" cy="37306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77EA5CE-562E-47BF-8969-E4ED26B58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96A6B8B-6CF8-4B20-B18F-4AED77AD7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619B5E7-4572-4F04-A00C-CD37D18E3ACE}"/>
              </a:ext>
            </a:extLst>
          </p:cNvPr>
          <p:cNvSpPr txBox="1">
            <a:spLocks/>
          </p:cNvSpPr>
          <p:nvPr/>
        </p:nvSpPr>
        <p:spPr>
          <a:xfrm>
            <a:off x="228600" y="6517729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/>
              <a:t>Copyright © 2018 Accenture. All rights reserved.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53140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ontent Placeholder 8"/>
          <p:cNvSpPr txBox="1">
            <a:spLocks/>
          </p:cNvSpPr>
          <p:nvPr/>
        </p:nvSpPr>
        <p:spPr>
          <a:xfrm>
            <a:off x="365462" y="6188448"/>
            <a:ext cx="2119909" cy="39144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  <a:latin typeface="+mj-lt"/>
              </a:rPr>
              <a:t>50% improvement in Value Added (VA) work…</a:t>
            </a:r>
          </a:p>
          <a:p>
            <a:pPr defTabSz="914217" fontAlgn="base"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1" name="Content Placeholder 8"/>
          <p:cNvSpPr txBox="1">
            <a:spLocks/>
          </p:cNvSpPr>
          <p:nvPr/>
        </p:nvSpPr>
        <p:spPr>
          <a:xfrm>
            <a:off x="7731782" y="4609971"/>
            <a:ext cx="3421169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indent="0" algn="ctr" eaLnBrk="1" hangingPunct="1">
              <a:lnSpc>
                <a:spcPct val="100000"/>
              </a:lnSpc>
              <a:spcBef>
                <a:spcPts val="800"/>
              </a:spcBef>
              <a:buFont typeface="Arial" pitchFamily="34" charset="0"/>
              <a:buNone/>
              <a:defRPr sz="1800" b="1" cap="all">
                <a:solidFill>
                  <a:schemeClr val="bg1">
                    <a:alpha val="50000"/>
                  </a:schemeClr>
                </a:solidFill>
                <a:latin typeface="+mj-lt"/>
                <a:ea typeface="Roboto" panose="02000000000000000000" pitchFamily="2" charset="0"/>
                <a:cs typeface="Arial Black"/>
              </a:defRPr>
            </a:lvl1pPr>
            <a:lvl2pPr marL="179388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75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63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550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‒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2213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707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1200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693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</a:rPr>
              <a:t>…But when you focus on eradicating waste, big things happen</a:t>
            </a:r>
          </a:p>
        </p:txBody>
      </p:sp>
      <p:sp>
        <p:nvSpPr>
          <p:cNvPr id="300" name="Content Placeholder 10"/>
          <p:cNvSpPr txBox="1">
            <a:spLocks/>
          </p:cNvSpPr>
          <p:nvPr/>
        </p:nvSpPr>
        <p:spPr>
          <a:xfrm>
            <a:off x="3850712" y="4204900"/>
            <a:ext cx="404857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fontAlgn="base" hangingPunct="1">
              <a:lnSpc>
                <a:spcPct val="105000"/>
              </a:lnSpc>
              <a:spcBef>
                <a:spcPts val="8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179388" indent="-179388" algn="l" rtl="0" eaLnBrk="1" fontAlgn="base" hangingPunct="1">
              <a:lnSpc>
                <a:spcPct val="105000"/>
              </a:lnSpc>
              <a:spcBef>
                <a:spcPts val="800"/>
              </a:spcBef>
              <a:spcAft>
                <a:spcPct val="0"/>
              </a:spcAft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75" indent="-179388" algn="l" rtl="0" eaLnBrk="1" fontAlgn="base" hangingPunct="1">
              <a:lnSpc>
                <a:spcPct val="105000"/>
              </a:lnSpc>
              <a:spcBef>
                <a:spcPts val="800"/>
              </a:spcBef>
              <a:spcAft>
                <a:spcPct val="0"/>
              </a:spcAft>
              <a:buFont typeface="Arial" pitchFamily="34" charset="0"/>
              <a:buChar char="‒"/>
              <a:tabLst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63" indent="-179388" algn="l" rtl="0" eaLnBrk="1" fontAlgn="base" hangingPunct="1">
              <a:lnSpc>
                <a:spcPct val="105000"/>
              </a:lnSpc>
              <a:spcBef>
                <a:spcPts val="800"/>
              </a:spcBef>
              <a:spcAft>
                <a:spcPct val="0"/>
              </a:spcAft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550" indent="-179388" algn="l" rtl="0" eaLnBrk="1" fontAlgn="base" hangingPunct="1">
              <a:lnSpc>
                <a:spcPct val="105000"/>
              </a:lnSpc>
              <a:spcBef>
                <a:spcPts val="800"/>
              </a:spcBef>
              <a:spcAft>
                <a:spcPct val="0"/>
              </a:spcAft>
              <a:buFont typeface="Arial" pitchFamily="34" charset="0"/>
              <a:buChar char="‒"/>
              <a:defRPr sz="1400" kern="12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217">
              <a:lnSpc>
                <a:spcPct val="100000"/>
              </a:lnSpc>
            </a:pPr>
            <a:r>
              <a:rPr lang="en-US" sz="1800" b="1" cap="all" spc="100" dirty="0">
                <a:solidFill>
                  <a:schemeClr val="accent4"/>
                </a:solidFill>
                <a:latin typeface="+mj-lt"/>
                <a:cs typeface="Arial Black"/>
              </a:rPr>
              <a:t>WHY THE FOCUS ON WASTE?</a:t>
            </a:r>
            <a:r>
              <a:rPr lang="en-US" sz="1600" b="1" cap="all" spc="100" dirty="0">
                <a:solidFill>
                  <a:schemeClr val="accent4"/>
                </a:solidFill>
                <a:latin typeface="+mj-lt"/>
                <a:cs typeface="Arial Black"/>
              </a:rPr>
              <a:t> </a:t>
            </a:r>
          </a:p>
        </p:txBody>
      </p:sp>
      <p:cxnSp>
        <p:nvCxnSpPr>
          <p:cNvPr id="304" name="Straight Connector 303"/>
          <p:cNvCxnSpPr>
            <a:cxnSpLocks/>
          </p:cNvCxnSpPr>
          <p:nvPr/>
        </p:nvCxnSpPr>
        <p:spPr>
          <a:xfrm>
            <a:off x="691793" y="4217781"/>
            <a:ext cx="10674606" cy="0"/>
          </a:xfrm>
          <a:prstGeom prst="line">
            <a:avLst/>
          </a:prstGeom>
          <a:ln w="19050">
            <a:solidFill>
              <a:schemeClr val="bg2"/>
            </a:solidFill>
            <a:prstDash val="dot"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D59089F-9A53-4D08-A7E7-085A38AB2EDE}"/>
              </a:ext>
            </a:extLst>
          </p:cNvPr>
          <p:cNvSpPr txBox="1"/>
          <p:nvPr/>
        </p:nvSpPr>
        <p:spPr>
          <a:xfrm>
            <a:off x="761185" y="278585"/>
            <a:ext cx="1763132" cy="3321899"/>
          </a:xfrm>
          <a:prstGeom prst="rect">
            <a:avLst/>
          </a:prstGeom>
          <a:noFill/>
        </p:spPr>
        <p:txBody>
          <a:bodyPr wrap="square" lIns="0" tIns="0" rIns="0" bIns="45720" rtlCol="0">
            <a:noAutofit/>
          </a:bodyPr>
          <a:lstStyle/>
          <a:p>
            <a:r>
              <a:rPr lang="en-US" sz="1050" b="1" dirty="0">
                <a:latin typeface="+mj-lt"/>
                <a:cs typeface="Arial" panose="020B0604020202020204" pitchFamily="34" charset="0"/>
              </a:rPr>
              <a:t>PROCESS WASTE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Approvals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Bottlenecks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Communication Barriers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Defects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Handoffs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Incompatible Systems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Incomplete Work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Inspections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Multitasking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Reviews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Rigid Hierarchy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Searching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Signatures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Task Switching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Unnecessary Complexity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Variable Flow in Process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Waiting/Delays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Workarounds</a:t>
            </a:r>
          </a:p>
          <a:p>
            <a:endParaRPr lang="en-US" sz="105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260FD4-00E2-4482-A5B5-CFFDB0CDF1EB}"/>
              </a:ext>
            </a:extLst>
          </p:cNvPr>
          <p:cNvSpPr txBox="1"/>
          <p:nvPr/>
        </p:nvSpPr>
        <p:spPr>
          <a:xfrm>
            <a:off x="2080362" y="3200400"/>
            <a:ext cx="1863312" cy="853437"/>
          </a:xfrm>
          <a:prstGeom prst="rect">
            <a:avLst/>
          </a:prstGeom>
          <a:noFill/>
        </p:spPr>
        <p:txBody>
          <a:bodyPr wrap="square" lIns="0" tIns="0" rIns="0" bIns="45720" rtlCol="0">
            <a:noAutofit/>
          </a:bodyPr>
          <a:lstStyle/>
          <a:p>
            <a:r>
              <a:rPr lang="en-US" sz="1050" b="1" dirty="0">
                <a:latin typeface="+mj-lt"/>
                <a:cs typeface="Arial" panose="020B0604020202020204" pitchFamily="34" charset="0"/>
              </a:rPr>
              <a:t>PHYSICAL ENVIRONMENT WASTE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Interruptions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Moving/Transportation</a:t>
            </a:r>
          </a:p>
          <a:p>
            <a:r>
              <a:rPr lang="en-US" sz="1050" dirty="0">
                <a:latin typeface="+mj-lt"/>
                <a:cs typeface="Arial" panose="020B0604020202020204" pitchFamily="34" charset="0"/>
              </a:rPr>
              <a:t>Unsafe Conditions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A7E81E-7D70-4069-B9D6-64CB8C356CC4}"/>
              </a:ext>
            </a:extLst>
          </p:cNvPr>
          <p:cNvSpPr txBox="1"/>
          <p:nvPr/>
        </p:nvSpPr>
        <p:spPr>
          <a:xfrm>
            <a:off x="9672659" y="277125"/>
            <a:ext cx="1763132" cy="2225039"/>
          </a:xfrm>
          <a:prstGeom prst="rect">
            <a:avLst/>
          </a:prstGeom>
          <a:noFill/>
        </p:spPr>
        <p:txBody>
          <a:bodyPr wrap="square" lIns="0" tIns="0" rIns="0" bIns="45720" rtlCol="0">
            <a:noAutofit/>
          </a:bodyPr>
          <a:lstStyle/>
          <a:p>
            <a:pPr algn="r"/>
            <a:r>
              <a:rPr lang="en-US" sz="1050" b="1" dirty="0">
                <a:latin typeface="+mj-lt"/>
                <a:cs typeface="Arial" panose="020B0604020202020204" pitchFamily="34" charset="0"/>
              </a:rPr>
              <a:t>INFORMATION WASTE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Converting Formats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Data Dead Ends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Data Discrepancies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Lack of Usefulness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Manually Checking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Metrics/Measures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Missing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Re-entering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Redundant Data Inputs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Unavailable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Unclear or Incorrect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Unknown Data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Unnecessary Data</a:t>
            </a:r>
          </a:p>
          <a:p>
            <a:pPr algn="r"/>
            <a:endParaRPr lang="en-US" sz="105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337AE4-C7C8-4AF5-9D81-65555CC67FDD}"/>
              </a:ext>
            </a:extLst>
          </p:cNvPr>
          <p:cNvSpPr txBox="1"/>
          <p:nvPr/>
        </p:nvSpPr>
        <p:spPr>
          <a:xfrm>
            <a:off x="8184906" y="2402447"/>
            <a:ext cx="1763133" cy="1595905"/>
          </a:xfrm>
          <a:prstGeom prst="rect">
            <a:avLst/>
          </a:prstGeom>
          <a:noFill/>
        </p:spPr>
        <p:txBody>
          <a:bodyPr wrap="square" lIns="0" tIns="0" rIns="0" bIns="45720" rtlCol="0">
            <a:noAutofit/>
          </a:bodyPr>
          <a:lstStyle/>
          <a:p>
            <a:pPr algn="r"/>
            <a:r>
              <a:rPr lang="en-US" sz="1050" b="1" dirty="0">
                <a:latin typeface="+mj-lt"/>
                <a:cs typeface="Arial" panose="020B0604020202020204" pitchFamily="34" charset="0"/>
              </a:rPr>
              <a:t>PEOPLE WASTE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Ineffective Meetings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Lack of Project Management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Lack of Training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Lack of Useful Feedback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Mishandled Conflict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Relearning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Turnover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Unclear Roles</a:t>
            </a:r>
          </a:p>
          <a:p>
            <a:pPr algn="r"/>
            <a:r>
              <a:rPr lang="en-US" sz="1050" dirty="0">
                <a:latin typeface="+mj-lt"/>
                <a:cs typeface="Arial" panose="020B0604020202020204" pitchFamily="34" charset="0"/>
              </a:rPr>
              <a:t>Underutilized Talent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D183F-278F-49DE-98A3-1AC5316214D7}"/>
              </a:ext>
            </a:extLst>
          </p:cNvPr>
          <p:cNvSpPr txBox="1"/>
          <p:nvPr/>
        </p:nvSpPr>
        <p:spPr>
          <a:xfrm>
            <a:off x="3708272" y="2286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spc="30" dirty="0">
                <a:solidFill>
                  <a:srgbClr val="7030A0"/>
                </a:solidFill>
                <a:latin typeface="+mj-lt"/>
              </a:rPr>
              <a:t>90</a:t>
            </a:r>
            <a:r>
              <a:rPr lang="en-US" sz="8000" b="1" spc="30" baseline="16000" dirty="0">
                <a:solidFill>
                  <a:srgbClr val="7030A0"/>
                </a:solidFill>
                <a:latin typeface="+mj-lt"/>
              </a:rPr>
              <a:t>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498549-E5DC-4092-A350-DDB2BBF4605C}"/>
              </a:ext>
            </a:extLst>
          </p:cNvPr>
          <p:cNvSpPr txBox="1"/>
          <p:nvPr/>
        </p:nvSpPr>
        <p:spPr>
          <a:xfrm>
            <a:off x="4098299" y="457137"/>
            <a:ext cx="905115" cy="27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7030A0"/>
                </a:solidFill>
                <a:latin typeface="+mj-lt"/>
              </a:rPr>
              <a:t>UP TO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090477-6626-48FF-A68A-D1480A6C5F51}"/>
              </a:ext>
            </a:extLst>
          </p:cNvPr>
          <p:cNvSpPr txBox="1"/>
          <p:nvPr/>
        </p:nvSpPr>
        <p:spPr>
          <a:xfrm>
            <a:off x="6096000" y="1183121"/>
            <a:ext cx="905115" cy="27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7030A0"/>
                </a:solidFill>
                <a:latin typeface="+mj-lt"/>
              </a:rPr>
              <a:t>OF ALL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C4A4A9-82CB-499C-964A-8C87C5FA336B}"/>
              </a:ext>
            </a:extLst>
          </p:cNvPr>
          <p:cNvSpPr txBox="1"/>
          <p:nvPr/>
        </p:nvSpPr>
        <p:spPr>
          <a:xfrm>
            <a:off x="3665199" y="1240863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30" dirty="0">
                <a:solidFill>
                  <a:srgbClr val="7030A0"/>
                </a:solidFill>
                <a:latin typeface="+mj-lt"/>
              </a:rPr>
              <a:t>WORK</a:t>
            </a:r>
          </a:p>
          <a:p>
            <a:pPr algn="ctr"/>
            <a:r>
              <a:rPr lang="en-US" b="1" dirty="0">
                <a:solidFill>
                  <a:srgbClr val="7030A0"/>
                </a:solidFill>
                <a:latin typeface="+mj-lt"/>
              </a:rPr>
              <a:t>DONE IN</a:t>
            </a:r>
          </a:p>
          <a:p>
            <a:pPr algn="ctr"/>
            <a:r>
              <a:rPr lang="en-US" b="1" dirty="0">
                <a:solidFill>
                  <a:srgbClr val="7030A0"/>
                </a:solidFill>
                <a:latin typeface="+mj-lt"/>
              </a:rPr>
              <a:t>THE OFFICE IS</a:t>
            </a:r>
          </a:p>
          <a:p>
            <a:pPr algn="ctr"/>
            <a:r>
              <a:rPr lang="en-US" sz="6600" b="1" spc="30" dirty="0">
                <a:solidFill>
                  <a:srgbClr val="7030A0"/>
                </a:solidFill>
                <a:latin typeface="+mj-lt"/>
              </a:rPr>
              <a:t>WASTE</a:t>
            </a:r>
          </a:p>
        </p:txBody>
      </p:sp>
      <p:sp>
        <p:nvSpPr>
          <p:cNvPr id="58" name="Content Placeholder 8">
            <a:extLst>
              <a:ext uri="{FF2B5EF4-FFF2-40B4-BE49-F238E27FC236}">
                <a16:creationId xmlns:a16="http://schemas.microsoft.com/office/drawing/2014/main" id="{503C35D8-2F34-4868-8D6E-3148909D3EDF}"/>
              </a:ext>
            </a:extLst>
          </p:cNvPr>
          <p:cNvSpPr txBox="1">
            <a:spLocks/>
          </p:cNvSpPr>
          <p:nvPr/>
        </p:nvSpPr>
        <p:spPr>
          <a:xfrm>
            <a:off x="6683811" y="6187969"/>
            <a:ext cx="2119909" cy="39144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  <a:latin typeface="+mj-lt"/>
              </a:rPr>
              <a:t>50% reduction in Non-Value Added (NVA) work…</a:t>
            </a:r>
          </a:p>
          <a:p>
            <a:pPr defTabSz="914217" fontAlgn="base"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Content Placeholder 8">
            <a:extLst>
              <a:ext uri="{FF2B5EF4-FFF2-40B4-BE49-F238E27FC236}">
                <a16:creationId xmlns:a16="http://schemas.microsoft.com/office/drawing/2014/main" id="{051B2620-F969-4587-A571-EEC642F00301}"/>
              </a:ext>
            </a:extLst>
          </p:cNvPr>
          <p:cNvSpPr txBox="1">
            <a:spLocks/>
          </p:cNvSpPr>
          <p:nvPr/>
        </p:nvSpPr>
        <p:spPr>
          <a:xfrm>
            <a:off x="9321800" y="6183670"/>
            <a:ext cx="2505875" cy="54421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  <a:latin typeface="+mj-lt"/>
              </a:rPr>
              <a:t>…yields a much bigger impact on capacity, speed, lead times, quality, and customer / employee satisfaction  </a:t>
            </a:r>
          </a:p>
          <a:p>
            <a:pPr defTabSz="914217" fontAlgn="base"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0" name="Chart 59">
            <a:extLst>
              <a:ext uri="{FF2B5EF4-FFF2-40B4-BE49-F238E27FC236}">
                <a16:creationId xmlns:a16="http://schemas.microsoft.com/office/drawing/2014/main" id="{3EBE064E-C5D9-41DC-B325-17B2CA1AC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706777"/>
              </p:ext>
            </p:extLst>
          </p:nvPr>
        </p:nvGraphicFramePr>
        <p:xfrm>
          <a:off x="796703" y="4910447"/>
          <a:ext cx="1256429" cy="135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0E94220-3ADB-4092-80DC-24A123340AEF}"/>
              </a:ext>
            </a:extLst>
          </p:cNvPr>
          <p:cNvSpPr/>
          <p:nvPr/>
        </p:nvSpPr>
        <p:spPr>
          <a:xfrm>
            <a:off x="5181600" y="5402598"/>
            <a:ext cx="203072" cy="156593"/>
          </a:xfrm>
          <a:prstGeom prst="rect">
            <a:avLst/>
          </a:prstGeom>
          <a:solidFill>
            <a:schemeClr val="accent1"/>
          </a:solidFill>
          <a:ln w="19050">
            <a:noFill/>
            <a:prstDash val="sysDot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63" name="Content Placeholder 8">
            <a:extLst>
              <a:ext uri="{FF2B5EF4-FFF2-40B4-BE49-F238E27FC236}">
                <a16:creationId xmlns:a16="http://schemas.microsoft.com/office/drawing/2014/main" id="{2FE9AE5D-E9AD-4EAB-89E1-8506472699D7}"/>
              </a:ext>
            </a:extLst>
          </p:cNvPr>
          <p:cNvSpPr txBox="1">
            <a:spLocks/>
          </p:cNvSpPr>
          <p:nvPr/>
        </p:nvSpPr>
        <p:spPr>
          <a:xfrm>
            <a:off x="5374185" y="5402598"/>
            <a:ext cx="1407582" cy="19258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Non-Value Added (NVA)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EDB698A-393E-4AE5-BA7C-B683BD6F9EA4}"/>
              </a:ext>
            </a:extLst>
          </p:cNvPr>
          <p:cNvSpPr/>
          <p:nvPr/>
        </p:nvSpPr>
        <p:spPr>
          <a:xfrm>
            <a:off x="5182334" y="5634607"/>
            <a:ext cx="203072" cy="156593"/>
          </a:xfrm>
          <a:prstGeom prst="rect">
            <a:avLst/>
          </a:prstGeom>
          <a:solidFill>
            <a:schemeClr val="accent4"/>
          </a:solidFill>
          <a:ln w="19050">
            <a:noFill/>
            <a:prstDash val="sysDot"/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BAFF"/>
              </a:highlight>
              <a:latin typeface="+mj-lt"/>
            </a:endParaRPr>
          </a:p>
        </p:txBody>
      </p:sp>
      <p:sp>
        <p:nvSpPr>
          <p:cNvPr id="65" name="Content Placeholder 8">
            <a:extLst>
              <a:ext uri="{FF2B5EF4-FFF2-40B4-BE49-F238E27FC236}">
                <a16:creationId xmlns:a16="http://schemas.microsoft.com/office/drawing/2014/main" id="{D578F813-5EFA-4854-AA18-6799A242F3D5}"/>
              </a:ext>
            </a:extLst>
          </p:cNvPr>
          <p:cNvSpPr txBox="1">
            <a:spLocks/>
          </p:cNvSpPr>
          <p:nvPr/>
        </p:nvSpPr>
        <p:spPr>
          <a:xfrm>
            <a:off x="5374919" y="5634607"/>
            <a:ext cx="1077206" cy="149498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Value Added (VA)</a:t>
            </a:r>
            <a:endParaRPr lang="en-US" sz="105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70" name="Chart 69">
            <a:extLst>
              <a:ext uri="{FF2B5EF4-FFF2-40B4-BE49-F238E27FC236}">
                <a16:creationId xmlns:a16="http://schemas.microsoft.com/office/drawing/2014/main" id="{02546D37-E26E-4BB1-B96C-F5A74F4DEF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530289"/>
              </p:ext>
            </p:extLst>
          </p:nvPr>
        </p:nvGraphicFramePr>
        <p:xfrm>
          <a:off x="3746985" y="4905629"/>
          <a:ext cx="1256429" cy="135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2" name="Chart 71">
            <a:extLst>
              <a:ext uri="{FF2B5EF4-FFF2-40B4-BE49-F238E27FC236}">
                <a16:creationId xmlns:a16="http://schemas.microsoft.com/office/drawing/2014/main" id="{6E8D3199-72C6-4954-BDCA-7C518C9DE5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706691"/>
              </p:ext>
            </p:extLst>
          </p:nvPr>
        </p:nvGraphicFramePr>
        <p:xfrm>
          <a:off x="10109970" y="4905627"/>
          <a:ext cx="1256429" cy="135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3" name="Content Placeholder 8">
            <a:extLst>
              <a:ext uri="{FF2B5EF4-FFF2-40B4-BE49-F238E27FC236}">
                <a16:creationId xmlns:a16="http://schemas.microsoft.com/office/drawing/2014/main" id="{59DEDF80-3B83-43C5-BB80-D3AECDD21CE7}"/>
              </a:ext>
            </a:extLst>
          </p:cNvPr>
          <p:cNvSpPr txBox="1">
            <a:spLocks/>
          </p:cNvSpPr>
          <p:nvPr/>
        </p:nvSpPr>
        <p:spPr>
          <a:xfrm>
            <a:off x="1039049" y="4574867"/>
            <a:ext cx="38447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indent="0" algn="ctr" eaLnBrk="1" hangingPunct="1">
              <a:lnSpc>
                <a:spcPct val="100000"/>
              </a:lnSpc>
              <a:spcBef>
                <a:spcPts val="800"/>
              </a:spcBef>
              <a:buFont typeface="Arial" pitchFamily="34" charset="0"/>
              <a:buNone/>
              <a:defRPr sz="1800" b="1" cap="all">
                <a:solidFill>
                  <a:schemeClr val="bg1">
                    <a:alpha val="50000"/>
                  </a:schemeClr>
                </a:solidFill>
                <a:latin typeface="+mj-lt"/>
                <a:ea typeface="Roboto" panose="02000000000000000000" pitchFamily="2" charset="0"/>
                <a:cs typeface="Arial Black"/>
              </a:defRPr>
            </a:lvl1pPr>
            <a:lvl2pPr marL="179388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75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63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•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550" indent="-179388" eaLnBrk="1" hangingPunct="1">
              <a:lnSpc>
                <a:spcPct val="105000"/>
              </a:lnSpc>
              <a:spcBef>
                <a:spcPts val="800"/>
              </a:spcBef>
              <a:buFont typeface="Arial" pitchFamily="34" charset="0"/>
              <a:buChar char="‒"/>
              <a:defRPr sz="14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2213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707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1200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693" indent="-304747" defTabSz="1218987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</a:rPr>
              <a:t>If you focus on improving value added work, you don’t get much OVERALL improvement…</a:t>
            </a:r>
          </a:p>
        </p:txBody>
      </p:sp>
      <p:sp>
        <p:nvSpPr>
          <p:cNvPr id="31" name="Content Placeholder 8">
            <a:extLst>
              <a:ext uri="{FF2B5EF4-FFF2-40B4-BE49-F238E27FC236}">
                <a16:creationId xmlns:a16="http://schemas.microsoft.com/office/drawing/2014/main" id="{50D341D1-6E79-4D12-8076-4B233ACD21C6}"/>
              </a:ext>
            </a:extLst>
          </p:cNvPr>
          <p:cNvSpPr txBox="1">
            <a:spLocks/>
          </p:cNvSpPr>
          <p:nvPr/>
        </p:nvSpPr>
        <p:spPr>
          <a:xfrm>
            <a:off x="3332905" y="6170608"/>
            <a:ext cx="2119909" cy="391446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spcAft>
                <a:spcPct val="0"/>
              </a:spcAft>
            </a:pPr>
            <a:r>
              <a:rPr lang="en-US" sz="1050" dirty="0">
                <a:solidFill>
                  <a:schemeClr val="tx1"/>
                </a:solidFill>
                <a:latin typeface="+mj-lt"/>
              </a:rPr>
              <a:t>…doesn’t yield much in the way of overall improvement</a:t>
            </a:r>
          </a:p>
        </p:txBody>
      </p:sp>
      <p:sp>
        <p:nvSpPr>
          <p:cNvPr id="57" name="Content Placeholder 8">
            <a:extLst>
              <a:ext uri="{FF2B5EF4-FFF2-40B4-BE49-F238E27FC236}">
                <a16:creationId xmlns:a16="http://schemas.microsoft.com/office/drawing/2014/main" id="{641CD4E7-1825-48BF-AC97-9B1F55C877A4}"/>
              </a:ext>
            </a:extLst>
          </p:cNvPr>
          <p:cNvSpPr txBox="1">
            <a:spLocks/>
          </p:cNvSpPr>
          <p:nvPr/>
        </p:nvSpPr>
        <p:spPr>
          <a:xfrm>
            <a:off x="1157974" y="5379718"/>
            <a:ext cx="594626" cy="42369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20%</a:t>
            </a:r>
          </a:p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VA</a:t>
            </a:r>
          </a:p>
          <a:p>
            <a:pPr defTabSz="914217" fontAlgn="base"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Content Placeholder 8">
            <a:extLst>
              <a:ext uri="{FF2B5EF4-FFF2-40B4-BE49-F238E27FC236}">
                <a16:creationId xmlns:a16="http://schemas.microsoft.com/office/drawing/2014/main" id="{9EF12FC3-3EE0-4006-8181-C544DEFA5233}"/>
              </a:ext>
            </a:extLst>
          </p:cNvPr>
          <p:cNvSpPr txBox="1">
            <a:spLocks/>
          </p:cNvSpPr>
          <p:nvPr/>
        </p:nvSpPr>
        <p:spPr>
          <a:xfrm>
            <a:off x="4038112" y="5378683"/>
            <a:ext cx="594626" cy="42369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30%</a:t>
            </a:r>
          </a:p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VA</a:t>
            </a:r>
          </a:p>
          <a:p>
            <a:pPr defTabSz="914217" fontAlgn="base"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DDDE09FE-FF04-4CFA-82D7-14FFA04509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1339217"/>
              </p:ext>
            </p:extLst>
          </p:nvPr>
        </p:nvGraphicFramePr>
        <p:xfrm>
          <a:off x="7169777" y="4898032"/>
          <a:ext cx="1256429" cy="135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4" name="Content Placeholder 8">
            <a:extLst>
              <a:ext uri="{FF2B5EF4-FFF2-40B4-BE49-F238E27FC236}">
                <a16:creationId xmlns:a16="http://schemas.microsoft.com/office/drawing/2014/main" id="{07655280-B39C-4EDB-A4F7-91C650F2C615}"/>
              </a:ext>
            </a:extLst>
          </p:cNvPr>
          <p:cNvSpPr txBox="1">
            <a:spLocks/>
          </p:cNvSpPr>
          <p:nvPr/>
        </p:nvSpPr>
        <p:spPr>
          <a:xfrm>
            <a:off x="7531048" y="5367303"/>
            <a:ext cx="594626" cy="42369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80%</a:t>
            </a:r>
          </a:p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NVA</a:t>
            </a:r>
          </a:p>
          <a:p>
            <a:pPr defTabSz="914217" fontAlgn="base"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Content Placeholder 8">
            <a:extLst>
              <a:ext uri="{FF2B5EF4-FFF2-40B4-BE49-F238E27FC236}">
                <a16:creationId xmlns:a16="http://schemas.microsoft.com/office/drawing/2014/main" id="{B3A9EB4C-A571-4D5A-8992-E5D46331E31E}"/>
              </a:ext>
            </a:extLst>
          </p:cNvPr>
          <p:cNvSpPr txBox="1">
            <a:spLocks/>
          </p:cNvSpPr>
          <p:nvPr/>
        </p:nvSpPr>
        <p:spPr>
          <a:xfrm>
            <a:off x="10440871" y="5390171"/>
            <a:ext cx="594626" cy="42369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indent="0" algn="ctr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None/>
              <a:defRPr sz="1400">
                <a:solidFill>
                  <a:schemeClr val="bg1">
                    <a:alpha val="50000"/>
                  </a:schemeClr>
                </a:solidFill>
                <a:latin typeface="Arial"/>
                <a:ea typeface="Roboto" panose="02000000000000000000" pitchFamily="2" charset="0"/>
                <a:cs typeface="Arial"/>
              </a:defRPr>
            </a:lvl1pPr>
            <a:lvl2pPr marL="179374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358745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tabLst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38118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17490" indent="-179374" eaLnBrk="1" hangingPunct="1">
              <a:lnSpc>
                <a:spcPct val="110000"/>
              </a:lnSpc>
              <a:spcBef>
                <a:spcPts val="800"/>
              </a:spcBef>
              <a:buFont typeface="Arial" pitchFamily="34" charset="0"/>
              <a:buChar char="‒"/>
              <a:defRPr sz="16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3351933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6pPr>
            <a:lvl7pPr marL="3961376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7pPr>
            <a:lvl8pPr marL="4570819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8pPr>
            <a:lvl9pPr marL="5180261" indent="-304723">
              <a:spcBef>
                <a:spcPct val="20000"/>
              </a:spcBef>
              <a:buFont typeface="Arial" pitchFamily="34" charset="0"/>
              <a:buChar char="•"/>
              <a:defRPr sz="2700">
                <a:latin typeface="+mn-lt"/>
                <a:cs typeface="+mn-cs"/>
              </a:defRPr>
            </a:lvl9pPr>
          </a:lstStyle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40%</a:t>
            </a:r>
          </a:p>
          <a:p>
            <a:pPr defTabSz="914217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  <a:latin typeface="+mj-lt"/>
              </a:rPr>
              <a:t>NVA</a:t>
            </a:r>
          </a:p>
          <a:p>
            <a:pPr defTabSz="914217" fontAlgn="base">
              <a:spcAft>
                <a:spcPct val="0"/>
              </a:spcAft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Footer Placeholder 3">
            <a:extLst>
              <a:ext uri="{FF2B5EF4-FFF2-40B4-BE49-F238E27FC236}">
                <a16:creationId xmlns:a16="http://schemas.microsoft.com/office/drawing/2014/main" id="{E7F772B3-14D7-4932-BCF5-0E1F3B68B7D0}"/>
              </a:ext>
            </a:extLst>
          </p:cNvPr>
          <p:cNvSpPr txBox="1">
            <a:spLocks/>
          </p:cNvSpPr>
          <p:nvPr/>
        </p:nvSpPr>
        <p:spPr>
          <a:xfrm>
            <a:off x="1798722" y="6609740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 dirty="0">
                <a:latin typeface="+mj-lt"/>
              </a:rPr>
              <a:t>Copyright © 2018 Accenture. All rights reserved.</a:t>
            </a:r>
            <a:endParaRPr lang="en-GB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535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7">
            <a:extLst>
              <a:ext uri="{FF2B5EF4-FFF2-40B4-BE49-F238E27FC236}">
                <a16:creationId xmlns:a16="http://schemas.microsoft.com/office/drawing/2014/main" id="{E31C9831-DFDB-4A7B-ADAC-7820799AA87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/>
              <a:t>RECOMMENDED READING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45FD4F1C-78A6-40D5-AF96-D2520855253A}"/>
              </a:ext>
            </a:extLst>
          </p:cNvPr>
          <p:cNvSpPr txBox="1">
            <a:spLocks/>
          </p:cNvSpPr>
          <p:nvPr/>
        </p:nvSpPr>
        <p:spPr>
          <a:xfrm>
            <a:off x="228600" y="965908"/>
            <a:ext cx="11430000" cy="405692"/>
          </a:xfrm>
          <a:prstGeom prst="rect">
            <a:avLst/>
          </a:prstGeom>
        </p:spPr>
        <p:txBody>
          <a:bodyPr/>
          <a:lstStyle>
            <a:lvl1pPr marL="55561" indent="0"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b="0" kern="1200" cap="none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lvl1pPr>
            <a:lvl2pPr marL="285744" indent="-230182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14338" indent="-230182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Graphik" panose="020B0503030202060203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85783" indent="-17144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29" indent="-177796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Graphik" panose="020B0503030202060203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674" indent="-17303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561" indent="0" algn="l" defTabSz="914377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None/>
              <a:defRPr sz="1200" b="1" kern="1200" cap="all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55561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6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THE LEAN SIX SIGMA POCKET TOOLBOOK: A QUICK REFERENCE GUIDE TO 100 TOOLS FOR IMPROVING QUALITY AND SPEED</a:t>
            </a:r>
          </a:p>
          <a:p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F09AAC-CAE4-4BB5-8253-5D492A6E9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912" y="1755678"/>
            <a:ext cx="3000375" cy="475297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450E80EA-AB4C-4688-9BFF-1BA32622E051}"/>
              </a:ext>
            </a:extLst>
          </p:cNvPr>
          <p:cNvGrpSpPr>
            <a:grpSpLocks noChangeAspect="1"/>
          </p:cNvGrpSpPr>
          <p:nvPr/>
        </p:nvGrpSpPr>
        <p:grpSpPr>
          <a:xfrm>
            <a:off x="9635432" y="6061481"/>
            <a:ext cx="2175568" cy="583948"/>
            <a:chOff x="9563100" y="1673029"/>
            <a:chExt cx="1389888" cy="37306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CB10E85-9B78-4BC0-A49A-2EF8B5F62D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3100" y="1825994"/>
              <a:ext cx="1389888" cy="220098"/>
            </a:xfrm>
            <a:prstGeom prst="rect">
              <a:avLst/>
            </a:prstGeom>
          </p:spPr>
        </p:pic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66B9823-9E22-4C75-8DF7-78582D3352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3550" y="1673029"/>
              <a:ext cx="136525" cy="147638"/>
            </a:xfrm>
            <a:custGeom>
              <a:avLst/>
              <a:gdLst>
                <a:gd name="T0" fmla="*/ 0 w 86"/>
                <a:gd name="T1" fmla="*/ 66 h 93"/>
                <a:gd name="T2" fmla="*/ 50 w 86"/>
                <a:gd name="T3" fmla="*/ 47 h 93"/>
                <a:gd name="T4" fmla="*/ 0 w 86"/>
                <a:gd name="T5" fmla="*/ 27 h 93"/>
                <a:gd name="T6" fmla="*/ 0 w 86"/>
                <a:gd name="T7" fmla="*/ 0 h 93"/>
                <a:gd name="T8" fmla="*/ 86 w 86"/>
                <a:gd name="T9" fmla="*/ 35 h 93"/>
                <a:gd name="T10" fmla="*/ 86 w 86"/>
                <a:gd name="T11" fmla="*/ 57 h 93"/>
                <a:gd name="T12" fmla="*/ 0 w 86"/>
                <a:gd name="T13" fmla="*/ 93 h 93"/>
                <a:gd name="T14" fmla="*/ 0 w 86"/>
                <a:gd name="T15" fmla="*/ 6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" h="93">
                  <a:moveTo>
                    <a:pt x="0" y="66"/>
                  </a:moveTo>
                  <a:lnTo>
                    <a:pt x="50" y="4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86" y="35"/>
                  </a:lnTo>
                  <a:lnTo>
                    <a:pt x="86" y="57"/>
                  </a:lnTo>
                  <a:lnTo>
                    <a:pt x="0" y="93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681C0CB-297C-47EB-BB05-A6E7832C1EFE}"/>
              </a:ext>
            </a:extLst>
          </p:cNvPr>
          <p:cNvSpPr txBox="1">
            <a:spLocks/>
          </p:cNvSpPr>
          <p:nvPr/>
        </p:nvSpPr>
        <p:spPr>
          <a:xfrm>
            <a:off x="228600" y="6505029"/>
            <a:ext cx="4114800" cy="140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900"/>
              <a:t>Copyright © 2018 Accenture. All rights reserved.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7113664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Accenture MasterBrand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45720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 name="Strategy-Orange">
      <a:srgbClr val="FF9128"/>
    </a:custClr>
    <a:custClr name="Strategy-Carmine">
      <a:srgbClr val="BD001D"/>
    </a:custClr>
    <a:custClr name="Consulting-Light Aqua">
      <a:srgbClr val="00F3FF"/>
    </a:custClr>
    <a:custClr name="Consulting-Dark Violet">
      <a:srgbClr val="7500C0"/>
    </a:custClr>
    <a:custClr name="Digital-Lime">
      <a:srgbClr val="00FF00"/>
    </a:custClr>
    <a:custClr name="Digital-Sunglow">
      <a:srgbClr val="FFD42E"/>
    </a:custClr>
    <a:custClr name="Technology-Aqua">
      <a:srgbClr val="00F3FF"/>
    </a:custClr>
    <a:custClr name="Technology-Lime">
      <a:srgbClr val="00FF00"/>
    </a:custClr>
    <a:custClr name="Operations-Aqua">
      <a:srgbClr val="00F3FF"/>
    </a:custClr>
    <a:custClr name="Operations-Navy Blue">
      <a:srgbClr val="004DFF"/>
    </a:custClr>
    <a:custClr name="Strategy-Orange Red">
      <a:srgbClr val="FF3C0F"/>
    </a:custClr>
    <a:custClr name="Strategy-Dark Carmine">
      <a:srgbClr val="920026"/>
    </a:custClr>
    <a:custClr name="Consulting-Electric Purple">
      <a:srgbClr val="A100FF"/>
    </a:custClr>
    <a:custClr name="Consulting-Indigo">
      <a:srgbClr val="5F0095"/>
    </a:custClr>
    <a:custClr name="Digital-Yellow">
      <a:srgbClr val="FFFF00"/>
    </a:custClr>
    <a:custClr name="Digital-Selective Yellow">
      <a:srgbClr val="FFB600"/>
    </a:custClr>
    <a:custClr name="Technology-Spring Green">
      <a:srgbClr val="00FF7D"/>
    </a:custClr>
    <a:custClr name="Technology-Dark Lime">
      <a:srgbClr val="00D700"/>
    </a:custClr>
    <a:custClr name="Operations-Deep Sky Blue">
      <a:srgbClr val="00BAFF"/>
    </a:custClr>
    <a:custClr name="Operations-Blue">
      <a:srgbClr val="2800FF"/>
    </a:custClr>
    <a:custClr name="Strategy-Red">
      <a:srgbClr val="FF0000"/>
    </a:custClr>
    <a:custClr name="Strategy-Burgundy">
      <a:srgbClr val="710012"/>
    </a:custClr>
    <a:custClr name="Consulting-Electric Indigo">
      <a:srgbClr val="7E00FF"/>
    </a:custClr>
    <a:custClr name="Consulting-Dark Indigo">
      <a:srgbClr val="380089"/>
    </a:custClr>
    <a:custClr name="Digital-Golden Yellow">
      <a:srgbClr val="FFEA00"/>
    </a:custClr>
    <a:custClr name="Digital-Dark Orange">
      <a:srgbClr val="FF9500"/>
    </a:custClr>
    <a:custClr name="Technology-Spring Bud">
      <a:srgbClr val="B9FF00"/>
    </a:custClr>
    <a:custClr name="Technology-British Racing Green">
      <a:srgbClr val="00530A"/>
    </a:custClr>
    <a:custClr name="Operations-Dodger Blue">
      <a:srgbClr val="008EFF"/>
    </a:custClr>
    <a:custClr name="Operations-Dark Blue">
      <a:srgbClr val="000088"/>
    </a:custClr>
  </a:custClrLst>
  <a:extLst>
    <a:ext uri="{05A4C25C-085E-4340-85A3-A5531E510DB2}">
      <thm15:themeFamily xmlns:thm15="http://schemas.microsoft.com/office/thememl/2012/main" name="Acc_Template_Graphik_v3" id="{C0F616C9-3293-4380-992F-A62101012C02}" vid="{BC5B7AF7-A5C0-462E-A7DD-6E24F2AE1ADB}"/>
    </a:ext>
  </a:extLst>
</a:theme>
</file>

<file path=ppt/theme/theme2.xml><?xml version="1.0" encoding="utf-8"?>
<a:theme xmlns:a="http://schemas.openxmlformats.org/drawingml/2006/main" name="Content Layouts">
  <a:themeElements>
    <a:clrScheme name="Accenture MasterBrand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4572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Strategy-Orange">
      <a:srgbClr val="FF9128"/>
    </a:custClr>
    <a:custClr name="Strategy-Carmine">
      <a:srgbClr val="BD001D"/>
    </a:custClr>
    <a:custClr name="Consulting-Light Aqua">
      <a:srgbClr val="00F3FF"/>
    </a:custClr>
    <a:custClr name="Consulting-Dark Violet">
      <a:srgbClr val="7500C0"/>
    </a:custClr>
    <a:custClr name="Digital-Lime">
      <a:srgbClr val="00FF00"/>
    </a:custClr>
    <a:custClr name="Digital-Sunglow">
      <a:srgbClr val="FFD42E"/>
    </a:custClr>
    <a:custClr name="Technology-Aqua">
      <a:srgbClr val="00F3FF"/>
    </a:custClr>
    <a:custClr name="Technology-Lime">
      <a:srgbClr val="00FF00"/>
    </a:custClr>
    <a:custClr name="Operations-Aqua">
      <a:srgbClr val="00F3FF"/>
    </a:custClr>
    <a:custClr name="Operations-Navy Blue">
      <a:srgbClr val="004DFF"/>
    </a:custClr>
    <a:custClr name="Strategy-Orange Red">
      <a:srgbClr val="FF3C0F"/>
    </a:custClr>
    <a:custClr name="Strategy-Dark Carmine">
      <a:srgbClr val="920026"/>
    </a:custClr>
    <a:custClr name="Consulting-Electric Purple">
      <a:srgbClr val="A100FF"/>
    </a:custClr>
    <a:custClr name="Consulting-Indigo">
      <a:srgbClr val="5F0095"/>
    </a:custClr>
    <a:custClr name="Digital-Yellow">
      <a:srgbClr val="FFFF00"/>
    </a:custClr>
    <a:custClr name="Digital-Selective Yellow">
      <a:srgbClr val="FFB600"/>
    </a:custClr>
    <a:custClr name="Technology-Spring Green">
      <a:srgbClr val="00FF7D"/>
    </a:custClr>
    <a:custClr name="Technology-Dark Lime">
      <a:srgbClr val="00D700"/>
    </a:custClr>
    <a:custClr name="Operations-Deep Sky Blue">
      <a:srgbClr val="00BAFF"/>
    </a:custClr>
    <a:custClr name="Operations-Blue">
      <a:srgbClr val="2800FF"/>
    </a:custClr>
    <a:custClr name="Strategy-Red">
      <a:srgbClr val="FF0000"/>
    </a:custClr>
    <a:custClr name="Strategy-Burgundy">
      <a:srgbClr val="710012"/>
    </a:custClr>
    <a:custClr name="Consulting-Electric Indigo">
      <a:srgbClr val="7E00FF"/>
    </a:custClr>
    <a:custClr name="Consulting-Dark Indigo">
      <a:srgbClr val="380089"/>
    </a:custClr>
    <a:custClr name="Digital-Golden Yellow">
      <a:srgbClr val="FFEA00"/>
    </a:custClr>
    <a:custClr name="Digital-Dark Orange">
      <a:srgbClr val="FF9500"/>
    </a:custClr>
    <a:custClr name="Technology-Spring Bud">
      <a:srgbClr val="B9FF00"/>
    </a:custClr>
    <a:custClr name="Technology-British Racing Green">
      <a:srgbClr val="00530A"/>
    </a:custClr>
    <a:custClr name="Operations-Dodger Blue">
      <a:srgbClr val="008EFF"/>
    </a:custClr>
    <a:custClr name="Operations-Dark Blue">
      <a:srgbClr val="000088"/>
    </a:custClr>
  </a:custClrLst>
  <a:extLst>
    <a:ext uri="{05A4C25C-085E-4340-85A3-A5531E510DB2}">
      <thm15:themeFamily xmlns:thm15="http://schemas.microsoft.com/office/thememl/2012/main" name="Acc_Template_Graphik_v3" id="{C0F616C9-3293-4380-992F-A62101012C02}" vid="{1DCEBEEA-57AE-4F22-B73A-D6051563C8F1}"/>
    </a:ext>
  </a:extLst>
</a:theme>
</file>

<file path=ppt/theme/theme3.xml><?xml version="1.0" encoding="utf-8"?>
<a:theme xmlns:a="http://schemas.openxmlformats.org/drawingml/2006/main" name="Specialty Slides">
  <a:themeElements>
    <a:clrScheme name="Accenture MasterBrand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7E00FF"/>
      </a:accent1>
      <a:accent2>
        <a:srgbClr val="FF0000"/>
      </a:accent2>
      <a:accent3>
        <a:srgbClr val="2800FF"/>
      </a:accent3>
      <a:accent4>
        <a:srgbClr val="00BAFF"/>
      </a:accent4>
      <a:accent5>
        <a:srgbClr val="00FF7D"/>
      </a:accent5>
      <a:accent6>
        <a:srgbClr val="FFEA00"/>
      </a:accent6>
      <a:hlink>
        <a:srgbClr val="2800FF"/>
      </a:hlink>
      <a:folHlink>
        <a:srgbClr val="7E00FF"/>
      </a:folHlink>
    </a:clrScheme>
    <a:fontScheme name="Accenture_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4572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Strategy-Orange">
      <a:srgbClr val="FF9128"/>
    </a:custClr>
    <a:custClr name="Strategy-Carmine">
      <a:srgbClr val="BD001D"/>
    </a:custClr>
    <a:custClr name="Consulting-Light Aqua">
      <a:srgbClr val="00F3FF"/>
    </a:custClr>
    <a:custClr name="Consulting-Dark Violet">
      <a:srgbClr val="7500C0"/>
    </a:custClr>
    <a:custClr name="Digital-Lime">
      <a:srgbClr val="00FF00"/>
    </a:custClr>
    <a:custClr name="Digital-Sunglow">
      <a:srgbClr val="FFD42E"/>
    </a:custClr>
    <a:custClr name="Technology-Aqua">
      <a:srgbClr val="00F3FF"/>
    </a:custClr>
    <a:custClr name="Technology-Lime">
      <a:srgbClr val="00FF00"/>
    </a:custClr>
    <a:custClr name="Operations-Aqua">
      <a:srgbClr val="00F3FF"/>
    </a:custClr>
    <a:custClr name="Operations-Navy Blue">
      <a:srgbClr val="004DFF"/>
    </a:custClr>
    <a:custClr name="Strategy-Orange Red">
      <a:srgbClr val="FF3C0F"/>
    </a:custClr>
    <a:custClr name="Strategy-Dark Carmine">
      <a:srgbClr val="920026"/>
    </a:custClr>
    <a:custClr name="Consulting-Electric Purple">
      <a:srgbClr val="A100FF"/>
    </a:custClr>
    <a:custClr name="Consulting-Indigo">
      <a:srgbClr val="5F0095"/>
    </a:custClr>
    <a:custClr name="Digital-Yellow">
      <a:srgbClr val="FFFF00"/>
    </a:custClr>
    <a:custClr name="Digital-Selective Yellow">
      <a:srgbClr val="FFB600"/>
    </a:custClr>
    <a:custClr name="Technology-Spring Green">
      <a:srgbClr val="00FF7D"/>
    </a:custClr>
    <a:custClr name="Technology-Dark Lime">
      <a:srgbClr val="00D700"/>
    </a:custClr>
    <a:custClr name="Operations-Deep Sky Blue">
      <a:srgbClr val="00BAFF"/>
    </a:custClr>
    <a:custClr name="Operations-Blue">
      <a:srgbClr val="2800FF"/>
    </a:custClr>
    <a:custClr name="Strategy-Red">
      <a:srgbClr val="FF0000"/>
    </a:custClr>
    <a:custClr name="Strategy-Burgundy">
      <a:srgbClr val="710012"/>
    </a:custClr>
    <a:custClr name="Consulting-Electric Indigo">
      <a:srgbClr val="7E00FF"/>
    </a:custClr>
    <a:custClr name="Consulting-Dark Indigo">
      <a:srgbClr val="380089"/>
    </a:custClr>
    <a:custClr name="Digital-Golden Yellow">
      <a:srgbClr val="FFEA00"/>
    </a:custClr>
    <a:custClr name="Digital-Dark Orange">
      <a:srgbClr val="FF9500"/>
    </a:custClr>
    <a:custClr name="Technology-Spring Bud">
      <a:srgbClr val="B9FF00"/>
    </a:custClr>
    <a:custClr name="Technology-British Racing Green">
      <a:srgbClr val="00530A"/>
    </a:custClr>
    <a:custClr name="Operations-Dodger Blue">
      <a:srgbClr val="008EFF"/>
    </a:custClr>
    <a:custClr name="Operations-Dark Blue">
      <a:srgbClr val="000088"/>
    </a:custClr>
  </a:custClrLst>
  <a:extLst>
    <a:ext uri="{05A4C25C-085E-4340-85A3-A5531E510DB2}">
      <thm15:themeFamily xmlns:thm15="http://schemas.microsoft.com/office/thememl/2012/main" name="Acc_Template_Graphik_v3" id="{C0F616C9-3293-4380-992F-A62101012C02}" vid="{1D3FD3A7-9DB4-46DD-B1B8-14A8E72523E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raphik">
      <a:majorFont>
        <a:latin typeface="Graphik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632FA75335945A63FF531EB43A3D0" ma:contentTypeVersion="3" ma:contentTypeDescription="Create a new document." ma:contentTypeScope="" ma:versionID="9424afbcba80fcb69b47908d3741ccc8">
  <xsd:schema xmlns:xsd="http://www.w3.org/2001/XMLSchema" xmlns:xs="http://www.w3.org/2001/XMLSchema" xmlns:p="http://schemas.microsoft.com/office/2006/metadata/properties" xmlns:ns3="70a18374-f0c7-4129-82cb-48f358959f5f" targetNamespace="http://schemas.microsoft.com/office/2006/metadata/properties" ma:root="true" ma:fieldsID="093ab92e370e01158a7cd4574c205a3d" ns3:_="">
    <xsd:import namespace="70a18374-f0c7-4129-82cb-48f358959f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18374-f0c7-4129-82cb-48f358959f5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F09014-0EBD-40F7-B99A-1B356956E6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a18374-f0c7-4129-82cb-48f358959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95524-A27C-482A-8CFD-2BC6356689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34DDAC-CAA0-4E87-980F-6BF5010B4710}">
  <ds:schemaRefs>
    <ds:schemaRef ds:uri="http://purl.org/dc/elements/1.1/"/>
    <ds:schemaRef ds:uri="http://schemas.openxmlformats.org/package/2006/metadata/core-properties"/>
    <ds:schemaRef ds:uri="70a18374-f0c7-4129-82cb-48f358959f5f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Acc_Blank_Template_Graphik_v3</Template>
  <TotalTime>21</TotalTime>
  <Words>1489</Words>
  <Application>Microsoft Office PowerPoint</Application>
  <PresentationFormat>Widescreen</PresentationFormat>
  <Paragraphs>242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Graphik</vt:lpstr>
      <vt:lpstr>Graphik Black</vt:lpstr>
      <vt:lpstr>Roboto</vt:lpstr>
      <vt:lpstr>Titles</vt:lpstr>
      <vt:lpstr>Content Layouts</vt:lpstr>
      <vt:lpstr>Specialty Slides</vt:lpstr>
      <vt:lpstr>LEAN  training reference materials</vt:lpstr>
      <vt:lpstr>PRE-WORKSHOP CHECKLIST</vt:lpstr>
      <vt:lpstr>PRE-WORKSHOP CHECKLIST (Con’t)</vt:lpstr>
      <vt:lpstr>PRE-WORKSHOP CHECKLIST (Con’t)</vt:lpstr>
      <vt:lpstr>Lean Workshop Supply List</vt:lpstr>
      <vt:lpstr>PowerPoint Presentation</vt:lpstr>
      <vt:lpstr>RECOMMENDED READING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Zukoski, Sharon B.</dc:creator>
  <cp:lastModifiedBy>Megan Swanson</cp:lastModifiedBy>
  <cp:revision>2</cp:revision>
  <dcterms:created xsi:type="dcterms:W3CDTF">2018-10-22T20:50:19Z</dcterms:created>
  <dcterms:modified xsi:type="dcterms:W3CDTF">2018-10-23T23:02:05Z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0x010100720632FA75335945A63FF531EB43A3D0</vt:lpwstr>
  </property>
</Properties>
</file>