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4.xml" ContentType="application/vnd.openxmlformats-officedocument.presentationml.tags+xml"/>
  <Override PartName="/ppt/notesSlides/notesSlide31.xml" ContentType="application/vnd.openxmlformats-officedocument.presentationml.notesSlide+xml"/>
  <Override PartName="/ppt/tags/tag15.xml" ContentType="application/vnd.openxmlformats-officedocument.presentationml.tags+xml"/>
  <Override PartName="/ppt/notesSlides/notesSlide32.xml" ContentType="application/vnd.openxmlformats-officedocument.presentationml.notesSlide+xml"/>
  <Override PartName="/ppt/tags/tag16.xml" ContentType="application/vnd.openxmlformats-officedocument.presentationml.tags+xml"/>
  <Override PartName="/ppt/notesSlides/notesSlide33.xml" ContentType="application/vnd.openxmlformats-officedocument.presentationml.notesSlide+xml"/>
  <Override PartName="/ppt/tags/tag17.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handoutMasterIdLst>
    <p:handoutMasterId r:id="rId38"/>
  </p:handoutMasterIdLst>
  <p:sldIdLst>
    <p:sldId id="256" r:id="rId2"/>
    <p:sldId id="455" r:id="rId3"/>
    <p:sldId id="456" r:id="rId4"/>
    <p:sldId id="457" r:id="rId5"/>
    <p:sldId id="481" r:id="rId6"/>
    <p:sldId id="409" r:id="rId7"/>
    <p:sldId id="369" r:id="rId8"/>
    <p:sldId id="413" r:id="rId9"/>
    <p:sldId id="415" r:id="rId10"/>
    <p:sldId id="499" r:id="rId11"/>
    <p:sldId id="500" r:id="rId12"/>
    <p:sldId id="498" r:id="rId13"/>
    <p:sldId id="458" r:id="rId14"/>
    <p:sldId id="459" r:id="rId15"/>
    <p:sldId id="483" r:id="rId16"/>
    <p:sldId id="489" r:id="rId17"/>
    <p:sldId id="482" r:id="rId18"/>
    <p:sldId id="492" r:id="rId19"/>
    <p:sldId id="433" r:id="rId20"/>
    <p:sldId id="445" r:id="rId21"/>
    <p:sldId id="465" r:id="rId22"/>
    <p:sldId id="497" r:id="rId23"/>
    <p:sldId id="488" r:id="rId24"/>
    <p:sldId id="484" r:id="rId25"/>
    <p:sldId id="485" r:id="rId26"/>
    <p:sldId id="487" r:id="rId27"/>
    <p:sldId id="493" r:id="rId28"/>
    <p:sldId id="494" r:id="rId29"/>
    <p:sldId id="495" r:id="rId30"/>
    <p:sldId id="496" r:id="rId31"/>
    <p:sldId id="454" r:id="rId32"/>
    <p:sldId id="411" r:id="rId33"/>
    <p:sldId id="479" r:id="rId34"/>
    <p:sldId id="480" r:id="rId35"/>
    <p:sldId id="501" r:id="rId36"/>
  </p:sldIdLst>
  <p:sldSz cx="9144000" cy="5143500" type="screen16x9"/>
  <p:notesSz cx="6858000" cy="9144000"/>
  <p:custDataLst>
    <p:tags r:id="rId39"/>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FFCC66"/>
    <a:srgbClr val="FF9933"/>
    <a:srgbClr val="FF9900"/>
    <a:srgbClr val="CC9900"/>
    <a:srgbClr val="FF5050"/>
    <a:srgbClr val="6699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995" autoAdjust="0"/>
    <p:restoredTop sz="74387" autoAdjust="0"/>
  </p:normalViewPr>
  <p:slideViewPr>
    <p:cSldViewPr>
      <p:cViewPr varScale="1">
        <p:scale>
          <a:sx n="84" d="100"/>
          <a:sy n="84" d="100"/>
        </p:scale>
        <p:origin x="845" y="86"/>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93" d="100"/>
          <a:sy n="193" d="100"/>
        </p:scale>
        <p:origin x="-51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F3CCFE-0962-4335-AF82-D9CD4D26E780}" type="doc">
      <dgm:prSet loTypeId="urn:microsoft.com/office/officeart/2005/8/layout/cycle1" loCatId="cycle" qsTypeId="urn:microsoft.com/office/officeart/2005/8/quickstyle/simple5" qsCatId="simple" csTypeId="urn:microsoft.com/office/officeart/2005/8/colors/accent1_2" csCatId="accent1" phldr="1"/>
      <dgm:spPr/>
      <dgm:t>
        <a:bodyPr/>
        <a:lstStyle/>
        <a:p>
          <a:endParaRPr lang="en-US"/>
        </a:p>
      </dgm:t>
    </dgm:pt>
    <dgm:pt modelId="{A3E5339B-E9FA-4D87-B2BA-0F3EC314FFC5}">
      <dgm:prSet phldrT="[Text]" custT="1"/>
      <dgm:spPr/>
      <dgm:t>
        <a:bodyPr/>
        <a:lstStyle/>
        <a:p>
          <a:r>
            <a:rPr lang="en-US" sz="1400" b="1" dirty="0"/>
            <a:t>Consolidate</a:t>
          </a:r>
        </a:p>
      </dgm:t>
    </dgm:pt>
    <dgm:pt modelId="{137CA686-C691-4BE2-8A62-52A6EE5DC1B2}" type="parTrans" cxnId="{A073F169-1622-4B93-A1EB-8677F4773138}">
      <dgm:prSet/>
      <dgm:spPr/>
      <dgm:t>
        <a:bodyPr/>
        <a:lstStyle/>
        <a:p>
          <a:endParaRPr lang="en-US" sz="2000"/>
        </a:p>
      </dgm:t>
    </dgm:pt>
    <dgm:pt modelId="{DB17E61B-D6DB-4BC0-A384-B32DCE913120}" type="sibTrans" cxnId="{A073F169-1622-4B93-A1EB-8677F4773138}">
      <dgm:prSet/>
      <dgm:spPr/>
      <dgm:t>
        <a:bodyPr/>
        <a:lstStyle/>
        <a:p>
          <a:endParaRPr lang="en-US" sz="2000"/>
        </a:p>
      </dgm:t>
    </dgm:pt>
    <dgm:pt modelId="{E2E3EC4F-E493-448A-BF6C-19EB2BCDEA49}">
      <dgm:prSet phldrT="[Text]" custT="1"/>
      <dgm:spPr/>
      <dgm:t>
        <a:bodyPr/>
        <a:lstStyle/>
        <a:p>
          <a:r>
            <a:rPr lang="en-US" sz="1400" b="1" dirty="0"/>
            <a:t>Validate</a:t>
          </a:r>
        </a:p>
      </dgm:t>
    </dgm:pt>
    <dgm:pt modelId="{9225222B-B699-4C79-82A9-2F6ADABF8362}" type="parTrans" cxnId="{5FE57E7D-BFE2-4C1A-8F71-BC1E0488A8DD}">
      <dgm:prSet/>
      <dgm:spPr/>
      <dgm:t>
        <a:bodyPr/>
        <a:lstStyle/>
        <a:p>
          <a:endParaRPr lang="en-US" sz="2000"/>
        </a:p>
      </dgm:t>
    </dgm:pt>
    <dgm:pt modelId="{C8FB8466-4566-48BC-8782-57D78B543A64}" type="sibTrans" cxnId="{5FE57E7D-BFE2-4C1A-8F71-BC1E0488A8DD}">
      <dgm:prSet/>
      <dgm:spPr/>
      <dgm:t>
        <a:bodyPr/>
        <a:lstStyle/>
        <a:p>
          <a:endParaRPr lang="en-US" sz="2000"/>
        </a:p>
      </dgm:t>
    </dgm:pt>
    <dgm:pt modelId="{736BA75E-19C0-47E9-ACC8-CF836200E523}">
      <dgm:prSet phldrT="[Text]" custT="1"/>
      <dgm:spPr/>
      <dgm:t>
        <a:bodyPr/>
        <a:lstStyle/>
        <a:p>
          <a:r>
            <a:rPr lang="en-US" sz="1400" b="1" dirty="0"/>
            <a:t>Analyze</a:t>
          </a:r>
        </a:p>
      </dgm:t>
    </dgm:pt>
    <dgm:pt modelId="{FDCE5B3B-D33E-4298-B52F-04DCC55F2E61}" type="parTrans" cxnId="{4BAF72CF-17EF-48C2-B366-AAA62C65BF45}">
      <dgm:prSet/>
      <dgm:spPr/>
      <dgm:t>
        <a:bodyPr/>
        <a:lstStyle/>
        <a:p>
          <a:endParaRPr lang="en-US" sz="2000"/>
        </a:p>
      </dgm:t>
    </dgm:pt>
    <dgm:pt modelId="{77A3036B-980A-471D-8FBD-3E8D8F6F5E79}" type="sibTrans" cxnId="{4BAF72CF-17EF-48C2-B366-AAA62C65BF45}">
      <dgm:prSet/>
      <dgm:spPr/>
      <dgm:t>
        <a:bodyPr/>
        <a:lstStyle/>
        <a:p>
          <a:endParaRPr lang="en-US" sz="2000"/>
        </a:p>
      </dgm:t>
    </dgm:pt>
    <dgm:pt modelId="{478D6DF5-11B2-4254-8B76-C666F7A6156B}">
      <dgm:prSet phldrT="[Text]" custT="1"/>
      <dgm:spPr/>
      <dgm:t>
        <a:bodyPr/>
        <a:lstStyle/>
        <a:p>
          <a:r>
            <a:rPr lang="en-US" sz="1400" b="1" dirty="0"/>
            <a:t>Assess</a:t>
          </a:r>
        </a:p>
      </dgm:t>
    </dgm:pt>
    <dgm:pt modelId="{507E3434-140A-4335-8D19-6CCF54BBE97C}" type="parTrans" cxnId="{D0D81E75-ECBB-4D34-90B1-F712CDC8CDE8}">
      <dgm:prSet/>
      <dgm:spPr/>
      <dgm:t>
        <a:bodyPr/>
        <a:lstStyle/>
        <a:p>
          <a:endParaRPr lang="en-US" sz="2000"/>
        </a:p>
      </dgm:t>
    </dgm:pt>
    <dgm:pt modelId="{D347AC6D-4004-4615-B615-3FADA7ECDE09}" type="sibTrans" cxnId="{D0D81E75-ECBB-4D34-90B1-F712CDC8CDE8}">
      <dgm:prSet/>
      <dgm:spPr/>
      <dgm:t>
        <a:bodyPr/>
        <a:lstStyle/>
        <a:p>
          <a:endParaRPr lang="en-US" sz="2000"/>
        </a:p>
      </dgm:t>
    </dgm:pt>
    <dgm:pt modelId="{02BCA822-7D79-4295-8214-028BEBBF8A13}">
      <dgm:prSet phldrT="[Text]" custT="1"/>
      <dgm:spPr/>
      <dgm:t>
        <a:bodyPr/>
        <a:lstStyle/>
        <a:p>
          <a:r>
            <a:rPr lang="en-US" sz="1400" b="1" dirty="0"/>
            <a:t>Share</a:t>
          </a:r>
        </a:p>
      </dgm:t>
    </dgm:pt>
    <dgm:pt modelId="{1374DBD3-B153-48E6-AF1C-264BA7036F4B}" type="parTrans" cxnId="{421B30AF-86F3-4BC2-A5AB-AA3AFE271E04}">
      <dgm:prSet/>
      <dgm:spPr/>
      <dgm:t>
        <a:bodyPr/>
        <a:lstStyle/>
        <a:p>
          <a:endParaRPr lang="en-US" sz="2000"/>
        </a:p>
      </dgm:t>
    </dgm:pt>
    <dgm:pt modelId="{B92D0DEA-D959-49D6-8EB8-B84D6D122770}" type="sibTrans" cxnId="{421B30AF-86F3-4BC2-A5AB-AA3AFE271E04}">
      <dgm:prSet/>
      <dgm:spPr/>
      <dgm:t>
        <a:bodyPr/>
        <a:lstStyle/>
        <a:p>
          <a:endParaRPr lang="en-US" sz="2000"/>
        </a:p>
      </dgm:t>
    </dgm:pt>
    <dgm:pt modelId="{0CE227CA-DA64-405E-ACA0-38709E0438AC}" type="pres">
      <dgm:prSet presAssocID="{36F3CCFE-0962-4335-AF82-D9CD4D26E780}" presName="cycle" presStyleCnt="0">
        <dgm:presLayoutVars>
          <dgm:dir/>
          <dgm:resizeHandles val="exact"/>
        </dgm:presLayoutVars>
      </dgm:prSet>
      <dgm:spPr/>
    </dgm:pt>
    <dgm:pt modelId="{14A56921-9689-4C15-AD10-60B69A0F73E2}" type="pres">
      <dgm:prSet presAssocID="{A3E5339B-E9FA-4D87-B2BA-0F3EC314FFC5}" presName="dummy" presStyleCnt="0"/>
      <dgm:spPr/>
    </dgm:pt>
    <dgm:pt modelId="{6E572C54-A2D7-49E3-8D94-6FC48B909F8E}" type="pres">
      <dgm:prSet presAssocID="{A3E5339B-E9FA-4D87-B2BA-0F3EC314FFC5}" presName="node" presStyleLbl="revTx" presStyleIdx="0" presStyleCnt="5" custScaleX="142671">
        <dgm:presLayoutVars>
          <dgm:bulletEnabled val="1"/>
        </dgm:presLayoutVars>
      </dgm:prSet>
      <dgm:spPr/>
    </dgm:pt>
    <dgm:pt modelId="{24C7EECF-98BA-4842-9415-07225B0E4BF0}" type="pres">
      <dgm:prSet presAssocID="{DB17E61B-D6DB-4BC0-A384-B32DCE913120}" presName="sibTrans" presStyleLbl="node1" presStyleIdx="0" presStyleCnt="5"/>
      <dgm:spPr/>
    </dgm:pt>
    <dgm:pt modelId="{1E33ACC8-62F0-42E1-8658-112F3AF9C675}" type="pres">
      <dgm:prSet presAssocID="{E2E3EC4F-E493-448A-BF6C-19EB2BCDEA49}" presName="dummy" presStyleCnt="0"/>
      <dgm:spPr/>
    </dgm:pt>
    <dgm:pt modelId="{8E8EEB1D-5AE0-4534-A236-819B6DF202F9}" type="pres">
      <dgm:prSet presAssocID="{E2E3EC4F-E493-448A-BF6C-19EB2BCDEA49}" presName="node" presStyleLbl="revTx" presStyleIdx="1" presStyleCnt="5">
        <dgm:presLayoutVars>
          <dgm:bulletEnabled val="1"/>
        </dgm:presLayoutVars>
      </dgm:prSet>
      <dgm:spPr/>
    </dgm:pt>
    <dgm:pt modelId="{89762435-4857-4462-831E-C8F8093BDF0E}" type="pres">
      <dgm:prSet presAssocID="{C8FB8466-4566-48BC-8782-57D78B543A64}" presName="sibTrans" presStyleLbl="node1" presStyleIdx="1" presStyleCnt="5"/>
      <dgm:spPr/>
    </dgm:pt>
    <dgm:pt modelId="{5FE78D1C-CDFB-4EBE-A482-9A19E91BDAE5}" type="pres">
      <dgm:prSet presAssocID="{736BA75E-19C0-47E9-ACC8-CF836200E523}" presName="dummy" presStyleCnt="0"/>
      <dgm:spPr/>
    </dgm:pt>
    <dgm:pt modelId="{C9BA101E-EEA8-4DB4-B767-E6643B6F4DD5}" type="pres">
      <dgm:prSet presAssocID="{736BA75E-19C0-47E9-ACC8-CF836200E523}" presName="node" presStyleLbl="revTx" presStyleIdx="2" presStyleCnt="5">
        <dgm:presLayoutVars>
          <dgm:bulletEnabled val="1"/>
        </dgm:presLayoutVars>
      </dgm:prSet>
      <dgm:spPr/>
    </dgm:pt>
    <dgm:pt modelId="{A79B74DE-ACCE-453D-B21D-9B7BAA826D4F}" type="pres">
      <dgm:prSet presAssocID="{77A3036B-980A-471D-8FBD-3E8D8F6F5E79}" presName="sibTrans" presStyleLbl="node1" presStyleIdx="2" presStyleCnt="5"/>
      <dgm:spPr/>
    </dgm:pt>
    <dgm:pt modelId="{0944084B-6E44-4229-BC90-AEFB95E32E5D}" type="pres">
      <dgm:prSet presAssocID="{478D6DF5-11B2-4254-8B76-C666F7A6156B}" presName="dummy" presStyleCnt="0"/>
      <dgm:spPr/>
    </dgm:pt>
    <dgm:pt modelId="{34FEE5E3-D1E7-4807-82D9-CE258EA903CD}" type="pres">
      <dgm:prSet presAssocID="{478D6DF5-11B2-4254-8B76-C666F7A6156B}" presName="node" presStyleLbl="revTx" presStyleIdx="3" presStyleCnt="5">
        <dgm:presLayoutVars>
          <dgm:bulletEnabled val="1"/>
        </dgm:presLayoutVars>
      </dgm:prSet>
      <dgm:spPr/>
    </dgm:pt>
    <dgm:pt modelId="{9E6DCA66-3A27-4223-89AA-7FB48E6255A1}" type="pres">
      <dgm:prSet presAssocID="{D347AC6D-4004-4615-B615-3FADA7ECDE09}" presName="sibTrans" presStyleLbl="node1" presStyleIdx="3" presStyleCnt="5"/>
      <dgm:spPr/>
    </dgm:pt>
    <dgm:pt modelId="{89825E87-2A2C-458B-B3DD-BA8903661523}" type="pres">
      <dgm:prSet presAssocID="{02BCA822-7D79-4295-8214-028BEBBF8A13}" presName="dummy" presStyleCnt="0"/>
      <dgm:spPr/>
    </dgm:pt>
    <dgm:pt modelId="{5E41275B-7537-4E67-8C5C-FAF1F1C2BD61}" type="pres">
      <dgm:prSet presAssocID="{02BCA822-7D79-4295-8214-028BEBBF8A13}" presName="node" presStyleLbl="revTx" presStyleIdx="4" presStyleCnt="5">
        <dgm:presLayoutVars>
          <dgm:bulletEnabled val="1"/>
        </dgm:presLayoutVars>
      </dgm:prSet>
      <dgm:spPr/>
    </dgm:pt>
    <dgm:pt modelId="{09223C0D-83A6-4D5A-BBC1-66D71D92860E}" type="pres">
      <dgm:prSet presAssocID="{B92D0DEA-D959-49D6-8EB8-B84D6D122770}" presName="sibTrans" presStyleLbl="node1" presStyleIdx="4" presStyleCnt="5"/>
      <dgm:spPr/>
    </dgm:pt>
  </dgm:ptLst>
  <dgm:cxnLst>
    <dgm:cxn modelId="{3179B207-510E-4B4A-9F4B-525A342B2D61}" type="presOf" srcId="{36F3CCFE-0962-4335-AF82-D9CD4D26E780}" destId="{0CE227CA-DA64-405E-ACA0-38709E0438AC}" srcOrd="0" destOrd="0" presId="urn:microsoft.com/office/officeart/2005/8/layout/cycle1"/>
    <dgm:cxn modelId="{1C473213-E0D9-4556-82F3-A91218425529}" type="presOf" srcId="{478D6DF5-11B2-4254-8B76-C666F7A6156B}" destId="{34FEE5E3-D1E7-4807-82D9-CE258EA903CD}" srcOrd="0" destOrd="0" presId="urn:microsoft.com/office/officeart/2005/8/layout/cycle1"/>
    <dgm:cxn modelId="{F779FE20-802B-44B8-A15B-518B4EB2A1D3}" type="presOf" srcId="{02BCA822-7D79-4295-8214-028BEBBF8A13}" destId="{5E41275B-7537-4E67-8C5C-FAF1F1C2BD61}" srcOrd="0" destOrd="0" presId="urn:microsoft.com/office/officeart/2005/8/layout/cycle1"/>
    <dgm:cxn modelId="{7C086424-E6B9-4505-8CD5-A09AAAA317EB}" type="presOf" srcId="{E2E3EC4F-E493-448A-BF6C-19EB2BCDEA49}" destId="{8E8EEB1D-5AE0-4534-A236-819B6DF202F9}" srcOrd="0" destOrd="0" presId="urn:microsoft.com/office/officeart/2005/8/layout/cycle1"/>
    <dgm:cxn modelId="{B2A48D3C-AB49-49C5-9626-CFB9850978AF}" type="presOf" srcId="{C8FB8466-4566-48BC-8782-57D78B543A64}" destId="{89762435-4857-4462-831E-C8F8093BDF0E}" srcOrd="0" destOrd="0" presId="urn:microsoft.com/office/officeart/2005/8/layout/cycle1"/>
    <dgm:cxn modelId="{092D675D-1A18-4EA8-B186-8ED6F878269B}" type="presOf" srcId="{DB17E61B-D6DB-4BC0-A384-B32DCE913120}" destId="{24C7EECF-98BA-4842-9415-07225B0E4BF0}" srcOrd="0" destOrd="0" presId="urn:microsoft.com/office/officeart/2005/8/layout/cycle1"/>
    <dgm:cxn modelId="{BB768766-1E43-4F14-AE18-2D2DEC8D8D44}" type="presOf" srcId="{77A3036B-980A-471D-8FBD-3E8D8F6F5E79}" destId="{A79B74DE-ACCE-453D-B21D-9B7BAA826D4F}" srcOrd="0" destOrd="0" presId="urn:microsoft.com/office/officeart/2005/8/layout/cycle1"/>
    <dgm:cxn modelId="{A073F169-1622-4B93-A1EB-8677F4773138}" srcId="{36F3CCFE-0962-4335-AF82-D9CD4D26E780}" destId="{A3E5339B-E9FA-4D87-B2BA-0F3EC314FFC5}" srcOrd="0" destOrd="0" parTransId="{137CA686-C691-4BE2-8A62-52A6EE5DC1B2}" sibTransId="{DB17E61B-D6DB-4BC0-A384-B32DCE913120}"/>
    <dgm:cxn modelId="{5CF8176B-F122-46A6-8118-DE7D40D080C6}" type="presOf" srcId="{B92D0DEA-D959-49D6-8EB8-B84D6D122770}" destId="{09223C0D-83A6-4D5A-BBC1-66D71D92860E}" srcOrd="0" destOrd="0" presId="urn:microsoft.com/office/officeart/2005/8/layout/cycle1"/>
    <dgm:cxn modelId="{D0D81E75-ECBB-4D34-90B1-F712CDC8CDE8}" srcId="{36F3CCFE-0962-4335-AF82-D9CD4D26E780}" destId="{478D6DF5-11B2-4254-8B76-C666F7A6156B}" srcOrd="3" destOrd="0" parTransId="{507E3434-140A-4335-8D19-6CCF54BBE97C}" sibTransId="{D347AC6D-4004-4615-B615-3FADA7ECDE09}"/>
    <dgm:cxn modelId="{0849E258-679C-48B3-A1D6-1A48C0232586}" type="presOf" srcId="{736BA75E-19C0-47E9-ACC8-CF836200E523}" destId="{C9BA101E-EEA8-4DB4-B767-E6643B6F4DD5}" srcOrd="0" destOrd="0" presId="urn:microsoft.com/office/officeart/2005/8/layout/cycle1"/>
    <dgm:cxn modelId="{5FE57E7D-BFE2-4C1A-8F71-BC1E0488A8DD}" srcId="{36F3CCFE-0962-4335-AF82-D9CD4D26E780}" destId="{E2E3EC4F-E493-448A-BF6C-19EB2BCDEA49}" srcOrd="1" destOrd="0" parTransId="{9225222B-B699-4C79-82A9-2F6ADABF8362}" sibTransId="{C8FB8466-4566-48BC-8782-57D78B543A64}"/>
    <dgm:cxn modelId="{BFFCC282-1271-4E23-BE64-8CE031CAB38A}" type="presOf" srcId="{D347AC6D-4004-4615-B615-3FADA7ECDE09}" destId="{9E6DCA66-3A27-4223-89AA-7FB48E6255A1}" srcOrd="0" destOrd="0" presId="urn:microsoft.com/office/officeart/2005/8/layout/cycle1"/>
    <dgm:cxn modelId="{775F369E-8298-40B9-BB9A-076648E77575}" type="presOf" srcId="{A3E5339B-E9FA-4D87-B2BA-0F3EC314FFC5}" destId="{6E572C54-A2D7-49E3-8D94-6FC48B909F8E}" srcOrd="0" destOrd="0" presId="urn:microsoft.com/office/officeart/2005/8/layout/cycle1"/>
    <dgm:cxn modelId="{421B30AF-86F3-4BC2-A5AB-AA3AFE271E04}" srcId="{36F3CCFE-0962-4335-AF82-D9CD4D26E780}" destId="{02BCA822-7D79-4295-8214-028BEBBF8A13}" srcOrd="4" destOrd="0" parTransId="{1374DBD3-B153-48E6-AF1C-264BA7036F4B}" sibTransId="{B92D0DEA-D959-49D6-8EB8-B84D6D122770}"/>
    <dgm:cxn modelId="{4BAF72CF-17EF-48C2-B366-AAA62C65BF45}" srcId="{36F3CCFE-0962-4335-AF82-D9CD4D26E780}" destId="{736BA75E-19C0-47E9-ACC8-CF836200E523}" srcOrd="2" destOrd="0" parTransId="{FDCE5B3B-D33E-4298-B52F-04DCC55F2E61}" sibTransId="{77A3036B-980A-471D-8FBD-3E8D8F6F5E79}"/>
    <dgm:cxn modelId="{46617A55-9BEB-4299-8207-98A15426F0F5}" type="presParOf" srcId="{0CE227CA-DA64-405E-ACA0-38709E0438AC}" destId="{14A56921-9689-4C15-AD10-60B69A0F73E2}" srcOrd="0" destOrd="0" presId="urn:microsoft.com/office/officeart/2005/8/layout/cycle1"/>
    <dgm:cxn modelId="{5978A4F8-345B-438A-BF10-4BD9248ACAF9}" type="presParOf" srcId="{0CE227CA-DA64-405E-ACA0-38709E0438AC}" destId="{6E572C54-A2D7-49E3-8D94-6FC48B909F8E}" srcOrd="1" destOrd="0" presId="urn:microsoft.com/office/officeart/2005/8/layout/cycle1"/>
    <dgm:cxn modelId="{279D377A-AB6F-4DF0-BA6D-787FB2A34867}" type="presParOf" srcId="{0CE227CA-DA64-405E-ACA0-38709E0438AC}" destId="{24C7EECF-98BA-4842-9415-07225B0E4BF0}" srcOrd="2" destOrd="0" presId="urn:microsoft.com/office/officeart/2005/8/layout/cycle1"/>
    <dgm:cxn modelId="{1DBE4F8D-DF46-4C06-8118-21B99632252E}" type="presParOf" srcId="{0CE227CA-DA64-405E-ACA0-38709E0438AC}" destId="{1E33ACC8-62F0-42E1-8658-112F3AF9C675}" srcOrd="3" destOrd="0" presId="urn:microsoft.com/office/officeart/2005/8/layout/cycle1"/>
    <dgm:cxn modelId="{AA39D3B0-BA3E-4635-BB38-52BDE01D6CEE}" type="presParOf" srcId="{0CE227CA-DA64-405E-ACA0-38709E0438AC}" destId="{8E8EEB1D-5AE0-4534-A236-819B6DF202F9}" srcOrd="4" destOrd="0" presId="urn:microsoft.com/office/officeart/2005/8/layout/cycle1"/>
    <dgm:cxn modelId="{FDE97F1D-65FB-4C75-B9AE-0074F1B6DBC3}" type="presParOf" srcId="{0CE227CA-DA64-405E-ACA0-38709E0438AC}" destId="{89762435-4857-4462-831E-C8F8093BDF0E}" srcOrd="5" destOrd="0" presId="urn:microsoft.com/office/officeart/2005/8/layout/cycle1"/>
    <dgm:cxn modelId="{04B3B039-2436-431B-B623-6F1FA6E6A02B}" type="presParOf" srcId="{0CE227CA-DA64-405E-ACA0-38709E0438AC}" destId="{5FE78D1C-CDFB-4EBE-A482-9A19E91BDAE5}" srcOrd="6" destOrd="0" presId="urn:microsoft.com/office/officeart/2005/8/layout/cycle1"/>
    <dgm:cxn modelId="{967EEB78-906E-4076-8C0F-77BAC1AA85E0}" type="presParOf" srcId="{0CE227CA-DA64-405E-ACA0-38709E0438AC}" destId="{C9BA101E-EEA8-4DB4-B767-E6643B6F4DD5}" srcOrd="7" destOrd="0" presId="urn:microsoft.com/office/officeart/2005/8/layout/cycle1"/>
    <dgm:cxn modelId="{A86BA027-5FAE-43EE-B6EE-27B627221A13}" type="presParOf" srcId="{0CE227CA-DA64-405E-ACA0-38709E0438AC}" destId="{A79B74DE-ACCE-453D-B21D-9B7BAA826D4F}" srcOrd="8" destOrd="0" presId="urn:microsoft.com/office/officeart/2005/8/layout/cycle1"/>
    <dgm:cxn modelId="{C6DD49F7-F533-41DF-B8B5-FEDAAC555318}" type="presParOf" srcId="{0CE227CA-DA64-405E-ACA0-38709E0438AC}" destId="{0944084B-6E44-4229-BC90-AEFB95E32E5D}" srcOrd="9" destOrd="0" presId="urn:microsoft.com/office/officeart/2005/8/layout/cycle1"/>
    <dgm:cxn modelId="{8D91A58B-4AAF-4525-B0FB-80FD2E8CBF26}" type="presParOf" srcId="{0CE227CA-DA64-405E-ACA0-38709E0438AC}" destId="{34FEE5E3-D1E7-4807-82D9-CE258EA903CD}" srcOrd="10" destOrd="0" presId="urn:microsoft.com/office/officeart/2005/8/layout/cycle1"/>
    <dgm:cxn modelId="{0FF55576-0545-40E3-A3BE-5F8B20496C8F}" type="presParOf" srcId="{0CE227CA-DA64-405E-ACA0-38709E0438AC}" destId="{9E6DCA66-3A27-4223-89AA-7FB48E6255A1}" srcOrd="11" destOrd="0" presId="urn:microsoft.com/office/officeart/2005/8/layout/cycle1"/>
    <dgm:cxn modelId="{4573055F-10BD-4CEB-B8E0-7C03374F41C4}" type="presParOf" srcId="{0CE227CA-DA64-405E-ACA0-38709E0438AC}" destId="{89825E87-2A2C-458B-B3DD-BA8903661523}" srcOrd="12" destOrd="0" presId="urn:microsoft.com/office/officeart/2005/8/layout/cycle1"/>
    <dgm:cxn modelId="{03621BE8-7F41-454A-94C9-E3D8053011E4}" type="presParOf" srcId="{0CE227CA-DA64-405E-ACA0-38709E0438AC}" destId="{5E41275B-7537-4E67-8C5C-FAF1F1C2BD61}" srcOrd="13" destOrd="0" presId="urn:microsoft.com/office/officeart/2005/8/layout/cycle1"/>
    <dgm:cxn modelId="{11C07A56-FFCA-4BAB-A54A-926CB955D343}" type="presParOf" srcId="{0CE227CA-DA64-405E-ACA0-38709E0438AC}" destId="{09223C0D-83A6-4D5A-BBC1-66D71D92860E}"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72C54-A2D7-49E3-8D94-6FC48B909F8E}">
      <dsp:nvSpPr>
        <dsp:cNvPr id="0" name=""/>
        <dsp:cNvSpPr/>
      </dsp:nvSpPr>
      <dsp:spPr>
        <a:xfrm>
          <a:off x="3221190" y="27302"/>
          <a:ext cx="1345670" cy="943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Consolidate</a:t>
          </a:r>
        </a:p>
      </dsp:txBody>
      <dsp:txXfrm>
        <a:off x="3221190" y="27302"/>
        <a:ext cx="1345670" cy="943198"/>
      </dsp:txXfrm>
    </dsp:sp>
    <dsp:sp modelId="{24C7EECF-98BA-4842-9415-07225B0E4BF0}">
      <dsp:nvSpPr>
        <dsp:cNvPr id="0" name=""/>
        <dsp:cNvSpPr/>
      </dsp:nvSpPr>
      <dsp:spPr>
        <a:xfrm>
          <a:off x="1203564" y="1"/>
          <a:ext cx="3536470" cy="3536470"/>
        </a:xfrm>
        <a:prstGeom prst="circularArrow">
          <a:avLst>
            <a:gd name="adj1" fmla="val 5201"/>
            <a:gd name="adj2" fmla="val 335958"/>
            <a:gd name="adj3" fmla="val 21293061"/>
            <a:gd name="adj4" fmla="val 19766398"/>
            <a:gd name="adj5" fmla="val 6068"/>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E8EEB1D-5AE0-4534-A236-819B6DF202F9}">
      <dsp:nvSpPr>
        <dsp:cNvPr id="0" name=""/>
        <dsp:cNvSpPr/>
      </dsp:nvSpPr>
      <dsp:spPr>
        <a:xfrm>
          <a:off x="3992393" y="1781479"/>
          <a:ext cx="943198" cy="943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Validate</a:t>
          </a:r>
        </a:p>
      </dsp:txBody>
      <dsp:txXfrm>
        <a:off x="3992393" y="1781479"/>
        <a:ext cx="943198" cy="943198"/>
      </dsp:txXfrm>
    </dsp:sp>
    <dsp:sp modelId="{89762435-4857-4462-831E-C8F8093BDF0E}">
      <dsp:nvSpPr>
        <dsp:cNvPr id="0" name=""/>
        <dsp:cNvSpPr/>
      </dsp:nvSpPr>
      <dsp:spPr>
        <a:xfrm>
          <a:off x="1203564" y="1"/>
          <a:ext cx="3536470" cy="3536470"/>
        </a:xfrm>
        <a:prstGeom prst="circularArrow">
          <a:avLst>
            <a:gd name="adj1" fmla="val 5201"/>
            <a:gd name="adj2" fmla="val 335958"/>
            <a:gd name="adj3" fmla="val 4014510"/>
            <a:gd name="adj4" fmla="val 2253605"/>
            <a:gd name="adj5" fmla="val 6068"/>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9BA101E-EEA8-4DB4-B767-E6643B6F4DD5}">
      <dsp:nvSpPr>
        <dsp:cNvPr id="0" name=""/>
        <dsp:cNvSpPr/>
      </dsp:nvSpPr>
      <dsp:spPr>
        <a:xfrm>
          <a:off x="2500200" y="2865621"/>
          <a:ext cx="943198" cy="943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Analyze</a:t>
          </a:r>
        </a:p>
      </dsp:txBody>
      <dsp:txXfrm>
        <a:off x="2500200" y="2865621"/>
        <a:ext cx="943198" cy="943198"/>
      </dsp:txXfrm>
    </dsp:sp>
    <dsp:sp modelId="{A79B74DE-ACCE-453D-B21D-9B7BAA826D4F}">
      <dsp:nvSpPr>
        <dsp:cNvPr id="0" name=""/>
        <dsp:cNvSpPr/>
      </dsp:nvSpPr>
      <dsp:spPr>
        <a:xfrm>
          <a:off x="1203564" y="1"/>
          <a:ext cx="3536470" cy="3536470"/>
        </a:xfrm>
        <a:prstGeom prst="circularArrow">
          <a:avLst>
            <a:gd name="adj1" fmla="val 5201"/>
            <a:gd name="adj2" fmla="val 335958"/>
            <a:gd name="adj3" fmla="val 8210437"/>
            <a:gd name="adj4" fmla="val 6449532"/>
            <a:gd name="adj5" fmla="val 6068"/>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4FEE5E3-D1E7-4807-82D9-CE258EA903CD}">
      <dsp:nvSpPr>
        <dsp:cNvPr id="0" name=""/>
        <dsp:cNvSpPr/>
      </dsp:nvSpPr>
      <dsp:spPr>
        <a:xfrm>
          <a:off x="1008008" y="1781479"/>
          <a:ext cx="943198" cy="943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Assess</a:t>
          </a:r>
        </a:p>
      </dsp:txBody>
      <dsp:txXfrm>
        <a:off x="1008008" y="1781479"/>
        <a:ext cx="943198" cy="943198"/>
      </dsp:txXfrm>
    </dsp:sp>
    <dsp:sp modelId="{9E6DCA66-3A27-4223-89AA-7FB48E6255A1}">
      <dsp:nvSpPr>
        <dsp:cNvPr id="0" name=""/>
        <dsp:cNvSpPr/>
      </dsp:nvSpPr>
      <dsp:spPr>
        <a:xfrm>
          <a:off x="1203564" y="1"/>
          <a:ext cx="3536470" cy="3536470"/>
        </a:xfrm>
        <a:prstGeom prst="circularArrow">
          <a:avLst>
            <a:gd name="adj1" fmla="val 5201"/>
            <a:gd name="adj2" fmla="val 335958"/>
            <a:gd name="adj3" fmla="val 12297645"/>
            <a:gd name="adj4" fmla="val 10770982"/>
            <a:gd name="adj5" fmla="val 6068"/>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E41275B-7537-4E67-8C5C-FAF1F1C2BD61}">
      <dsp:nvSpPr>
        <dsp:cNvPr id="0" name=""/>
        <dsp:cNvSpPr/>
      </dsp:nvSpPr>
      <dsp:spPr>
        <a:xfrm>
          <a:off x="1577974" y="27302"/>
          <a:ext cx="943198" cy="943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Share</a:t>
          </a:r>
        </a:p>
      </dsp:txBody>
      <dsp:txXfrm>
        <a:off x="1577974" y="27302"/>
        <a:ext cx="943198" cy="943198"/>
      </dsp:txXfrm>
    </dsp:sp>
    <dsp:sp modelId="{09223C0D-83A6-4D5A-BBC1-66D71D92860E}">
      <dsp:nvSpPr>
        <dsp:cNvPr id="0" name=""/>
        <dsp:cNvSpPr/>
      </dsp:nvSpPr>
      <dsp:spPr>
        <a:xfrm>
          <a:off x="1203564" y="1"/>
          <a:ext cx="3536470" cy="3536470"/>
        </a:xfrm>
        <a:prstGeom prst="circularArrow">
          <a:avLst>
            <a:gd name="adj1" fmla="val 5201"/>
            <a:gd name="adj2" fmla="val 335958"/>
            <a:gd name="adj3" fmla="val 16412801"/>
            <a:gd name="adj4" fmla="val 15198543"/>
            <a:gd name="adj5" fmla="val 6068"/>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1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9CAB923E-C080-4E1D-A42B-C54EFDE01CA1}" type="slidenum">
              <a:rPr lang="en-US"/>
              <a:pPr>
                <a:defRPr/>
              </a:pPr>
              <a:t>‹#›</a:t>
            </a:fld>
            <a:endParaRPr lang="en-US"/>
          </a:p>
        </p:txBody>
      </p:sp>
    </p:spTree>
    <p:extLst>
      <p:ext uri="{BB962C8B-B14F-4D97-AF65-F5344CB8AC3E}">
        <p14:creationId xmlns:p14="http://schemas.microsoft.com/office/powerpoint/2010/main" val="3643015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9EA0F095-7859-417C-97E1-3EF8632F33DD}" type="slidenum">
              <a:rPr lang="en-US"/>
              <a:pPr>
                <a:defRPr/>
              </a:pPr>
              <a:t>‹#›</a:t>
            </a:fld>
            <a:endParaRPr lang="en-US"/>
          </a:p>
        </p:txBody>
      </p:sp>
    </p:spTree>
    <p:extLst>
      <p:ext uri="{BB962C8B-B14F-4D97-AF65-F5344CB8AC3E}">
        <p14:creationId xmlns:p14="http://schemas.microsoft.com/office/powerpoint/2010/main" val="16964866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NAEPC's Online Implementation of AWQMS as a Modernized, Shared Service for Improved Tribal Data Management, Access, and WQX Flow</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Successes and Challenges.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presentation will discuss both project successes and various types of technical, political, and communication challenges encountered both in system implementation and setting up the peer trainer program. Attendees will learn about the benefits of using shared cloud-based services as well as potential </a:t>
            </a:r>
            <a:r>
              <a:rPr lang="en-US" dirty="0" err="1"/>
              <a:t>polical</a:t>
            </a:r>
            <a:r>
              <a:rPr lang="en-US" dirty="0"/>
              <a:t>/perception challenges that might be encountered with such an implementation.</a:t>
            </a:r>
          </a:p>
          <a:p>
            <a:endParaRPr lang="en-US" dirty="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217774E-E937-4554-ACEB-EC2EA64C9E1F}" type="slidenum">
              <a:rPr lang="en-US" sz="1200" smtClean="0"/>
              <a:pPr/>
              <a:t>1</a:t>
            </a:fld>
            <a:endParaRPr lang="en-US" sz="1200"/>
          </a:p>
        </p:txBody>
      </p:sp>
    </p:spTree>
    <p:extLst>
      <p:ext uri="{BB962C8B-B14F-4D97-AF65-F5344CB8AC3E}">
        <p14:creationId xmlns:p14="http://schemas.microsoft.com/office/powerpoint/2010/main" val="2653977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Jill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30</a:t>
            </a:r>
            <a:r>
              <a:rPr lang="en-US" baseline="0" dirty="0"/>
              <a:t> seconds or less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EA0F095-7859-417C-97E1-3EF8632F33DD}" type="slidenum">
              <a:rPr lang="en-US" smtClean="0"/>
              <a:pPr>
                <a:defRPr/>
              </a:pPr>
              <a:t>10</a:t>
            </a:fld>
            <a:endParaRPr lang="en-US"/>
          </a:p>
        </p:txBody>
      </p:sp>
    </p:spTree>
    <p:extLst>
      <p:ext uri="{BB962C8B-B14F-4D97-AF65-F5344CB8AC3E}">
        <p14:creationId xmlns:p14="http://schemas.microsoft.com/office/powerpoint/2010/main" val="63015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Jill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30</a:t>
            </a:r>
            <a:r>
              <a:rPr lang="en-US" baseline="0" dirty="0"/>
              <a:t> seconds or less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EA0F095-7859-417C-97E1-3EF8632F33DD}" type="slidenum">
              <a:rPr lang="en-US" smtClean="0"/>
              <a:pPr>
                <a:defRPr/>
              </a:pPr>
              <a:t>11</a:t>
            </a:fld>
            <a:endParaRPr lang="en-US"/>
          </a:p>
        </p:txBody>
      </p:sp>
    </p:spTree>
    <p:extLst>
      <p:ext uri="{BB962C8B-B14F-4D97-AF65-F5344CB8AC3E}">
        <p14:creationId xmlns:p14="http://schemas.microsoft.com/office/powerpoint/2010/main" val="3200784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Jill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30</a:t>
            </a:r>
            <a:r>
              <a:rPr lang="en-US" baseline="0" dirty="0"/>
              <a:t> seconds or less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EA0F095-7859-417C-97E1-3EF8632F33DD}" type="slidenum">
              <a:rPr lang="en-US" smtClean="0"/>
              <a:pPr>
                <a:defRPr/>
              </a:pPr>
              <a:t>12</a:t>
            </a:fld>
            <a:endParaRPr lang="en-US"/>
          </a:p>
        </p:txBody>
      </p:sp>
    </p:spTree>
    <p:extLst>
      <p:ext uri="{BB962C8B-B14F-4D97-AF65-F5344CB8AC3E}">
        <p14:creationId xmlns:p14="http://schemas.microsoft.com/office/powerpoint/2010/main" val="3083329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381000" y="685800"/>
            <a:ext cx="6096000" cy="3429000"/>
          </a:xfrm>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Mark</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AB74F67-6C78-46B9-BF3B-0DE0D228FFCC}" type="slidenum">
              <a:rPr lang="en-US" sz="1200" smtClean="0"/>
              <a:pPr/>
              <a:t>13</a:t>
            </a:fld>
            <a:endParaRPr lang="en-US" sz="1200"/>
          </a:p>
        </p:txBody>
      </p:sp>
    </p:spTree>
    <p:extLst>
      <p:ext uri="{BB962C8B-B14F-4D97-AF65-F5344CB8AC3E}">
        <p14:creationId xmlns:p14="http://schemas.microsoft.com/office/powerpoint/2010/main" val="950815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81000" y="685800"/>
            <a:ext cx="6096000" cy="342900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Mark</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30</a:t>
            </a:r>
            <a:r>
              <a:rPr lang="en-US" baseline="0" dirty="0"/>
              <a:t> seconds</a:t>
            </a:r>
            <a:endParaRPr lang="en-US" dirty="0"/>
          </a:p>
          <a:p>
            <a:pPr marL="342900" indent="-342900" eaLnBrk="1" hangingPunct="1">
              <a:spcBef>
                <a:spcPct val="20000"/>
              </a:spcBef>
              <a:buFontTx/>
              <a:buChar char="•"/>
            </a:pPr>
            <a:r>
              <a:rPr lang="en-US" sz="2800" dirty="0"/>
              <a:t>Data Consolidation</a:t>
            </a:r>
          </a:p>
          <a:p>
            <a:pPr marL="800100" lvl="1" indent="-342900" eaLnBrk="1" hangingPunct="1">
              <a:spcBef>
                <a:spcPct val="20000"/>
              </a:spcBef>
              <a:buFontTx/>
              <a:buChar char="•"/>
            </a:pPr>
            <a:r>
              <a:rPr lang="en-US" sz="2800" dirty="0"/>
              <a:t>All Discrete WQX sample/observation types</a:t>
            </a:r>
          </a:p>
          <a:p>
            <a:pPr marL="800100" lvl="1" indent="-342900" eaLnBrk="1" hangingPunct="1">
              <a:spcBef>
                <a:spcPct val="20000"/>
              </a:spcBef>
              <a:buFontTx/>
              <a:buChar char="•"/>
            </a:pPr>
            <a:r>
              <a:rPr lang="en-US" sz="2800" dirty="0"/>
              <a:t>Continuous Data</a:t>
            </a:r>
          </a:p>
          <a:p>
            <a:pPr marL="800100" lvl="1" indent="-342900" eaLnBrk="1" hangingPunct="1">
              <a:spcBef>
                <a:spcPct val="20000"/>
              </a:spcBef>
              <a:buFontTx/>
              <a:buChar char="•"/>
            </a:pPr>
            <a:r>
              <a:rPr lang="en-US" sz="2800" dirty="0"/>
              <a:t>Configurable Batch Import</a:t>
            </a:r>
          </a:p>
          <a:p>
            <a:pPr marL="800100" lvl="1" indent="-342900" eaLnBrk="1" hangingPunct="1">
              <a:spcBef>
                <a:spcPct val="20000"/>
              </a:spcBef>
              <a:buFontTx/>
              <a:buChar char="•"/>
            </a:pPr>
            <a:r>
              <a:rPr lang="en-US" sz="2800" dirty="0"/>
              <a:t>Configurable Rapid Entry Forms</a:t>
            </a:r>
          </a:p>
          <a:p>
            <a:pPr marL="800100" lvl="1" indent="-342900" eaLnBrk="1" hangingPunct="1">
              <a:spcBef>
                <a:spcPct val="20000"/>
              </a:spcBef>
              <a:buFontTx/>
              <a:buChar char="•"/>
            </a:pPr>
            <a:r>
              <a:rPr lang="en-US" sz="2800" dirty="0"/>
              <a:t>Data Management / Editing Tools</a:t>
            </a:r>
          </a:p>
          <a:p>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C37F602-AA54-406B-A1A4-7A2E730C92F7}" type="slidenum">
              <a:rPr lang="en-US" sz="1200" smtClean="0"/>
              <a:pPr/>
              <a:t>14</a:t>
            </a:fld>
            <a:endParaRPr lang="en-US" sz="1200"/>
          </a:p>
        </p:txBody>
      </p:sp>
    </p:spTree>
    <p:extLst>
      <p:ext uri="{BB962C8B-B14F-4D97-AF65-F5344CB8AC3E}">
        <p14:creationId xmlns:p14="http://schemas.microsoft.com/office/powerpoint/2010/main" val="2853820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81000" y="685800"/>
            <a:ext cx="6096000" cy="342900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20000"/>
              </a:spcBef>
              <a:buFontTx/>
              <a:buNone/>
            </a:pPr>
            <a:r>
              <a:rPr lang="en-US" dirty="0"/>
              <a:t>Mark</a:t>
            </a:r>
          </a:p>
          <a:p>
            <a:pPr marL="342900" indent="-342900" eaLnBrk="1" hangingPunct="1">
              <a:spcBef>
                <a:spcPct val="20000"/>
              </a:spcBef>
              <a:buFontTx/>
              <a:buChar char="•"/>
            </a:pPr>
            <a:r>
              <a:rPr lang="en-US" sz="2800" dirty="0"/>
              <a:t>Data Validation and Quality Controls</a:t>
            </a:r>
          </a:p>
          <a:p>
            <a:pPr marL="800100" lvl="1" indent="-342900" eaLnBrk="1" hangingPunct="1">
              <a:spcBef>
                <a:spcPct val="20000"/>
              </a:spcBef>
              <a:buFontTx/>
              <a:buChar char="•"/>
            </a:pPr>
            <a:r>
              <a:rPr lang="en-US" sz="2800" dirty="0"/>
              <a:t>All WQX Business Rules</a:t>
            </a:r>
          </a:p>
          <a:p>
            <a:pPr marL="800100" lvl="1" indent="-342900" eaLnBrk="1" hangingPunct="1">
              <a:spcBef>
                <a:spcPct val="20000"/>
              </a:spcBef>
              <a:buFontTx/>
              <a:buChar char="•"/>
            </a:pPr>
            <a:r>
              <a:rPr lang="en-US" sz="2800" dirty="0"/>
              <a:t>Parameter Consistency Checking (e.g. Units)</a:t>
            </a:r>
          </a:p>
          <a:p>
            <a:pPr marL="800100" lvl="1" indent="-342900" eaLnBrk="1" hangingPunct="1">
              <a:spcBef>
                <a:spcPct val="20000"/>
              </a:spcBef>
              <a:buFontTx/>
              <a:buChar char="•"/>
            </a:pPr>
            <a:r>
              <a:rPr lang="en-US" sz="2800" dirty="0"/>
              <a:t>Parameter Value Range Checking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C37F602-AA54-406B-A1A4-7A2E730C92F7}" type="slidenum">
              <a:rPr lang="en-US" sz="1200" smtClean="0"/>
              <a:pPr/>
              <a:t>15</a:t>
            </a:fld>
            <a:endParaRPr lang="en-US" sz="1200"/>
          </a:p>
        </p:txBody>
      </p:sp>
    </p:spTree>
    <p:extLst>
      <p:ext uri="{BB962C8B-B14F-4D97-AF65-F5344CB8AC3E}">
        <p14:creationId xmlns:p14="http://schemas.microsoft.com/office/powerpoint/2010/main" val="2853820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81000" y="685800"/>
            <a:ext cx="6096000" cy="342900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Mark</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C37F602-AA54-406B-A1A4-7A2E730C92F7}" type="slidenum">
              <a:rPr lang="en-US" sz="1200" smtClean="0"/>
              <a:pPr/>
              <a:t>16</a:t>
            </a:fld>
            <a:endParaRPr lang="en-US" sz="1200"/>
          </a:p>
        </p:txBody>
      </p:sp>
    </p:spTree>
    <p:extLst>
      <p:ext uri="{BB962C8B-B14F-4D97-AF65-F5344CB8AC3E}">
        <p14:creationId xmlns:p14="http://schemas.microsoft.com/office/powerpoint/2010/main" val="2853820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81000" y="685800"/>
            <a:ext cx="6096000" cy="342900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20000"/>
              </a:spcBef>
              <a:buFontTx/>
              <a:buNone/>
            </a:pPr>
            <a:r>
              <a:rPr lang="en-US" dirty="0"/>
              <a:t>Mark</a:t>
            </a:r>
          </a:p>
          <a:p>
            <a:pPr marL="342900" indent="-342900" eaLnBrk="1" hangingPunct="1">
              <a:spcBef>
                <a:spcPct val="20000"/>
              </a:spcBef>
              <a:buFontTx/>
              <a:buChar char="•"/>
            </a:pPr>
            <a:r>
              <a:rPr lang="en-US" sz="2800" dirty="0"/>
              <a:t>Data Analysis</a:t>
            </a:r>
          </a:p>
          <a:p>
            <a:pPr marL="800100" lvl="1" indent="-342900" eaLnBrk="1" hangingPunct="1">
              <a:spcBef>
                <a:spcPct val="20000"/>
              </a:spcBef>
              <a:buFontTx/>
              <a:buChar char="•"/>
            </a:pPr>
            <a:r>
              <a:rPr lang="en-US" sz="2800" dirty="0"/>
              <a:t>Reports</a:t>
            </a:r>
          </a:p>
          <a:p>
            <a:pPr marL="800100" lvl="1" indent="-342900" eaLnBrk="1" hangingPunct="1">
              <a:spcBef>
                <a:spcPct val="20000"/>
              </a:spcBef>
              <a:buFontTx/>
              <a:buChar char="•"/>
            </a:pPr>
            <a:r>
              <a:rPr lang="en-US" sz="2800" dirty="0"/>
              <a:t>Graphs/Charts/Plots</a:t>
            </a:r>
          </a:p>
          <a:p>
            <a:pPr marL="800100" lvl="1" indent="-342900" eaLnBrk="1" hangingPunct="1">
              <a:spcBef>
                <a:spcPct val="20000"/>
              </a:spcBef>
              <a:buFontTx/>
              <a:buChar char="•"/>
            </a:pPr>
            <a:r>
              <a:rPr lang="en-US" sz="2800" dirty="0"/>
              <a:t>Built in Google Mapping Tools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C37F602-AA54-406B-A1A4-7A2E730C92F7}" type="slidenum">
              <a:rPr lang="en-US" sz="1200" smtClean="0"/>
              <a:pPr/>
              <a:t>17</a:t>
            </a:fld>
            <a:endParaRPr lang="en-US" sz="1200"/>
          </a:p>
        </p:txBody>
      </p:sp>
    </p:spTree>
    <p:extLst>
      <p:ext uri="{BB962C8B-B14F-4D97-AF65-F5344CB8AC3E}">
        <p14:creationId xmlns:p14="http://schemas.microsoft.com/office/powerpoint/2010/main" val="2853820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Mark</a:t>
            </a:r>
          </a:p>
          <a:p>
            <a:endParaRPr lang="en-US" dirty="0"/>
          </a:p>
        </p:txBody>
      </p:sp>
      <p:sp>
        <p:nvSpPr>
          <p:cNvPr id="4" name="Slide Number Placeholder 3"/>
          <p:cNvSpPr>
            <a:spLocks noGrp="1"/>
          </p:cNvSpPr>
          <p:nvPr>
            <p:ph type="sldNum" sz="quarter" idx="10"/>
          </p:nvPr>
        </p:nvSpPr>
        <p:spPr/>
        <p:txBody>
          <a:bodyPr/>
          <a:lstStyle/>
          <a:p>
            <a:pPr>
              <a:defRPr/>
            </a:pPr>
            <a:fld id="{9EA0F095-7859-417C-97E1-3EF8632F33DD}" type="slidenum">
              <a:rPr lang="en-US" smtClean="0"/>
              <a:pPr>
                <a:defRPr/>
              </a:pPr>
              <a:t>18</a:t>
            </a:fld>
            <a:endParaRPr lang="en-US"/>
          </a:p>
        </p:txBody>
      </p:sp>
    </p:spTree>
    <p:extLst>
      <p:ext uri="{BB962C8B-B14F-4D97-AF65-F5344CB8AC3E}">
        <p14:creationId xmlns:p14="http://schemas.microsoft.com/office/powerpoint/2010/main" val="63015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Mark</a:t>
            </a:r>
          </a:p>
          <a:p>
            <a:endParaRPr lang="en-US" dirty="0"/>
          </a:p>
        </p:txBody>
      </p:sp>
      <p:sp>
        <p:nvSpPr>
          <p:cNvPr id="4" name="Slide Number Placeholder 3"/>
          <p:cNvSpPr>
            <a:spLocks noGrp="1"/>
          </p:cNvSpPr>
          <p:nvPr>
            <p:ph type="sldNum" sz="quarter" idx="10"/>
          </p:nvPr>
        </p:nvSpPr>
        <p:spPr/>
        <p:txBody>
          <a:bodyPr/>
          <a:lstStyle/>
          <a:p>
            <a:pPr>
              <a:defRPr/>
            </a:pPr>
            <a:fld id="{9EA0F095-7859-417C-97E1-3EF8632F33DD}" type="slidenum">
              <a:rPr lang="en-US" smtClean="0"/>
              <a:pPr>
                <a:defRPr/>
              </a:pPr>
              <a:t>19</a:t>
            </a:fld>
            <a:endParaRPr lang="en-US"/>
          </a:p>
        </p:txBody>
      </p:sp>
    </p:spTree>
    <p:extLst>
      <p:ext uri="{BB962C8B-B14F-4D97-AF65-F5344CB8AC3E}">
        <p14:creationId xmlns:p14="http://schemas.microsoft.com/office/powerpoint/2010/main" val="3575465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Jill</a:t>
            </a:r>
          </a:p>
          <a:p>
            <a:r>
              <a:rPr lang="en-US" baseline="0" dirty="0"/>
              <a:t>30 seconds or less</a:t>
            </a:r>
            <a:endParaRPr lang="en-US" dirty="0"/>
          </a:p>
        </p:txBody>
      </p:sp>
      <p:sp>
        <p:nvSpPr>
          <p:cNvPr id="4" name="Slide Number Placeholder 3"/>
          <p:cNvSpPr>
            <a:spLocks noGrp="1"/>
          </p:cNvSpPr>
          <p:nvPr>
            <p:ph type="sldNum" sz="quarter" idx="10"/>
          </p:nvPr>
        </p:nvSpPr>
        <p:spPr/>
        <p:txBody>
          <a:bodyPr/>
          <a:lstStyle/>
          <a:p>
            <a:pPr>
              <a:defRPr/>
            </a:pPr>
            <a:fld id="{9EA0F095-7859-417C-97E1-3EF8632F33DD}" type="slidenum">
              <a:rPr lang="en-US" smtClean="0"/>
              <a:pPr>
                <a:defRPr/>
              </a:pPr>
              <a:t>2</a:t>
            </a:fld>
            <a:endParaRPr lang="en-US"/>
          </a:p>
        </p:txBody>
      </p:sp>
    </p:spTree>
    <p:extLst>
      <p:ext uri="{BB962C8B-B14F-4D97-AF65-F5344CB8AC3E}">
        <p14:creationId xmlns:p14="http://schemas.microsoft.com/office/powerpoint/2010/main" val="2740935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217774E-E937-4554-ACEB-EC2EA64C9E1F}" type="slidenum">
              <a:rPr lang="en-US" sz="1200" smtClean="0"/>
              <a:pPr/>
              <a:t>20</a:t>
            </a:fld>
            <a:endParaRPr lang="en-US" sz="1200"/>
          </a:p>
        </p:txBody>
      </p:sp>
    </p:spTree>
    <p:extLst>
      <p:ext uri="{BB962C8B-B14F-4D97-AF65-F5344CB8AC3E}">
        <p14:creationId xmlns:p14="http://schemas.microsoft.com/office/powerpoint/2010/main" val="2653977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A0F095-7859-417C-97E1-3EF8632F33DD}" type="slidenum">
              <a:rPr lang="en-US" smtClean="0"/>
              <a:pPr>
                <a:defRPr/>
              </a:pPr>
              <a:t>21</a:t>
            </a:fld>
            <a:endParaRPr lang="en-US"/>
          </a:p>
        </p:txBody>
      </p:sp>
    </p:spTree>
    <p:extLst>
      <p:ext uri="{BB962C8B-B14F-4D97-AF65-F5344CB8AC3E}">
        <p14:creationId xmlns:p14="http://schemas.microsoft.com/office/powerpoint/2010/main" val="1494021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A0F095-7859-417C-97E1-3EF8632F33DD}" type="slidenum">
              <a:rPr lang="en-US" smtClean="0"/>
              <a:pPr>
                <a:defRPr/>
              </a:pPr>
              <a:t>22</a:t>
            </a:fld>
            <a:endParaRPr lang="en-US"/>
          </a:p>
        </p:txBody>
      </p:sp>
    </p:spTree>
    <p:extLst>
      <p:ext uri="{BB962C8B-B14F-4D97-AF65-F5344CB8AC3E}">
        <p14:creationId xmlns:p14="http://schemas.microsoft.com/office/powerpoint/2010/main" val="1494021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81000" y="685800"/>
            <a:ext cx="6096000" cy="342900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Mark</a:t>
            </a:r>
          </a:p>
          <a:p>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C37F602-AA54-406B-A1A4-7A2E730C92F7}" type="slidenum">
              <a:rPr lang="en-US" sz="1200" smtClean="0"/>
              <a:pPr/>
              <a:t>23</a:t>
            </a:fld>
            <a:endParaRPr lang="en-US" sz="1200"/>
          </a:p>
        </p:txBody>
      </p:sp>
    </p:spTree>
    <p:extLst>
      <p:ext uri="{BB962C8B-B14F-4D97-AF65-F5344CB8AC3E}">
        <p14:creationId xmlns:p14="http://schemas.microsoft.com/office/powerpoint/2010/main" val="2853820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81000" y="685800"/>
            <a:ext cx="6096000" cy="342900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Mark</a:t>
            </a:r>
          </a:p>
          <a:p>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C37F602-AA54-406B-A1A4-7A2E730C92F7}" type="slidenum">
              <a:rPr lang="en-US" sz="1200" smtClean="0"/>
              <a:pPr/>
              <a:t>24</a:t>
            </a:fld>
            <a:endParaRPr lang="en-US" sz="1200"/>
          </a:p>
        </p:txBody>
      </p:sp>
    </p:spTree>
    <p:extLst>
      <p:ext uri="{BB962C8B-B14F-4D97-AF65-F5344CB8AC3E}">
        <p14:creationId xmlns:p14="http://schemas.microsoft.com/office/powerpoint/2010/main" val="2853820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81000" y="685800"/>
            <a:ext cx="6096000" cy="342900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Mark</a:t>
            </a:r>
          </a:p>
          <a:p>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C37F602-AA54-406B-A1A4-7A2E730C92F7}" type="slidenum">
              <a:rPr lang="en-US" sz="1200" smtClean="0"/>
              <a:pPr/>
              <a:t>25</a:t>
            </a:fld>
            <a:endParaRPr lang="en-US" sz="1200"/>
          </a:p>
        </p:txBody>
      </p:sp>
    </p:spTree>
    <p:extLst>
      <p:ext uri="{BB962C8B-B14F-4D97-AF65-F5344CB8AC3E}">
        <p14:creationId xmlns:p14="http://schemas.microsoft.com/office/powerpoint/2010/main" val="2853820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81000" y="685800"/>
            <a:ext cx="6096000" cy="342900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Mark</a:t>
            </a:r>
          </a:p>
          <a:p>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C37F602-AA54-406B-A1A4-7A2E730C92F7}" type="slidenum">
              <a:rPr lang="en-US" sz="1200" smtClean="0"/>
              <a:pPr/>
              <a:t>26</a:t>
            </a:fld>
            <a:endParaRPr lang="en-US" sz="1200"/>
          </a:p>
        </p:txBody>
      </p:sp>
    </p:spTree>
    <p:extLst>
      <p:ext uri="{BB962C8B-B14F-4D97-AF65-F5344CB8AC3E}">
        <p14:creationId xmlns:p14="http://schemas.microsoft.com/office/powerpoint/2010/main" val="2853820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81000" y="685800"/>
            <a:ext cx="6096000" cy="342900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Mark</a:t>
            </a:r>
          </a:p>
          <a:p>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C37F602-AA54-406B-A1A4-7A2E730C92F7}" type="slidenum">
              <a:rPr lang="en-US" sz="1200" smtClean="0"/>
              <a:pPr/>
              <a:t>27</a:t>
            </a:fld>
            <a:endParaRPr lang="en-US" sz="1200"/>
          </a:p>
        </p:txBody>
      </p:sp>
    </p:spTree>
    <p:extLst>
      <p:ext uri="{BB962C8B-B14F-4D97-AF65-F5344CB8AC3E}">
        <p14:creationId xmlns:p14="http://schemas.microsoft.com/office/powerpoint/2010/main" val="2853820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81000" y="685800"/>
            <a:ext cx="6096000" cy="342900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Mark</a:t>
            </a:r>
          </a:p>
          <a:p>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C37F602-AA54-406B-A1A4-7A2E730C92F7}" type="slidenum">
              <a:rPr lang="en-US" sz="1200" smtClean="0"/>
              <a:pPr/>
              <a:t>28</a:t>
            </a:fld>
            <a:endParaRPr lang="en-US" sz="1200"/>
          </a:p>
        </p:txBody>
      </p:sp>
    </p:spTree>
    <p:extLst>
      <p:ext uri="{BB962C8B-B14F-4D97-AF65-F5344CB8AC3E}">
        <p14:creationId xmlns:p14="http://schemas.microsoft.com/office/powerpoint/2010/main" val="2853820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81000" y="685800"/>
            <a:ext cx="6096000" cy="342900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Mark</a:t>
            </a:r>
          </a:p>
          <a:p>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C37F602-AA54-406B-A1A4-7A2E730C92F7}" type="slidenum">
              <a:rPr lang="en-US" sz="1200" smtClean="0"/>
              <a:pPr/>
              <a:t>29</a:t>
            </a:fld>
            <a:endParaRPr lang="en-US" sz="1200"/>
          </a:p>
        </p:txBody>
      </p:sp>
    </p:spTree>
    <p:extLst>
      <p:ext uri="{BB962C8B-B14F-4D97-AF65-F5344CB8AC3E}">
        <p14:creationId xmlns:p14="http://schemas.microsoft.com/office/powerpoint/2010/main" val="2853820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Jill</a:t>
            </a:r>
          </a:p>
          <a:p>
            <a:r>
              <a:rPr lang="en-US" baseline="0" dirty="0"/>
              <a:t>1 Minute or less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EA0F095-7859-417C-97E1-3EF8632F33DD}" type="slidenum">
              <a:rPr lang="en-US" smtClean="0"/>
              <a:pPr>
                <a:defRPr/>
              </a:pPr>
              <a:t>3</a:t>
            </a:fld>
            <a:endParaRPr lang="en-US"/>
          </a:p>
        </p:txBody>
      </p:sp>
    </p:spTree>
    <p:extLst>
      <p:ext uri="{BB962C8B-B14F-4D97-AF65-F5344CB8AC3E}">
        <p14:creationId xmlns:p14="http://schemas.microsoft.com/office/powerpoint/2010/main" val="386445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81000" y="685800"/>
            <a:ext cx="6096000" cy="342900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Mark</a:t>
            </a:r>
          </a:p>
          <a:p>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C37F602-AA54-406B-A1A4-7A2E730C92F7}" type="slidenum">
              <a:rPr lang="en-US" sz="1200" smtClean="0"/>
              <a:pPr/>
              <a:t>30</a:t>
            </a:fld>
            <a:endParaRPr lang="en-US" sz="1200"/>
          </a:p>
        </p:txBody>
      </p:sp>
    </p:spTree>
    <p:extLst>
      <p:ext uri="{BB962C8B-B14F-4D97-AF65-F5344CB8AC3E}">
        <p14:creationId xmlns:p14="http://schemas.microsoft.com/office/powerpoint/2010/main" val="2853820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Jill</a:t>
            </a:r>
          </a:p>
          <a:p>
            <a:r>
              <a:rPr lang="en-US" baseline="0" dirty="0"/>
              <a:t>30 seconds or less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EA0F095-7859-417C-97E1-3EF8632F33DD}" type="slidenum">
              <a:rPr lang="en-US" smtClean="0"/>
              <a:pPr>
                <a:defRPr/>
              </a:pPr>
              <a:t>31</a:t>
            </a:fld>
            <a:endParaRPr lang="en-US"/>
          </a:p>
        </p:txBody>
      </p:sp>
    </p:spTree>
    <p:extLst>
      <p:ext uri="{BB962C8B-B14F-4D97-AF65-F5344CB8AC3E}">
        <p14:creationId xmlns:p14="http://schemas.microsoft.com/office/powerpoint/2010/main" val="3254595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Jill</a:t>
            </a:r>
            <a:r>
              <a:rPr lang="en-US" baseline="0" dirty="0"/>
              <a:t> – Briefly describe NAEP’s history</a:t>
            </a:r>
          </a:p>
          <a:p>
            <a:r>
              <a:rPr lang="en-US" baseline="0" dirty="0"/>
              <a:t>30 seconds or less</a:t>
            </a:r>
            <a:endParaRPr lang="en-US" dirty="0"/>
          </a:p>
        </p:txBody>
      </p:sp>
      <p:sp>
        <p:nvSpPr>
          <p:cNvPr id="4" name="Slide Number Placeholder 3"/>
          <p:cNvSpPr>
            <a:spLocks noGrp="1"/>
          </p:cNvSpPr>
          <p:nvPr>
            <p:ph type="sldNum" sz="quarter" idx="10"/>
          </p:nvPr>
        </p:nvSpPr>
        <p:spPr/>
        <p:txBody>
          <a:bodyPr/>
          <a:lstStyle/>
          <a:p>
            <a:pPr>
              <a:defRPr/>
            </a:pPr>
            <a:fld id="{9EA0F095-7859-417C-97E1-3EF8632F33DD}" type="slidenum">
              <a:rPr lang="en-US" smtClean="0"/>
              <a:pPr>
                <a:defRPr/>
              </a:pPr>
              <a:t>32</a:t>
            </a:fld>
            <a:endParaRPr lang="en-US"/>
          </a:p>
        </p:txBody>
      </p:sp>
    </p:spTree>
    <p:extLst>
      <p:ext uri="{BB962C8B-B14F-4D97-AF65-F5344CB8AC3E}">
        <p14:creationId xmlns:p14="http://schemas.microsoft.com/office/powerpoint/2010/main" val="3300211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Jill</a:t>
            </a:r>
          </a:p>
          <a:p>
            <a:r>
              <a:rPr lang="en-US" baseline="0" dirty="0"/>
              <a:t>30 seconds or less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EA0F095-7859-417C-97E1-3EF8632F33DD}" type="slidenum">
              <a:rPr lang="en-US" smtClean="0"/>
              <a:pPr>
                <a:defRPr/>
              </a:pPr>
              <a:t>33</a:t>
            </a:fld>
            <a:endParaRPr lang="en-US"/>
          </a:p>
        </p:txBody>
      </p:sp>
    </p:spTree>
    <p:extLst>
      <p:ext uri="{BB962C8B-B14F-4D97-AF65-F5344CB8AC3E}">
        <p14:creationId xmlns:p14="http://schemas.microsoft.com/office/powerpoint/2010/main" val="20724346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Jill</a:t>
            </a:r>
          </a:p>
          <a:p>
            <a:r>
              <a:rPr lang="en-US" baseline="0" dirty="0"/>
              <a:t>30 seconds or less</a:t>
            </a:r>
            <a:endParaRPr lang="en-US" dirty="0"/>
          </a:p>
        </p:txBody>
      </p:sp>
      <p:sp>
        <p:nvSpPr>
          <p:cNvPr id="4" name="Slide Number Placeholder 3"/>
          <p:cNvSpPr>
            <a:spLocks noGrp="1"/>
          </p:cNvSpPr>
          <p:nvPr>
            <p:ph type="sldNum" sz="quarter" idx="10"/>
          </p:nvPr>
        </p:nvSpPr>
        <p:spPr/>
        <p:txBody>
          <a:bodyPr/>
          <a:lstStyle/>
          <a:p>
            <a:pPr>
              <a:defRPr/>
            </a:pPr>
            <a:fld id="{9EA0F095-7859-417C-97E1-3EF8632F33DD}" type="slidenum">
              <a:rPr lang="en-US" smtClean="0"/>
              <a:pPr>
                <a:defRPr/>
              </a:pPr>
              <a:t>34</a:t>
            </a:fld>
            <a:endParaRPr lang="en-US"/>
          </a:p>
        </p:txBody>
      </p:sp>
    </p:spTree>
    <p:extLst>
      <p:ext uri="{BB962C8B-B14F-4D97-AF65-F5344CB8AC3E}">
        <p14:creationId xmlns:p14="http://schemas.microsoft.com/office/powerpoint/2010/main" val="12089667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81000" y="685800"/>
            <a:ext cx="6096000" cy="342900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Mark</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30</a:t>
            </a:r>
            <a:r>
              <a:rPr lang="en-US" baseline="0" dirty="0"/>
              <a:t> seconds</a:t>
            </a:r>
            <a:endParaRPr lang="en-US" dirty="0"/>
          </a:p>
          <a:p>
            <a:pPr marL="342900" indent="-342900" eaLnBrk="1" hangingPunct="1">
              <a:spcBef>
                <a:spcPct val="20000"/>
              </a:spcBef>
              <a:buFontTx/>
              <a:buChar char="•"/>
            </a:pPr>
            <a:r>
              <a:rPr lang="en-US" sz="2800" dirty="0"/>
              <a:t>Data Consolidation</a:t>
            </a:r>
          </a:p>
          <a:p>
            <a:pPr marL="800100" lvl="1" indent="-342900" eaLnBrk="1" hangingPunct="1">
              <a:spcBef>
                <a:spcPct val="20000"/>
              </a:spcBef>
              <a:buFontTx/>
              <a:buChar char="•"/>
            </a:pPr>
            <a:r>
              <a:rPr lang="en-US" sz="2800" dirty="0"/>
              <a:t>All Discrete WQX sample/observation types</a:t>
            </a:r>
          </a:p>
          <a:p>
            <a:pPr marL="800100" lvl="1" indent="-342900" eaLnBrk="1" hangingPunct="1">
              <a:spcBef>
                <a:spcPct val="20000"/>
              </a:spcBef>
              <a:buFontTx/>
              <a:buChar char="•"/>
            </a:pPr>
            <a:r>
              <a:rPr lang="en-US" sz="2800" dirty="0"/>
              <a:t>Continuous Data</a:t>
            </a:r>
          </a:p>
          <a:p>
            <a:pPr marL="800100" lvl="1" indent="-342900" eaLnBrk="1" hangingPunct="1">
              <a:spcBef>
                <a:spcPct val="20000"/>
              </a:spcBef>
              <a:buFontTx/>
              <a:buChar char="•"/>
            </a:pPr>
            <a:r>
              <a:rPr lang="en-US" sz="2800" dirty="0"/>
              <a:t>Configurable Batch Import</a:t>
            </a:r>
          </a:p>
          <a:p>
            <a:pPr marL="800100" lvl="1" indent="-342900" eaLnBrk="1" hangingPunct="1">
              <a:spcBef>
                <a:spcPct val="20000"/>
              </a:spcBef>
              <a:buFontTx/>
              <a:buChar char="•"/>
            </a:pPr>
            <a:r>
              <a:rPr lang="en-US" sz="2800" dirty="0"/>
              <a:t>Configurable Rapid Entry Forms</a:t>
            </a:r>
          </a:p>
          <a:p>
            <a:pPr marL="800100" lvl="1" indent="-342900" eaLnBrk="1" hangingPunct="1">
              <a:spcBef>
                <a:spcPct val="20000"/>
              </a:spcBef>
              <a:buFontTx/>
              <a:buChar char="•"/>
            </a:pPr>
            <a:r>
              <a:rPr lang="en-US" sz="2800" dirty="0"/>
              <a:t>Data Management / Editing Tools</a:t>
            </a:r>
          </a:p>
          <a:p>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C37F602-AA54-406B-A1A4-7A2E730C92F7}" type="slidenum">
              <a:rPr lang="en-US" sz="1200" smtClean="0"/>
              <a:pPr/>
              <a:t>35</a:t>
            </a:fld>
            <a:endParaRPr lang="en-US" sz="1200"/>
          </a:p>
        </p:txBody>
      </p:sp>
    </p:spTree>
    <p:extLst>
      <p:ext uri="{BB962C8B-B14F-4D97-AF65-F5344CB8AC3E}">
        <p14:creationId xmlns:p14="http://schemas.microsoft.com/office/powerpoint/2010/main" val="199527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a:t>Jill</a:t>
            </a:r>
          </a:p>
          <a:p>
            <a:r>
              <a:rPr lang="en-US" baseline="0" dirty="0"/>
              <a:t>One minute or less</a:t>
            </a:r>
            <a:endParaRPr lang="en-US" dirty="0"/>
          </a:p>
          <a:p>
            <a:r>
              <a:rPr lang="en-US" dirty="0"/>
              <a:t>Realized</a:t>
            </a:r>
            <a:r>
              <a:rPr lang="en-US" baseline="0" dirty="0"/>
              <a:t> that many tribal water quality programs are busy doing their work and are not necessarily technically skilled at implementing Exchange Network data flows or cloud based data management systems.</a:t>
            </a:r>
          </a:p>
          <a:p>
            <a:r>
              <a:rPr lang="en-US" baseline="0" dirty="0"/>
              <a:t>Worked on an Exchange Network grant.</a:t>
            </a:r>
          </a:p>
          <a:p>
            <a:r>
              <a:rPr lang="en-US" baseline="0" dirty="0"/>
              <a:t>Obtained input/advice from Gold Systems personnel; whom we had met at an EPA Regional conference.</a:t>
            </a:r>
            <a:endParaRPr lang="en-US" dirty="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217774E-E937-4554-ACEB-EC2EA64C9E1F}" type="slidenum">
              <a:rPr lang="en-US" sz="1200" smtClean="0"/>
              <a:pPr/>
              <a:t>4</a:t>
            </a:fld>
            <a:endParaRPr lang="en-US" sz="1200"/>
          </a:p>
        </p:txBody>
      </p:sp>
    </p:spTree>
    <p:extLst>
      <p:ext uri="{BB962C8B-B14F-4D97-AF65-F5344CB8AC3E}">
        <p14:creationId xmlns:p14="http://schemas.microsoft.com/office/powerpoint/2010/main" val="2653977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Jill</a:t>
            </a:r>
          </a:p>
          <a:p>
            <a:r>
              <a:rPr lang="en-US" dirty="0"/>
              <a:t>30</a:t>
            </a:r>
            <a:r>
              <a:rPr lang="en-US" baseline="0" dirty="0"/>
              <a:t> seconds or less.</a:t>
            </a:r>
            <a:endParaRPr lang="en-US" dirty="0"/>
          </a:p>
          <a:p>
            <a:r>
              <a:rPr lang="en-US" dirty="0"/>
              <a:t>The project has provided advanced data access, data management, and data analysis capabilities for 9 or our NAEPC member tribes</a:t>
            </a:r>
            <a:r>
              <a:rPr lang="en-US" baseline="0" dirty="0"/>
              <a:t>! Through this project, NAEPC is providing a valuable service to these tribes that they probably would still not have implemented at this point in time.</a:t>
            </a:r>
            <a:endParaRPr lang="en-US" dirty="0"/>
          </a:p>
        </p:txBody>
      </p:sp>
      <p:sp>
        <p:nvSpPr>
          <p:cNvPr id="4" name="Slide Number Placeholder 3"/>
          <p:cNvSpPr>
            <a:spLocks noGrp="1"/>
          </p:cNvSpPr>
          <p:nvPr>
            <p:ph type="sldNum" sz="quarter" idx="10"/>
          </p:nvPr>
        </p:nvSpPr>
        <p:spPr/>
        <p:txBody>
          <a:bodyPr/>
          <a:lstStyle/>
          <a:p>
            <a:pPr>
              <a:defRPr/>
            </a:pPr>
            <a:fld id="{9EA0F095-7859-417C-97E1-3EF8632F33DD}" type="slidenum">
              <a:rPr lang="en-US" smtClean="0"/>
              <a:pPr>
                <a:defRPr/>
              </a:pPr>
              <a:t>5</a:t>
            </a:fld>
            <a:endParaRPr lang="en-US"/>
          </a:p>
        </p:txBody>
      </p:sp>
    </p:spTree>
    <p:extLst>
      <p:ext uri="{BB962C8B-B14F-4D97-AF65-F5344CB8AC3E}">
        <p14:creationId xmlns:p14="http://schemas.microsoft.com/office/powerpoint/2010/main" val="706623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Jill – 5 seconds</a:t>
            </a:r>
          </a:p>
          <a:p>
            <a:r>
              <a:rPr lang="en-US" dirty="0"/>
              <a:t>The main goal of the project was to provide participants improved exchange of and access to high quality water quality data.</a:t>
            </a:r>
          </a:p>
          <a:p>
            <a:endParaRPr lang="en-US" dirty="0"/>
          </a:p>
        </p:txBody>
      </p:sp>
      <p:sp>
        <p:nvSpPr>
          <p:cNvPr id="4" name="Slide Number Placeholder 3"/>
          <p:cNvSpPr>
            <a:spLocks noGrp="1"/>
          </p:cNvSpPr>
          <p:nvPr>
            <p:ph type="sldNum" sz="quarter" idx="10"/>
          </p:nvPr>
        </p:nvSpPr>
        <p:spPr/>
        <p:txBody>
          <a:bodyPr/>
          <a:lstStyle/>
          <a:p>
            <a:pPr>
              <a:defRPr/>
            </a:pPr>
            <a:fld id="{9EA0F095-7859-417C-97E1-3EF8632F33DD}" type="slidenum">
              <a:rPr lang="en-US" smtClean="0"/>
              <a:pPr>
                <a:defRPr/>
              </a:pPr>
              <a:t>6</a:t>
            </a:fld>
            <a:endParaRPr lang="en-US"/>
          </a:p>
        </p:txBody>
      </p:sp>
    </p:spTree>
    <p:extLst>
      <p:ext uri="{BB962C8B-B14F-4D97-AF65-F5344CB8AC3E}">
        <p14:creationId xmlns:p14="http://schemas.microsoft.com/office/powerpoint/2010/main" val="706623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 – 1 minute </a:t>
            </a:r>
            <a:r>
              <a:rPr lang="en-US" baseline="0" dirty="0"/>
              <a:t>or less</a:t>
            </a:r>
          </a:p>
          <a:p>
            <a:r>
              <a:rPr lang="en-US" baseline="0" dirty="0"/>
              <a:t>We have achieved our main goal through p</a:t>
            </a:r>
            <a:r>
              <a:rPr lang="en-US" dirty="0"/>
              <a:t>artnering with Gold Systems to re-use</a:t>
            </a:r>
            <a:r>
              <a:rPr lang="en-US" baseline="0" dirty="0"/>
              <a:t> the Ambient Water Quality Monitoring System and to provide training to tribal personnel.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AWQMS’s innovative, shared, cloud based Exchange Network data management system and built-in node client has enhanced productivity and streamlined tribal program processes by providing the ability to submit data to WQX without the need to host nor maintain a node. </a:t>
            </a:r>
          </a:p>
          <a:p>
            <a:endParaRPr lang="en-US" dirty="0"/>
          </a:p>
          <a:p>
            <a:r>
              <a:rPr lang="en-US" dirty="0"/>
              <a:t>Public tribal data, (managed and approved by tribal personnel), is also published from AWQMS-Cloud on the EN via virtual exchange services.</a:t>
            </a:r>
            <a:endParaRPr lang="en-US" baseline="0" dirty="0"/>
          </a:p>
          <a:p>
            <a:endParaRPr lang="en-US" baseline="0" dirty="0"/>
          </a:p>
          <a:p>
            <a:r>
              <a:rPr lang="en-US" baseline="0" dirty="0"/>
              <a:t>We have held 4 on-site training sessions for tribal personnel.</a:t>
            </a:r>
            <a:endParaRPr lang="en-US" dirty="0"/>
          </a:p>
        </p:txBody>
      </p:sp>
      <p:sp>
        <p:nvSpPr>
          <p:cNvPr id="4" name="Slide Number Placeholder 3"/>
          <p:cNvSpPr>
            <a:spLocks noGrp="1"/>
          </p:cNvSpPr>
          <p:nvPr>
            <p:ph type="sldNum" sz="quarter" idx="10"/>
          </p:nvPr>
        </p:nvSpPr>
        <p:spPr/>
        <p:txBody>
          <a:bodyPr/>
          <a:lstStyle/>
          <a:p>
            <a:pPr>
              <a:defRPr/>
            </a:pPr>
            <a:fld id="{9EA0F095-7859-417C-97E1-3EF8632F33DD}" type="slidenum">
              <a:rPr lang="en-US" smtClean="0"/>
              <a:pPr>
                <a:defRPr/>
              </a:pPr>
              <a:t>7</a:t>
            </a:fld>
            <a:endParaRPr lang="en-US"/>
          </a:p>
        </p:txBody>
      </p:sp>
    </p:spTree>
    <p:extLst>
      <p:ext uri="{BB962C8B-B14F-4D97-AF65-F5344CB8AC3E}">
        <p14:creationId xmlns:p14="http://schemas.microsoft.com/office/powerpoint/2010/main" val="2274126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 1 minute or less</a:t>
            </a:r>
          </a:p>
          <a:p>
            <a:endParaRPr lang="en-US" dirty="0"/>
          </a:p>
          <a:p>
            <a:r>
              <a:rPr lang="en-US" dirty="0"/>
              <a:t>The project also provides one-on-one</a:t>
            </a:r>
            <a:r>
              <a:rPr lang="en-US" baseline="0" dirty="0"/>
              <a:t> remote assistance and webinars to tribal personnel.</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pPr>
              <a:defRPr/>
            </a:pPr>
            <a:fld id="{9EA0F095-7859-417C-97E1-3EF8632F33DD}" type="slidenum">
              <a:rPr lang="en-US" smtClean="0"/>
              <a:pPr>
                <a:defRPr/>
              </a:pPr>
              <a:t>8</a:t>
            </a:fld>
            <a:endParaRPr lang="en-US"/>
          </a:p>
        </p:txBody>
      </p:sp>
    </p:spTree>
    <p:extLst>
      <p:ext uri="{BB962C8B-B14F-4D97-AF65-F5344CB8AC3E}">
        <p14:creationId xmlns:p14="http://schemas.microsoft.com/office/powerpoint/2010/main" val="308324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a:t>
            </a:r>
            <a:r>
              <a:rPr lang="en-US" baseline="0" dirty="0"/>
              <a:t> – 30 seconds or less</a:t>
            </a:r>
            <a:endParaRPr lang="en-US" dirty="0"/>
          </a:p>
          <a:p>
            <a:r>
              <a:rPr lang="en-US" dirty="0"/>
              <a:t>The project</a:t>
            </a:r>
            <a:r>
              <a:rPr lang="en-US" baseline="0" dirty="0"/>
              <a:t> has made and is also making some modifications to the software that will benefit, not only the nine participating NAEPC member tribes, but also approximately 90 other tribes and seven states also using AWQMS.  These changes are shared with those AWQMS community members at no additional cost beyond their normal maintenance or cloud service fee.</a:t>
            </a:r>
            <a:endParaRPr lang="en-US" dirty="0"/>
          </a:p>
        </p:txBody>
      </p:sp>
      <p:sp>
        <p:nvSpPr>
          <p:cNvPr id="4" name="Slide Number Placeholder 3"/>
          <p:cNvSpPr>
            <a:spLocks noGrp="1"/>
          </p:cNvSpPr>
          <p:nvPr>
            <p:ph type="sldNum" sz="quarter" idx="10"/>
          </p:nvPr>
        </p:nvSpPr>
        <p:spPr/>
        <p:txBody>
          <a:bodyPr/>
          <a:lstStyle/>
          <a:p>
            <a:pPr>
              <a:defRPr/>
            </a:pPr>
            <a:fld id="{9EA0F095-7859-417C-97E1-3EF8632F33DD}" type="slidenum">
              <a:rPr lang="en-US" smtClean="0"/>
              <a:pPr>
                <a:defRPr/>
              </a:pPr>
              <a:t>9</a:t>
            </a:fld>
            <a:endParaRPr lang="en-US"/>
          </a:p>
        </p:txBody>
      </p:sp>
    </p:spTree>
    <p:extLst>
      <p:ext uri="{BB962C8B-B14F-4D97-AF65-F5344CB8AC3E}">
        <p14:creationId xmlns:p14="http://schemas.microsoft.com/office/powerpoint/2010/main" val="2983278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536835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0775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4884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200151"/>
            <a:ext cx="8229600" cy="3394472"/>
          </a:xfrm>
          <a:prstGeom prst="rect">
            <a:avLst/>
          </a:prstGeom>
        </p:spPr>
        <p:txBody>
          <a:bodyPr/>
          <a:lstStyle/>
          <a:p>
            <a:pPr lvl="0"/>
            <a:endParaRPr lang="en-US" noProof="0"/>
          </a:p>
        </p:txBody>
      </p:sp>
    </p:spTree>
    <p:extLst>
      <p:ext uri="{BB962C8B-B14F-4D97-AF65-F5344CB8AC3E}">
        <p14:creationId xmlns:p14="http://schemas.microsoft.com/office/powerpoint/2010/main" val="198418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9555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3084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600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5666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1280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12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0989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93890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Externa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3346848"/>
            <a:ext cx="9145588" cy="179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21.png"/><Relationship Id="rId4" Type="http://schemas.openxmlformats.org/officeDocument/2006/relationships/hyperlink" Target="NAEPC-1_cut_cut.mp4"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9.xml"/><Relationship Id="rId7"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32.png"/><Relationship Id="rId5" Type="http://schemas.openxmlformats.org/officeDocument/2006/relationships/image" Target="../media/image21.pn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jpe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14.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15.xml"/><Relationship Id="rId5" Type="http://schemas.openxmlformats.org/officeDocument/2006/relationships/image" Target="../media/image43.png"/><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43.png"/><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7.png"/><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3.png"/><Relationship Id="rId7"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24.png"/><Relationship Id="rId4" Type="http://schemas.openxmlformats.org/officeDocument/2006/relationships/image" Target="../media/image44.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0.gif"/><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2" y="57150"/>
            <a:ext cx="899310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naepc.com/wp-content/uploads/2009/12/NAEPC-image_ws_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57150"/>
            <a:ext cx="1845078" cy="2971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0" y="4418341"/>
            <a:ext cx="2286000" cy="725159"/>
          </a:xfrm>
          <a:prstGeom prst="rect">
            <a:avLst/>
          </a:prstGeom>
        </p:spPr>
      </p:pic>
      <p:sp>
        <p:nvSpPr>
          <p:cNvPr id="2" name="Rectangle 1"/>
          <p:cNvSpPr/>
          <p:nvPr/>
        </p:nvSpPr>
        <p:spPr>
          <a:xfrm>
            <a:off x="76200" y="2024955"/>
            <a:ext cx="7086601" cy="1384995"/>
          </a:xfrm>
          <a:prstGeom prst="rect">
            <a:avLst/>
          </a:prstGeom>
        </p:spPr>
        <p:txBody>
          <a:bodyPr wrap="square">
            <a:spAutoFit/>
          </a:bodyPr>
          <a:lstStyle/>
          <a:p>
            <a:r>
              <a:rPr lang="en-US" sz="2800" dirty="0"/>
              <a:t>Implementation of a Modernized, Online, Shared, Cloud Service for Improved Tribal Data Management, Access, and WQX Flow</a:t>
            </a:r>
          </a:p>
        </p:txBody>
      </p:sp>
      <p:pic>
        <p:nvPicPr>
          <p:cNvPr id="3" name="Picture 2" descr="https://image.jimcdn.com/app/cms/image/transf/dimension=530x10000:format=jpg/path/s0d98ca04cdd9662a/image/i28a8ab448beb65d4/version/1528812729/ima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163415"/>
            <a:ext cx="2283082" cy="8615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14300"/>
            <a:ext cx="9144000" cy="800101"/>
          </a:xfrm>
        </p:spPr>
        <p:txBody>
          <a:bodyPr/>
          <a:lstStyle/>
          <a:p>
            <a:pPr eaLnBrk="1" hangingPunct="1"/>
            <a:r>
              <a:rPr lang="en-US" sz="6000" kern="1200" dirty="0">
                <a:solidFill>
                  <a:srgbClr val="0070C0"/>
                </a:solidFill>
                <a:latin typeface="Cambria" pitchFamily="18" charset="0"/>
                <a:ea typeface="ＭＳ Ｐゴシック" pitchFamily="34" charset="-128"/>
                <a:cs typeface="+mn-cs"/>
              </a:rPr>
              <a:t>Challenges</a:t>
            </a:r>
          </a:p>
        </p:txBody>
      </p:sp>
      <p:sp>
        <p:nvSpPr>
          <p:cNvPr id="3" name="Subtitle 4"/>
          <p:cNvSpPr>
            <a:spLocks noGrp="1"/>
          </p:cNvSpPr>
          <p:nvPr>
            <p:ph type="subTitle" idx="1"/>
          </p:nvPr>
        </p:nvSpPr>
        <p:spPr>
          <a:xfrm>
            <a:off x="381000" y="1047750"/>
            <a:ext cx="8686800" cy="3752850"/>
          </a:xfrm>
        </p:spPr>
        <p:txBody>
          <a:bodyPr/>
          <a:lstStyle/>
          <a:p>
            <a:pPr marL="457200" indent="-457200" algn="l">
              <a:buFont typeface="Arial" panose="020B0604020202020204" pitchFamily="34" charset="0"/>
              <a:buChar char="•"/>
            </a:pPr>
            <a:r>
              <a:rPr lang="en-US" dirty="0"/>
              <a:t>Resistance to Change</a:t>
            </a:r>
          </a:p>
          <a:p>
            <a:pPr marL="457200" indent="-457200" algn="l">
              <a:buFont typeface="Arial" panose="020B0604020202020204" pitchFamily="34" charset="0"/>
              <a:buChar char="•"/>
            </a:pPr>
            <a:r>
              <a:rPr lang="en-US" dirty="0"/>
              <a:t>Trusting Others with Data</a:t>
            </a:r>
          </a:p>
          <a:p>
            <a:pPr marL="457200" indent="-457200" algn="l">
              <a:buFont typeface="Arial" panose="020B0604020202020204" pitchFamily="34" charset="0"/>
              <a:buChar char="•"/>
            </a:pPr>
            <a:r>
              <a:rPr lang="en-US" dirty="0"/>
              <a:t>Trusting “the Cloud”</a:t>
            </a:r>
          </a:p>
          <a:p>
            <a:pPr marL="457200" indent="-457200" algn="l">
              <a:buFont typeface="Arial" panose="020B0604020202020204" pitchFamily="34" charset="0"/>
              <a:buChar char="•"/>
            </a:pPr>
            <a:r>
              <a:rPr lang="en-US" dirty="0"/>
              <a:t>Obtaining Local Approval</a:t>
            </a:r>
            <a:endParaRPr lang="en-US" sz="2800" dirty="0"/>
          </a:p>
          <a:p>
            <a:pPr marL="457200" indent="-457200" algn="l">
              <a:buFont typeface="Arial" panose="020B0604020202020204" pitchFamily="34" charset="0"/>
              <a:buChar char="•"/>
            </a:pPr>
            <a:r>
              <a:rPr lang="en-US" dirty="0"/>
              <a:t>Getting Volunteers as Peer Trainers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4417852"/>
            <a:ext cx="2362200" cy="725648"/>
          </a:xfrm>
          <a:prstGeom prst="rect">
            <a:avLst/>
          </a:prstGeom>
        </p:spPr>
      </p:pic>
    </p:spTree>
    <p:custDataLst>
      <p:tags r:id="rId1"/>
    </p:custDataLst>
    <p:extLst>
      <p:ext uri="{BB962C8B-B14F-4D97-AF65-F5344CB8AC3E}">
        <p14:creationId xmlns:p14="http://schemas.microsoft.com/office/powerpoint/2010/main" val="3135522372"/>
      </p:ext>
    </p:extLst>
  </p:cSld>
  <p:clrMapOvr>
    <a:masterClrMapping/>
  </p:clrMapOvr>
  <mc:AlternateContent xmlns:mc="http://schemas.openxmlformats.org/markup-compatibility/2006" xmlns:p14="http://schemas.microsoft.com/office/powerpoint/2010/main">
    <mc:Choice Requires="p14">
      <p:transition spd="slow" p14:dur="2000" advTm="10775"/>
    </mc:Choice>
    <mc:Fallback xmlns="">
      <p:transition spd="slow" advTm="1077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14300"/>
            <a:ext cx="9144000" cy="800101"/>
          </a:xfrm>
        </p:spPr>
        <p:txBody>
          <a:bodyPr/>
          <a:lstStyle/>
          <a:p>
            <a:pPr eaLnBrk="1" hangingPunct="1"/>
            <a:r>
              <a:rPr lang="en-US" sz="6000" kern="1200" dirty="0">
                <a:solidFill>
                  <a:srgbClr val="0070C0"/>
                </a:solidFill>
                <a:latin typeface="Cambria" pitchFamily="18" charset="0"/>
                <a:ea typeface="ＭＳ Ｐゴシック" pitchFamily="34" charset="-128"/>
                <a:cs typeface="+mn-cs"/>
              </a:rPr>
              <a:t>Successes</a:t>
            </a:r>
          </a:p>
        </p:txBody>
      </p:sp>
      <p:sp>
        <p:nvSpPr>
          <p:cNvPr id="3" name="Subtitle 4"/>
          <p:cNvSpPr>
            <a:spLocks noGrp="1"/>
          </p:cNvSpPr>
          <p:nvPr>
            <p:ph type="subTitle" idx="1"/>
          </p:nvPr>
        </p:nvSpPr>
        <p:spPr>
          <a:xfrm>
            <a:off x="457200" y="1047750"/>
            <a:ext cx="8686800" cy="3752850"/>
          </a:xfrm>
        </p:spPr>
        <p:txBody>
          <a:bodyPr/>
          <a:lstStyle/>
          <a:p>
            <a:pPr marL="457200" indent="-457200" algn="l">
              <a:buFont typeface="Arial" panose="020B0604020202020204" pitchFamily="34" charset="0"/>
              <a:buChar char="•"/>
            </a:pPr>
            <a:r>
              <a:rPr lang="en-US" dirty="0"/>
              <a:t>Setting up participants in AWQMS-Cloud</a:t>
            </a:r>
          </a:p>
          <a:p>
            <a:pPr marL="457200" indent="-457200" algn="l">
              <a:buFont typeface="Arial" panose="020B0604020202020204" pitchFamily="34" charset="0"/>
              <a:buChar char="•"/>
            </a:pPr>
            <a:r>
              <a:rPr lang="en-US" dirty="0"/>
              <a:t>On-Site Trainings</a:t>
            </a:r>
          </a:p>
          <a:p>
            <a:pPr marL="457200" indent="-457200" algn="l">
              <a:buFont typeface="Arial" panose="020B0604020202020204" pitchFamily="34" charset="0"/>
              <a:buChar char="•"/>
            </a:pPr>
            <a:r>
              <a:rPr lang="en-US" dirty="0"/>
              <a:t>One-on-one Remote Assistance</a:t>
            </a:r>
          </a:p>
          <a:p>
            <a:pPr marL="457200" indent="-457200" algn="l">
              <a:buFont typeface="Arial" panose="020B0604020202020204" pitchFamily="34" charset="0"/>
              <a:buChar char="•"/>
            </a:pPr>
            <a:r>
              <a:rPr lang="en-US" dirty="0"/>
              <a:t>NAEPC / Gold Systems Partnership</a:t>
            </a:r>
          </a:p>
          <a:p>
            <a:pPr marL="457200" indent="-457200" algn="l">
              <a:buFont typeface="Arial" panose="020B0604020202020204" pitchFamily="34" charset="0"/>
              <a:buChar char="•"/>
            </a:pPr>
            <a:r>
              <a:rPr lang="en-US" dirty="0"/>
              <a:t>Extensive Software </a:t>
            </a:r>
            <a:r>
              <a:rPr lang="en-US" dirty="0" err="1"/>
              <a:t>‘Re</a:t>
            </a:r>
            <a:r>
              <a:rPr lang="en-US" dirty="0"/>
              <a:t>-use’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4417852"/>
            <a:ext cx="2362200" cy="725648"/>
          </a:xfrm>
          <a:prstGeom prst="rect">
            <a:avLst/>
          </a:prstGeom>
        </p:spPr>
      </p:pic>
    </p:spTree>
    <p:custDataLst>
      <p:tags r:id="rId1"/>
    </p:custDataLst>
    <p:extLst>
      <p:ext uri="{BB962C8B-B14F-4D97-AF65-F5344CB8AC3E}">
        <p14:creationId xmlns:p14="http://schemas.microsoft.com/office/powerpoint/2010/main" val="351268684"/>
      </p:ext>
    </p:extLst>
  </p:cSld>
  <p:clrMapOvr>
    <a:masterClrMapping/>
  </p:clrMapOvr>
  <mc:AlternateContent xmlns:mc="http://schemas.openxmlformats.org/markup-compatibility/2006" xmlns:p14="http://schemas.microsoft.com/office/powerpoint/2010/main">
    <mc:Choice Requires="p14">
      <p:transition spd="slow" p14:dur="2000" advTm="10775"/>
    </mc:Choice>
    <mc:Fallback xmlns="">
      <p:transition spd="slow" advTm="1077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14300"/>
            <a:ext cx="9144000" cy="800101"/>
          </a:xfrm>
        </p:spPr>
        <p:txBody>
          <a:bodyPr/>
          <a:lstStyle/>
          <a:p>
            <a:pPr eaLnBrk="1" hangingPunct="1"/>
            <a:r>
              <a:rPr lang="en-US" sz="6000" kern="1200" dirty="0">
                <a:solidFill>
                  <a:srgbClr val="0070C0"/>
                </a:solidFill>
                <a:latin typeface="Cambria" pitchFamily="18" charset="0"/>
                <a:ea typeface="ＭＳ Ｐゴシック" pitchFamily="34" charset="-128"/>
                <a:cs typeface="+mn-cs"/>
              </a:rPr>
              <a:t>Peer Trainer Program</a:t>
            </a:r>
          </a:p>
        </p:txBody>
      </p:sp>
      <p:sp>
        <p:nvSpPr>
          <p:cNvPr id="3" name="Subtitle 4"/>
          <p:cNvSpPr>
            <a:spLocks noGrp="1"/>
          </p:cNvSpPr>
          <p:nvPr>
            <p:ph type="subTitle" idx="1"/>
          </p:nvPr>
        </p:nvSpPr>
        <p:spPr>
          <a:xfrm>
            <a:off x="1219200" y="1047750"/>
            <a:ext cx="7924800" cy="3752850"/>
          </a:xfrm>
        </p:spPr>
        <p:txBody>
          <a:bodyPr/>
          <a:lstStyle/>
          <a:p>
            <a:pPr marL="457200" indent="-457200" algn="l">
              <a:buFont typeface="Arial" panose="020B0604020202020204" pitchFamily="34" charset="0"/>
              <a:buChar char="•"/>
            </a:pPr>
            <a:r>
              <a:rPr lang="en-US" sz="4000" dirty="0"/>
              <a:t>Spreading the Word</a:t>
            </a:r>
          </a:p>
          <a:p>
            <a:pPr marL="457200" indent="-457200" algn="l">
              <a:buFont typeface="Arial" panose="020B0604020202020204" pitchFamily="34" charset="0"/>
              <a:buChar char="•"/>
            </a:pPr>
            <a:r>
              <a:rPr lang="en-US" sz="4000" dirty="0"/>
              <a:t>Sharing Experiences</a:t>
            </a:r>
          </a:p>
          <a:p>
            <a:pPr marL="457200" indent="-457200" algn="l">
              <a:buFont typeface="Arial" panose="020B0604020202020204" pitchFamily="34" charset="0"/>
              <a:buChar char="•"/>
            </a:pPr>
            <a:r>
              <a:rPr lang="en-US" sz="4000" dirty="0"/>
              <a:t>A Listening Ear</a:t>
            </a:r>
          </a:p>
          <a:p>
            <a:pPr marL="457200" indent="-457200" algn="l">
              <a:buFont typeface="Arial" panose="020B0604020202020204" pitchFamily="34" charset="0"/>
              <a:buChar char="•"/>
            </a:pPr>
            <a:r>
              <a:rPr lang="en-US" sz="4000" dirty="0"/>
              <a:t>A Source of Ideas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4417852"/>
            <a:ext cx="2362200" cy="725648"/>
          </a:xfrm>
          <a:prstGeom prst="rect">
            <a:avLst/>
          </a:prstGeom>
        </p:spPr>
      </p:pic>
    </p:spTree>
    <p:custDataLst>
      <p:tags r:id="rId1"/>
    </p:custDataLst>
    <p:extLst>
      <p:ext uri="{BB962C8B-B14F-4D97-AF65-F5344CB8AC3E}">
        <p14:creationId xmlns:p14="http://schemas.microsoft.com/office/powerpoint/2010/main" val="3190585223"/>
      </p:ext>
    </p:extLst>
  </p:cSld>
  <p:clrMapOvr>
    <a:masterClrMapping/>
  </p:clrMapOvr>
  <mc:AlternateContent xmlns:mc="http://schemas.openxmlformats.org/markup-compatibility/2006" xmlns:p14="http://schemas.microsoft.com/office/powerpoint/2010/main">
    <mc:Choice Requires="p14">
      <p:transition spd="slow" p14:dur="2000" advTm="10775"/>
    </mc:Choice>
    <mc:Fallback xmlns="">
      <p:transition spd="slow" advTm="1077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09600" y="3202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4000" dirty="0">
                <a:solidFill>
                  <a:srgbClr val="0070C0"/>
                </a:solidFill>
                <a:latin typeface="Cambria" pitchFamily="18" charset="0"/>
              </a:rPr>
              <a:t>What is AWQMS?</a:t>
            </a:r>
          </a:p>
        </p:txBody>
      </p:sp>
      <p:sp>
        <p:nvSpPr>
          <p:cNvPr id="5123" name="Rectangle 3"/>
          <p:cNvSpPr>
            <a:spLocks noChangeArrowheads="1"/>
          </p:cNvSpPr>
          <p:nvPr/>
        </p:nvSpPr>
        <p:spPr bwMode="auto">
          <a:xfrm>
            <a:off x="581628" y="1029711"/>
            <a:ext cx="2971800" cy="230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dirty="0"/>
              <a:t>A web-based water quality sample and observations information system.</a:t>
            </a:r>
          </a:p>
          <a:p>
            <a:pPr marL="342900" indent="-342900" eaLnBrk="1" hangingPunct="1">
              <a:spcBef>
                <a:spcPct val="20000"/>
              </a:spcBef>
              <a:buFont typeface="Wingdings" panose="05000000000000000000" pitchFamily="2" charset="2"/>
              <a:buChar char="ü"/>
            </a:pPr>
            <a:r>
              <a:rPr lang="en-US" dirty="0"/>
              <a:t>Cloud Service</a:t>
            </a:r>
          </a:p>
          <a:p>
            <a:pPr marL="342900" indent="-342900" eaLnBrk="1" hangingPunct="1">
              <a:spcBef>
                <a:spcPct val="20000"/>
              </a:spcBef>
              <a:buFont typeface="Wingdings" panose="05000000000000000000" pitchFamily="2" charset="2"/>
              <a:buChar char="ü"/>
            </a:pPr>
            <a:r>
              <a:rPr lang="en-US" dirty="0"/>
              <a:t>Local Deployment</a:t>
            </a:r>
          </a:p>
        </p:txBody>
      </p:sp>
      <p:graphicFrame>
        <p:nvGraphicFramePr>
          <p:cNvPr id="2" name="Diagram 1"/>
          <p:cNvGraphicFramePr/>
          <p:nvPr>
            <p:extLst>
              <p:ext uri="{D42A27DB-BD31-4B8C-83A1-F6EECF244321}">
                <p14:modId xmlns:p14="http://schemas.microsoft.com/office/powerpoint/2010/main" val="1144224738"/>
              </p:ext>
            </p:extLst>
          </p:nvPr>
        </p:nvGraphicFramePr>
        <p:xfrm>
          <a:off x="3048000" y="971550"/>
          <a:ext cx="5943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56896" y="2207057"/>
            <a:ext cx="2205904" cy="669493"/>
          </a:xfrm>
          <a:prstGeom prst="rect">
            <a:avLst/>
          </a:prstGeom>
          <a:ln w="0">
            <a:solidFill>
              <a:schemeClr val="tx1"/>
            </a:solidFill>
          </a:ln>
          <a:effectLst>
            <a:reflection blurRad="6350" stA="50000" endA="300" endPos="55000" dir="5400000" sy="-100000" algn="bl" rotWithShape="0"/>
          </a:effectLst>
        </p:spPr>
      </p:pic>
    </p:spTree>
    <p:extLst>
      <p:ext uri="{BB962C8B-B14F-4D97-AF65-F5344CB8AC3E}">
        <p14:creationId xmlns:p14="http://schemas.microsoft.com/office/powerpoint/2010/main" val="3387026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09600" y="3202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4000">
                <a:solidFill>
                  <a:srgbClr val="0070C0"/>
                </a:solidFill>
                <a:latin typeface="Cambria" pitchFamily="18" charset="0"/>
              </a:rPr>
              <a:t>Major AWQMS Capabilities</a:t>
            </a:r>
          </a:p>
        </p:txBody>
      </p:sp>
      <p:sp>
        <p:nvSpPr>
          <p:cNvPr id="6147" name="Rectangle 3"/>
          <p:cNvSpPr>
            <a:spLocks noChangeArrowheads="1"/>
          </p:cNvSpPr>
          <p:nvPr/>
        </p:nvSpPr>
        <p:spPr bwMode="auto">
          <a:xfrm>
            <a:off x="609600" y="914400"/>
            <a:ext cx="838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2800" dirty="0"/>
              <a:t>Data Consolidation</a:t>
            </a:r>
          </a:p>
          <a:p>
            <a:pPr marL="800100" lvl="1" indent="-342900" eaLnBrk="1" hangingPunct="1">
              <a:spcBef>
                <a:spcPct val="20000"/>
              </a:spcBef>
              <a:buFontTx/>
              <a:buChar char="•"/>
            </a:pPr>
            <a:r>
              <a:rPr lang="en-US" sz="2800" dirty="0"/>
              <a:t>All Discrete WQX sample/observation types</a:t>
            </a:r>
          </a:p>
          <a:p>
            <a:pPr marL="800100" lvl="1" indent="-342900" eaLnBrk="1" hangingPunct="1">
              <a:spcBef>
                <a:spcPct val="20000"/>
              </a:spcBef>
              <a:buFontTx/>
              <a:buChar char="•"/>
            </a:pPr>
            <a:r>
              <a:rPr lang="en-US" sz="2800" dirty="0"/>
              <a:t>Continuous/Time Series Data</a:t>
            </a:r>
          </a:p>
          <a:p>
            <a:pPr marL="800100" lvl="1" indent="-342900" eaLnBrk="1" hangingPunct="1">
              <a:spcBef>
                <a:spcPct val="20000"/>
              </a:spcBef>
              <a:buFontTx/>
              <a:buChar char="•"/>
            </a:pPr>
            <a:r>
              <a:rPr lang="en-US" sz="2800" dirty="0"/>
              <a:t>Configurable Batch Import</a:t>
            </a:r>
          </a:p>
          <a:p>
            <a:pPr marL="800100" lvl="1" indent="-342900" eaLnBrk="1" hangingPunct="1">
              <a:spcBef>
                <a:spcPct val="20000"/>
              </a:spcBef>
              <a:buFontTx/>
              <a:buChar char="•"/>
            </a:pPr>
            <a:r>
              <a:rPr lang="en-US" sz="2800" dirty="0"/>
              <a:t>Configurable Rapid Entry Forms</a:t>
            </a:r>
          </a:p>
          <a:p>
            <a:pPr marL="800100" lvl="1" indent="-342900" eaLnBrk="1" hangingPunct="1">
              <a:spcBef>
                <a:spcPct val="20000"/>
              </a:spcBef>
              <a:buFontTx/>
              <a:buChar char="•"/>
            </a:pPr>
            <a:r>
              <a:rPr lang="en-US" sz="2800" dirty="0"/>
              <a:t>Data Management / Editing Tools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4417852"/>
            <a:ext cx="2286000" cy="725648"/>
          </a:xfrm>
          <a:prstGeom prst="rect">
            <a:avLst/>
          </a:prstGeom>
        </p:spPr>
      </p:pic>
      <p:pic>
        <p:nvPicPr>
          <p:cNvPr id="7" name="Picture 6" descr="C:\Users\markl\AppData\Local\Temp\SNAGHTMLfacc6f8.PNG"/>
          <p:cNvPicPr/>
          <p:nvPr/>
        </p:nvPicPr>
        <p:blipFill>
          <a:blip r:embed="rId4">
            <a:extLst>
              <a:ext uri="{28A0092B-C50C-407E-A947-70E740481C1C}">
                <a14:useLocalDpi xmlns:a14="http://schemas.microsoft.com/office/drawing/2010/main" val="0"/>
              </a:ext>
            </a:extLst>
          </a:blip>
          <a:srcRect/>
          <a:stretch>
            <a:fillRect/>
          </a:stretch>
        </p:blipFill>
        <p:spPr bwMode="auto">
          <a:xfrm>
            <a:off x="304800" y="320279"/>
            <a:ext cx="6413500" cy="3876675"/>
          </a:xfrm>
          <a:prstGeom prst="rect">
            <a:avLst/>
          </a:prstGeom>
          <a:ln/>
        </p:spPr>
        <p:style>
          <a:lnRef idx="1">
            <a:schemeClr val="accent6"/>
          </a:lnRef>
          <a:fillRef idx="3">
            <a:schemeClr val="accent6"/>
          </a:fillRef>
          <a:effectRef idx="2">
            <a:schemeClr val="accent6"/>
          </a:effectRef>
          <a:fontRef idx="minor">
            <a:schemeClr val="lt1"/>
          </a:fontRef>
        </p:style>
      </p:pic>
      <p:pic>
        <p:nvPicPr>
          <p:cNvPr id="11" name="Picture 10"/>
          <p:cNvPicPr>
            <a:picLocks noChangeAspect="1"/>
          </p:cNvPicPr>
          <p:nvPr/>
        </p:nvPicPr>
        <p:blipFill>
          <a:blip r:embed="rId5"/>
          <a:stretch>
            <a:fillRect/>
          </a:stretch>
        </p:blipFill>
        <p:spPr>
          <a:xfrm>
            <a:off x="2819400" y="1471281"/>
            <a:ext cx="6273864" cy="2946571"/>
          </a:xfrm>
          <a:prstGeom prst="rect">
            <a:avLst/>
          </a:prstGeom>
        </p:spPr>
        <p:style>
          <a:lnRef idx="1">
            <a:schemeClr val="accent6"/>
          </a:lnRef>
          <a:fillRef idx="3">
            <a:schemeClr val="accent6"/>
          </a:fillRef>
          <a:effectRef idx="2">
            <a:schemeClr val="accent6"/>
          </a:effectRef>
          <a:fontRef idx="minor">
            <a:schemeClr val="lt1"/>
          </a:fontRef>
        </p:style>
      </p:pic>
    </p:spTree>
    <p:extLst>
      <p:ext uri="{BB962C8B-B14F-4D97-AF65-F5344CB8AC3E}">
        <p14:creationId xmlns:p14="http://schemas.microsoft.com/office/powerpoint/2010/main" val="69388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09600" y="3202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4000">
                <a:solidFill>
                  <a:srgbClr val="0070C0"/>
                </a:solidFill>
                <a:latin typeface="Cambria" pitchFamily="18" charset="0"/>
              </a:rPr>
              <a:t>Major AWQMS Capabilities</a:t>
            </a:r>
          </a:p>
        </p:txBody>
      </p:sp>
      <p:sp>
        <p:nvSpPr>
          <p:cNvPr id="6147" name="Rectangle 3"/>
          <p:cNvSpPr>
            <a:spLocks noChangeArrowheads="1"/>
          </p:cNvSpPr>
          <p:nvPr/>
        </p:nvSpPr>
        <p:spPr bwMode="auto">
          <a:xfrm>
            <a:off x="609600" y="1177528"/>
            <a:ext cx="8382000" cy="316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2800" dirty="0"/>
              <a:t>Data Validation and Quality Controls</a:t>
            </a:r>
          </a:p>
          <a:p>
            <a:pPr marL="800100" lvl="1" indent="-342900" eaLnBrk="1" hangingPunct="1">
              <a:spcBef>
                <a:spcPct val="20000"/>
              </a:spcBef>
              <a:buFontTx/>
              <a:buChar char="•"/>
            </a:pPr>
            <a:r>
              <a:rPr lang="en-US" sz="2800" dirty="0"/>
              <a:t>All WQX Business Rules</a:t>
            </a:r>
          </a:p>
          <a:p>
            <a:pPr marL="800100" lvl="1" indent="-342900" eaLnBrk="1" hangingPunct="1">
              <a:spcBef>
                <a:spcPct val="20000"/>
              </a:spcBef>
              <a:buFontTx/>
              <a:buChar char="•"/>
            </a:pPr>
            <a:r>
              <a:rPr lang="en-US" sz="2800" dirty="0"/>
              <a:t>Parameter Consistency Checking (e.g. Units)</a:t>
            </a:r>
          </a:p>
          <a:p>
            <a:pPr marL="800100" lvl="1" indent="-342900" eaLnBrk="1" hangingPunct="1">
              <a:spcBef>
                <a:spcPct val="20000"/>
              </a:spcBef>
              <a:buFontTx/>
              <a:buChar char="•"/>
            </a:pPr>
            <a:r>
              <a:rPr lang="en-US" sz="2800" dirty="0"/>
              <a:t>Parameter Value Range Checking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4417852"/>
            <a:ext cx="2286000" cy="725648"/>
          </a:xfrm>
          <a:prstGeom prst="rect">
            <a:avLst/>
          </a:prstGeom>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07062"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lded Corner 4"/>
          <p:cNvSpPr/>
          <p:nvPr/>
        </p:nvSpPr>
        <p:spPr>
          <a:xfrm>
            <a:off x="1905000" y="1352550"/>
            <a:ext cx="4724400" cy="2531902"/>
          </a:xfrm>
          <a:prstGeom prst="foldedCorner">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b="1" dirty="0"/>
              <a:t>Warning: The value for Turbidity was higher than your upper QC bound.</a:t>
            </a:r>
          </a:p>
          <a:p>
            <a:r>
              <a:rPr lang="en-US" sz="2400" b="1" dirty="0"/>
              <a:t>Value: 12.35 NTU</a:t>
            </a:r>
          </a:p>
          <a:p>
            <a:r>
              <a:rPr lang="en-US" sz="2400" b="1" dirty="0"/>
              <a:t>Upper QC Bound: 11 NTU</a:t>
            </a:r>
          </a:p>
          <a:p>
            <a:r>
              <a:rPr lang="en-US" sz="2400" b="1" dirty="0"/>
              <a:t>Location: SW4</a:t>
            </a:r>
          </a:p>
        </p:txBody>
      </p:sp>
    </p:spTree>
    <p:extLst>
      <p:ext uri="{BB962C8B-B14F-4D97-AF65-F5344CB8AC3E}">
        <p14:creationId xmlns:p14="http://schemas.microsoft.com/office/powerpoint/2010/main" val="206313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0-#ppt_w/2"/>
                                          </p:val>
                                        </p:tav>
                                        <p:tav tm="100000">
                                          <p:val>
                                            <p:strVal val="#ppt_x"/>
                                          </p:val>
                                        </p:tav>
                                      </p:tavLst>
                                    </p:anim>
                                    <p:anim calcmode="lin" valueType="num">
                                      <p:cBhvr additive="base">
                                        <p:cTn id="8" dur="500" fill="hold"/>
                                        <p:tgtEl>
                                          <p:spTgt spid="205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09600" y="3202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4000">
                <a:solidFill>
                  <a:srgbClr val="0070C0"/>
                </a:solidFill>
                <a:latin typeface="Cambria" pitchFamily="18" charset="0"/>
              </a:rPr>
              <a:t>Major AWQMS Capabilities</a:t>
            </a:r>
          </a:p>
        </p:txBody>
      </p:sp>
      <p:sp>
        <p:nvSpPr>
          <p:cNvPr id="6147" name="Rectangle 3"/>
          <p:cNvSpPr>
            <a:spLocks noChangeArrowheads="1"/>
          </p:cNvSpPr>
          <p:nvPr/>
        </p:nvSpPr>
        <p:spPr bwMode="auto">
          <a:xfrm>
            <a:off x="609600" y="914400"/>
            <a:ext cx="838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2800" dirty="0"/>
              <a:t>Data Validation and Quality Controls</a:t>
            </a:r>
          </a:p>
          <a:p>
            <a:pPr marL="800100" lvl="1" indent="-342900" eaLnBrk="1" hangingPunct="1">
              <a:spcBef>
                <a:spcPct val="20000"/>
              </a:spcBef>
              <a:buFontTx/>
              <a:buChar char="•"/>
            </a:pPr>
            <a:r>
              <a:rPr lang="en-US" sz="2800" dirty="0"/>
              <a:t>WQX Domain Value Lists w/Auto-Sync</a:t>
            </a:r>
          </a:p>
          <a:p>
            <a:pPr marL="800100" lvl="1" indent="-342900" eaLnBrk="1" hangingPunct="1">
              <a:spcBef>
                <a:spcPct val="20000"/>
              </a:spcBef>
              <a:buFontTx/>
              <a:buChar char="•"/>
            </a:pPr>
            <a:r>
              <a:rPr lang="en-US" sz="2800" dirty="0"/>
              <a:t>Batch updates for Activities data</a:t>
            </a:r>
          </a:p>
          <a:p>
            <a:pPr marL="800100" lvl="1" indent="-342900" eaLnBrk="1" hangingPunct="1">
              <a:spcBef>
                <a:spcPct val="20000"/>
              </a:spcBef>
              <a:buFontTx/>
              <a:buChar char="•"/>
            </a:pPr>
            <a:r>
              <a:rPr lang="en-US" sz="2800" dirty="0"/>
              <a:t>Batch updates for Results data</a:t>
            </a:r>
          </a:p>
          <a:p>
            <a:pPr marL="800100" lvl="1" indent="-342900" eaLnBrk="1" hangingPunct="1">
              <a:spcBef>
                <a:spcPct val="20000"/>
              </a:spcBef>
              <a:buFontTx/>
              <a:buChar char="•"/>
            </a:pPr>
            <a:r>
              <a:rPr lang="en-US" sz="2800" dirty="0"/>
              <a:t>Redundant Data Entry for QC purposes</a:t>
            </a:r>
          </a:p>
          <a:p>
            <a:pPr marL="800100" lvl="1" indent="-342900" eaLnBrk="1" hangingPunct="1">
              <a:spcBef>
                <a:spcPct val="20000"/>
              </a:spcBef>
              <a:buFontTx/>
              <a:buChar char="•"/>
            </a:pP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4417852"/>
            <a:ext cx="2286000" cy="725648"/>
          </a:xfrm>
          <a:prstGeom prst="rect">
            <a:avLst/>
          </a:prstGeom>
        </p:spPr>
      </p:pic>
    </p:spTree>
    <p:extLst>
      <p:ext uri="{BB962C8B-B14F-4D97-AF65-F5344CB8AC3E}">
        <p14:creationId xmlns:p14="http://schemas.microsoft.com/office/powerpoint/2010/main" val="3007341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09600" y="3202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4000">
                <a:solidFill>
                  <a:srgbClr val="0070C0"/>
                </a:solidFill>
                <a:latin typeface="Cambria" pitchFamily="18" charset="0"/>
              </a:rPr>
              <a:t>Major AWQMS Capabilities</a:t>
            </a:r>
          </a:p>
        </p:txBody>
      </p:sp>
      <p:sp>
        <p:nvSpPr>
          <p:cNvPr id="6147" name="Rectangle 3"/>
          <p:cNvSpPr>
            <a:spLocks noChangeArrowheads="1"/>
          </p:cNvSpPr>
          <p:nvPr/>
        </p:nvSpPr>
        <p:spPr bwMode="auto">
          <a:xfrm>
            <a:off x="609600" y="914400"/>
            <a:ext cx="838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2800" dirty="0"/>
              <a:t>Data Analysis</a:t>
            </a:r>
          </a:p>
          <a:p>
            <a:pPr marL="800100" lvl="1" indent="-342900" eaLnBrk="1" hangingPunct="1">
              <a:spcBef>
                <a:spcPct val="20000"/>
              </a:spcBef>
              <a:buFontTx/>
              <a:buChar char="•"/>
            </a:pPr>
            <a:r>
              <a:rPr lang="en-US" sz="2800" dirty="0"/>
              <a:t>Reports</a:t>
            </a:r>
          </a:p>
          <a:p>
            <a:pPr marL="800100" lvl="1" indent="-342900" eaLnBrk="1" hangingPunct="1">
              <a:spcBef>
                <a:spcPct val="20000"/>
              </a:spcBef>
              <a:buFontTx/>
              <a:buChar char="•"/>
            </a:pPr>
            <a:r>
              <a:rPr lang="en-US" sz="2800" dirty="0"/>
              <a:t>Graphs/Charts/Plots</a:t>
            </a:r>
          </a:p>
          <a:p>
            <a:pPr marL="800100" lvl="1" indent="-342900" eaLnBrk="1" hangingPunct="1">
              <a:spcBef>
                <a:spcPct val="20000"/>
              </a:spcBef>
              <a:buFontTx/>
              <a:buChar char="•"/>
            </a:pPr>
            <a:r>
              <a:rPr lang="en-US" sz="2800" dirty="0"/>
              <a:t>Built in Google Mapping Tools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4417852"/>
            <a:ext cx="2209800" cy="725648"/>
          </a:xfrm>
          <a:prstGeom prst="rect">
            <a:avLst/>
          </a:prstGeom>
        </p:spPr>
      </p:pic>
      <p:pic>
        <p:nvPicPr>
          <p:cNvPr id="5" name="Picture 4"/>
          <p:cNvPicPr>
            <a:picLocks noChangeAspect="1"/>
          </p:cNvPicPr>
          <p:nvPr/>
        </p:nvPicPr>
        <p:blipFill>
          <a:blip r:embed="rId4"/>
          <a:stretch>
            <a:fillRect/>
          </a:stretch>
        </p:blipFill>
        <p:spPr>
          <a:xfrm>
            <a:off x="1698414" y="0"/>
            <a:ext cx="7445586" cy="5143500"/>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30" y="7958"/>
            <a:ext cx="4572965" cy="3550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2600" y="2251233"/>
            <a:ext cx="3581400" cy="2892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26834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1000" fill="hold"/>
                                        <p:tgtEl>
                                          <p:spTgt spid="3074"/>
                                        </p:tgtEl>
                                        <p:attrNameLst>
                                          <p:attrName>ppt_w</p:attrName>
                                        </p:attrNameLst>
                                      </p:cBhvr>
                                      <p:tavLst>
                                        <p:tav tm="0">
                                          <p:val>
                                            <p:fltVal val="0"/>
                                          </p:val>
                                        </p:tav>
                                        <p:tav tm="100000">
                                          <p:val>
                                            <p:strVal val="#ppt_w"/>
                                          </p:val>
                                        </p:tav>
                                      </p:tavLst>
                                    </p:anim>
                                    <p:anim calcmode="lin" valueType="num">
                                      <p:cBhvr>
                                        <p:cTn id="16" dur="1000" fill="hold"/>
                                        <p:tgtEl>
                                          <p:spTgt spid="3074"/>
                                        </p:tgtEl>
                                        <p:attrNameLst>
                                          <p:attrName>ppt_h</p:attrName>
                                        </p:attrNameLst>
                                      </p:cBhvr>
                                      <p:tavLst>
                                        <p:tav tm="0">
                                          <p:val>
                                            <p:fltVal val="0"/>
                                          </p:val>
                                        </p:tav>
                                        <p:tav tm="100000">
                                          <p:val>
                                            <p:strVal val="#ppt_h"/>
                                          </p:val>
                                        </p:tav>
                                      </p:tavLst>
                                    </p:anim>
                                    <p:anim calcmode="lin" valueType="num">
                                      <p:cBhvr>
                                        <p:cTn id="17" dur="1000" fill="hold"/>
                                        <p:tgtEl>
                                          <p:spTgt spid="3074"/>
                                        </p:tgtEl>
                                        <p:attrNameLst>
                                          <p:attrName>style.rotation</p:attrName>
                                        </p:attrNameLst>
                                      </p:cBhvr>
                                      <p:tavLst>
                                        <p:tav tm="0">
                                          <p:val>
                                            <p:fltVal val="90"/>
                                          </p:val>
                                        </p:tav>
                                        <p:tav tm="100000">
                                          <p:val>
                                            <p:fltVal val="0"/>
                                          </p:val>
                                        </p:tav>
                                      </p:tavLst>
                                    </p:anim>
                                    <p:animEffect transition="in" filter="fade">
                                      <p:cBhvr>
                                        <p:cTn id="18" dur="10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075"/>
                                        </p:tgtEl>
                                        <p:attrNameLst>
                                          <p:attrName>style.visibility</p:attrName>
                                        </p:attrNameLst>
                                      </p:cBhvr>
                                      <p:to>
                                        <p:strVal val="visible"/>
                                      </p:to>
                                    </p:set>
                                    <p:anim calcmode="lin" valueType="num">
                                      <p:cBhvr>
                                        <p:cTn id="23" dur="1000" fill="hold"/>
                                        <p:tgtEl>
                                          <p:spTgt spid="3075"/>
                                        </p:tgtEl>
                                        <p:attrNameLst>
                                          <p:attrName>ppt_w</p:attrName>
                                        </p:attrNameLst>
                                      </p:cBhvr>
                                      <p:tavLst>
                                        <p:tav tm="0">
                                          <p:val>
                                            <p:fltVal val="0"/>
                                          </p:val>
                                        </p:tav>
                                        <p:tav tm="100000">
                                          <p:val>
                                            <p:strVal val="#ppt_w"/>
                                          </p:val>
                                        </p:tav>
                                      </p:tavLst>
                                    </p:anim>
                                    <p:anim calcmode="lin" valueType="num">
                                      <p:cBhvr>
                                        <p:cTn id="24" dur="1000" fill="hold"/>
                                        <p:tgtEl>
                                          <p:spTgt spid="3075"/>
                                        </p:tgtEl>
                                        <p:attrNameLst>
                                          <p:attrName>ppt_h</p:attrName>
                                        </p:attrNameLst>
                                      </p:cBhvr>
                                      <p:tavLst>
                                        <p:tav tm="0">
                                          <p:val>
                                            <p:fltVal val="0"/>
                                          </p:val>
                                        </p:tav>
                                        <p:tav tm="100000">
                                          <p:val>
                                            <p:strVal val="#ppt_h"/>
                                          </p:val>
                                        </p:tav>
                                      </p:tavLst>
                                    </p:anim>
                                    <p:anim calcmode="lin" valueType="num">
                                      <p:cBhvr>
                                        <p:cTn id="25" dur="1000" fill="hold"/>
                                        <p:tgtEl>
                                          <p:spTgt spid="3075"/>
                                        </p:tgtEl>
                                        <p:attrNameLst>
                                          <p:attrName>style.rotation</p:attrName>
                                        </p:attrNameLst>
                                      </p:cBhvr>
                                      <p:tavLst>
                                        <p:tav tm="0">
                                          <p:val>
                                            <p:fltVal val="90"/>
                                          </p:val>
                                        </p:tav>
                                        <p:tav tm="100000">
                                          <p:val>
                                            <p:fltVal val="0"/>
                                          </p:val>
                                        </p:tav>
                                      </p:tavLst>
                                    </p:anim>
                                    <p:animEffect transition="in" filter="fade">
                                      <p:cBhvr>
                                        <p:cTn id="26"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14300"/>
            <a:ext cx="9144000" cy="800101"/>
          </a:xfrm>
        </p:spPr>
        <p:txBody>
          <a:bodyPr/>
          <a:lstStyle/>
          <a:p>
            <a:pPr eaLnBrk="1" hangingPunct="1"/>
            <a:r>
              <a:rPr lang="en-US" sz="6000" kern="1200" dirty="0">
                <a:solidFill>
                  <a:srgbClr val="0070C0"/>
                </a:solidFill>
                <a:latin typeface="Cambria" pitchFamily="18" charset="0"/>
                <a:ea typeface="ＭＳ Ｐゴシック" pitchFamily="34" charset="-128"/>
                <a:cs typeface="+mn-cs"/>
              </a:rPr>
              <a:t>Demo Video</a:t>
            </a:r>
          </a:p>
        </p:txBody>
      </p:sp>
      <p:sp>
        <p:nvSpPr>
          <p:cNvPr id="3" name="Subtitle 4"/>
          <p:cNvSpPr>
            <a:spLocks noGrp="1"/>
          </p:cNvSpPr>
          <p:nvPr>
            <p:ph type="subTitle" idx="1"/>
          </p:nvPr>
        </p:nvSpPr>
        <p:spPr>
          <a:xfrm>
            <a:off x="457200" y="1276350"/>
            <a:ext cx="8686800" cy="3524250"/>
          </a:xfrm>
        </p:spPr>
        <p:txBody>
          <a:bodyPr/>
          <a:lstStyle/>
          <a:p>
            <a:pPr marL="457200" indent="-457200" algn="l">
              <a:buFont typeface="Arial" panose="020B0604020202020204" pitchFamily="34" charset="0"/>
              <a:buChar char="•"/>
            </a:pPr>
            <a:r>
              <a:rPr lang="en-US" sz="3600" dirty="0"/>
              <a:t>Quality Control Enhancement Demo</a:t>
            </a:r>
          </a:p>
          <a:p>
            <a:pPr marL="914400" lvl="1" indent="-457200" algn="l">
              <a:buFont typeface="Arial" panose="020B0604020202020204" pitchFamily="34" charset="0"/>
              <a:buChar char="•"/>
            </a:pPr>
            <a:r>
              <a:rPr lang="en-US" dirty="0"/>
              <a:t>Identification of metadata inconsistencies</a:t>
            </a:r>
          </a:p>
          <a:p>
            <a:pPr marL="914400" lvl="1" indent="-457200" algn="l">
              <a:buFont typeface="Arial" panose="020B0604020202020204" pitchFamily="34" charset="0"/>
              <a:buChar char="•"/>
            </a:pPr>
            <a:r>
              <a:rPr lang="en-US" dirty="0"/>
              <a:t>Batch update of Activity and Result Metadata</a:t>
            </a:r>
          </a:p>
          <a:p>
            <a:pPr marL="914400" lvl="1" indent="-457200" algn="l">
              <a:buFont typeface="Arial" panose="020B0604020202020204" pitchFamily="34" charset="0"/>
              <a:buChar char="•"/>
            </a:pPr>
            <a:r>
              <a:rPr lang="en-US" dirty="0"/>
              <a:t>If changing Result Unit – Converts values</a:t>
            </a:r>
          </a:p>
          <a:p>
            <a:pPr marL="914400" lvl="1" indent="-457200" algn="l">
              <a:buFont typeface="Arial" panose="020B0604020202020204" pitchFamily="34" charset="0"/>
              <a:buChar char="•"/>
            </a:pPr>
            <a:r>
              <a:rPr lang="en-US" dirty="0"/>
              <a:t>(</a:t>
            </a:r>
            <a:r>
              <a:rPr lang="en-US" dirty="0">
                <a:hlinkClick r:id="rId4" action="ppaction://hlinkfile"/>
              </a:rPr>
              <a:t>Play the video</a:t>
            </a:r>
            <a:r>
              <a:rPr lang="en-US" dirty="0"/>
              <a:t>)</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1800" y="4417852"/>
            <a:ext cx="2362200" cy="725648"/>
          </a:xfrm>
          <a:prstGeom prst="rect">
            <a:avLst/>
          </a:prstGeom>
        </p:spPr>
      </p:pic>
    </p:spTree>
    <p:custDataLst>
      <p:tags r:id="rId1"/>
    </p:custDataLst>
    <p:extLst>
      <p:ext uri="{BB962C8B-B14F-4D97-AF65-F5344CB8AC3E}">
        <p14:creationId xmlns:p14="http://schemas.microsoft.com/office/powerpoint/2010/main" val="4119742068"/>
      </p:ext>
    </p:extLst>
  </p:cSld>
  <p:clrMapOvr>
    <a:masterClrMapping/>
  </p:clrMapOvr>
  <mc:AlternateContent xmlns:mc="http://schemas.openxmlformats.org/markup-compatibility/2006" xmlns:p14="http://schemas.microsoft.com/office/powerpoint/2010/main">
    <mc:Choice Requires="p14">
      <p:transition spd="slow" p14:dur="2000" advTm="10775"/>
    </mc:Choice>
    <mc:Fallback xmlns="">
      <p:transition spd="slow" advTm="1077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14300"/>
            <a:ext cx="9144000" cy="800101"/>
          </a:xfrm>
        </p:spPr>
        <p:txBody>
          <a:bodyPr/>
          <a:lstStyle/>
          <a:p>
            <a:pPr eaLnBrk="1" hangingPunct="1"/>
            <a:r>
              <a:rPr lang="en-US" sz="6000" kern="1200" dirty="0">
                <a:solidFill>
                  <a:srgbClr val="0070C0"/>
                </a:solidFill>
                <a:latin typeface="Cambria" pitchFamily="18" charset="0"/>
                <a:ea typeface="ＭＳ Ｐゴシック" pitchFamily="34" charset="-128"/>
                <a:cs typeface="+mn-cs"/>
              </a:rPr>
              <a:t>Project Next Steps</a:t>
            </a:r>
          </a:p>
        </p:txBody>
      </p:sp>
      <p:sp>
        <p:nvSpPr>
          <p:cNvPr id="3" name="Subtitle 4"/>
          <p:cNvSpPr>
            <a:spLocks noGrp="1"/>
          </p:cNvSpPr>
          <p:nvPr>
            <p:ph type="subTitle" idx="1"/>
          </p:nvPr>
        </p:nvSpPr>
        <p:spPr>
          <a:xfrm>
            <a:off x="457200" y="914401"/>
            <a:ext cx="8686800" cy="3886199"/>
          </a:xfrm>
        </p:spPr>
        <p:txBody>
          <a:bodyPr/>
          <a:lstStyle/>
          <a:p>
            <a:pPr marL="457200" indent="-457200" algn="l">
              <a:buFont typeface="Arial" panose="020B0604020202020204" pitchFamily="34" charset="0"/>
              <a:buChar char="•"/>
            </a:pPr>
            <a:r>
              <a:rPr lang="en-US" sz="4000" dirty="0"/>
              <a:t>Data Analysis Improvements</a:t>
            </a:r>
          </a:p>
          <a:p>
            <a:pPr marL="1371600" lvl="2" indent="-457200" algn="l">
              <a:buFont typeface="Arial" panose="020B0604020202020204" pitchFamily="34" charset="0"/>
              <a:buChar char="•"/>
            </a:pPr>
            <a:r>
              <a:rPr lang="en-US" sz="3600" dirty="0"/>
              <a:t>Release Version 7.0</a:t>
            </a:r>
          </a:p>
          <a:p>
            <a:pPr marL="1828800" lvl="3" indent="-457200" algn="l">
              <a:buFont typeface="Arial" panose="020B0604020202020204" pitchFamily="34" charset="0"/>
              <a:buChar char="•"/>
            </a:pPr>
            <a:r>
              <a:rPr lang="en-US" sz="3200" dirty="0"/>
              <a:t>Code named “Magnum”</a:t>
            </a:r>
          </a:p>
          <a:p>
            <a:pPr marL="1371600" lvl="2" indent="-457200" algn="l">
              <a:buFont typeface="Arial" panose="020B0604020202020204" pitchFamily="34" charset="0"/>
              <a:buChar char="•"/>
            </a:pPr>
            <a:r>
              <a:rPr lang="en-US" sz="3600" dirty="0"/>
              <a:t>Region 9 WQAR</a:t>
            </a:r>
          </a:p>
          <a:p>
            <a:pPr marL="1371600" lvl="2" indent="-457200" algn="l">
              <a:buFont typeface="Arial" panose="020B0604020202020204" pitchFamily="34" charset="0"/>
              <a:buChar char="•"/>
            </a:pPr>
            <a:r>
              <a:rPr lang="en-US" sz="3600" dirty="0"/>
              <a:t>Flexible Export Configurations</a:t>
            </a:r>
          </a:p>
        </p:txBody>
      </p:sp>
      <p:pic>
        <p:nvPicPr>
          <p:cNvPr id="4098" name="Picture 2" descr="http://moviemiscellany.com/wp-content/uploads/2010/06/zoolanders-poses.jpg"/>
          <p:cNvPicPr>
            <a:picLocks noChangeAspect="1" noChangeArrowheads="1"/>
          </p:cNvPicPr>
          <p:nvPr/>
        </p:nvPicPr>
        <p:blipFill rotWithShape="1">
          <a:blip r:embed="rId4">
            <a:extLst>
              <a:ext uri="{28A0092B-C50C-407E-A947-70E740481C1C}">
                <a14:useLocalDpi xmlns:a14="http://schemas.microsoft.com/office/drawing/2010/main" val="0"/>
              </a:ext>
            </a:extLst>
          </a:blip>
          <a:srcRect l="24488" r="50103"/>
          <a:stretch/>
        </p:blipFill>
        <p:spPr bwMode="auto">
          <a:xfrm>
            <a:off x="7186545" y="1581150"/>
            <a:ext cx="1880291"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69490" y="3102173"/>
            <a:ext cx="914400" cy="307777"/>
          </a:xfrm>
          <a:prstGeom prst="rect">
            <a:avLst/>
          </a:prstGeom>
          <a:solidFill>
            <a:schemeClr val="bg1"/>
          </a:solidFill>
        </p:spPr>
        <p:txBody>
          <a:bodyPr wrap="square" rtlCol="0">
            <a:spAutoFit/>
          </a:bodyPr>
          <a:lstStyle/>
          <a:p>
            <a:r>
              <a:rPr lang="en-US" sz="1400" dirty="0"/>
              <a:t>Magnum</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1800" y="4417852"/>
            <a:ext cx="2362200" cy="725648"/>
          </a:xfrm>
          <a:prstGeom prst="rect">
            <a:avLst/>
          </a:prstGeom>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5220" y="23391"/>
            <a:ext cx="6328780" cy="4386021"/>
          </a:xfrm>
          <a:prstGeom prst="rect">
            <a:avLst/>
          </a:prstGeom>
          <a:ln/>
        </p:spPr>
        <p:style>
          <a:lnRef idx="1">
            <a:schemeClr val="accent6"/>
          </a:lnRef>
          <a:fillRef idx="3">
            <a:schemeClr val="accent6"/>
          </a:fillRef>
          <a:effectRef idx="2">
            <a:schemeClr val="accent6"/>
          </a:effectRef>
          <a:fontRef idx="minor">
            <a:schemeClr val="lt1"/>
          </a:fontRef>
        </p:style>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845" y="23390"/>
            <a:ext cx="9048907" cy="4386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72" y="971550"/>
            <a:ext cx="5574497" cy="4171950"/>
          </a:xfrm>
          <a:prstGeom prst="rect">
            <a:avLst/>
          </a:prstGeom>
          <a:ln/>
        </p:spPr>
        <p:style>
          <a:lnRef idx="1">
            <a:schemeClr val="accent6"/>
          </a:lnRef>
          <a:fillRef idx="3">
            <a:schemeClr val="accent6"/>
          </a:fillRef>
          <a:effectRef idx="2">
            <a:schemeClr val="accent6"/>
          </a:effectRef>
          <a:fontRef idx="minor">
            <a:schemeClr val="lt1"/>
          </a:fontRef>
        </p:style>
      </p:pic>
    </p:spTree>
    <p:custDataLst>
      <p:tags r:id="rId1"/>
    </p:custDataLst>
    <p:extLst>
      <p:ext uri="{BB962C8B-B14F-4D97-AF65-F5344CB8AC3E}">
        <p14:creationId xmlns:p14="http://schemas.microsoft.com/office/powerpoint/2010/main" val="2187386428"/>
      </p:ext>
    </p:extLst>
  </p:cSld>
  <p:clrMapOvr>
    <a:masterClrMapping/>
  </p:clrMapOvr>
  <mc:AlternateContent xmlns:mc="http://schemas.openxmlformats.org/markup-compatibility/2006" xmlns:p14="http://schemas.microsoft.com/office/powerpoint/2010/main">
    <mc:Choice Requires="p14">
      <p:transition spd="slow" p14:dur="2000" advTm="10775"/>
    </mc:Choice>
    <mc:Fallback xmlns="">
      <p:transition spd="slow" advTm="107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additive="base">
                                        <p:cTn id="15" dur="500" fill="hold"/>
                                        <p:tgtEl>
                                          <p:spTgt spid="4098"/>
                                        </p:tgtEl>
                                        <p:attrNameLst>
                                          <p:attrName>ppt_x</p:attrName>
                                        </p:attrNameLst>
                                      </p:cBhvr>
                                      <p:tavLst>
                                        <p:tav tm="0">
                                          <p:val>
                                            <p:strVal val="#ppt_x"/>
                                          </p:val>
                                        </p:tav>
                                        <p:tav tm="100000">
                                          <p:val>
                                            <p:strVal val="#ppt_x"/>
                                          </p:val>
                                        </p:tav>
                                      </p:tavLst>
                                    </p:anim>
                                    <p:anim calcmode="lin" valueType="num">
                                      <p:cBhvr additive="base">
                                        <p:cTn id="1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nodeType="clickEffect">
                                  <p:stCondLst>
                                    <p:cond delay="0"/>
                                  </p:stCondLst>
                                  <p:childTnLst>
                                    <p:set>
                                      <p:cBhvr>
                                        <p:cTn id="20" dur="1" fill="hold">
                                          <p:stCondLst>
                                            <p:cond delay="0"/>
                                          </p:stCondLst>
                                        </p:cTn>
                                        <p:tgtEl>
                                          <p:spTgt spid="4100"/>
                                        </p:tgtEl>
                                        <p:attrNameLst>
                                          <p:attrName>style.visibility</p:attrName>
                                        </p:attrNameLst>
                                      </p:cBhvr>
                                      <p:to>
                                        <p:strVal val="visible"/>
                                      </p:to>
                                    </p:set>
                                    <p:anim calcmode="lin" valueType="num">
                                      <p:cBhvr additive="base">
                                        <p:cTn id="21" dur="500" fill="hold"/>
                                        <p:tgtEl>
                                          <p:spTgt spid="4100"/>
                                        </p:tgtEl>
                                        <p:attrNameLst>
                                          <p:attrName>ppt_x</p:attrName>
                                        </p:attrNameLst>
                                      </p:cBhvr>
                                      <p:tavLst>
                                        <p:tav tm="0">
                                          <p:val>
                                            <p:strVal val="1+#ppt_w/2"/>
                                          </p:val>
                                        </p:tav>
                                        <p:tav tm="100000">
                                          <p:val>
                                            <p:strVal val="#ppt_x"/>
                                          </p:val>
                                        </p:tav>
                                      </p:tavLst>
                                    </p:anim>
                                    <p:anim calcmode="lin" valueType="num">
                                      <p:cBhvr additive="base">
                                        <p:cTn id="22" dur="500" fill="hold"/>
                                        <p:tgtEl>
                                          <p:spTgt spid="4100"/>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101"/>
                                        </p:tgtEl>
                                        <p:attrNameLst>
                                          <p:attrName>style.visibility</p:attrName>
                                        </p:attrNameLst>
                                      </p:cBhvr>
                                      <p:to>
                                        <p:strVal val="visible"/>
                                      </p:to>
                                    </p:set>
                                    <p:animEffect transition="in" filter="wipe(down)">
                                      <p:cBhvr>
                                        <p:cTn id="27" dur="500"/>
                                        <p:tgtEl>
                                          <p:spTgt spid="410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nodeType="clickEffect">
                                  <p:stCondLst>
                                    <p:cond delay="0"/>
                                  </p:stCondLst>
                                  <p:childTnLst>
                                    <p:set>
                                      <p:cBhvr>
                                        <p:cTn id="31" dur="1" fill="hold">
                                          <p:stCondLst>
                                            <p:cond delay="0"/>
                                          </p:stCondLst>
                                        </p:cTn>
                                        <p:tgtEl>
                                          <p:spTgt spid="4099"/>
                                        </p:tgtEl>
                                        <p:attrNameLst>
                                          <p:attrName>style.visibility</p:attrName>
                                        </p:attrNameLst>
                                      </p:cBhvr>
                                      <p:to>
                                        <p:strVal val="visible"/>
                                      </p:to>
                                    </p:set>
                                    <p:anim calcmode="lin" valueType="num">
                                      <p:cBhvr additive="base">
                                        <p:cTn id="32" dur="500" fill="hold"/>
                                        <p:tgtEl>
                                          <p:spTgt spid="4099"/>
                                        </p:tgtEl>
                                        <p:attrNameLst>
                                          <p:attrName>ppt_x</p:attrName>
                                        </p:attrNameLst>
                                      </p:cBhvr>
                                      <p:tavLst>
                                        <p:tav tm="0">
                                          <p:val>
                                            <p:strVal val="0-#ppt_w/2"/>
                                          </p:val>
                                        </p:tav>
                                        <p:tav tm="100000">
                                          <p:val>
                                            <p:strVal val="#ppt_x"/>
                                          </p:val>
                                        </p:tav>
                                      </p:tavLst>
                                    </p:anim>
                                    <p:anim calcmode="lin" valueType="num">
                                      <p:cBhvr additive="base">
                                        <p:cTn id="33"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99237" y="914401"/>
            <a:ext cx="7772400" cy="3484355"/>
          </a:xfrm>
        </p:spPr>
        <p:txBody>
          <a:bodyPr/>
          <a:lstStyle/>
          <a:p>
            <a:pPr algn="l"/>
            <a:r>
              <a:rPr lang="en-US" sz="2400" b="1" i="1" dirty="0"/>
              <a:t>Mission:</a:t>
            </a:r>
          </a:p>
          <a:p>
            <a:pPr algn="l"/>
            <a:r>
              <a:rPr lang="en-US" sz="2400" i="1" dirty="0"/>
              <a:t>With respect for tribal sovereignty, NAEPC is dedicated to providing technical assistance, environmental education, professional training, information networking and intertribal coordination as directed by the member tribes.</a:t>
            </a:r>
          </a:p>
        </p:txBody>
      </p:sp>
      <p:sp>
        <p:nvSpPr>
          <p:cNvPr id="6" name="Title 3"/>
          <p:cNvSpPr txBox="1">
            <a:spLocks/>
          </p:cNvSpPr>
          <p:nvPr/>
        </p:nvSpPr>
        <p:spPr>
          <a:xfrm>
            <a:off x="0" y="114300"/>
            <a:ext cx="9144000" cy="800101"/>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a:lstStyle>
          <a:p>
            <a:pPr eaLnBrk="1" hangingPunct="1"/>
            <a:r>
              <a:rPr lang="en-US" sz="5400" kern="1200" dirty="0">
                <a:solidFill>
                  <a:srgbClr val="0070C0"/>
                </a:solidFill>
                <a:latin typeface="Cambria" pitchFamily="18" charset="0"/>
                <a:ea typeface="ＭＳ Ｐゴシック" pitchFamily="34" charset="-128"/>
                <a:cs typeface="+mn-cs"/>
              </a:rPr>
              <a:t>NAEPC Overview</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4398757"/>
            <a:ext cx="2667000" cy="744743"/>
          </a:xfrm>
          <a:prstGeom prst="rect">
            <a:avLst/>
          </a:prstGeom>
        </p:spPr>
      </p:pic>
      <p:pic>
        <p:nvPicPr>
          <p:cNvPr id="8" name="Picture 2" descr="http://naepc.com/wp-content/uploads/2009/12/NAEPC-image_ws_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14301"/>
            <a:ext cx="914400" cy="12717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27410402"/>
      </p:ext>
    </p:extLst>
  </p:cSld>
  <p:clrMapOvr>
    <a:masterClrMapping/>
  </p:clrMapOvr>
  <mc:AlternateContent xmlns:mc="http://schemas.openxmlformats.org/markup-compatibility/2006" xmlns:p14="http://schemas.microsoft.com/office/powerpoint/2010/main">
    <mc:Choice Requires="p14">
      <p:transition spd="slow" p14:dur="2000" advTm="10775"/>
    </mc:Choice>
    <mc:Fallback xmlns="">
      <p:transition spd="slow" advTm="1077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2" y="57150"/>
            <a:ext cx="899310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naepc.com/wp-content/uploads/2009/12/NAEPC-image_ws_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57150"/>
            <a:ext cx="1845078" cy="29146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5600" y="4400550"/>
            <a:ext cx="2438401" cy="742950"/>
          </a:xfrm>
          <a:prstGeom prst="rect">
            <a:avLst/>
          </a:prstGeom>
        </p:spPr>
      </p:pic>
      <p:sp>
        <p:nvSpPr>
          <p:cNvPr id="3" name="Rectangle 2"/>
          <p:cNvSpPr/>
          <p:nvPr/>
        </p:nvSpPr>
        <p:spPr>
          <a:xfrm>
            <a:off x="173510" y="1156037"/>
            <a:ext cx="6130835" cy="1015663"/>
          </a:xfrm>
          <a:prstGeom prst="rect">
            <a:avLst/>
          </a:prstGeom>
        </p:spPr>
        <p:txBody>
          <a:bodyPr wrap="square">
            <a:spAutoFit/>
          </a:bodyPr>
          <a:lstStyle/>
          <a:p>
            <a:r>
              <a:rPr lang="en-US" sz="2000" dirty="0"/>
              <a:t>Jill Sherman-Warne, Executive Director</a:t>
            </a:r>
          </a:p>
          <a:p>
            <a:r>
              <a:rPr lang="en-US" sz="2000" dirty="0"/>
              <a:t>Native American Environmental Protection Coalition</a:t>
            </a:r>
          </a:p>
          <a:p>
            <a:r>
              <a:rPr lang="en-US" sz="2000" b="1" dirty="0"/>
              <a:t>951-296-5595     jill@naepc.com</a:t>
            </a:r>
          </a:p>
        </p:txBody>
      </p:sp>
      <p:sp>
        <p:nvSpPr>
          <p:cNvPr id="8" name="Rectangle 7"/>
          <p:cNvSpPr/>
          <p:nvPr/>
        </p:nvSpPr>
        <p:spPr>
          <a:xfrm>
            <a:off x="232636" y="2238911"/>
            <a:ext cx="5944728" cy="1323439"/>
          </a:xfrm>
          <a:prstGeom prst="rect">
            <a:avLst/>
          </a:prstGeom>
        </p:spPr>
        <p:txBody>
          <a:bodyPr wrap="square">
            <a:spAutoFit/>
          </a:bodyPr>
          <a:lstStyle/>
          <a:p>
            <a:r>
              <a:rPr lang="en-US" sz="2000" dirty="0"/>
              <a:t>Mark LeBaron</a:t>
            </a:r>
          </a:p>
          <a:p>
            <a:r>
              <a:rPr lang="en-US" sz="2000" dirty="0"/>
              <a:t>Project Manager / Sr. Systems Analyst</a:t>
            </a:r>
          </a:p>
          <a:p>
            <a:r>
              <a:rPr lang="en-US" sz="2000" dirty="0"/>
              <a:t>Gold Systems, Inc.</a:t>
            </a:r>
          </a:p>
          <a:p>
            <a:r>
              <a:rPr lang="en-US" sz="2000" b="1" dirty="0"/>
              <a:t>801-456-6145     markl@goldsystems.com</a:t>
            </a:r>
          </a:p>
        </p:txBody>
      </p:sp>
    </p:spTree>
    <p:extLst>
      <p:ext uri="{BB962C8B-B14F-4D97-AF65-F5344CB8AC3E}">
        <p14:creationId xmlns:p14="http://schemas.microsoft.com/office/powerpoint/2010/main" val="2467683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L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514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5"/>
          <p:cNvSpPr>
            <a:spLocks noGrp="1" noChangeArrowheads="1"/>
          </p:cNvSpPr>
          <p:nvPr>
            <p:ph type="title"/>
          </p:nvPr>
        </p:nvSpPr>
        <p:spPr bwMode="auto">
          <a:xfrm>
            <a:off x="685800" y="0"/>
            <a:ext cx="7772400" cy="1257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br>
              <a:rPr lang="en-US" sz="4000" dirty="0">
                <a:solidFill>
                  <a:schemeClr val="bg1"/>
                </a:solidFill>
              </a:rPr>
            </a:br>
            <a:br>
              <a:rPr lang="en-US" sz="4000" dirty="0">
                <a:solidFill>
                  <a:schemeClr val="bg1"/>
                </a:solidFill>
              </a:rPr>
            </a:br>
            <a:r>
              <a:rPr lang="en-US" sz="4000" dirty="0">
                <a:solidFill>
                  <a:schemeClr val="bg1"/>
                </a:solidFill>
              </a:rPr>
              <a:t>Thank you!</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1428750"/>
            <a:ext cx="6324600" cy="1771650"/>
          </a:xfrm>
          <a:prstGeom prst="rect">
            <a:avLst/>
          </a:prstGeom>
        </p:spPr>
      </p:pic>
    </p:spTree>
    <p:extLst>
      <p:ext uri="{BB962C8B-B14F-4D97-AF65-F5344CB8AC3E}">
        <p14:creationId xmlns:p14="http://schemas.microsoft.com/office/powerpoint/2010/main" val="3514543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L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514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5"/>
          <p:cNvSpPr>
            <a:spLocks noGrp="1" noChangeArrowheads="1"/>
          </p:cNvSpPr>
          <p:nvPr>
            <p:ph type="title"/>
          </p:nvPr>
        </p:nvSpPr>
        <p:spPr bwMode="auto">
          <a:xfrm>
            <a:off x="686594" y="285750"/>
            <a:ext cx="7772400" cy="287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sz="3600" dirty="0">
                <a:solidFill>
                  <a:schemeClr val="bg1"/>
                </a:solidFill>
              </a:rPr>
              <a:t>Additional Slides if time permits or if applicable to questions</a:t>
            </a:r>
            <a:br>
              <a:rPr lang="en-US" sz="3600" dirty="0">
                <a:solidFill>
                  <a:schemeClr val="bg1"/>
                </a:solidFill>
              </a:rPr>
            </a:br>
            <a:br>
              <a:rPr lang="en-US" sz="3600" dirty="0">
                <a:solidFill>
                  <a:schemeClr val="bg1"/>
                </a:solidFill>
              </a:rPr>
            </a:br>
            <a:r>
              <a:rPr lang="en-US" sz="3600" dirty="0">
                <a:solidFill>
                  <a:schemeClr val="bg1"/>
                </a:solidFill>
              </a:rPr>
              <a:t>More features of our system and new features under development.</a:t>
            </a:r>
            <a:endParaRPr lang="en-US" sz="4000" dirty="0"/>
          </a:p>
        </p:txBody>
      </p:sp>
    </p:spTree>
    <p:extLst>
      <p:ext uri="{BB962C8B-B14F-4D97-AF65-F5344CB8AC3E}">
        <p14:creationId xmlns:p14="http://schemas.microsoft.com/office/powerpoint/2010/main" val="100092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09600" y="3202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4000">
                <a:solidFill>
                  <a:srgbClr val="0070C0"/>
                </a:solidFill>
                <a:latin typeface="Cambria" pitchFamily="18" charset="0"/>
              </a:rPr>
              <a:t>Major AWQMS Capabilities</a:t>
            </a:r>
          </a:p>
        </p:txBody>
      </p:sp>
      <p:sp>
        <p:nvSpPr>
          <p:cNvPr id="6147" name="Rectangle 3"/>
          <p:cNvSpPr>
            <a:spLocks noChangeArrowheads="1"/>
          </p:cNvSpPr>
          <p:nvPr/>
        </p:nvSpPr>
        <p:spPr bwMode="auto">
          <a:xfrm>
            <a:off x="609600" y="1123950"/>
            <a:ext cx="83820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2800" dirty="0"/>
              <a:t>Data Analysis</a:t>
            </a:r>
          </a:p>
          <a:p>
            <a:pPr marL="800100" lvl="1" indent="-342900" eaLnBrk="1" hangingPunct="1">
              <a:spcBef>
                <a:spcPct val="20000"/>
              </a:spcBef>
              <a:buFontTx/>
              <a:buChar char="•"/>
            </a:pPr>
            <a:r>
              <a:rPr lang="en-US" sz="2800" dirty="0"/>
              <a:t>Data Exports</a:t>
            </a:r>
          </a:p>
          <a:p>
            <a:pPr marL="800100" lvl="1" indent="-342900" eaLnBrk="1" hangingPunct="1">
              <a:spcBef>
                <a:spcPct val="20000"/>
              </a:spcBef>
              <a:buFontTx/>
              <a:buChar char="•"/>
            </a:pPr>
            <a:r>
              <a:rPr lang="en-US" sz="2800" dirty="0"/>
              <a:t>Ability to save named query criteria</a:t>
            </a:r>
          </a:p>
          <a:p>
            <a:pPr marL="800100" lvl="1" indent="-342900" eaLnBrk="1" hangingPunct="1">
              <a:spcBef>
                <a:spcPct val="20000"/>
              </a:spcBef>
              <a:buFontTx/>
              <a:buChar char="•"/>
            </a:pPr>
            <a:r>
              <a:rPr lang="en-US" sz="2800" dirty="0"/>
              <a:t>Leverage EPA Water Quality Portal for combined data analysis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4417852"/>
            <a:ext cx="2209800" cy="725648"/>
          </a:xfrm>
          <a:prstGeom prst="rect">
            <a:avLst/>
          </a:prstGeom>
        </p:spPr>
      </p:pic>
    </p:spTree>
    <p:extLst>
      <p:ext uri="{BB962C8B-B14F-4D97-AF65-F5344CB8AC3E}">
        <p14:creationId xmlns:p14="http://schemas.microsoft.com/office/powerpoint/2010/main" val="1499898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09600" y="3202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4000">
                <a:solidFill>
                  <a:srgbClr val="0070C0"/>
                </a:solidFill>
                <a:latin typeface="Cambria" pitchFamily="18" charset="0"/>
              </a:rPr>
              <a:t>Major AWQMS Capabilities</a:t>
            </a:r>
          </a:p>
        </p:txBody>
      </p:sp>
      <p:sp>
        <p:nvSpPr>
          <p:cNvPr id="6147" name="Rectangle 3"/>
          <p:cNvSpPr>
            <a:spLocks noChangeArrowheads="1"/>
          </p:cNvSpPr>
          <p:nvPr/>
        </p:nvSpPr>
        <p:spPr bwMode="auto">
          <a:xfrm>
            <a:off x="609600" y="914400"/>
            <a:ext cx="838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2800" dirty="0"/>
              <a:t>Assessment Support</a:t>
            </a:r>
          </a:p>
          <a:p>
            <a:pPr marL="800100" lvl="1" indent="-342900" eaLnBrk="1" hangingPunct="1">
              <a:spcBef>
                <a:spcPct val="20000"/>
              </a:spcBef>
              <a:buFontTx/>
              <a:buChar char="•"/>
            </a:pPr>
            <a:r>
              <a:rPr lang="en-US" sz="2800" dirty="0"/>
              <a:t>Static Water Quality Criteria</a:t>
            </a:r>
          </a:p>
          <a:p>
            <a:pPr marL="800100" lvl="1" indent="-342900" eaLnBrk="1" hangingPunct="1">
              <a:spcBef>
                <a:spcPct val="20000"/>
              </a:spcBef>
              <a:buFontTx/>
              <a:buChar char="•"/>
            </a:pPr>
            <a:r>
              <a:rPr lang="en-US" sz="2800" dirty="0"/>
              <a:t>Calculated Hardness Based Metals Criteria</a:t>
            </a:r>
          </a:p>
          <a:p>
            <a:pPr marL="800100" lvl="1" indent="-342900" eaLnBrk="1" hangingPunct="1">
              <a:spcBef>
                <a:spcPct val="20000"/>
              </a:spcBef>
              <a:buFontTx/>
              <a:buChar char="•"/>
            </a:pPr>
            <a:r>
              <a:rPr lang="en-US" sz="2800" dirty="0"/>
              <a:t>Relate Monitoring Locations to Assessment Units; Assessment Units to Designated Uses; Designated Uses to Criteria</a:t>
            </a:r>
          </a:p>
          <a:p>
            <a:pPr marL="800100" lvl="1" indent="-342900" eaLnBrk="1" hangingPunct="1">
              <a:spcBef>
                <a:spcPct val="20000"/>
              </a:spcBef>
              <a:buFontTx/>
              <a:buChar char="•"/>
            </a:pPr>
            <a:r>
              <a:rPr lang="en-US" sz="2800" dirty="0"/>
              <a:t>Exceedance Analysis Reports, Exports, Map</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4417852"/>
            <a:ext cx="2209800" cy="725648"/>
          </a:xfrm>
          <a:prstGeom prst="rect">
            <a:avLst/>
          </a:prstGeom>
        </p:spPr>
      </p:pic>
    </p:spTree>
    <p:extLst>
      <p:ext uri="{BB962C8B-B14F-4D97-AF65-F5344CB8AC3E}">
        <p14:creationId xmlns:p14="http://schemas.microsoft.com/office/powerpoint/2010/main" val="3049599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09600" y="3202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4000">
                <a:solidFill>
                  <a:srgbClr val="0070C0"/>
                </a:solidFill>
                <a:latin typeface="Cambria" pitchFamily="18" charset="0"/>
              </a:rPr>
              <a:t>Major AWQMS Capabilities</a:t>
            </a:r>
          </a:p>
        </p:txBody>
      </p:sp>
      <p:sp>
        <p:nvSpPr>
          <p:cNvPr id="6147" name="Rectangle 3"/>
          <p:cNvSpPr>
            <a:spLocks noChangeArrowheads="1"/>
          </p:cNvSpPr>
          <p:nvPr/>
        </p:nvSpPr>
        <p:spPr bwMode="auto">
          <a:xfrm>
            <a:off x="609600" y="914400"/>
            <a:ext cx="838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2800" dirty="0"/>
              <a:t>Data Sharing</a:t>
            </a:r>
          </a:p>
          <a:p>
            <a:pPr marL="800100" lvl="1" indent="-342900" eaLnBrk="1" hangingPunct="1">
              <a:spcBef>
                <a:spcPct val="20000"/>
              </a:spcBef>
              <a:buFontTx/>
              <a:buChar char="•"/>
            </a:pPr>
            <a:r>
              <a:rPr lang="en-US" sz="2800" dirty="0"/>
              <a:t>Format and submit data as XML to WQX and PRAWN</a:t>
            </a:r>
          </a:p>
          <a:p>
            <a:pPr marL="800100" lvl="1" indent="-342900" eaLnBrk="1" hangingPunct="1">
              <a:spcBef>
                <a:spcPct val="20000"/>
              </a:spcBef>
              <a:buFontTx/>
              <a:buChar char="•"/>
            </a:pPr>
            <a:r>
              <a:rPr lang="en-US" sz="2800" dirty="0"/>
              <a:t>RESTful Web Services</a:t>
            </a:r>
          </a:p>
          <a:p>
            <a:pPr marL="800100" lvl="1" indent="-342900" eaLnBrk="1" hangingPunct="1">
              <a:spcBef>
                <a:spcPct val="20000"/>
              </a:spcBef>
              <a:buFontTx/>
              <a:buChar char="•"/>
            </a:pPr>
            <a:r>
              <a:rPr lang="en-US" sz="2800" dirty="0"/>
              <a:t>Virtual Exchange Services (Discrete data only)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4417852"/>
            <a:ext cx="2209800" cy="725648"/>
          </a:xfrm>
          <a:prstGeom prst="rect">
            <a:avLst/>
          </a:prstGeom>
        </p:spPr>
      </p:pic>
    </p:spTree>
    <p:extLst>
      <p:ext uri="{BB962C8B-B14F-4D97-AF65-F5344CB8AC3E}">
        <p14:creationId xmlns:p14="http://schemas.microsoft.com/office/powerpoint/2010/main" val="1954068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09600" y="3202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4000">
                <a:solidFill>
                  <a:srgbClr val="0070C0"/>
                </a:solidFill>
                <a:latin typeface="Cambria" pitchFamily="18" charset="0"/>
              </a:rPr>
              <a:t>Major AWQMS Capabilities</a:t>
            </a:r>
          </a:p>
        </p:txBody>
      </p:sp>
      <p:sp>
        <p:nvSpPr>
          <p:cNvPr id="6147" name="Rectangle 3"/>
          <p:cNvSpPr>
            <a:spLocks noChangeArrowheads="1"/>
          </p:cNvSpPr>
          <p:nvPr/>
        </p:nvSpPr>
        <p:spPr bwMode="auto">
          <a:xfrm>
            <a:off x="609600" y="914400"/>
            <a:ext cx="838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2800" dirty="0"/>
              <a:t>Data Sharing</a:t>
            </a:r>
          </a:p>
          <a:p>
            <a:pPr marL="800100" lvl="1" indent="-342900" eaLnBrk="1" hangingPunct="1">
              <a:spcBef>
                <a:spcPct val="20000"/>
              </a:spcBef>
              <a:buFontTx/>
              <a:buChar char="•"/>
            </a:pPr>
            <a:r>
              <a:rPr lang="en-US" sz="2800" dirty="0"/>
              <a:t>Interoperable Watersheds Network SOS “Data Appliance” (Continuous monitoring data only)</a:t>
            </a:r>
          </a:p>
          <a:p>
            <a:pPr marL="800100" lvl="1" indent="-342900" eaLnBrk="1" hangingPunct="1">
              <a:spcBef>
                <a:spcPct val="20000"/>
              </a:spcBef>
              <a:buFontTx/>
              <a:buChar char="•"/>
            </a:pPr>
            <a:r>
              <a:rPr lang="en-US" sz="2800" dirty="0"/>
              <a:t>Mobile app API</a:t>
            </a:r>
          </a:p>
          <a:p>
            <a:pPr marL="800100" lvl="1" indent="-342900" eaLnBrk="1" hangingPunct="1">
              <a:spcBef>
                <a:spcPct val="20000"/>
              </a:spcBef>
              <a:buFontTx/>
              <a:buChar char="•"/>
            </a:pPr>
            <a:r>
              <a:rPr lang="en-US" sz="2800" dirty="0"/>
              <a:t>OGC Compliant Web Feature Service (WFS)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4417852"/>
            <a:ext cx="2209800" cy="725648"/>
          </a:xfrm>
          <a:prstGeom prst="rect">
            <a:avLst/>
          </a:prstGeom>
        </p:spPr>
      </p:pic>
    </p:spTree>
    <p:extLst>
      <p:ext uri="{BB962C8B-B14F-4D97-AF65-F5344CB8AC3E}">
        <p14:creationId xmlns:p14="http://schemas.microsoft.com/office/powerpoint/2010/main" val="1281495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09600" y="3202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4000" dirty="0">
                <a:solidFill>
                  <a:srgbClr val="0070C0"/>
                </a:solidFill>
                <a:latin typeface="Cambria" pitchFamily="18" charset="0"/>
              </a:rPr>
              <a:t>Other Features Worth Mentioning</a:t>
            </a:r>
          </a:p>
        </p:txBody>
      </p:sp>
      <p:sp>
        <p:nvSpPr>
          <p:cNvPr id="6147" name="Rectangle 3"/>
          <p:cNvSpPr>
            <a:spLocks noChangeArrowheads="1"/>
          </p:cNvSpPr>
          <p:nvPr/>
        </p:nvSpPr>
        <p:spPr bwMode="auto">
          <a:xfrm>
            <a:off x="457200" y="914400"/>
            <a:ext cx="822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2800" dirty="0"/>
              <a:t>Monitoring Trip Planning Tool</a:t>
            </a:r>
          </a:p>
          <a:p>
            <a:pPr marL="342900" indent="-342900" eaLnBrk="1" hangingPunct="1">
              <a:spcBef>
                <a:spcPct val="20000"/>
              </a:spcBef>
              <a:buFontTx/>
              <a:buChar char="•"/>
            </a:pPr>
            <a:r>
              <a:rPr lang="en-US" sz="2800" dirty="0"/>
              <a:t>BEACH Notifications and PRAWN EN Flow Submission</a:t>
            </a:r>
          </a:p>
          <a:p>
            <a:pPr marL="342900" indent="-342900" eaLnBrk="1" hangingPunct="1">
              <a:spcBef>
                <a:spcPct val="20000"/>
              </a:spcBef>
              <a:buFontTx/>
              <a:buChar char="•"/>
            </a:pPr>
            <a:r>
              <a:rPr lang="en-US" sz="2800" dirty="0"/>
              <a:t>Program Document Management Tool “knowledge repository”</a:t>
            </a:r>
          </a:p>
          <a:p>
            <a:pPr marL="342900" indent="-342900" eaLnBrk="1" hangingPunct="1">
              <a:spcBef>
                <a:spcPct val="20000"/>
              </a:spcBef>
              <a:buFontTx/>
              <a:buChar char="•"/>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4417852"/>
            <a:ext cx="2209800" cy="725648"/>
          </a:xfrm>
          <a:prstGeom prst="rect">
            <a:avLst/>
          </a:prstGeom>
        </p:spPr>
      </p:pic>
    </p:spTree>
    <p:extLst>
      <p:ext uri="{BB962C8B-B14F-4D97-AF65-F5344CB8AC3E}">
        <p14:creationId xmlns:p14="http://schemas.microsoft.com/office/powerpoint/2010/main" val="4258489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28600" y="320279"/>
            <a:ext cx="8839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4000" dirty="0">
                <a:solidFill>
                  <a:srgbClr val="0070C0"/>
                </a:solidFill>
                <a:latin typeface="Cambria" pitchFamily="18" charset="0"/>
              </a:rPr>
              <a:t>More great features under construction</a:t>
            </a:r>
          </a:p>
        </p:txBody>
      </p:sp>
      <p:sp>
        <p:nvSpPr>
          <p:cNvPr id="6147" name="Rectangle 3"/>
          <p:cNvSpPr>
            <a:spLocks noChangeArrowheads="1"/>
          </p:cNvSpPr>
          <p:nvPr/>
        </p:nvSpPr>
        <p:spPr bwMode="auto">
          <a:xfrm>
            <a:off x="457200" y="914400"/>
            <a:ext cx="822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2800" dirty="0"/>
              <a:t>Better decision support for assessments</a:t>
            </a:r>
          </a:p>
          <a:p>
            <a:pPr marL="342900" indent="-342900" eaLnBrk="1" hangingPunct="1">
              <a:spcBef>
                <a:spcPct val="20000"/>
              </a:spcBef>
              <a:buFontTx/>
              <a:buChar char="•"/>
            </a:pPr>
            <a:r>
              <a:rPr lang="en-US" sz="2800" dirty="0"/>
              <a:t>Capture and submit assessments to ATTAINS via EN</a:t>
            </a:r>
          </a:p>
          <a:p>
            <a:pPr marL="342900" indent="-342900" eaLnBrk="1" hangingPunct="1">
              <a:spcBef>
                <a:spcPct val="20000"/>
              </a:spcBef>
              <a:buFontTx/>
              <a:buChar char="•"/>
            </a:pPr>
            <a:r>
              <a:rPr lang="en-US" sz="2800" dirty="0"/>
              <a:t>Integrated Continuous Monitoring Data Review and QC</a:t>
            </a:r>
          </a:p>
          <a:p>
            <a:pPr marL="800100" lvl="1" indent="-342900" eaLnBrk="1" hangingPunct="1">
              <a:spcBef>
                <a:spcPct val="20000"/>
              </a:spcBef>
              <a:buFontTx/>
              <a:buChar char="•"/>
            </a:pPr>
            <a:r>
              <a:rPr lang="en-US" sz="2800" dirty="0"/>
              <a:t>Review data / compare to standards &amp; update result status accordingly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4417852"/>
            <a:ext cx="2362200" cy="725648"/>
          </a:xfrm>
          <a:prstGeom prst="rect">
            <a:avLst/>
          </a:prstGeom>
        </p:spPr>
      </p:pic>
    </p:spTree>
    <p:extLst>
      <p:ext uri="{BB962C8B-B14F-4D97-AF65-F5344CB8AC3E}">
        <p14:creationId xmlns:p14="http://schemas.microsoft.com/office/powerpoint/2010/main" val="2076584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28600" y="320279"/>
            <a:ext cx="8839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4000" dirty="0">
                <a:solidFill>
                  <a:srgbClr val="0070C0"/>
                </a:solidFill>
                <a:latin typeface="Cambria" pitchFamily="18" charset="0"/>
              </a:rPr>
              <a:t>More great features under construction</a:t>
            </a:r>
          </a:p>
        </p:txBody>
      </p:sp>
      <p:sp>
        <p:nvSpPr>
          <p:cNvPr id="6147" name="Rectangle 3"/>
          <p:cNvSpPr>
            <a:spLocks noChangeArrowheads="1"/>
          </p:cNvSpPr>
          <p:nvPr/>
        </p:nvSpPr>
        <p:spPr bwMode="auto">
          <a:xfrm>
            <a:off x="457200" y="914400"/>
            <a:ext cx="822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2800" dirty="0"/>
              <a:t>Improved Groundwater Tracking</a:t>
            </a:r>
          </a:p>
          <a:p>
            <a:pPr marL="342900" indent="-342900" eaLnBrk="1" hangingPunct="1">
              <a:spcBef>
                <a:spcPct val="20000"/>
              </a:spcBef>
              <a:buFontTx/>
              <a:buChar char="•"/>
            </a:pPr>
            <a:r>
              <a:rPr lang="en-US" sz="2800" dirty="0"/>
              <a:t>Improved Taxa Profile Definition per organization</a:t>
            </a:r>
          </a:p>
          <a:p>
            <a:pPr marL="342900" indent="-342900" eaLnBrk="1" hangingPunct="1">
              <a:spcBef>
                <a:spcPct val="20000"/>
              </a:spcBef>
              <a:buFontTx/>
              <a:buChar char="•"/>
            </a:pPr>
            <a:r>
              <a:rPr lang="en-US" sz="2800" dirty="0"/>
              <a:t>Auto-generation of bug abundance metrics per index based on taxa profiles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4417852"/>
            <a:ext cx="2362200" cy="725648"/>
          </a:xfrm>
          <a:prstGeom prst="rect">
            <a:avLst/>
          </a:prstGeom>
        </p:spPr>
      </p:pic>
    </p:spTree>
    <p:extLst>
      <p:ext uri="{BB962C8B-B14F-4D97-AF65-F5344CB8AC3E}">
        <p14:creationId xmlns:p14="http://schemas.microsoft.com/office/powerpoint/2010/main" val="3813186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114300"/>
            <a:ext cx="9144000" cy="800101"/>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a:lstStyle>
          <a:p>
            <a:pPr eaLnBrk="1" hangingPunct="1"/>
            <a:r>
              <a:rPr lang="en-US" sz="5400" kern="1200" dirty="0">
                <a:solidFill>
                  <a:srgbClr val="0070C0"/>
                </a:solidFill>
                <a:latin typeface="Cambria" pitchFamily="18" charset="0"/>
                <a:ea typeface="ＭＳ Ｐゴシック" pitchFamily="34" charset="-128"/>
                <a:cs typeface="+mn-cs"/>
              </a:rPr>
              <a:t>NAEPC Overview</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4398757"/>
            <a:ext cx="2667000" cy="744743"/>
          </a:xfrm>
          <a:prstGeom prst="rect">
            <a:avLst/>
          </a:prstGeom>
        </p:spPr>
      </p:pic>
      <p:pic>
        <p:nvPicPr>
          <p:cNvPr id="7" name="Picture 2" descr="http://naepc.com/wp-content/uploads/2009/12/NAEPC-image_ws_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278517"/>
            <a:ext cx="838200" cy="127176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8"/>
          <p:cNvSpPr txBox="1">
            <a:spLocks/>
          </p:cNvSpPr>
          <p:nvPr/>
        </p:nvSpPr>
        <p:spPr>
          <a:xfrm>
            <a:off x="1137213" y="954694"/>
            <a:ext cx="3663387" cy="3274785"/>
          </a:xfrm>
          <a:prstGeom prst="rect">
            <a:avLst/>
          </a:prstGeom>
        </p:spPr>
        <p:txBody>
          <a:bodyPr rtlCol="0">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438912" indent="-320040" eaLnBrk="1" fontAlgn="auto" hangingPunct="1">
              <a:spcBef>
                <a:spcPts val="0"/>
              </a:spcBef>
              <a:spcAft>
                <a:spcPts val="600"/>
              </a:spcAft>
              <a:buFont typeface="Wingdings 2"/>
              <a:buChar char=""/>
              <a:defRPr/>
            </a:pPr>
            <a:r>
              <a:rPr lang="en-US" sz="1400" i="1" kern="0" dirty="0"/>
              <a:t>Environmental Education for all Ages</a:t>
            </a:r>
          </a:p>
          <a:p>
            <a:pPr marL="438912" indent="-320040" eaLnBrk="1" fontAlgn="auto" hangingPunct="1">
              <a:spcBef>
                <a:spcPts val="0"/>
              </a:spcBef>
              <a:spcAft>
                <a:spcPts val="600"/>
              </a:spcAft>
              <a:buFont typeface="Wingdings 2"/>
              <a:buChar char=""/>
              <a:defRPr/>
            </a:pPr>
            <a:r>
              <a:rPr lang="en-US" sz="1400" i="1" kern="0" dirty="0"/>
              <a:t>Professional Training for Staff</a:t>
            </a:r>
          </a:p>
          <a:p>
            <a:pPr marL="438912" indent="-320040" eaLnBrk="1" fontAlgn="auto" hangingPunct="1">
              <a:spcBef>
                <a:spcPts val="0"/>
              </a:spcBef>
              <a:spcAft>
                <a:spcPts val="600"/>
              </a:spcAft>
              <a:buFont typeface="Wingdings 2"/>
              <a:buChar char=""/>
              <a:defRPr/>
            </a:pPr>
            <a:r>
              <a:rPr lang="en-US" sz="1400" i="1" kern="0" dirty="0"/>
              <a:t>Information Networking between tribes</a:t>
            </a:r>
          </a:p>
          <a:p>
            <a:pPr marL="438912" indent="-320040" eaLnBrk="1" fontAlgn="auto" hangingPunct="1">
              <a:spcBef>
                <a:spcPts val="0"/>
              </a:spcBef>
              <a:spcAft>
                <a:spcPts val="600"/>
              </a:spcAft>
              <a:buFont typeface="Wingdings 2"/>
              <a:buChar char=""/>
              <a:defRPr/>
            </a:pPr>
            <a:r>
              <a:rPr lang="en-US" sz="1400" i="1" kern="0" dirty="0"/>
              <a:t>Advocate for environmental justice </a:t>
            </a:r>
          </a:p>
          <a:p>
            <a:pPr marL="438912" indent="-320040" eaLnBrk="1" fontAlgn="auto" hangingPunct="1">
              <a:spcBef>
                <a:spcPts val="0"/>
              </a:spcBef>
              <a:spcAft>
                <a:spcPts val="600"/>
              </a:spcAft>
              <a:buFont typeface="Wingdings 2"/>
              <a:buChar char=""/>
              <a:defRPr/>
            </a:pPr>
            <a:r>
              <a:rPr lang="en-US" sz="1400" i="1" kern="0" dirty="0"/>
              <a:t>Partnerships/Collaborations </a:t>
            </a:r>
          </a:p>
          <a:p>
            <a:pPr marL="438912" indent="-320040" eaLnBrk="1" fontAlgn="auto" hangingPunct="1">
              <a:spcBef>
                <a:spcPts val="0"/>
              </a:spcBef>
              <a:spcAft>
                <a:spcPts val="600"/>
              </a:spcAft>
              <a:buFont typeface="Wingdings 2"/>
              <a:buChar char=""/>
              <a:defRPr/>
            </a:pPr>
            <a:r>
              <a:rPr lang="en-US" sz="1400" i="1" kern="0" dirty="0"/>
              <a:t>Disseminate information to Member Tribes</a:t>
            </a:r>
          </a:p>
          <a:p>
            <a:pPr marL="438912" indent="-320040" eaLnBrk="1" fontAlgn="auto" hangingPunct="1">
              <a:spcBef>
                <a:spcPts val="0"/>
              </a:spcBef>
              <a:spcAft>
                <a:spcPts val="600"/>
              </a:spcAft>
              <a:buFont typeface="Wingdings 2"/>
              <a:buChar char=""/>
              <a:defRPr/>
            </a:pPr>
            <a:r>
              <a:rPr lang="en-US" sz="1400" i="1" kern="0" dirty="0"/>
              <a:t>US Mexico Border Issues</a:t>
            </a:r>
          </a:p>
          <a:p>
            <a:pPr marL="438912" indent="-320040" eaLnBrk="1" fontAlgn="auto" hangingPunct="1">
              <a:spcBef>
                <a:spcPts val="0"/>
              </a:spcBef>
              <a:spcAft>
                <a:spcPts val="600"/>
              </a:spcAft>
              <a:buFont typeface="Wingdings 2"/>
              <a:buChar char=""/>
              <a:defRPr/>
            </a:pPr>
            <a:r>
              <a:rPr lang="en-US" sz="1400" i="1" kern="0" dirty="0"/>
              <a:t>Website</a:t>
            </a:r>
          </a:p>
          <a:p>
            <a:pPr marL="438912" indent="-320040" eaLnBrk="1" fontAlgn="auto" hangingPunct="1">
              <a:spcBef>
                <a:spcPts val="0"/>
              </a:spcBef>
              <a:spcAft>
                <a:spcPts val="600"/>
              </a:spcAft>
              <a:buFont typeface="Wingdings 2"/>
              <a:buChar char=""/>
              <a:defRPr/>
            </a:pPr>
            <a:r>
              <a:rPr lang="en-US" sz="1400" i="1" kern="0" dirty="0"/>
              <a:t>Underground </a:t>
            </a:r>
            <a:r>
              <a:rPr lang="en-US" sz="1200" i="1" kern="0" dirty="0"/>
              <a:t>Storage Tank (UST)Inspector</a:t>
            </a:r>
            <a:endParaRPr lang="en-US" sz="1200" kern="0" dirty="0"/>
          </a:p>
          <a:p>
            <a:pPr marL="438912" indent="-320040" eaLnBrk="1" fontAlgn="auto" hangingPunct="1">
              <a:spcBef>
                <a:spcPts val="0"/>
              </a:spcBef>
              <a:spcAft>
                <a:spcPts val="0"/>
              </a:spcAft>
              <a:buFont typeface="Wingdings 2"/>
              <a:buNone/>
              <a:defRPr/>
            </a:pPr>
            <a:endParaRPr lang="en-US" sz="1200" kern="0" dirty="0"/>
          </a:p>
        </p:txBody>
      </p:sp>
      <p:pic>
        <p:nvPicPr>
          <p:cNvPr id="10" name="Picture 12"/>
          <p:cNvPicPr>
            <a:picLocks noChangeAspect="1" noChangeArrowheads="1"/>
          </p:cNvPicPr>
          <p:nvPr/>
        </p:nvPicPr>
        <p:blipFill>
          <a:blip r:embed="rId6" cstate="print"/>
          <a:srcRect/>
          <a:stretch>
            <a:fillRect/>
          </a:stretch>
        </p:blipFill>
        <p:spPr>
          <a:xfrm>
            <a:off x="7086599" y="1600200"/>
            <a:ext cx="1959811" cy="1056378"/>
          </a:xfrm>
          <a:prstGeom prst="rect">
            <a:avLst/>
          </a:prstGeom>
          <a:noFill/>
          <a:ln w="28575">
            <a:solidFill>
              <a:schemeClr val="tx1"/>
            </a:solidFill>
          </a:ln>
        </p:spPr>
      </p:pic>
      <p:pic>
        <p:nvPicPr>
          <p:cNvPr id="9" name="Picture 13"/>
          <p:cNvPicPr>
            <a:picLocks noChangeAspect="1" noChangeArrowheads="1"/>
          </p:cNvPicPr>
          <p:nvPr/>
        </p:nvPicPr>
        <p:blipFill>
          <a:blip r:embed="rId7" cstate="print"/>
          <a:srcRect/>
          <a:stretch>
            <a:fillRect/>
          </a:stretch>
        </p:blipFill>
        <p:spPr bwMode="auto">
          <a:xfrm>
            <a:off x="5247439" y="954694"/>
            <a:ext cx="2218653" cy="1152224"/>
          </a:xfrm>
          <a:prstGeom prst="rect">
            <a:avLst/>
          </a:prstGeom>
          <a:noFill/>
          <a:ln w="31750">
            <a:solidFill>
              <a:schemeClr val="tx1"/>
            </a:solidFill>
            <a:miter lim="800000"/>
            <a:headEnd/>
            <a:tailEnd/>
          </a:ln>
        </p:spPr>
      </p:pic>
      <p:pic>
        <p:nvPicPr>
          <p:cNvPr id="12" name="Picture 15"/>
          <p:cNvPicPr>
            <a:picLocks noChangeAspect="1" noChangeArrowheads="1"/>
          </p:cNvPicPr>
          <p:nvPr/>
        </p:nvPicPr>
        <p:blipFill>
          <a:blip r:embed="rId8" cstate="print"/>
          <a:srcRect/>
          <a:stretch>
            <a:fillRect/>
          </a:stretch>
        </p:blipFill>
        <p:spPr bwMode="auto">
          <a:xfrm>
            <a:off x="6636744" y="3001932"/>
            <a:ext cx="2507255" cy="1312656"/>
          </a:xfrm>
          <a:prstGeom prst="rect">
            <a:avLst/>
          </a:prstGeom>
          <a:noFill/>
          <a:ln w="28575">
            <a:solidFill>
              <a:schemeClr val="tx1"/>
            </a:solidFill>
            <a:miter lim="800000"/>
            <a:headEnd/>
            <a:tailEnd/>
          </a:ln>
        </p:spPr>
      </p:pic>
      <p:pic>
        <p:nvPicPr>
          <p:cNvPr id="11" name="Picture 16"/>
          <p:cNvPicPr>
            <a:picLocks noChangeAspect="1" noChangeArrowheads="1"/>
          </p:cNvPicPr>
          <p:nvPr/>
        </p:nvPicPr>
        <p:blipFill>
          <a:blip r:embed="rId9" cstate="print"/>
          <a:srcRect/>
          <a:stretch>
            <a:fillRect/>
          </a:stretch>
        </p:blipFill>
        <p:spPr bwMode="auto">
          <a:xfrm>
            <a:off x="4802864" y="2628319"/>
            <a:ext cx="2064745" cy="1112861"/>
          </a:xfrm>
          <a:prstGeom prst="rect">
            <a:avLst/>
          </a:prstGeom>
          <a:noFill/>
          <a:ln w="28575">
            <a:solidFill>
              <a:schemeClr val="tx1"/>
            </a:solidFill>
            <a:miter lim="800000"/>
            <a:headEnd/>
            <a:tailEnd/>
          </a:ln>
        </p:spPr>
      </p:pic>
      <p:sp>
        <p:nvSpPr>
          <p:cNvPr id="5" name="TextBox 4"/>
          <p:cNvSpPr txBox="1"/>
          <p:nvPr/>
        </p:nvSpPr>
        <p:spPr>
          <a:xfrm>
            <a:off x="5234728" y="1768364"/>
            <a:ext cx="1151853" cy="338554"/>
          </a:xfrm>
          <a:prstGeom prst="rect">
            <a:avLst/>
          </a:prstGeom>
          <a:solidFill>
            <a:srgbClr val="CCCC00"/>
          </a:solidFill>
        </p:spPr>
        <p:txBody>
          <a:bodyPr wrap="square" rtlCol="0">
            <a:spAutoFit/>
          </a:bodyPr>
          <a:lstStyle/>
          <a:p>
            <a:r>
              <a:rPr lang="en-US" sz="1600" dirty="0"/>
              <a:t>Earth Day</a:t>
            </a:r>
          </a:p>
        </p:txBody>
      </p:sp>
      <p:sp>
        <p:nvSpPr>
          <p:cNvPr id="13" name="TextBox 12"/>
          <p:cNvSpPr txBox="1"/>
          <p:nvPr/>
        </p:nvSpPr>
        <p:spPr>
          <a:xfrm>
            <a:off x="8076446" y="1446311"/>
            <a:ext cx="991193" cy="307777"/>
          </a:xfrm>
          <a:prstGeom prst="rect">
            <a:avLst/>
          </a:prstGeom>
          <a:solidFill>
            <a:srgbClr val="CCCC00"/>
          </a:solidFill>
        </p:spPr>
        <p:txBody>
          <a:bodyPr wrap="square" rtlCol="0">
            <a:spAutoFit/>
          </a:bodyPr>
          <a:lstStyle/>
          <a:p>
            <a:r>
              <a:rPr lang="en-US" sz="1400" dirty="0" err="1"/>
              <a:t>Hazwoper</a:t>
            </a:r>
            <a:endParaRPr lang="en-US" sz="1400" dirty="0"/>
          </a:p>
        </p:txBody>
      </p:sp>
      <p:sp>
        <p:nvSpPr>
          <p:cNvPr id="14" name="TextBox 13"/>
          <p:cNvSpPr txBox="1"/>
          <p:nvPr/>
        </p:nvSpPr>
        <p:spPr>
          <a:xfrm>
            <a:off x="4876800" y="2629834"/>
            <a:ext cx="1066800" cy="307777"/>
          </a:xfrm>
          <a:prstGeom prst="rect">
            <a:avLst/>
          </a:prstGeom>
          <a:solidFill>
            <a:srgbClr val="CCCC00"/>
          </a:solidFill>
        </p:spPr>
        <p:txBody>
          <a:bodyPr wrap="square" rtlCol="0">
            <a:spAutoFit/>
          </a:bodyPr>
          <a:lstStyle/>
          <a:p>
            <a:r>
              <a:rPr lang="en-US" sz="1400" dirty="0"/>
              <a:t>Classroom</a:t>
            </a:r>
          </a:p>
        </p:txBody>
      </p:sp>
      <p:sp>
        <p:nvSpPr>
          <p:cNvPr id="15" name="TextBox 14"/>
          <p:cNvSpPr txBox="1"/>
          <p:nvPr/>
        </p:nvSpPr>
        <p:spPr>
          <a:xfrm>
            <a:off x="7792907" y="2846706"/>
            <a:ext cx="1220708" cy="307777"/>
          </a:xfrm>
          <a:prstGeom prst="rect">
            <a:avLst/>
          </a:prstGeom>
          <a:solidFill>
            <a:srgbClr val="CCCC00"/>
          </a:solidFill>
        </p:spPr>
        <p:txBody>
          <a:bodyPr wrap="square" rtlCol="0">
            <a:spAutoFit/>
          </a:bodyPr>
          <a:lstStyle/>
          <a:p>
            <a:r>
              <a:rPr lang="en-US" sz="1400" dirty="0"/>
              <a:t>In-the-field</a:t>
            </a:r>
          </a:p>
        </p:txBody>
      </p:sp>
    </p:spTree>
    <p:custDataLst>
      <p:tags r:id="rId1"/>
    </p:custDataLst>
    <p:extLst>
      <p:ext uri="{BB962C8B-B14F-4D97-AF65-F5344CB8AC3E}">
        <p14:creationId xmlns:p14="http://schemas.microsoft.com/office/powerpoint/2010/main" val="1778813649"/>
      </p:ext>
    </p:extLst>
  </p:cSld>
  <p:clrMapOvr>
    <a:masterClrMapping/>
  </p:clrMapOvr>
  <mc:AlternateContent xmlns:mc="http://schemas.openxmlformats.org/markup-compatibility/2006" xmlns:p14="http://schemas.microsoft.com/office/powerpoint/2010/main">
    <mc:Choice Requires="p14">
      <p:transition spd="slow" p14:dur="2000" advTm="10775"/>
    </mc:Choice>
    <mc:Fallback xmlns="">
      <p:transition spd="slow" advTm="10775"/>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28600" y="320279"/>
            <a:ext cx="8839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4000" dirty="0">
                <a:solidFill>
                  <a:srgbClr val="0070C0"/>
                </a:solidFill>
                <a:latin typeface="Cambria" pitchFamily="18" charset="0"/>
              </a:rPr>
              <a:t>On the Horizon</a:t>
            </a:r>
          </a:p>
        </p:txBody>
      </p:sp>
      <p:sp>
        <p:nvSpPr>
          <p:cNvPr id="6147" name="Rectangle 3"/>
          <p:cNvSpPr>
            <a:spLocks noChangeArrowheads="1"/>
          </p:cNvSpPr>
          <p:nvPr/>
        </p:nvSpPr>
        <p:spPr bwMode="auto">
          <a:xfrm>
            <a:off x="457200" y="914400"/>
            <a:ext cx="822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dirty="0"/>
              <a:t>Project Dashboard</a:t>
            </a:r>
          </a:p>
          <a:p>
            <a:pPr marL="342900" indent="-342900" eaLnBrk="1" hangingPunct="1">
              <a:spcBef>
                <a:spcPct val="20000"/>
              </a:spcBef>
              <a:buFontTx/>
              <a:buChar char="•"/>
            </a:pPr>
            <a:r>
              <a:rPr lang="en-US" dirty="0"/>
              <a:t>Open dumps integration with IHS WSTARS - Open Dumps</a:t>
            </a:r>
          </a:p>
          <a:p>
            <a:pPr marL="342900" indent="-342900" eaLnBrk="1" hangingPunct="1">
              <a:spcBef>
                <a:spcPct val="20000"/>
              </a:spcBef>
              <a:buFontTx/>
              <a:buChar char="•"/>
            </a:pPr>
            <a:r>
              <a:rPr lang="en-US" dirty="0"/>
              <a:t>Improved Habitat Assessment Data Support</a:t>
            </a:r>
          </a:p>
          <a:p>
            <a:pPr marL="342900" indent="-342900" eaLnBrk="1" hangingPunct="1">
              <a:spcBef>
                <a:spcPct val="20000"/>
              </a:spcBef>
              <a:buFontTx/>
              <a:buChar char="•"/>
            </a:pPr>
            <a:r>
              <a:rPr lang="en-US" dirty="0"/>
              <a:t>Event Analysis</a:t>
            </a:r>
          </a:p>
          <a:p>
            <a:pPr marL="342900" indent="-342900" eaLnBrk="1" hangingPunct="1">
              <a:spcBef>
                <a:spcPct val="20000"/>
              </a:spcBef>
              <a:buFontTx/>
              <a:buChar char="•"/>
            </a:pPr>
            <a:r>
              <a:rPr lang="en-US" dirty="0"/>
              <a:t>More CMD QC improvements</a:t>
            </a:r>
          </a:p>
          <a:p>
            <a:pPr marL="342900" indent="-342900" eaLnBrk="1" hangingPunct="1">
              <a:spcBef>
                <a:spcPct val="20000"/>
              </a:spcBef>
              <a:buFontTx/>
              <a:buChar char="•"/>
            </a:pPr>
            <a:r>
              <a:rPr lang="en-US" dirty="0"/>
              <a:t>Habitat Assessment Improvements</a:t>
            </a:r>
          </a:p>
          <a:p>
            <a:pPr marL="342900" indent="-342900" eaLnBrk="1" hangingPunct="1">
              <a:spcBef>
                <a:spcPct val="20000"/>
              </a:spcBef>
              <a:buFontTx/>
              <a:buChar char="•"/>
            </a:pPr>
            <a:endParaRPr lang="en-US" dirty="0"/>
          </a:p>
          <a:p>
            <a:pPr marL="342900" indent="-342900" eaLnBrk="1" hangingPunct="1">
              <a:spcBef>
                <a:spcPct val="20000"/>
              </a:spcBef>
              <a:buFontTx/>
              <a:buChar char="•"/>
            </a:pP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4417852"/>
            <a:ext cx="2362200" cy="725648"/>
          </a:xfrm>
          <a:prstGeom prst="rect">
            <a:avLst/>
          </a:prstGeom>
        </p:spPr>
      </p:pic>
    </p:spTree>
    <p:extLst>
      <p:ext uri="{BB962C8B-B14F-4D97-AF65-F5344CB8AC3E}">
        <p14:creationId xmlns:p14="http://schemas.microsoft.com/office/powerpoint/2010/main" val="2267672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3"/>
          </p:nvPr>
        </p:nvSpPr>
        <p:spPr>
          <a:xfrm>
            <a:off x="5102225" y="1177528"/>
            <a:ext cx="4041775" cy="479822"/>
          </a:xfrm>
        </p:spPr>
        <p:txBody>
          <a:bodyPr/>
          <a:lstStyle/>
          <a:p>
            <a:r>
              <a:rPr lang="en-US" dirty="0"/>
              <a:t>NAEPC Tribes</a:t>
            </a:r>
          </a:p>
        </p:txBody>
      </p:sp>
      <p:sp>
        <p:nvSpPr>
          <p:cNvPr id="13" name="Content Placeholder 12"/>
          <p:cNvSpPr>
            <a:spLocks noGrp="1"/>
          </p:cNvSpPr>
          <p:nvPr>
            <p:ph sz="quarter" idx="4"/>
          </p:nvPr>
        </p:nvSpPr>
        <p:spPr>
          <a:xfrm>
            <a:off x="3733800" y="1657349"/>
            <a:ext cx="5330827" cy="2782903"/>
          </a:xfrm>
        </p:spPr>
        <p:txBody>
          <a:bodyPr/>
          <a:lstStyle/>
          <a:p>
            <a:r>
              <a:rPr lang="en-US" sz="2000" dirty="0"/>
              <a:t>NAEPC provides services to an area of over 1000 miles.</a:t>
            </a:r>
          </a:p>
          <a:p>
            <a:r>
              <a:rPr lang="en-US" sz="2000" dirty="0"/>
              <a:t>The Bear River Rancheria is the most northern in California</a:t>
            </a:r>
          </a:p>
          <a:p>
            <a:r>
              <a:rPr lang="en-US" sz="2000" dirty="0"/>
              <a:t>Campo is the most southern in California</a:t>
            </a:r>
          </a:p>
          <a:p>
            <a:r>
              <a:rPr lang="en-US" sz="2000" dirty="0"/>
              <a:t>Moapa is our first Nevada Tribe and </a:t>
            </a:r>
          </a:p>
          <a:p>
            <a:r>
              <a:rPr lang="en-US" sz="2000" dirty="0"/>
              <a:t>Santa Clara is our first New Mexico tribe</a:t>
            </a:r>
          </a:p>
        </p:txBody>
      </p:sp>
      <p:sp>
        <p:nvSpPr>
          <p:cNvPr id="6" name="Title 3"/>
          <p:cNvSpPr txBox="1">
            <a:spLocks/>
          </p:cNvSpPr>
          <p:nvPr/>
        </p:nvSpPr>
        <p:spPr>
          <a:xfrm>
            <a:off x="0" y="114300"/>
            <a:ext cx="9144000" cy="800101"/>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a:lstStyle>
          <a:p>
            <a:pPr eaLnBrk="1" hangingPunct="1"/>
            <a:r>
              <a:rPr lang="en-US" sz="5400" kern="1200" dirty="0">
                <a:solidFill>
                  <a:srgbClr val="0070C0"/>
                </a:solidFill>
                <a:latin typeface="Cambria" pitchFamily="18" charset="0"/>
                <a:ea typeface="ＭＳ Ｐゴシック" pitchFamily="34" charset="-128"/>
                <a:cs typeface="+mn-cs"/>
              </a:rPr>
              <a:t>NAEPC Overview</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4398757"/>
            <a:ext cx="2514600" cy="744743"/>
          </a:xfrm>
          <a:prstGeom prst="rect">
            <a:avLst/>
          </a:prstGeom>
        </p:spPr>
      </p:pic>
      <p:grpSp>
        <p:nvGrpSpPr>
          <p:cNvPr id="14" name="Group 9"/>
          <p:cNvGrpSpPr>
            <a:grpSpLocks/>
          </p:cNvGrpSpPr>
          <p:nvPr/>
        </p:nvGrpSpPr>
        <p:grpSpPr bwMode="auto">
          <a:xfrm>
            <a:off x="228600" y="1200150"/>
            <a:ext cx="3505200" cy="3782122"/>
            <a:chOff x="11697" y="-2664"/>
            <a:chExt cx="4372" cy="5850"/>
          </a:xfrm>
        </p:grpSpPr>
        <p:pic>
          <p:nvPicPr>
            <p:cNvPr id="15" name="Picture 10"/>
            <p:cNvPicPr>
              <a:picLocks noChangeAspect="1" noChangeArrowheads="1"/>
            </p:cNvPicPr>
            <p:nvPr/>
          </p:nvPicPr>
          <p:blipFill>
            <a:blip r:embed="rId5" cstate="print"/>
            <a:srcRect/>
            <a:stretch>
              <a:fillRect/>
            </a:stretch>
          </p:blipFill>
          <p:spPr bwMode="auto">
            <a:xfrm>
              <a:off x="11697" y="-2662"/>
              <a:ext cx="4372" cy="5848"/>
            </a:xfrm>
            <a:prstGeom prst="rect">
              <a:avLst/>
            </a:prstGeom>
            <a:noFill/>
            <a:ln w="12700" algn="ctr">
              <a:solidFill>
                <a:srgbClr val="000000"/>
              </a:solidFill>
              <a:miter lim="800000"/>
              <a:headEnd/>
              <a:tailEnd/>
            </a:ln>
          </p:spPr>
        </p:pic>
        <p:grpSp>
          <p:nvGrpSpPr>
            <p:cNvPr id="16" name="Group 11"/>
            <p:cNvGrpSpPr>
              <a:grpSpLocks/>
            </p:cNvGrpSpPr>
            <p:nvPr/>
          </p:nvGrpSpPr>
          <p:grpSpPr bwMode="auto">
            <a:xfrm>
              <a:off x="11697" y="-2664"/>
              <a:ext cx="4372" cy="5850"/>
              <a:chOff x="-103772703" y="-106301664"/>
              <a:chExt cx="4372" cy="5850"/>
            </a:xfrm>
          </p:grpSpPr>
          <p:sp>
            <p:nvSpPr>
              <p:cNvPr id="17" name="Freeform 12"/>
              <p:cNvSpPr>
                <a:spLocks/>
              </p:cNvSpPr>
              <p:nvPr/>
            </p:nvSpPr>
            <p:spPr bwMode="auto">
              <a:xfrm>
                <a:off x="-103772703" y="-106301664"/>
                <a:ext cx="4372" cy="5850"/>
              </a:xfrm>
              <a:custGeom>
                <a:avLst/>
                <a:gdLst>
                  <a:gd name="T0" fmla="*/ 0 w 4372"/>
                  <a:gd name="T1" fmla="*/ 5850 h 5850"/>
                  <a:gd name="T2" fmla="*/ 4372 w 4372"/>
                  <a:gd name="T3" fmla="*/ 5850 h 5850"/>
                  <a:gd name="T4" fmla="*/ 4372 w 4372"/>
                  <a:gd name="T5" fmla="*/ 0 h 5850"/>
                  <a:gd name="T6" fmla="*/ 0 w 4372"/>
                  <a:gd name="T7" fmla="*/ 0 h 5850"/>
                  <a:gd name="T8" fmla="*/ 0 w 4372"/>
                  <a:gd name="T9" fmla="*/ 5850 h 5850"/>
                  <a:gd name="T10" fmla="*/ 0 60000 65536"/>
                  <a:gd name="T11" fmla="*/ 0 60000 65536"/>
                  <a:gd name="T12" fmla="*/ 0 60000 65536"/>
                  <a:gd name="T13" fmla="*/ 0 60000 65536"/>
                  <a:gd name="T14" fmla="*/ 0 60000 65536"/>
                  <a:gd name="T15" fmla="*/ 0 w 4372"/>
                  <a:gd name="T16" fmla="*/ 0 h 5850"/>
                  <a:gd name="T17" fmla="*/ 4372 w 4372"/>
                  <a:gd name="T18" fmla="*/ 5850 h 5850"/>
                </a:gdLst>
                <a:ahLst/>
                <a:cxnLst>
                  <a:cxn ang="T10">
                    <a:pos x="T0" y="T1"/>
                  </a:cxn>
                  <a:cxn ang="T11">
                    <a:pos x="T2" y="T3"/>
                  </a:cxn>
                  <a:cxn ang="T12">
                    <a:pos x="T4" y="T5"/>
                  </a:cxn>
                  <a:cxn ang="T13">
                    <a:pos x="T6" y="T7"/>
                  </a:cxn>
                  <a:cxn ang="T14">
                    <a:pos x="T8" y="T9"/>
                  </a:cxn>
                </a:cxnLst>
                <a:rect l="T15" t="T16" r="T17" b="T18"/>
                <a:pathLst>
                  <a:path w="4372" h="5850">
                    <a:moveTo>
                      <a:pt x="0" y="5850"/>
                    </a:moveTo>
                    <a:lnTo>
                      <a:pt x="4372" y="5850"/>
                    </a:lnTo>
                    <a:lnTo>
                      <a:pt x="4372" y="0"/>
                    </a:lnTo>
                    <a:lnTo>
                      <a:pt x="0" y="0"/>
                    </a:lnTo>
                    <a:lnTo>
                      <a:pt x="0" y="5850"/>
                    </a:lnTo>
                    <a:close/>
                  </a:path>
                </a:pathLst>
              </a:custGeom>
              <a:noFill/>
              <a:ln w="19050" algn="ctr">
                <a:solidFill>
                  <a:srgbClr val="000000"/>
                </a:solidFill>
                <a:round/>
                <a:headEnd/>
                <a:tailEnd/>
              </a:ln>
            </p:spPr>
            <p:txBody>
              <a:bodyPr/>
              <a:lstStyle/>
              <a:p>
                <a:endParaRPr lang="en-US"/>
              </a:p>
            </p:txBody>
          </p:sp>
        </p:grpSp>
      </p:grpSp>
      <p:pic>
        <p:nvPicPr>
          <p:cNvPr id="18" name="Picture 2" descr="http://naepc.com/wp-content/uploads/2009/12/NAEPC-image_ws_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398" y="103150"/>
            <a:ext cx="876002" cy="12717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56567377"/>
      </p:ext>
    </p:extLst>
  </p:cSld>
  <p:clrMapOvr>
    <a:masterClrMapping/>
  </p:clrMapOvr>
  <mc:AlternateContent xmlns:mc="http://schemas.openxmlformats.org/markup-compatibility/2006" xmlns:p14="http://schemas.microsoft.com/office/powerpoint/2010/main">
    <mc:Choice Requires="p14">
      <p:transition spd="slow" p14:dur="2000" advTm="10775"/>
    </mc:Choice>
    <mc:Fallback xmlns="">
      <p:transition spd="slow" advTm="10775"/>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185715" y="1276349"/>
            <a:ext cx="7772400" cy="2781301"/>
          </a:xfrm>
        </p:spPr>
        <p:txBody>
          <a:bodyPr/>
          <a:lstStyle/>
          <a:p>
            <a:pPr algn="l"/>
            <a:r>
              <a:rPr lang="en-US" sz="2800" b="1" i="1" dirty="0"/>
              <a:t>History:</a:t>
            </a:r>
          </a:p>
          <a:p>
            <a:pPr algn="l"/>
            <a:r>
              <a:rPr lang="en-US" sz="2800" i="1" dirty="0"/>
              <a:t>Founded in 1996 by leaders of four tribes: La Jolla, Pauma, Pechanga &amp; San Pasqual to assist with building programmatic capacity</a:t>
            </a:r>
          </a:p>
        </p:txBody>
      </p:sp>
      <p:sp>
        <p:nvSpPr>
          <p:cNvPr id="6" name="Title 3"/>
          <p:cNvSpPr txBox="1">
            <a:spLocks/>
          </p:cNvSpPr>
          <p:nvPr/>
        </p:nvSpPr>
        <p:spPr>
          <a:xfrm>
            <a:off x="0" y="114300"/>
            <a:ext cx="9144000" cy="800101"/>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a:lstStyle>
          <a:p>
            <a:pPr eaLnBrk="1" hangingPunct="1"/>
            <a:r>
              <a:rPr lang="en-US" sz="5400" kern="1200" dirty="0">
                <a:solidFill>
                  <a:srgbClr val="0070C0"/>
                </a:solidFill>
                <a:latin typeface="Cambria" pitchFamily="18" charset="0"/>
                <a:ea typeface="ＭＳ Ｐゴシック" pitchFamily="34" charset="-128"/>
                <a:cs typeface="+mn-cs"/>
              </a:rPr>
              <a:t>NAEPC Overview</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4400551"/>
            <a:ext cx="2438400" cy="742950"/>
          </a:xfrm>
          <a:prstGeom prst="rect">
            <a:avLst/>
          </a:prstGeom>
        </p:spPr>
      </p:pic>
      <p:pic>
        <p:nvPicPr>
          <p:cNvPr id="8" name="Picture 2" descr="http://naepc.com/wp-content/uploads/2009/12/NAEPC-image_ws_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637" y="110802"/>
            <a:ext cx="887963" cy="12717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77160776"/>
      </p:ext>
    </p:extLst>
  </p:cSld>
  <p:clrMapOvr>
    <a:masterClrMapping/>
  </p:clrMapOvr>
  <mc:AlternateContent xmlns:mc="http://schemas.openxmlformats.org/markup-compatibility/2006" xmlns:p14="http://schemas.microsoft.com/office/powerpoint/2010/main">
    <mc:Choice Requires="p14">
      <p:transition spd="slow" p14:dur="2000" advTm="10775"/>
    </mc:Choice>
    <mc:Fallback xmlns="">
      <p:transition spd="slow" advTm="10775"/>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185715" y="914401"/>
            <a:ext cx="7772400" cy="3143250"/>
          </a:xfrm>
        </p:spPr>
        <p:txBody>
          <a:bodyPr/>
          <a:lstStyle/>
          <a:p>
            <a:pPr algn="l"/>
            <a:r>
              <a:rPr lang="en-US" sz="2800" b="1" i="1" dirty="0"/>
              <a:t>Vision:</a:t>
            </a:r>
          </a:p>
          <a:p>
            <a:pPr algn="l"/>
            <a:r>
              <a:rPr lang="en-US" sz="2800" i="1" dirty="0"/>
              <a:t>To become a recognized leader for environmental stewardship by creating and promoting resilient partnerships while embracing tribal traditions and culture for present and future generations</a:t>
            </a:r>
          </a:p>
        </p:txBody>
      </p:sp>
      <p:sp>
        <p:nvSpPr>
          <p:cNvPr id="6" name="Title 3"/>
          <p:cNvSpPr txBox="1">
            <a:spLocks/>
          </p:cNvSpPr>
          <p:nvPr/>
        </p:nvSpPr>
        <p:spPr>
          <a:xfrm>
            <a:off x="0" y="114300"/>
            <a:ext cx="9144000" cy="800101"/>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a:lstStyle>
          <a:p>
            <a:pPr eaLnBrk="1" hangingPunct="1"/>
            <a:r>
              <a:rPr lang="en-US" sz="5400" kern="1200" dirty="0">
                <a:solidFill>
                  <a:srgbClr val="0070C0"/>
                </a:solidFill>
                <a:latin typeface="Cambria" pitchFamily="18" charset="0"/>
                <a:ea typeface="ＭＳ Ｐゴシック" pitchFamily="34" charset="-128"/>
                <a:cs typeface="+mn-cs"/>
              </a:rPr>
              <a:t>NAEPC Overview</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4400551"/>
            <a:ext cx="2438400" cy="742950"/>
          </a:xfrm>
          <a:prstGeom prst="rect">
            <a:avLst/>
          </a:prstGeom>
        </p:spPr>
      </p:pic>
      <p:pic>
        <p:nvPicPr>
          <p:cNvPr id="8" name="Picture 2" descr="http://naepc.com/wp-content/uploads/2009/12/NAEPC-image_ws_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637" y="110802"/>
            <a:ext cx="887963" cy="12717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41700775"/>
      </p:ext>
    </p:extLst>
  </p:cSld>
  <p:clrMapOvr>
    <a:masterClrMapping/>
  </p:clrMapOvr>
  <mc:AlternateContent xmlns:mc="http://schemas.openxmlformats.org/markup-compatibility/2006" xmlns:p14="http://schemas.microsoft.com/office/powerpoint/2010/main">
    <mc:Choice Requires="p14">
      <p:transition spd="slow" p14:dur="2000" advTm="10775"/>
    </mc:Choice>
    <mc:Fallback xmlns="">
      <p:transition spd="slow" advTm="10775"/>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99237" y="914401"/>
            <a:ext cx="7772400" cy="3484355"/>
          </a:xfrm>
        </p:spPr>
        <p:txBody>
          <a:bodyPr/>
          <a:lstStyle/>
          <a:p>
            <a:pPr algn="l"/>
            <a:r>
              <a:rPr lang="en-US" sz="2400" b="1" i="1" dirty="0"/>
              <a:t>Goals:</a:t>
            </a:r>
          </a:p>
          <a:p>
            <a:pPr algn="l"/>
            <a:r>
              <a:rPr lang="en-US" sz="2400" i="1" dirty="0"/>
              <a:t>Offer environmental education resources to people of all ages; advocate for environmental justice; strengthen intertribal partnerships and resources by sharing knowledge to promote environmental stewardship; provide technical training and support; and gather and disseminate information to member tribes.</a:t>
            </a:r>
          </a:p>
        </p:txBody>
      </p:sp>
      <p:sp>
        <p:nvSpPr>
          <p:cNvPr id="6" name="Title 3"/>
          <p:cNvSpPr txBox="1">
            <a:spLocks/>
          </p:cNvSpPr>
          <p:nvPr/>
        </p:nvSpPr>
        <p:spPr>
          <a:xfrm>
            <a:off x="0" y="114300"/>
            <a:ext cx="9144000" cy="800101"/>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a:lstStyle>
          <a:p>
            <a:pPr eaLnBrk="1" hangingPunct="1"/>
            <a:r>
              <a:rPr lang="en-US" sz="5400" kern="1200" dirty="0">
                <a:solidFill>
                  <a:srgbClr val="0070C0"/>
                </a:solidFill>
                <a:latin typeface="Cambria" pitchFamily="18" charset="0"/>
                <a:ea typeface="ＭＳ Ｐゴシック" pitchFamily="34" charset="-128"/>
                <a:cs typeface="+mn-cs"/>
              </a:rPr>
              <a:t>NAEPC Overview</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4398757"/>
            <a:ext cx="2667000" cy="744743"/>
          </a:xfrm>
          <a:prstGeom prst="rect">
            <a:avLst/>
          </a:prstGeom>
        </p:spPr>
      </p:pic>
      <p:pic>
        <p:nvPicPr>
          <p:cNvPr id="8" name="Picture 2" descr="http://naepc.com/wp-content/uploads/2009/12/NAEPC-image_ws_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14301"/>
            <a:ext cx="914400" cy="12717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47101326"/>
      </p:ext>
    </p:extLst>
  </p:cSld>
  <p:clrMapOvr>
    <a:masterClrMapping/>
  </p:clrMapOvr>
  <mc:AlternateContent xmlns:mc="http://schemas.openxmlformats.org/markup-compatibility/2006" xmlns:p14="http://schemas.microsoft.com/office/powerpoint/2010/main">
    <mc:Choice Requires="p14">
      <p:transition spd="slow" p14:dur="2000" advTm="10775"/>
    </mc:Choice>
    <mc:Fallback xmlns="">
      <p:transition spd="slow" advTm="10775"/>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09600" y="3202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4000">
                <a:solidFill>
                  <a:srgbClr val="0070C0"/>
                </a:solidFill>
                <a:latin typeface="Cambria" pitchFamily="18" charset="0"/>
              </a:rPr>
              <a:t>Major AWQMS Capabilities</a:t>
            </a:r>
          </a:p>
        </p:txBody>
      </p:sp>
      <p:sp>
        <p:nvSpPr>
          <p:cNvPr id="6147" name="Rectangle 3"/>
          <p:cNvSpPr>
            <a:spLocks noChangeArrowheads="1"/>
          </p:cNvSpPr>
          <p:nvPr/>
        </p:nvSpPr>
        <p:spPr bwMode="auto">
          <a:xfrm>
            <a:off x="609600" y="914400"/>
            <a:ext cx="838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2800" dirty="0"/>
              <a:t>Data Consolidation</a:t>
            </a:r>
          </a:p>
          <a:p>
            <a:pPr marL="800100" lvl="1" indent="-342900" eaLnBrk="1" hangingPunct="1">
              <a:spcBef>
                <a:spcPct val="20000"/>
              </a:spcBef>
              <a:buFontTx/>
              <a:buChar char="•"/>
            </a:pPr>
            <a:r>
              <a:rPr lang="en-US" sz="2800" dirty="0"/>
              <a:t>All Discrete WQX sample/observation types</a:t>
            </a:r>
          </a:p>
          <a:p>
            <a:pPr marL="800100" lvl="1" indent="-342900" eaLnBrk="1" hangingPunct="1">
              <a:spcBef>
                <a:spcPct val="20000"/>
              </a:spcBef>
              <a:buFontTx/>
              <a:buChar char="•"/>
            </a:pPr>
            <a:r>
              <a:rPr lang="en-US" sz="2800" dirty="0"/>
              <a:t>Continuous/Time Series Data</a:t>
            </a:r>
          </a:p>
          <a:p>
            <a:pPr marL="800100" lvl="1" indent="-342900" eaLnBrk="1" hangingPunct="1">
              <a:spcBef>
                <a:spcPct val="20000"/>
              </a:spcBef>
              <a:buFontTx/>
              <a:buChar char="•"/>
            </a:pPr>
            <a:r>
              <a:rPr lang="en-US" sz="2800" dirty="0"/>
              <a:t>Configurable Batch Import</a:t>
            </a:r>
          </a:p>
          <a:p>
            <a:pPr marL="800100" lvl="1" indent="-342900" eaLnBrk="1" hangingPunct="1">
              <a:spcBef>
                <a:spcPct val="20000"/>
              </a:spcBef>
              <a:buFontTx/>
              <a:buChar char="•"/>
            </a:pPr>
            <a:r>
              <a:rPr lang="en-US" sz="2800" dirty="0"/>
              <a:t>Configurable Rapid Entry Forms</a:t>
            </a:r>
          </a:p>
          <a:p>
            <a:pPr marL="800100" lvl="1" indent="-342900" eaLnBrk="1" hangingPunct="1">
              <a:spcBef>
                <a:spcPct val="20000"/>
              </a:spcBef>
              <a:buFontTx/>
              <a:buChar char="•"/>
            </a:pPr>
            <a:r>
              <a:rPr lang="en-US" sz="2800" dirty="0"/>
              <a:t>Data Management / Editing Tools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4417852"/>
            <a:ext cx="2286000" cy="725648"/>
          </a:xfrm>
          <a:prstGeom prst="rect">
            <a:avLst/>
          </a:prstGeom>
        </p:spPr>
      </p:pic>
      <p:pic>
        <p:nvPicPr>
          <p:cNvPr id="6" name="Picture 5"/>
          <p:cNvPicPr/>
          <p:nvPr/>
        </p:nvPicPr>
        <p:blipFill>
          <a:blip r:embed="rId4"/>
          <a:stretch>
            <a:fillRect/>
          </a:stretch>
        </p:blipFill>
        <p:spPr>
          <a:xfrm>
            <a:off x="0" y="0"/>
            <a:ext cx="5799455" cy="4578985"/>
          </a:xfrm>
          <a:prstGeom prst="rect">
            <a:avLst/>
          </a:prstGeom>
        </p:spPr>
        <p:style>
          <a:lnRef idx="1">
            <a:schemeClr val="accent6"/>
          </a:lnRef>
          <a:fillRef idx="3">
            <a:schemeClr val="accent6"/>
          </a:fillRef>
          <a:effectRef idx="2">
            <a:schemeClr val="accent6"/>
          </a:effectRef>
          <a:fontRef idx="minor">
            <a:schemeClr val="lt1"/>
          </a:fontRef>
        </p:style>
      </p:pic>
      <p:pic>
        <p:nvPicPr>
          <p:cNvPr id="7" name="Picture 6" descr="C:\Users\markl\AppData\Local\Temp\SNAGHTMLfacc6f8.PNG"/>
          <p:cNvPicPr/>
          <p:nvPr/>
        </p:nvPicPr>
        <p:blipFill>
          <a:blip r:embed="rId5">
            <a:extLst>
              <a:ext uri="{28A0092B-C50C-407E-A947-70E740481C1C}">
                <a14:useLocalDpi xmlns:a14="http://schemas.microsoft.com/office/drawing/2010/main" val="0"/>
              </a:ext>
            </a:extLst>
          </a:blip>
          <a:srcRect/>
          <a:stretch>
            <a:fillRect/>
          </a:stretch>
        </p:blipFill>
        <p:spPr bwMode="auto">
          <a:xfrm>
            <a:off x="304800" y="320279"/>
            <a:ext cx="6413500" cy="3876675"/>
          </a:xfrm>
          <a:prstGeom prst="rect">
            <a:avLst/>
          </a:prstGeom>
          <a:ln/>
        </p:spPr>
        <p:style>
          <a:lnRef idx="1">
            <a:schemeClr val="accent6"/>
          </a:lnRef>
          <a:fillRef idx="3">
            <a:schemeClr val="accent6"/>
          </a:fillRef>
          <a:effectRef idx="2">
            <a:schemeClr val="accent6"/>
          </a:effectRef>
          <a:fontRef idx="minor">
            <a:schemeClr val="lt1"/>
          </a:fontRef>
        </p:style>
      </p:pic>
      <p:pic>
        <p:nvPicPr>
          <p:cNvPr id="8" name="Picture 7"/>
          <p:cNvPicPr/>
          <p:nvPr/>
        </p:nvPicPr>
        <p:blipFill>
          <a:blip r:embed="rId6"/>
          <a:stretch>
            <a:fillRect/>
          </a:stretch>
        </p:blipFill>
        <p:spPr>
          <a:xfrm>
            <a:off x="537527" y="590550"/>
            <a:ext cx="4716145" cy="3108960"/>
          </a:xfrm>
          <a:prstGeom prst="rect">
            <a:avLst/>
          </a:prstGeom>
        </p:spPr>
        <p:style>
          <a:lnRef idx="1">
            <a:schemeClr val="accent6"/>
          </a:lnRef>
          <a:fillRef idx="3">
            <a:schemeClr val="accent6"/>
          </a:fillRef>
          <a:effectRef idx="2">
            <a:schemeClr val="accent6"/>
          </a:effectRef>
          <a:fontRef idx="minor">
            <a:schemeClr val="lt1"/>
          </a:fontRef>
        </p:style>
      </p:pic>
      <p:pic>
        <p:nvPicPr>
          <p:cNvPr id="9" name="Picture 8"/>
          <p:cNvPicPr/>
          <p:nvPr/>
        </p:nvPicPr>
        <p:blipFill>
          <a:blip r:embed="rId7"/>
          <a:stretch>
            <a:fillRect/>
          </a:stretch>
        </p:blipFill>
        <p:spPr>
          <a:xfrm>
            <a:off x="914400" y="773259"/>
            <a:ext cx="6263005" cy="4081780"/>
          </a:xfrm>
          <a:prstGeom prst="rect">
            <a:avLst/>
          </a:prstGeom>
        </p:spPr>
        <p:style>
          <a:lnRef idx="1">
            <a:schemeClr val="accent6"/>
          </a:lnRef>
          <a:fillRef idx="3">
            <a:schemeClr val="accent6"/>
          </a:fillRef>
          <a:effectRef idx="2">
            <a:schemeClr val="accent6"/>
          </a:effectRef>
          <a:fontRef idx="minor">
            <a:schemeClr val="lt1"/>
          </a:fontRef>
        </p:style>
      </p:pic>
      <p:pic>
        <p:nvPicPr>
          <p:cNvPr id="10" name="Picture 9"/>
          <p:cNvPicPr/>
          <p:nvPr/>
        </p:nvPicPr>
        <p:blipFill>
          <a:blip r:embed="rId8"/>
          <a:stretch>
            <a:fillRect/>
          </a:stretch>
        </p:blipFill>
        <p:spPr>
          <a:xfrm>
            <a:off x="1295400" y="1112349"/>
            <a:ext cx="5943600" cy="1701800"/>
          </a:xfrm>
          <a:prstGeom prst="rect">
            <a:avLst/>
          </a:prstGeom>
        </p:spPr>
        <p:style>
          <a:lnRef idx="1">
            <a:schemeClr val="accent6"/>
          </a:lnRef>
          <a:fillRef idx="3">
            <a:schemeClr val="accent6"/>
          </a:fillRef>
          <a:effectRef idx="2">
            <a:schemeClr val="accent6"/>
          </a:effectRef>
          <a:fontRef idx="minor">
            <a:schemeClr val="lt1"/>
          </a:fontRef>
        </p:style>
      </p:pic>
      <p:pic>
        <p:nvPicPr>
          <p:cNvPr id="11" name="Picture 10"/>
          <p:cNvPicPr>
            <a:picLocks noChangeAspect="1"/>
          </p:cNvPicPr>
          <p:nvPr/>
        </p:nvPicPr>
        <p:blipFill>
          <a:blip r:embed="rId9"/>
          <a:stretch>
            <a:fillRect/>
          </a:stretch>
        </p:blipFill>
        <p:spPr>
          <a:xfrm>
            <a:off x="1130268" y="816206"/>
            <a:ext cx="6273864" cy="2946571"/>
          </a:xfrm>
          <a:prstGeom prst="rect">
            <a:avLst/>
          </a:prstGeom>
        </p:spPr>
        <p:style>
          <a:lnRef idx="1">
            <a:schemeClr val="accent6"/>
          </a:lnRef>
          <a:fillRef idx="3">
            <a:schemeClr val="accent6"/>
          </a:fillRef>
          <a:effectRef idx="2">
            <a:schemeClr val="accent6"/>
          </a:effectRef>
          <a:fontRef idx="minor">
            <a:schemeClr val="lt1"/>
          </a:fontRef>
        </p:style>
      </p:pic>
    </p:spTree>
    <p:extLst>
      <p:ext uri="{BB962C8B-B14F-4D97-AF65-F5344CB8AC3E}">
        <p14:creationId xmlns:p14="http://schemas.microsoft.com/office/powerpoint/2010/main" val="192111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2" y="57150"/>
            <a:ext cx="899310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naepc.com/wp-content/uploads/2009/12/NAEPC-image_ws_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57150"/>
            <a:ext cx="1997478" cy="2971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692" y="1330226"/>
            <a:ext cx="8688308" cy="2308324"/>
          </a:xfrm>
          <a:prstGeom prst="rect">
            <a:avLst/>
          </a:prstGeom>
          <a:noFill/>
        </p:spPr>
        <p:txBody>
          <a:bodyPr wrap="square" rtlCol="0">
            <a:spAutoFit/>
          </a:bodyPr>
          <a:lstStyle/>
          <a:p>
            <a:r>
              <a:rPr lang="en-US" sz="4800" dirty="0">
                <a:solidFill>
                  <a:schemeClr val="tx1">
                    <a:lumMod val="85000"/>
                    <a:lumOff val="15000"/>
                  </a:schemeClr>
                </a:solidFill>
                <a:latin typeface="Trebuchet MS" panose="020B0603020202020204" pitchFamily="34" charset="0"/>
              </a:rPr>
              <a:t>WQX Data Flow Implementation,</a:t>
            </a:r>
          </a:p>
          <a:p>
            <a:r>
              <a:rPr lang="en-US" sz="4800" dirty="0">
                <a:solidFill>
                  <a:schemeClr val="tx1">
                    <a:lumMod val="85000"/>
                    <a:lumOff val="15000"/>
                  </a:schemeClr>
                </a:solidFill>
                <a:latin typeface="Trebuchet MS" panose="020B0603020202020204" pitchFamily="34" charset="0"/>
              </a:rPr>
              <a:t>Training, and Outreach Project</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0" y="4414055"/>
            <a:ext cx="2124800" cy="729445"/>
          </a:xfrm>
          <a:prstGeom prst="rect">
            <a:avLst/>
          </a:prstGeom>
        </p:spPr>
      </p:pic>
    </p:spTree>
    <p:extLst>
      <p:ext uri="{BB962C8B-B14F-4D97-AF65-F5344CB8AC3E}">
        <p14:creationId xmlns:p14="http://schemas.microsoft.com/office/powerpoint/2010/main" val="1753358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23900" y="114300"/>
            <a:ext cx="8420100" cy="800101"/>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a:lstStyle>
          <a:p>
            <a:pPr eaLnBrk="1" hangingPunct="1"/>
            <a:r>
              <a:rPr lang="en-US" sz="4800" kern="1200" dirty="0">
                <a:solidFill>
                  <a:srgbClr val="0070C0"/>
                </a:solidFill>
                <a:latin typeface="Cambria" pitchFamily="18" charset="0"/>
                <a:ea typeface="ＭＳ Ｐゴシック" pitchFamily="34" charset="-128"/>
                <a:cs typeface="+mn-cs"/>
              </a:rPr>
              <a:t>9 Tribal Project Partners!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4398757"/>
            <a:ext cx="2590800" cy="744743"/>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296983570"/>
              </p:ext>
            </p:extLst>
          </p:nvPr>
        </p:nvGraphicFramePr>
        <p:xfrm>
          <a:off x="1752599" y="914406"/>
          <a:ext cx="7162800" cy="3484351"/>
        </p:xfrm>
        <a:graphic>
          <a:graphicData uri="http://schemas.openxmlformats.org/drawingml/2006/table">
            <a:tbl>
              <a:tblPr firstRow="1" bandRow="1">
                <a:tableStyleId>{2D5ABB26-0587-4C30-8999-92F81FD0307C}</a:tableStyleId>
              </a:tblPr>
              <a:tblGrid>
                <a:gridCol w="3581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268027">
                <a:tc>
                  <a:txBody>
                    <a:bodyPr/>
                    <a:lstStyle/>
                    <a:p>
                      <a:r>
                        <a:rPr lang="en-US" sz="1100" b="1" dirty="0"/>
                        <a:t>Cahuilla Band of Indians</a:t>
                      </a:r>
                    </a:p>
                  </a:txBody>
                  <a:tcPr marT="34290" marB="34290">
                    <a:solidFill>
                      <a:srgbClr val="CCCC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Campo Band of </a:t>
                      </a:r>
                      <a:r>
                        <a:rPr lang="en-US" sz="1100" dirty="0" err="1"/>
                        <a:t>Kumeyaay</a:t>
                      </a:r>
                      <a:r>
                        <a:rPr lang="en-US" sz="1100" dirty="0"/>
                        <a:t> Indians</a:t>
                      </a:r>
                    </a:p>
                  </a:txBody>
                  <a:tcPr marT="34290" marB="34290"/>
                </a:tc>
                <a:extLst>
                  <a:ext uri="{0D108BD9-81ED-4DB2-BD59-A6C34878D82A}">
                    <a16:rowId xmlns:a16="http://schemas.microsoft.com/office/drawing/2014/main" val="10000"/>
                  </a:ext>
                </a:extLst>
              </a:tr>
              <a:tr h="268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Chemehuevi Indian Tribe</a:t>
                      </a:r>
                    </a:p>
                  </a:txBody>
                  <a:tcPr marT="34290" marB="34290">
                    <a:solidFill>
                      <a:srgbClr val="CCCC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err="1"/>
                        <a:t>Iipay</a:t>
                      </a:r>
                      <a:r>
                        <a:rPr lang="en-US" sz="1100" b="0" dirty="0"/>
                        <a:t> Nation of Santa Ysabel</a:t>
                      </a:r>
                      <a:endParaRPr lang="en-US" sz="1100" b="0" dirty="0">
                        <a:solidFill>
                          <a:schemeClr val="tx1"/>
                        </a:solidFill>
                      </a:endParaRPr>
                    </a:p>
                  </a:txBody>
                  <a:tcPr marT="34290" marB="34290">
                    <a:noFill/>
                  </a:tcPr>
                </a:tc>
                <a:extLst>
                  <a:ext uri="{0D108BD9-81ED-4DB2-BD59-A6C34878D82A}">
                    <a16:rowId xmlns:a16="http://schemas.microsoft.com/office/drawing/2014/main" val="10001"/>
                  </a:ext>
                </a:extLst>
              </a:tr>
              <a:tr h="268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Jamul Indian Village</a:t>
                      </a:r>
                    </a:p>
                  </a:txBody>
                  <a:tcPr marT="34290" marB="34290">
                    <a:solidFill>
                      <a:srgbClr val="CCCC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La Jolla Band of Luiseno Indians</a:t>
                      </a:r>
                    </a:p>
                  </a:txBody>
                  <a:tcPr marT="34290" marB="34290">
                    <a:solidFill>
                      <a:srgbClr val="CCCC00"/>
                    </a:solidFill>
                  </a:tcPr>
                </a:tc>
                <a:extLst>
                  <a:ext uri="{0D108BD9-81ED-4DB2-BD59-A6C34878D82A}">
                    <a16:rowId xmlns:a16="http://schemas.microsoft.com/office/drawing/2014/main" val="10002"/>
                  </a:ext>
                </a:extLst>
              </a:tr>
              <a:tr h="268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La Posta Band of Mission Indians</a:t>
                      </a:r>
                    </a:p>
                  </a:txBody>
                  <a:tcPr marT="34290" marB="34290">
                    <a:solidFill>
                      <a:srgbClr val="CCCC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Bear River Rohnerville Rancheria</a:t>
                      </a:r>
                    </a:p>
                  </a:txBody>
                  <a:tcPr marT="34290" marB="34290"/>
                </a:tc>
                <a:extLst>
                  <a:ext uri="{0D108BD9-81ED-4DB2-BD59-A6C34878D82A}">
                    <a16:rowId xmlns:a16="http://schemas.microsoft.com/office/drawing/2014/main" val="10003"/>
                  </a:ext>
                </a:extLst>
              </a:tr>
              <a:tr h="268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Los Coyotes Band of Cahuilla Indians</a:t>
                      </a:r>
                    </a:p>
                  </a:txBody>
                  <a:tcPr marT="34290" marB="34290">
                    <a:solidFill>
                      <a:srgbClr val="CCCC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Manzanita Band of the </a:t>
                      </a:r>
                      <a:r>
                        <a:rPr lang="en-US" sz="1100" dirty="0" err="1"/>
                        <a:t>Kumeyaay</a:t>
                      </a:r>
                      <a:r>
                        <a:rPr lang="en-US" sz="1100" dirty="0"/>
                        <a:t> Nation</a:t>
                      </a:r>
                    </a:p>
                  </a:txBody>
                  <a:tcPr marT="34290" marB="34290"/>
                </a:tc>
                <a:extLst>
                  <a:ext uri="{0D108BD9-81ED-4DB2-BD59-A6C34878D82A}">
                    <a16:rowId xmlns:a16="http://schemas.microsoft.com/office/drawing/2014/main" val="10004"/>
                  </a:ext>
                </a:extLst>
              </a:tr>
              <a:tr h="268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Moapa Band of Paiutes</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Morongo Band of Mission Indians</a:t>
                      </a:r>
                    </a:p>
                  </a:txBody>
                  <a:tcPr marT="34290" marB="34290">
                    <a:solidFill>
                      <a:srgbClr val="CCCC00"/>
                    </a:solidFill>
                  </a:tcPr>
                </a:tc>
                <a:extLst>
                  <a:ext uri="{0D108BD9-81ED-4DB2-BD59-A6C34878D82A}">
                    <a16:rowId xmlns:a16="http://schemas.microsoft.com/office/drawing/2014/main" val="10005"/>
                  </a:ext>
                </a:extLst>
              </a:tr>
              <a:tr h="268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Pala Band of Mission Indians</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Pauma Band of Luiseno Indians</a:t>
                      </a:r>
                    </a:p>
                  </a:txBody>
                  <a:tcPr marT="34290" marB="34290"/>
                </a:tc>
                <a:extLst>
                  <a:ext uri="{0D108BD9-81ED-4DB2-BD59-A6C34878D82A}">
                    <a16:rowId xmlns:a16="http://schemas.microsoft.com/office/drawing/2014/main" val="10006"/>
                  </a:ext>
                </a:extLst>
              </a:tr>
              <a:tr h="268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Pechanga Band of Luiseno Indians</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Ramona Band of Cahuilla</a:t>
                      </a:r>
                    </a:p>
                  </a:txBody>
                  <a:tcPr marT="34290" marB="34290"/>
                </a:tc>
                <a:extLst>
                  <a:ext uri="{0D108BD9-81ED-4DB2-BD59-A6C34878D82A}">
                    <a16:rowId xmlns:a16="http://schemas.microsoft.com/office/drawing/2014/main" val="10007"/>
                  </a:ext>
                </a:extLst>
              </a:tr>
              <a:tr h="268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Rincon Luiseno Band of Mission Indians</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San Pasqual Band of Mission Indians</a:t>
                      </a:r>
                    </a:p>
                  </a:txBody>
                  <a:tcPr marT="34290" marB="34290"/>
                </a:tc>
                <a:extLst>
                  <a:ext uri="{0D108BD9-81ED-4DB2-BD59-A6C34878D82A}">
                    <a16:rowId xmlns:a16="http://schemas.microsoft.com/office/drawing/2014/main" val="10008"/>
                  </a:ext>
                </a:extLst>
              </a:tr>
              <a:tr h="268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Santa Clara Pueblo</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Santa Rosa Band of Cahuilla Indians</a:t>
                      </a:r>
                    </a:p>
                  </a:txBody>
                  <a:tcPr marT="34290" marB="34290"/>
                </a:tc>
                <a:extLst>
                  <a:ext uri="{0D108BD9-81ED-4DB2-BD59-A6C34878D82A}">
                    <a16:rowId xmlns:a16="http://schemas.microsoft.com/office/drawing/2014/main" val="10009"/>
                  </a:ext>
                </a:extLst>
              </a:tr>
              <a:tr h="268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Santa Ynez Band of Chumash Indians</a:t>
                      </a:r>
                    </a:p>
                  </a:txBody>
                  <a:tcPr marT="34290" marB="34290">
                    <a:solidFill>
                      <a:srgbClr val="CCCC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Soboba Band of Luiseno Indians</a:t>
                      </a:r>
                    </a:p>
                  </a:txBody>
                  <a:tcPr marT="34290" marB="34290"/>
                </a:tc>
                <a:extLst>
                  <a:ext uri="{0D108BD9-81ED-4DB2-BD59-A6C34878D82A}">
                    <a16:rowId xmlns:a16="http://schemas.microsoft.com/office/drawing/2014/main" val="10010"/>
                  </a:ext>
                </a:extLst>
              </a:tr>
              <a:tr h="268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Sycuan Band of the </a:t>
                      </a:r>
                      <a:r>
                        <a:rPr lang="en-US" sz="1100" dirty="0" err="1"/>
                        <a:t>Kumeyaay</a:t>
                      </a:r>
                      <a:r>
                        <a:rPr lang="en-US" sz="1100" dirty="0"/>
                        <a:t> Nation</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Viejas Band of </a:t>
                      </a:r>
                      <a:r>
                        <a:rPr lang="en-US" sz="1100" dirty="0" err="1"/>
                        <a:t>Kumeyaay</a:t>
                      </a:r>
                      <a:r>
                        <a:rPr lang="en-US" sz="1100" dirty="0"/>
                        <a:t> Indians</a:t>
                      </a:r>
                    </a:p>
                  </a:txBody>
                  <a:tcPr marT="34290" marB="34290">
                    <a:noFill/>
                  </a:tcPr>
                </a:tc>
                <a:extLst>
                  <a:ext uri="{0D108BD9-81ED-4DB2-BD59-A6C34878D82A}">
                    <a16:rowId xmlns:a16="http://schemas.microsoft.com/office/drawing/2014/main" val="10011"/>
                  </a:ext>
                </a:extLst>
              </a:tr>
              <a:tr h="268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Hoopa Valley Tribe</a:t>
                      </a:r>
                    </a:p>
                  </a:txBody>
                  <a:tcPr marT="34290" marB="34290">
                    <a:solidFill>
                      <a:srgbClr val="CCCC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Robinson</a:t>
                      </a:r>
                      <a:r>
                        <a:rPr lang="en-US" sz="1100" b="1" baseline="0" dirty="0">
                          <a:solidFill>
                            <a:schemeClr val="tx1"/>
                          </a:solidFill>
                        </a:rPr>
                        <a:t> Rancheria?</a:t>
                      </a:r>
                      <a:endParaRPr lang="en-US" sz="1100" b="1" dirty="0">
                        <a:solidFill>
                          <a:schemeClr val="tx1"/>
                        </a:solidFill>
                      </a:endParaRPr>
                    </a:p>
                  </a:txBody>
                  <a:tcPr marT="34290" marB="34290">
                    <a:noFill/>
                  </a:tcPr>
                </a:tc>
                <a:extLst>
                  <a:ext uri="{0D108BD9-81ED-4DB2-BD59-A6C34878D82A}">
                    <a16:rowId xmlns:a16="http://schemas.microsoft.com/office/drawing/2014/main" val="10012"/>
                  </a:ext>
                </a:extLst>
              </a:tr>
            </a:tbl>
          </a:graphicData>
        </a:graphic>
      </p:graphicFrame>
      <p:pic>
        <p:nvPicPr>
          <p:cNvPr id="7" name="Picture 2" descr="http://naepc.com/wp-content/uploads/2009/12/NAEPC-image_ws_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278517"/>
            <a:ext cx="838200" cy="12717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1981200" y="4594761"/>
            <a:ext cx="762000" cy="216715"/>
          </a:xfrm>
          <a:prstGeom prst="rect">
            <a:avLst/>
          </a:prstGeom>
          <a:solidFill>
            <a:srgbClr val="CC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sp>
        <p:nvSpPr>
          <p:cNvPr id="5" name="TextBox 4"/>
          <p:cNvSpPr txBox="1"/>
          <p:nvPr/>
        </p:nvSpPr>
        <p:spPr>
          <a:xfrm>
            <a:off x="2743200" y="4472285"/>
            <a:ext cx="2315057" cy="461665"/>
          </a:xfrm>
          <a:prstGeom prst="rect">
            <a:avLst/>
          </a:prstGeom>
          <a:noFill/>
        </p:spPr>
        <p:txBody>
          <a:bodyPr wrap="none" rtlCol="0">
            <a:spAutoFit/>
          </a:bodyPr>
          <a:lstStyle/>
          <a:p>
            <a:r>
              <a:rPr lang="en-US" dirty="0">
                <a:solidFill>
                  <a:schemeClr val="bg1"/>
                </a:solidFill>
              </a:rPr>
              <a:t>= Implemented</a:t>
            </a:r>
          </a:p>
        </p:txBody>
      </p:sp>
    </p:spTree>
    <p:custDataLst>
      <p:tags r:id="rId1"/>
    </p:custDataLst>
    <p:extLst>
      <p:ext uri="{BB962C8B-B14F-4D97-AF65-F5344CB8AC3E}">
        <p14:creationId xmlns:p14="http://schemas.microsoft.com/office/powerpoint/2010/main" val="1005478547"/>
      </p:ext>
    </p:extLst>
  </p:cSld>
  <p:clrMapOvr>
    <a:masterClrMapping/>
  </p:clrMapOvr>
  <mc:AlternateContent xmlns:mc="http://schemas.openxmlformats.org/markup-compatibility/2006" xmlns:p14="http://schemas.microsoft.com/office/powerpoint/2010/main">
    <mc:Choice Requires="p14">
      <p:transition spd="slow" p14:dur="2000" advTm="10775"/>
    </mc:Choice>
    <mc:Fallback xmlns="">
      <p:transition spd="slow" advTm="1077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85800" y="1352549"/>
            <a:ext cx="7924800" cy="3072713"/>
          </a:xfrm>
        </p:spPr>
        <p:txBody>
          <a:bodyPr/>
          <a:lstStyle/>
          <a:p>
            <a:pPr algn="l"/>
            <a:r>
              <a:rPr lang="en-US" sz="3600" dirty="0"/>
              <a:t>Provide participants improved exchange of and access to high quality water quality data.</a:t>
            </a:r>
          </a:p>
          <a:p>
            <a:pPr marL="457200" indent="-457200" algn="l">
              <a:buFont typeface="Arial" panose="020B0604020202020204" pitchFamily="34" charset="0"/>
              <a:buChar char="•"/>
            </a:pPr>
            <a:endParaRPr lang="en-US" sz="2000" dirty="0"/>
          </a:p>
          <a:p>
            <a:pPr algn="l"/>
            <a:r>
              <a:rPr lang="en-US" sz="1800" dirty="0"/>
              <a:t>	</a:t>
            </a:r>
          </a:p>
          <a:p>
            <a:pPr algn="l"/>
            <a:endParaRPr lang="en-US" sz="1400" dirty="0"/>
          </a:p>
          <a:p>
            <a:pPr lvl="1" algn="l"/>
            <a:endParaRPr lang="en-US" sz="1400" dirty="0"/>
          </a:p>
        </p:txBody>
      </p:sp>
      <p:sp>
        <p:nvSpPr>
          <p:cNvPr id="6" name="Title 3"/>
          <p:cNvSpPr txBox="1">
            <a:spLocks/>
          </p:cNvSpPr>
          <p:nvPr/>
        </p:nvSpPr>
        <p:spPr>
          <a:xfrm>
            <a:off x="0" y="114300"/>
            <a:ext cx="9144000" cy="800101"/>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a:lstStyle>
          <a:p>
            <a:pPr eaLnBrk="1" hangingPunct="1"/>
            <a:r>
              <a:rPr lang="en-US" sz="5400" kern="1200" dirty="0">
                <a:solidFill>
                  <a:srgbClr val="0070C0"/>
                </a:solidFill>
                <a:latin typeface="Cambria" pitchFamily="18" charset="0"/>
                <a:ea typeface="ＭＳ Ｐゴシック" pitchFamily="34" charset="-128"/>
                <a:cs typeface="+mn-cs"/>
              </a:rPr>
              <a:t>Project Overview</a:t>
            </a:r>
          </a:p>
        </p:txBody>
      </p:sp>
    </p:spTree>
    <p:custDataLst>
      <p:tags r:id="rId1"/>
    </p:custDataLst>
    <p:extLst>
      <p:ext uri="{BB962C8B-B14F-4D97-AF65-F5344CB8AC3E}">
        <p14:creationId xmlns:p14="http://schemas.microsoft.com/office/powerpoint/2010/main" val="1672285532"/>
      </p:ext>
    </p:extLst>
  </p:cSld>
  <p:clrMapOvr>
    <a:masterClrMapping/>
  </p:clrMapOvr>
  <mc:AlternateContent xmlns:mc="http://schemas.openxmlformats.org/markup-compatibility/2006" xmlns:p14="http://schemas.microsoft.com/office/powerpoint/2010/main">
    <mc:Choice Requires="p14">
      <p:transition spd="slow" p14:dur="2000" advTm="10775"/>
    </mc:Choice>
    <mc:Fallback xmlns="">
      <p:transition spd="slow" advTm="1077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81000" y="1047750"/>
            <a:ext cx="8534400" cy="3238500"/>
          </a:xfrm>
        </p:spPr>
        <p:txBody>
          <a:bodyPr/>
          <a:lstStyle/>
          <a:p>
            <a:pPr marL="457200" indent="-457200" algn="l">
              <a:buFont typeface="Arial" panose="020B0604020202020204" pitchFamily="34" charset="0"/>
              <a:buChar char="•"/>
            </a:pPr>
            <a:r>
              <a:rPr lang="en-US" sz="3600" dirty="0">
                <a:solidFill>
                  <a:schemeClr val="tx1">
                    <a:lumMod val="85000"/>
                    <a:lumOff val="15000"/>
                  </a:schemeClr>
                </a:solidFill>
              </a:rPr>
              <a:t>Adopt and enhance the Ambient Water Quality Monitoring System (AWQMS)</a:t>
            </a:r>
          </a:p>
          <a:p>
            <a:pPr marL="457200" indent="-457200" algn="l">
              <a:buFont typeface="Arial" panose="020B0604020202020204" pitchFamily="34" charset="0"/>
              <a:buChar char="•"/>
            </a:pPr>
            <a:r>
              <a:rPr lang="en-US" sz="3600" dirty="0">
                <a:solidFill>
                  <a:schemeClr val="tx1">
                    <a:lumMod val="85000"/>
                    <a:lumOff val="15000"/>
                  </a:schemeClr>
                </a:solidFill>
              </a:rPr>
              <a:t>Provide proper training</a:t>
            </a:r>
          </a:p>
          <a:p>
            <a:pPr marL="914400" lvl="1" indent="-457200" algn="l">
              <a:buFont typeface="Arial" panose="020B0604020202020204" pitchFamily="34" charset="0"/>
              <a:buChar char="•"/>
            </a:pPr>
            <a:r>
              <a:rPr lang="en-US" sz="2800" dirty="0">
                <a:solidFill>
                  <a:schemeClr val="tx1">
                    <a:lumMod val="85000"/>
                    <a:lumOff val="15000"/>
                  </a:schemeClr>
                </a:solidFill>
                <a:cs typeface="+mn-cs"/>
              </a:rPr>
              <a:t>WQX exchange network flow</a:t>
            </a:r>
          </a:p>
          <a:p>
            <a:pPr marL="914400" lvl="3" indent="-457200" algn="l">
              <a:buFont typeface="Arial" panose="020B0604020202020204" pitchFamily="34" charset="0"/>
              <a:buChar char="•"/>
            </a:pPr>
            <a:r>
              <a:rPr lang="en-US" sz="3200" dirty="0">
                <a:solidFill>
                  <a:schemeClr val="tx1">
                    <a:lumMod val="85000"/>
                    <a:lumOff val="15000"/>
                  </a:schemeClr>
                </a:solidFill>
                <a:cs typeface="+mn-cs"/>
              </a:rPr>
              <a:t>Use of AWQMS</a:t>
            </a:r>
          </a:p>
        </p:txBody>
      </p:sp>
      <p:sp>
        <p:nvSpPr>
          <p:cNvPr id="6" name="Title 3"/>
          <p:cNvSpPr txBox="1">
            <a:spLocks/>
          </p:cNvSpPr>
          <p:nvPr/>
        </p:nvSpPr>
        <p:spPr>
          <a:xfrm>
            <a:off x="0" y="114300"/>
            <a:ext cx="9144000" cy="800101"/>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a:lstStyle>
          <a:p>
            <a:pPr eaLnBrk="1" hangingPunct="1"/>
            <a:r>
              <a:rPr lang="en-US" sz="6000" kern="1200" dirty="0">
                <a:solidFill>
                  <a:srgbClr val="0070C0"/>
                </a:solidFill>
                <a:latin typeface="Cambria" pitchFamily="18" charset="0"/>
                <a:ea typeface="ＭＳ Ｐゴシック" pitchFamily="34" charset="-128"/>
                <a:cs typeface="+mn-cs"/>
              </a:rPr>
              <a:t>Project Overview</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2243826"/>
            <a:ext cx="2953264" cy="2899674"/>
          </a:xfrm>
          <a:prstGeom prst="rect">
            <a:avLst/>
          </a:prstGeom>
        </p:spPr>
      </p:pic>
    </p:spTree>
    <p:custDataLst>
      <p:tags r:id="rId1"/>
    </p:custDataLst>
    <p:extLst>
      <p:ext uri="{BB962C8B-B14F-4D97-AF65-F5344CB8AC3E}">
        <p14:creationId xmlns:p14="http://schemas.microsoft.com/office/powerpoint/2010/main" val="2197379071"/>
      </p:ext>
    </p:extLst>
  </p:cSld>
  <p:clrMapOvr>
    <a:masterClrMapping/>
  </p:clrMapOvr>
  <mc:AlternateContent xmlns:mc="http://schemas.openxmlformats.org/markup-compatibility/2006" xmlns:p14="http://schemas.microsoft.com/office/powerpoint/2010/main">
    <mc:Choice Requires="p14">
      <p:transition spd="slow" p14:dur="2000" advTm="10775"/>
    </mc:Choice>
    <mc:Fallback xmlns="">
      <p:transition spd="slow" advTm="1077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914400" y="857250"/>
            <a:ext cx="8001000" cy="3619500"/>
          </a:xfrm>
        </p:spPr>
        <p:txBody>
          <a:bodyPr/>
          <a:lstStyle/>
          <a:p>
            <a:pPr marL="457200" indent="-457200" algn="l">
              <a:buFont typeface="Arial" panose="020B0604020202020204" pitchFamily="34" charset="0"/>
              <a:buChar char="•"/>
            </a:pPr>
            <a:r>
              <a:rPr lang="en-US" sz="4000" dirty="0">
                <a:solidFill>
                  <a:schemeClr val="tx1">
                    <a:lumMod val="85000"/>
                    <a:lumOff val="15000"/>
                  </a:schemeClr>
                </a:solidFill>
              </a:rPr>
              <a:t>Assist tribes to:</a:t>
            </a:r>
          </a:p>
          <a:p>
            <a:pPr marL="914400" lvl="1" indent="-457200" algn="l">
              <a:buFont typeface="Arial" panose="020B0604020202020204" pitchFamily="34" charset="0"/>
              <a:buChar char="•"/>
            </a:pPr>
            <a:r>
              <a:rPr lang="en-US" sz="3600" dirty="0">
                <a:solidFill>
                  <a:schemeClr val="tx1">
                    <a:lumMod val="85000"/>
                    <a:lumOff val="15000"/>
                  </a:schemeClr>
                </a:solidFill>
                <a:cs typeface="+mn-cs"/>
              </a:rPr>
              <a:t>Import &amp; Enter Data into AWQMS</a:t>
            </a:r>
          </a:p>
          <a:p>
            <a:pPr marL="914400" lvl="3" indent="-457200" algn="l">
              <a:buFont typeface="Arial" panose="020B0604020202020204" pitchFamily="34" charset="0"/>
              <a:buChar char="•"/>
            </a:pPr>
            <a:r>
              <a:rPr lang="en-US" sz="3600" dirty="0">
                <a:solidFill>
                  <a:schemeClr val="tx1">
                    <a:lumMod val="85000"/>
                    <a:lumOff val="15000"/>
                  </a:schemeClr>
                </a:solidFill>
                <a:cs typeface="+mn-cs"/>
              </a:rPr>
              <a:t>Flow data to WQX via the Exchange Network</a:t>
            </a:r>
            <a:endParaRPr lang="en-US" sz="2800" dirty="0">
              <a:cs typeface="+mn-cs"/>
            </a:endParaRPr>
          </a:p>
          <a:p>
            <a:pPr marL="914400" lvl="3" indent="-457200" algn="l">
              <a:buFont typeface="Arial" panose="020B0604020202020204" pitchFamily="34" charset="0"/>
              <a:buChar char="•"/>
            </a:pPr>
            <a:r>
              <a:rPr lang="en-US" sz="3600" dirty="0">
                <a:solidFill>
                  <a:schemeClr val="tx1">
                    <a:lumMod val="85000"/>
                    <a:lumOff val="15000"/>
                  </a:schemeClr>
                </a:solidFill>
                <a:cs typeface="+mn-cs"/>
              </a:rPr>
              <a:t>Configure and use AWQMS QC Thresholds</a:t>
            </a:r>
          </a:p>
        </p:txBody>
      </p:sp>
      <p:sp>
        <p:nvSpPr>
          <p:cNvPr id="6" name="Title 3"/>
          <p:cNvSpPr txBox="1">
            <a:spLocks/>
          </p:cNvSpPr>
          <p:nvPr/>
        </p:nvSpPr>
        <p:spPr>
          <a:xfrm>
            <a:off x="0" y="114300"/>
            <a:ext cx="9144000" cy="800101"/>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a:lstStyle>
          <a:p>
            <a:pPr eaLnBrk="1" hangingPunct="1"/>
            <a:r>
              <a:rPr lang="en-US" sz="6000" kern="1200" dirty="0">
                <a:solidFill>
                  <a:srgbClr val="0070C0"/>
                </a:solidFill>
                <a:latin typeface="Cambria" pitchFamily="18" charset="0"/>
                <a:ea typeface="ＭＳ Ｐゴシック" pitchFamily="34" charset="-128"/>
                <a:cs typeface="+mn-cs"/>
              </a:rPr>
              <a:t>Project Overview</a:t>
            </a:r>
          </a:p>
        </p:txBody>
      </p:sp>
    </p:spTree>
    <p:custDataLst>
      <p:tags r:id="rId1"/>
    </p:custDataLst>
    <p:extLst>
      <p:ext uri="{BB962C8B-B14F-4D97-AF65-F5344CB8AC3E}">
        <p14:creationId xmlns:p14="http://schemas.microsoft.com/office/powerpoint/2010/main" val="3176137740"/>
      </p:ext>
    </p:extLst>
  </p:cSld>
  <p:clrMapOvr>
    <a:masterClrMapping/>
  </p:clrMapOvr>
  <mc:AlternateContent xmlns:mc="http://schemas.openxmlformats.org/markup-compatibility/2006" xmlns:p14="http://schemas.microsoft.com/office/powerpoint/2010/main">
    <mc:Choice Requires="p14">
      <p:transition spd="slow" p14:dur="2000" advTm="10775"/>
    </mc:Choice>
    <mc:Fallback xmlns="">
      <p:transition spd="slow" advTm="1077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markl\AppData\Local\Microsoft\Windows\Temporary Internet Files\Content.IE5\OKQX0IU8\construction-ahead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73540"/>
            <a:ext cx="1295400" cy="1182064"/>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p:cNvSpPr>
            <a:spLocks noGrp="1"/>
          </p:cNvSpPr>
          <p:nvPr>
            <p:ph type="subTitle" idx="1"/>
          </p:nvPr>
        </p:nvSpPr>
        <p:spPr>
          <a:xfrm>
            <a:off x="793000" y="857250"/>
            <a:ext cx="8046199" cy="3429000"/>
          </a:xfrm>
        </p:spPr>
        <p:txBody>
          <a:bodyPr/>
          <a:lstStyle/>
          <a:p>
            <a:pPr marL="457200" indent="-457200" algn="l">
              <a:buFont typeface="Arial" panose="020B0604020202020204" pitchFamily="34" charset="0"/>
              <a:buChar char="•"/>
            </a:pPr>
            <a:r>
              <a:rPr lang="en-US" sz="3600" dirty="0">
                <a:solidFill>
                  <a:schemeClr val="tx1">
                    <a:lumMod val="85000"/>
                    <a:lumOff val="15000"/>
                  </a:schemeClr>
                </a:solidFill>
              </a:rPr>
              <a:t>System Improvements</a:t>
            </a:r>
          </a:p>
          <a:p>
            <a:pPr marL="914400" lvl="1" indent="-457200" algn="l">
              <a:buFont typeface="Arial" panose="020B0604020202020204" pitchFamily="34" charset="0"/>
              <a:buChar char="•"/>
            </a:pPr>
            <a:r>
              <a:rPr lang="en-US" sz="3200" dirty="0">
                <a:solidFill>
                  <a:schemeClr val="tx1">
                    <a:lumMod val="85000"/>
                    <a:lumOff val="15000"/>
                  </a:schemeClr>
                </a:solidFill>
                <a:cs typeface="+mn-cs"/>
              </a:rPr>
              <a:t>Improve Data QA/QC Tools</a:t>
            </a:r>
          </a:p>
          <a:p>
            <a:pPr marL="914400" lvl="3" indent="-457200" algn="l">
              <a:buFont typeface="Arial" panose="020B0604020202020204" pitchFamily="34" charset="0"/>
              <a:buChar char="•"/>
            </a:pPr>
            <a:r>
              <a:rPr lang="en-US" sz="3200" dirty="0">
                <a:solidFill>
                  <a:schemeClr val="tx1">
                    <a:lumMod val="85000"/>
                    <a:lumOff val="15000"/>
                  </a:schemeClr>
                </a:solidFill>
                <a:cs typeface="+mn-cs"/>
              </a:rPr>
              <a:t>Publish Data Via EPA Virtual Node</a:t>
            </a:r>
            <a:endParaRPr lang="en-US" sz="2400" dirty="0">
              <a:cs typeface="+mn-cs"/>
            </a:endParaRPr>
          </a:p>
          <a:p>
            <a:pPr marL="914400" lvl="3" indent="-457200" algn="l">
              <a:buFont typeface="Arial" panose="020B0604020202020204" pitchFamily="34" charset="0"/>
              <a:buChar char="•"/>
            </a:pPr>
            <a:r>
              <a:rPr lang="en-US" sz="3200" dirty="0">
                <a:solidFill>
                  <a:schemeClr val="tx1">
                    <a:lumMod val="85000"/>
                    <a:lumOff val="15000"/>
                  </a:schemeClr>
                </a:solidFill>
                <a:cs typeface="+mn-cs"/>
              </a:rPr>
              <a:t>Improve Data Analysis Tools</a:t>
            </a:r>
          </a:p>
          <a:p>
            <a:pPr marL="914400" lvl="3" indent="-457200" algn="l">
              <a:buFont typeface="Arial" panose="020B0604020202020204" pitchFamily="34" charset="0"/>
              <a:buChar char="•"/>
            </a:pPr>
            <a:r>
              <a:rPr lang="en-US" sz="3200" dirty="0">
                <a:solidFill>
                  <a:schemeClr val="tx1">
                    <a:lumMod val="85000"/>
                    <a:lumOff val="15000"/>
                  </a:schemeClr>
                </a:solidFill>
                <a:cs typeface="+mn-cs"/>
              </a:rPr>
              <a:t>Share Enhancements with AWQMS Community</a:t>
            </a:r>
          </a:p>
        </p:txBody>
      </p:sp>
      <p:sp>
        <p:nvSpPr>
          <p:cNvPr id="6" name="Title 3"/>
          <p:cNvSpPr txBox="1">
            <a:spLocks/>
          </p:cNvSpPr>
          <p:nvPr/>
        </p:nvSpPr>
        <p:spPr>
          <a:xfrm>
            <a:off x="0" y="114300"/>
            <a:ext cx="9144000" cy="800101"/>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a:lstStyle>
          <a:p>
            <a:pPr eaLnBrk="1" hangingPunct="1"/>
            <a:r>
              <a:rPr lang="en-US" sz="6000" kern="1200" dirty="0">
                <a:solidFill>
                  <a:srgbClr val="0070C0"/>
                </a:solidFill>
                <a:latin typeface="Cambria" pitchFamily="18" charset="0"/>
                <a:ea typeface="ＭＳ Ｐゴシック" pitchFamily="34" charset="-128"/>
                <a:cs typeface="+mn-cs"/>
              </a:rPr>
              <a:t>Project Overview</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8352" y="4398757"/>
            <a:ext cx="2495647" cy="744743"/>
          </a:xfrm>
          <a:prstGeom prst="rect">
            <a:avLst/>
          </a:prstGeom>
        </p:spPr>
      </p:pic>
      <p:pic>
        <p:nvPicPr>
          <p:cNvPr id="1026" name="Picture 2" descr="C:\Users\markl\AppData\Local\Microsoft\Windows\Temporary Internet Files\Content.IE5\ZKHQQMV2\construction-kid[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09950"/>
            <a:ext cx="1604680" cy="17198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kl\AppData\Local\Microsoft\Windows\Temporary Internet Files\Content.IE5\LHJIOSF0\ConstructionSign_1[1].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3630249"/>
            <a:ext cx="2378259" cy="15370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32944757"/>
      </p:ext>
    </p:extLst>
  </p:cSld>
  <p:clrMapOvr>
    <a:masterClrMapping/>
  </p:clrMapOvr>
  <mc:AlternateContent xmlns:mc="http://schemas.openxmlformats.org/markup-compatibility/2006" xmlns:p14="http://schemas.microsoft.com/office/powerpoint/2010/main">
    <mc:Choice Requires="p14">
      <p:transition spd="slow" p14:dur="2000" advTm="10775"/>
    </mc:Choice>
    <mc:Fallback xmlns="">
      <p:transition spd="slow" advTm="1077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b44e663bd468ed97ce8eaafb5ef46aa90474a9d"/>
</p:tagLst>
</file>

<file path=ppt/tags/tag10.xml><?xml version="1.0" encoding="utf-8"?>
<p:tagLst xmlns:a="http://schemas.openxmlformats.org/drawingml/2006/main" xmlns:r="http://schemas.openxmlformats.org/officeDocument/2006/relationships" xmlns:p="http://schemas.openxmlformats.org/presentationml/2006/main">
  <p:tag name="TIMING" val="|1.4|2.2|1.9|1.8|1.4"/>
</p:tagLst>
</file>

<file path=ppt/tags/tag11.xml><?xml version="1.0" encoding="utf-8"?>
<p:tagLst xmlns:a="http://schemas.openxmlformats.org/drawingml/2006/main" xmlns:r="http://schemas.openxmlformats.org/officeDocument/2006/relationships" xmlns:p="http://schemas.openxmlformats.org/presentationml/2006/main">
  <p:tag name="TIMING" val="|1.4|2.2|1.9|1.8|1.4"/>
</p:tagLst>
</file>

<file path=ppt/tags/tag12.xml><?xml version="1.0" encoding="utf-8"?>
<p:tagLst xmlns:a="http://schemas.openxmlformats.org/drawingml/2006/main" xmlns:r="http://schemas.openxmlformats.org/officeDocument/2006/relationships" xmlns:p="http://schemas.openxmlformats.org/presentationml/2006/main">
  <p:tag name="TIMING" val="|1.4|2.2|1.9|1.8|1.4"/>
</p:tagLst>
</file>

<file path=ppt/tags/tag13.xml><?xml version="1.0" encoding="utf-8"?>
<p:tagLst xmlns:a="http://schemas.openxmlformats.org/drawingml/2006/main" xmlns:r="http://schemas.openxmlformats.org/officeDocument/2006/relationships" xmlns:p="http://schemas.openxmlformats.org/presentationml/2006/main">
  <p:tag name="TIMING" val="|1.4|2.2|1.9|1.8|1.4"/>
</p:tagLst>
</file>

<file path=ppt/tags/tag14.xml><?xml version="1.0" encoding="utf-8"?>
<p:tagLst xmlns:a="http://schemas.openxmlformats.org/drawingml/2006/main" xmlns:r="http://schemas.openxmlformats.org/officeDocument/2006/relationships" xmlns:p="http://schemas.openxmlformats.org/presentationml/2006/main">
  <p:tag name="TIMING" val="|1.4|2.2|1.9|1.8|1.4"/>
</p:tagLst>
</file>

<file path=ppt/tags/tag15.xml><?xml version="1.0" encoding="utf-8"?>
<p:tagLst xmlns:a="http://schemas.openxmlformats.org/drawingml/2006/main" xmlns:r="http://schemas.openxmlformats.org/officeDocument/2006/relationships" xmlns:p="http://schemas.openxmlformats.org/presentationml/2006/main">
  <p:tag name="TIMING" val="|1.4|2.2|1.9|1.8|1.4"/>
</p:tagLst>
</file>

<file path=ppt/tags/tag16.xml><?xml version="1.0" encoding="utf-8"?>
<p:tagLst xmlns:a="http://schemas.openxmlformats.org/drawingml/2006/main" xmlns:r="http://schemas.openxmlformats.org/officeDocument/2006/relationships" xmlns:p="http://schemas.openxmlformats.org/presentationml/2006/main">
  <p:tag name="TIMING" val="|1.4|2.2|1.9|1.8|1.4"/>
</p:tagLst>
</file>

<file path=ppt/tags/tag17.xml><?xml version="1.0" encoding="utf-8"?>
<p:tagLst xmlns:a="http://schemas.openxmlformats.org/drawingml/2006/main" xmlns:r="http://schemas.openxmlformats.org/officeDocument/2006/relationships" xmlns:p="http://schemas.openxmlformats.org/presentationml/2006/main">
  <p:tag name="TIMING" val="|1.4|2.2|1.9|1.8|1.4"/>
</p:tagLst>
</file>

<file path=ppt/tags/tag2.xml><?xml version="1.0" encoding="utf-8"?>
<p:tagLst xmlns:a="http://schemas.openxmlformats.org/drawingml/2006/main" xmlns:r="http://schemas.openxmlformats.org/officeDocument/2006/relationships" xmlns:p="http://schemas.openxmlformats.org/presentationml/2006/main">
  <p:tag name="TIMING" val="|1.4|2.2|1.9|1.8|1.4"/>
</p:tagLst>
</file>

<file path=ppt/tags/tag3.xml><?xml version="1.0" encoding="utf-8"?>
<p:tagLst xmlns:a="http://schemas.openxmlformats.org/drawingml/2006/main" xmlns:r="http://schemas.openxmlformats.org/officeDocument/2006/relationships" xmlns:p="http://schemas.openxmlformats.org/presentationml/2006/main">
  <p:tag name="TIMING" val="|1.4|2.2|1.9|1.8|1.4"/>
</p:tagLst>
</file>

<file path=ppt/tags/tag4.xml><?xml version="1.0" encoding="utf-8"?>
<p:tagLst xmlns:a="http://schemas.openxmlformats.org/drawingml/2006/main" xmlns:r="http://schemas.openxmlformats.org/officeDocument/2006/relationships" xmlns:p="http://schemas.openxmlformats.org/presentationml/2006/main">
  <p:tag name="TIMING" val="|1.4|2.2|1.9|1.8|1.4"/>
</p:tagLst>
</file>

<file path=ppt/tags/tag5.xml><?xml version="1.0" encoding="utf-8"?>
<p:tagLst xmlns:a="http://schemas.openxmlformats.org/drawingml/2006/main" xmlns:r="http://schemas.openxmlformats.org/officeDocument/2006/relationships" xmlns:p="http://schemas.openxmlformats.org/presentationml/2006/main">
  <p:tag name="TIMING" val="|1.4|2.2|1.9|1.8|1.4"/>
</p:tagLst>
</file>

<file path=ppt/tags/tag6.xml><?xml version="1.0" encoding="utf-8"?>
<p:tagLst xmlns:a="http://schemas.openxmlformats.org/drawingml/2006/main" xmlns:r="http://schemas.openxmlformats.org/officeDocument/2006/relationships" xmlns:p="http://schemas.openxmlformats.org/presentationml/2006/main">
  <p:tag name="TIMING" val="|1.4|2.2|1.9|1.8|1.4"/>
</p:tagLst>
</file>

<file path=ppt/tags/tag7.xml><?xml version="1.0" encoding="utf-8"?>
<p:tagLst xmlns:a="http://schemas.openxmlformats.org/drawingml/2006/main" xmlns:r="http://schemas.openxmlformats.org/officeDocument/2006/relationships" xmlns:p="http://schemas.openxmlformats.org/presentationml/2006/main">
  <p:tag name="TIMING" val="|1.4|2.2|1.9|1.8|1.4"/>
</p:tagLst>
</file>

<file path=ppt/tags/tag8.xml><?xml version="1.0" encoding="utf-8"?>
<p:tagLst xmlns:a="http://schemas.openxmlformats.org/drawingml/2006/main" xmlns:r="http://schemas.openxmlformats.org/officeDocument/2006/relationships" xmlns:p="http://schemas.openxmlformats.org/presentationml/2006/main">
  <p:tag name="TIMING" val="|1.4|2.2|1.9|1.8|1.4"/>
</p:tagLst>
</file>

<file path=ppt/tags/tag9.xml><?xml version="1.0" encoding="utf-8"?>
<p:tagLst xmlns:a="http://schemas.openxmlformats.org/drawingml/2006/main" xmlns:r="http://schemas.openxmlformats.org/officeDocument/2006/relationships" xmlns:p="http://schemas.openxmlformats.org/presentationml/2006/main">
  <p:tag name="TIMING" val="|1.4|2.2|1.9|1.8|1.4"/>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8513</TotalTime>
  <Words>1662</Words>
  <Application>Microsoft Office PowerPoint</Application>
  <PresentationFormat>On-screen Show (16:9)</PresentationFormat>
  <Paragraphs>326</Paragraphs>
  <Slides>35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ＭＳ Ｐゴシック</vt:lpstr>
      <vt:lpstr>Arial</vt:lpstr>
      <vt:lpstr>Cambria</vt:lpstr>
      <vt:lpstr>Trebuchet MS</vt:lpstr>
      <vt:lpstr>Wingdings</vt:lpstr>
      <vt:lpstr>Wingdings 2</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Challenges</vt:lpstr>
      <vt:lpstr>Successes</vt:lpstr>
      <vt:lpstr>Peer Trainer Program</vt:lpstr>
      <vt:lpstr>PowerPoint Presentation</vt:lpstr>
      <vt:lpstr>PowerPoint Presentation</vt:lpstr>
      <vt:lpstr>PowerPoint Presentation</vt:lpstr>
      <vt:lpstr>PowerPoint Presentation</vt:lpstr>
      <vt:lpstr>PowerPoint Presentation</vt:lpstr>
      <vt:lpstr>Demo Video</vt:lpstr>
      <vt:lpstr>Project Next Steps</vt:lpstr>
      <vt:lpstr>PowerPoint Presentation</vt:lpstr>
      <vt:lpstr>  Thank you!</vt:lpstr>
      <vt:lpstr>Additional Slides if time permits or if applicable to questions  More features of our system and new features under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Lance Black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Lance Black</dc:creator>
  <cp:lastModifiedBy>Mark LeBaron</cp:lastModifiedBy>
  <cp:revision>368</cp:revision>
  <dcterms:created xsi:type="dcterms:W3CDTF">2007-12-14T16:56:27Z</dcterms:created>
  <dcterms:modified xsi:type="dcterms:W3CDTF">2018-10-25T06:03:44Z</dcterms:modified>
</cp:coreProperties>
</file>