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74" r:id="rId4"/>
    <p:sldId id="265" r:id="rId5"/>
    <p:sldId id="266" r:id="rId6"/>
    <p:sldId id="267" r:id="rId7"/>
    <p:sldId id="260" r:id="rId8"/>
    <p:sldId id="275" r:id="rId9"/>
    <p:sldId id="276" r:id="rId10"/>
    <p:sldId id="263" r:id="rId11"/>
    <p:sldId id="278" r:id="rId12"/>
    <p:sldId id="279" r:id="rId13"/>
    <p:sldId id="280" r:id="rId14"/>
    <p:sldId id="268" r:id="rId15"/>
    <p:sldId id="269" r:id="rId16"/>
    <p:sldId id="270" r:id="rId17"/>
    <p:sldId id="272" r:id="rId18"/>
    <p:sldId id="273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96512-D043-4350-91AB-AFBAE81C995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7B80B-B7CE-4E4A-A28D-DFC57C10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4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streamline ability to get data into EPA’s database-elaborate on this, describe the “front end”, challenges of STORET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60 clicks of the mouse for 1 site, average of 13 sites a month. Includes all water quality characteristics and measurable units.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4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how much time we are saving, compare to NWIFC front end and how many clicks/time for entering it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Xamarin</a:t>
            </a:r>
            <a:r>
              <a:rPr lang="en-US" dirty="0"/>
              <a:t> is a cross platform mobile framework owned by Microsoft.</a:t>
            </a:r>
          </a:p>
          <a:p>
            <a:r>
              <a:rPr lang="en-US" dirty="0" err="1"/>
              <a:t>Xamarin</a:t>
            </a:r>
            <a:r>
              <a:rPr lang="en-US" dirty="0"/>
              <a:t> can support </a:t>
            </a:r>
            <a:r>
              <a:rPr lang="en-US" dirty="0" err="1"/>
              <a:t>iOS</a:t>
            </a:r>
            <a:r>
              <a:rPr lang="en-US" dirty="0"/>
              <a:t>, android, or window apps. So we can reuse the same code if we want to extend into another platform</a:t>
            </a:r>
          </a:p>
          <a:p>
            <a:r>
              <a:rPr lang="en-US" dirty="0"/>
              <a:t>The</a:t>
            </a:r>
            <a:r>
              <a:rPr lang="en-US" baseline="0" dirty="0"/>
              <a:t> app works offline by storing data on a device using SQLite, which is a database that lives on the device. SQLite connects to the SQL database via </a:t>
            </a:r>
            <a:r>
              <a:rPr lang="en-US" baseline="0" dirty="0" err="1"/>
              <a:t>ASP.NET</a:t>
            </a:r>
            <a:r>
              <a:rPr lang="en-US" baseline="0" dirty="0"/>
              <a:t> core, web API.</a:t>
            </a:r>
          </a:p>
          <a:p>
            <a:r>
              <a:rPr lang="en-US" baseline="0" dirty="0"/>
              <a:t>All of these programs are open source and don’t require fees.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9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6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Crop, make larger or do a video clip of data collection.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56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QA/QC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7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49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4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9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8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13B8A-9F62-415B-835D-B804BE9774FB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1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63C0-58BD-4346-B5FD-42A754AA7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Autofit/>
          </a:bodyPr>
          <a:lstStyle/>
          <a:p>
            <a:pPr algn="r"/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Streamlining Field to Desk: Port Gamble S’Klallam Tribe’s Strong Water Mobile Application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56E61-5279-4689-8D53-B59698CA1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Abigail Welch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Finfish Management Biologist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E-Enterprise for the Environment 2018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EDCC8-ADE9-40F8-9CD8-947D7B118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2591"/>
            <a:ext cx="5459470" cy="521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BE206B-5CDF-41FC-9D90-01FD6D76F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882" y="413826"/>
            <a:ext cx="3996386" cy="26376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86A8FB-143F-4DB9-B32F-91853A1F5B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198" y="3735414"/>
            <a:ext cx="2105754" cy="2779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2000" dirty="0"/>
              <a:t>2017 Grant awarded </a:t>
            </a:r>
          </a:p>
          <a:p>
            <a:r>
              <a:rPr lang="en-US" sz="2000" dirty="0"/>
              <a:t>Goals</a:t>
            </a:r>
          </a:p>
          <a:p>
            <a:pPr lvl="1"/>
            <a:r>
              <a:rPr lang="en-US" sz="2000" dirty="0"/>
              <a:t>Paperless in the field</a:t>
            </a:r>
          </a:p>
          <a:p>
            <a:pPr lvl="1"/>
            <a:r>
              <a:rPr lang="en-US" sz="2000" dirty="0"/>
              <a:t>Ability to function offline, data transfers can resume when connection is restored. </a:t>
            </a:r>
          </a:p>
          <a:p>
            <a:pPr lvl="1"/>
            <a:r>
              <a:rPr lang="en-US" sz="2000" dirty="0"/>
              <a:t>Rapid Collection</a:t>
            </a:r>
          </a:p>
          <a:p>
            <a:pPr lvl="1"/>
            <a:r>
              <a:rPr lang="en-US" sz="2000" dirty="0"/>
              <a:t>Increased availability of timely, high quality data to improve decision making</a:t>
            </a:r>
          </a:p>
          <a:p>
            <a:pPr lvl="1"/>
            <a:r>
              <a:rPr lang="en-US" sz="2000" dirty="0"/>
              <a:t>Affordable maintenance fees</a:t>
            </a:r>
          </a:p>
        </p:txBody>
      </p:sp>
    </p:spTree>
    <p:extLst>
      <p:ext uri="{BB962C8B-B14F-4D97-AF65-F5344CB8AC3E}">
        <p14:creationId xmlns:p14="http://schemas.microsoft.com/office/powerpoint/2010/main" val="176509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Platform: iOS</a:t>
            </a:r>
          </a:p>
          <a:p>
            <a:r>
              <a:rPr lang="en-US" sz="1800"/>
              <a:t>Mobile Framework: Xamarin</a:t>
            </a:r>
          </a:p>
          <a:p>
            <a:r>
              <a:rPr lang="en-US" sz="1800"/>
              <a:t>Data Connection: ASP.NET core, web API</a:t>
            </a:r>
          </a:p>
          <a:p>
            <a:r>
              <a:rPr lang="en-US" sz="1800"/>
              <a:t>Works offline</a:t>
            </a:r>
          </a:p>
          <a:p>
            <a:r>
              <a:rPr lang="en-US" sz="1800"/>
              <a:t>One-way sync</a:t>
            </a:r>
          </a:p>
          <a:p>
            <a:r>
              <a:rPr lang="en-US" sz="1800"/>
              <a:t>Installs and updates are distributed via custom app store or iTunes</a:t>
            </a:r>
          </a:p>
          <a:p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428812"/>
            <a:ext cx="3996386" cy="2607642"/>
          </a:xfrm>
          <a:prstGeom prst="rect">
            <a:avLst/>
          </a:prstGeom>
        </p:spPr>
      </p:pic>
      <p:pic>
        <p:nvPicPr>
          <p:cNvPr id="1026" name="Picture 2" descr="\\Bel-srv01\MARKETING\MARKETING\Graphics\Photos\iPad-Tablet\DSC_0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82" y="3786562"/>
            <a:ext cx="3996386" cy="267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47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/>
              <a:t>Challenges</a:t>
            </a:r>
          </a:p>
          <a:p>
            <a:r>
              <a:rPr lang="en-US" sz="1800"/>
              <a:t>Complex database to understand</a:t>
            </a:r>
          </a:p>
          <a:p>
            <a:r>
              <a:rPr lang="en-US" sz="1800"/>
              <a:t>Validation of tables</a:t>
            </a:r>
          </a:p>
          <a:p>
            <a:endParaRPr lang="en-US" sz="1800"/>
          </a:p>
        </p:txBody>
      </p:sp>
      <p:pic>
        <p:nvPicPr>
          <p:cNvPr id="3074" name="Picture 2" descr="\\Bel-srv01\MARKETING\MARKETING\Graphics\Photos\Environmental - GIS\DSC_06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b="1951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Simplified flow having to select 8 of 3,028 characteristics</a:t>
            </a:r>
          </a:p>
          <a:p>
            <a:r>
              <a:rPr lang="en-US" sz="1800"/>
              <a:t>Minimize errors in the field having uniform data entry requirement and acceptable ranges for units</a:t>
            </a:r>
          </a:p>
          <a:p>
            <a:endParaRPr lang="en-US" sz="1800"/>
          </a:p>
          <a:p>
            <a:endParaRPr lang="en-US" sz="1800"/>
          </a:p>
          <a:p>
            <a:endParaRPr lang="en-US" sz="1800"/>
          </a:p>
        </p:txBody>
      </p:sp>
      <p:pic>
        <p:nvPicPr>
          <p:cNvPr id="4098" name="Picture 2" descr="\\Bel-srv01\MARKETING\MARKETING\Graphics\Photos\iPad-Tablet\_KEP045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0" r="1" b="13896"/>
          <a:stretch/>
        </p:blipFill>
        <p:spPr bwMode="auto"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49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D9AF6-F0F0-423D-888B-AD65131C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Ipad Mini with waterproof case and holder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DDD16-1939-4B2B-BA3E-849045418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89737D-0640-43BB-BA00-EB101A191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1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6BBD313-DFE1-4626-BD10-128AFDD70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9"/>
          <a:stretch/>
        </p:blipFill>
        <p:spPr>
          <a:xfrm>
            <a:off x="667994" y="669643"/>
            <a:ext cx="6186516" cy="36566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60905A-159B-405A-80A8-D0BEF1223B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75" b="44894"/>
          <a:stretch/>
        </p:blipFill>
        <p:spPr>
          <a:xfrm>
            <a:off x="5153198" y="1561809"/>
            <a:ext cx="6370808" cy="46265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52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E2BF7-2639-4D55-B609-7BE28EF9B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273"/>
          <a:stretch/>
        </p:blipFill>
        <p:spPr>
          <a:xfrm>
            <a:off x="1295385" y="822191"/>
            <a:ext cx="9601230" cy="52136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79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9D1F6-BCD2-434B-AB4F-0F4359C13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58"/>
          <a:stretch/>
        </p:blipFill>
        <p:spPr>
          <a:xfrm>
            <a:off x="2992586" y="1123527"/>
            <a:ext cx="6206822" cy="4604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60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0334D-9E60-4779-886C-7628DFC22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0"/>
          <a:stretch/>
        </p:blipFill>
        <p:spPr>
          <a:xfrm>
            <a:off x="3438239" y="774519"/>
            <a:ext cx="5182250" cy="51062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70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397980-5D44-4FD2-B858-4C3CB703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D77C3-99CD-499E-B6EC-3384EE84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B353-50D8-4093-BA12-D49CB183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PGST Resources: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Northwest Indian Fisheries Commission</a:t>
            </a:r>
            <a:r>
              <a:rPr lang="en-US" sz="2000">
                <a:solidFill>
                  <a:srgbClr val="FFFFFF"/>
                </a:solidFill>
              </a:rPr>
              <a:t>/ SSHIAP  </a:t>
            </a:r>
            <a:r>
              <a:rPr lang="en-US" sz="2000" dirty="0">
                <a:solidFill>
                  <a:srgbClr val="FFFFFF"/>
                </a:solidFill>
              </a:rPr>
              <a:t>https://nwifc.org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HDR Inc: www.hdrinc.com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Windsor Solutions: www.windsorsolutions.com</a:t>
            </a:r>
          </a:p>
        </p:txBody>
      </p:sp>
    </p:spTree>
    <p:extLst>
      <p:ext uri="{BB962C8B-B14F-4D97-AF65-F5344CB8AC3E}">
        <p14:creationId xmlns:p14="http://schemas.microsoft.com/office/powerpoint/2010/main" val="460362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5081A6-4372-44CC-8784-5037DE4BD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b="4754"/>
          <a:stretch/>
        </p:blipFill>
        <p:spPr>
          <a:xfrm>
            <a:off x="5878849" y="53019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DED19-1314-42E2-B17F-53D9C3CE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AB5F6-B44D-4909-86B0-3DFFBB0D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223528" cy="3769921"/>
          </a:xfrm>
        </p:spPr>
        <p:txBody>
          <a:bodyPr>
            <a:normAutofit/>
          </a:bodyPr>
          <a:lstStyle/>
          <a:p>
            <a:r>
              <a:rPr lang="en-US" sz="2000" dirty="0"/>
              <a:t>Located in the northwest corner of Washington state. One of 29 federally recognized tribes in WA state.</a:t>
            </a:r>
          </a:p>
          <a:p>
            <a:r>
              <a:rPr lang="en-US" sz="2000" dirty="0"/>
              <a:t>Reservation consists of 1,700 acres </a:t>
            </a:r>
          </a:p>
          <a:p>
            <a:r>
              <a:rPr lang="en-US" sz="2000" dirty="0"/>
              <a:t>1,300 enrolled members</a:t>
            </a:r>
          </a:p>
          <a:p>
            <a:r>
              <a:rPr lang="en-US" sz="2000" dirty="0"/>
              <a:t>Treaty rights to harvest fish, wildlife, and other natural resources under a co-management process</a:t>
            </a:r>
          </a:p>
          <a:p>
            <a:r>
              <a:rPr lang="en-US" sz="2000" dirty="0"/>
              <a:t>Usual and Accustomed areas includes 1250 river miles and 2250 square miles of marine areas. 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8115DCE-54AE-4713-8CB0-876C9681895B}"/>
              </a:ext>
            </a:extLst>
          </p:cNvPr>
          <p:cNvSpPr/>
          <p:nvPr/>
        </p:nvSpPr>
        <p:spPr>
          <a:xfrm>
            <a:off x="11184834" y="3193773"/>
            <a:ext cx="337931" cy="245166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CF7440-8F45-4D28-88F7-70E98B37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65" y="231289"/>
            <a:ext cx="2628900" cy="1743075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86C2B65B-481B-4AD7-ADC6-60317C22973D}"/>
              </a:ext>
            </a:extLst>
          </p:cNvPr>
          <p:cNvSpPr/>
          <p:nvPr/>
        </p:nvSpPr>
        <p:spPr>
          <a:xfrm>
            <a:off x="3505199" y="596348"/>
            <a:ext cx="322693" cy="33226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0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9273F-8158-47C1-BD07-99870447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Natural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A39A54-F651-4BD7-8159-111CB657E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>
          <a:xfrm>
            <a:off x="320040" y="532251"/>
            <a:ext cx="3425609" cy="354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CEE9F-B70E-450C-9275-FB712ABA5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5672" b="-2"/>
          <a:stretch/>
        </p:blipFill>
        <p:spPr>
          <a:xfrm>
            <a:off x="4385729" y="528253"/>
            <a:ext cx="3433324" cy="35565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A90545-5CD8-4BC4-AEED-065FB3089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r="-2" b="2074"/>
          <a:stretch/>
        </p:blipFill>
        <p:spPr>
          <a:xfrm>
            <a:off x="8449725" y="555471"/>
            <a:ext cx="3423916" cy="35467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6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EA97-8F87-44DD-8BC4-55BAEEE2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br>
              <a:rPr lang="en-US" sz="3700" b="1" u="sng"/>
            </a:br>
            <a:br>
              <a:rPr lang="en-US" sz="3700" b="1" u="sng"/>
            </a:br>
            <a:endParaRPr lang="en-US" sz="3700" b="1" u="sn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C29E-D4A5-4A6A-AC69-E2FB9E741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306" y="810881"/>
            <a:ext cx="2209004" cy="29453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EDA13-EE71-48ED-AB0D-FD88593C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173" y="810882"/>
            <a:ext cx="2432986" cy="18125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BC268-EF03-407C-BFD4-7CEAB1B9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930" y="4279769"/>
            <a:ext cx="2639757" cy="1762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03055-18C8-4351-8213-8A72308606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206" y="3096468"/>
            <a:ext cx="1662919" cy="2956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B10B3-AE3A-4485-BE27-45A0A650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25" y="1301660"/>
            <a:ext cx="3732245" cy="3589615"/>
          </a:xfrm>
        </p:spPr>
        <p:txBody>
          <a:bodyPr>
            <a:normAutofit fontScale="92500" lnSpcReduction="20000"/>
          </a:bodyPr>
          <a:lstStyle/>
          <a:p>
            <a:pPr marL="114300" lvl="2" indent="-1588">
              <a:buNone/>
            </a:pPr>
            <a:r>
              <a:rPr lang="en-US" sz="4000" dirty="0"/>
              <a:t>Fisheries Management</a:t>
            </a:r>
          </a:p>
          <a:p>
            <a:pPr marL="457200" lvl="2" indent="-344488">
              <a:buNone/>
            </a:pPr>
            <a:endParaRPr lang="en-US" sz="1700" dirty="0"/>
          </a:p>
          <a:p>
            <a:pPr marL="457200" lvl="2" indent="-344488"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700" dirty="0"/>
              <a:t>Finfish</a:t>
            </a:r>
          </a:p>
          <a:p>
            <a:pPr marL="457200" lvl="2" indent="-344488">
              <a:buNone/>
            </a:pPr>
            <a:r>
              <a:rPr lang="en-US" sz="1700" dirty="0"/>
              <a:t>	Hatchery &amp; Net Pen program</a:t>
            </a:r>
          </a:p>
          <a:p>
            <a:pPr marL="457200" lvl="2" indent="-344488">
              <a:buNone/>
            </a:pPr>
            <a:r>
              <a:rPr lang="en-US" sz="1700" dirty="0"/>
              <a:t>	Harvest</a:t>
            </a:r>
          </a:p>
          <a:p>
            <a:pPr marL="457200" lvl="2" indent="-344488">
              <a:buNone/>
            </a:pPr>
            <a:r>
              <a:rPr lang="en-US" sz="1700" dirty="0"/>
              <a:t>	Commercial sampling</a:t>
            </a:r>
          </a:p>
          <a:p>
            <a:pPr marL="457200" lvl="2" indent="-344488">
              <a:buNone/>
            </a:pPr>
            <a:endParaRPr lang="en-US" sz="1700" dirty="0"/>
          </a:p>
          <a:p>
            <a:pPr marL="457200" lvl="2" indent="-344488"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700" dirty="0"/>
              <a:t>Shellfish</a:t>
            </a:r>
          </a:p>
          <a:p>
            <a:pPr marL="457200" lvl="2" indent="-344488">
              <a:buNone/>
            </a:pPr>
            <a:r>
              <a:rPr lang="en-US" sz="1700" dirty="0"/>
              <a:t>	Harvest</a:t>
            </a:r>
          </a:p>
          <a:p>
            <a:pPr marL="457200" lvl="2" indent="-344488">
              <a:buNone/>
            </a:pPr>
            <a:r>
              <a:rPr lang="en-US" sz="1700" dirty="0"/>
              <a:t>	Beach Surveys</a:t>
            </a:r>
          </a:p>
          <a:p>
            <a:pPr marL="457200" lvl="2" indent="-344488">
              <a:buNone/>
            </a:pPr>
            <a:r>
              <a:rPr lang="en-US" sz="1700" dirty="0"/>
              <a:t>	</a:t>
            </a:r>
            <a:r>
              <a:rPr lang="en-US" sz="1700" dirty="0" err="1"/>
              <a:t>Flupsy</a:t>
            </a:r>
            <a:r>
              <a:rPr lang="en-US" sz="1700" dirty="0"/>
              <a:t>-Floating </a:t>
            </a:r>
            <a:r>
              <a:rPr lang="en-US" sz="1700" dirty="0" err="1"/>
              <a:t>Upweller</a:t>
            </a:r>
            <a:r>
              <a:rPr lang="en-US" sz="1700" dirty="0"/>
              <a:t> System</a:t>
            </a:r>
          </a:p>
          <a:p>
            <a:pPr marL="457200" lvl="2" indent="0">
              <a:buNone/>
            </a:pPr>
            <a:r>
              <a:rPr lang="en-US" sz="17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185336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47C6-A1B7-418E-B950-42E5E8D7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/>
              <a:t>Environmental Programs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FDF09C-1801-4FB6-9DD0-50F38D207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810881"/>
            <a:ext cx="2945339" cy="294533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FFC8A-5DFA-413E-B159-4617705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907752"/>
            <a:ext cx="2434338" cy="16188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EAF2F0-9C29-4223-A099-B086EA315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8" y="4279769"/>
            <a:ext cx="2649681" cy="17620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26A5BF-4104-42AB-BA37-DD7237C27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3357450"/>
            <a:ext cx="2434338" cy="2434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09C3-3A71-4DF3-9700-9821CF2D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800"/>
              <a:t>Brownfields</a:t>
            </a:r>
          </a:p>
          <a:p>
            <a:pPr marL="457200" lvl="1" indent="0">
              <a:buNone/>
            </a:pPr>
            <a:r>
              <a:rPr lang="en-US" sz="1800"/>
              <a:t>Climate Change</a:t>
            </a:r>
          </a:p>
          <a:p>
            <a:pPr marL="457200" lvl="1" indent="0">
              <a:buNone/>
            </a:pPr>
            <a:r>
              <a:rPr lang="en-US" sz="1800" i="1"/>
              <a:t>Protection/Restoration</a:t>
            </a:r>
          </a:p>
          <a:p>
            <a:pPr marL="457200" lvl="1" indent="0">
              <a:buNone/>
            </a:pPr>
            <a:r>
              <a:rPr lang="en-US" sz="1800"/>
              <a:t>Shoreline Management</a:t>
            </a:r>
          </a:p>
          <a:p>
            <a:pPr marL="457200" lvl="1" indent="0">
              <a:buNone/>
            </a:pPr>
            <a:r>
              <a:rPr lang="en-US" sz="1800" i="1"/>
              <a:t>Water Resources</a:t>
            </a:r>
            <a:endParaRPr lang="en-US" sz="180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3487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2469-A07A-4FF7-92C5-3AF29573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/>
              <a:t>Habitat Research &amp;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F2A72-C24C-4FC3-A879-14C6039E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000"/>
              <a:t>Salmon Recovery</a:t>
            </a:r>
          </a:p>
          <a:p>
            <a:pPr marL="0" lvl="0" indent="0">
              <a:buNone/>
            </a:pPr>
            <a:r>
              <a:rPr lang="en-US" sz="2000"/>
              <a:t>Forestry</a:t>
            </a:r>
          </a:p>
          <a:p>
            <a:pPr marL="0" lvl="0" indent="0">
              <a:buNone/>
            </a:pPr>
            <a:r>
              <a:rPr lang="en-US" sz="2000"/>
              <a:t>Wildlife/Hunting</a:t>
            </a:r>
          </a:p>
          <a:p>
            <a:pPr marL="0" indent="0">
              <a:buNone/>
            </a:pPr>
            <a:r>
              <a:rPr lang="en-US" sz="2000"/>
              <a:t>Elk surveys</a:t>
            </a:r>
          </a:p>
          <a:p>
            <a:pPr marL="0" indent="0">
              <a:buNone/>
            </a:pPr>
            <a:endParaRPr lang="en-US" sz="20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DD329C-8F77-4E8D-BC6E-ABD5703C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6" y="321734"/>
            <a:ext cx="2054860" cy="273981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B7EDAA-F9B9-415F-A4E0-DB614D5B4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2775" y="509482"/>
            <a:ext cx="2364317" cy="2364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ED656-0DA9-48A5-B372-433E0D1DA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7401" y="3796452"/>
            <a:ext cx="3413197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9A4E-F77B-4D25-A0B2-6F65BF79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/>
              <a:t>WQX Data Flow</a:t>
            </a: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EEEA0D75-DE69-4132-981D-D5F66806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sz="1700"/>
              <a:t>First successful data flow to EPA</a:t>
            </a:r>
          </a:p>
          <a:p>
            <a:r>
              <a:rPr lang="en-US" sz="1700"/>
              <a:t>Monthly sampling on 13 different creeks and streams throughout the reservation.</a:t>
            </a:r>
          </a:p>
          <a:p>
            <a:r>
              <a:rPr lang="en-US" sz="1700"/>
              <a:t>Quarterly submittals to EPA-106 grant requirements. </a:t>
            </a:r>
          </a:p>
          <a:p>
            <a:r>
              <a:rPr lang="en-US" sz="1700"/>
              <a:t>Needed to streamline data entry into STORET</a:t>
            </a:r>
          </a:p>
          <a:p>
            <a:r>
              <a:rPr lang="en-US" sz="1700"/>
              <a:t>Utilizes the NWIFC front end but uses PGST’s own network node (2009 Readiness grant). </a:t>
            </a:r>
          </a:p>
          <a:p>
            <a:r>
              <a:rPr lang="en-US" sz="1700"/>
              <a:t>Paper to database data entry time consuming</a:t>
            </a:r>
          </a:p>
          <a:p>
            <a:r>
              <a:rPr lang="en-US" sz="1700"/>
              <a:t>Mobile App that can sync to our database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34ECAFDA-D145-40A2-A557-3293CC49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4359"/>
          <a:stretch/>
        </p:blipFill>
        <p:spPr>
          <a:xfrm>
            <a:off x="6420908" y="341812"/>
            <a:ext cx="2364317" cy="26996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E6901-D03D-4925-A11C-AF1917D30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r="-4" b="13851"/>
          <a:stretch/>
        </p:blipFill>
        <p:spPr>
          <a:xfrm>
            <a:off x="9502775" y="341812"/>
            <a:ext cx="2364317" cy="2699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96C50-57D4-40F1-8353-9CCB5BB68F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r="2949" b="-2"/>
          <a:stretch/>
        </p:blipFill>
        <p:spPr>
          <a:xfrm>
            <a:off x="7512764" y="3725092"/>
            <a:ext cx="3257368" cy="28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2DBEA-61B8-4A6F-B346-69A941692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/>
              <a:t>NWIFC TWQD User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EEE5C-9FBC-481C-80CB-6C9BEA459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1800"/>
              <a:t>Desktop application for entering, querying and submitting data to EPA</a:t>
            </a:r>
          </a:p>
          <a:p>
            <a:r>
              <a:rPr lang="en-US" sz="1800"/>
              <a:t>User friendly interface to aid in submitting data to EPA</a:t>
            </a:r>
          </a:p>
          <a:p>
            <a:r>
              <a:rPr lang="en-US" sz="1800"/>
              <a:t>Time consuming for larger datasets</a:t>
            </a:r>
          </a:p>
          <a:p>
            <a:pPr marL="0" indent="0">
              <a:buNone/>
            </a:pPr>
            <a:endParaRPr lang="en-US" sz="1800"/>
          </a:p>
          <a:p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9B21B-5BC4-41FB-BA9D-71DF8BEEC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573682"/>
            <a:ext cx="3996386" cy="23179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FA44FBB-A664-4FF0-B36D-3441329BC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3956408"/>
            <a:ext cx="3996386" cy="233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3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A681-7EFF-48BC-BDE2-ED5606DF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Field to EPA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89B52-D524-4A46-BC7E-99E315360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" y="1476337"/>
            <a:ext cx="1769776" cy="1778387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666749C-C6E6-4826-9654-1D805836235A}"/>
              </a:ext>
            </a:extLst>
          </p:cNvPr>
          <p:cNvSpPr/>
          <p:nvPr/>
        </p:nvSpPr>
        <p:spPr>
          <a:xfrm>
            <a:off x="2352907" y="2174488"/>
            <a:ext cx="1332125" cy="423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1B140-1D7A-41E7-A7DF-183D08A0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61" y="1470569"/>
            <a:ext cx="2715482" cy="1831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F4F4B4-F2E3-4E77-9B66-EBC67D3F5AF9}"/>
              </a:ext>
            </a:extLst>
          </p:cNvPr>
          <p:cNvSpPr txBox="1"/>
          <p:nvPr/>
        </p:nvSpPr>
        <p:spPr>
          <a:xfrm>
            <a:off x="4502447" y="1857698"/>
            <a:ext cx="128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PGST network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Sync data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864645-F4ED-4E78-89E7-D94AD89D8AE5}"/>
              </a:ext>
            </a:extLst>
          </p:cNvPr>
          <p:cNvSpPr/>
          <p:nvPr/>
        </p:nvSpPr>
        <p:spPr>
          <a:xfrm>
            <a:off x="6703489" y="2072674"/>
            <a:ext cx="1249564" cy="423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EF0C0D-2FC5-481A-8E6A-3A583A8E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91" y="808334"/>
            <a:ext cx="3035338" cy="2712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F06C1F-F742-469B-A233-B30808F71DBA}"/>
              </a:ext>
            </a:extLst>
          </p:cNvPr>
          <p:cNvSpPr txBox="1"/>
          <p:nvPr/>
        </p:nvSpPr>
        <p:spPr>
          <a:xfrm>
            <a:off x="9501294" y="843240"/>
            <a:ext cx="79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TWQD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8D5BA13-3B4F-4F75-B6F2-5C8525FCC467}"/>
              </a:ext>
            </a:extLst>
          </p:cNvPr>
          <p:cNvSpPr/>
          <p:nvPr/>
        </p:nvSpPr>
        <p:spPr>
          <a:xfrm rot="2804949">
            <a:off x="9795863" y="4037645"/>
            <a:ext cx="438912" cy="1189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70BCA6-C616-4345-A7D7-9EAD648DF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98" y="3735760"/>
            <a:ext cx="3151936" cy="2826135"/>
          </a:xfrm>
          <a:prstGeom prst="rect">
            <a:avLst/>
          </a:prstGeom>
        </p:spPr>
      </p:pic>
      <p:sp>
        <p:nvSpPr>
          <p:cNvPr id="26" name="Arrow: Left 25">
            <a:extLst>
              <a:ext uri="{FF2B5EF4-FFF2-40B4-BE49-F238E27FC236}">
                <a16:creationId xmlns:a16="http://schemas.microsoft.com/office/drawing/2014/main" id="{4253CBA0-F0A5-4422-B9A6-11522F108855}"/>
              </a:ext>
            </a:extLst>
          </p:cNvPr>
          <p:cNvSpPr/>
          <p:nvPr/>
        </p:nvSpPr>
        <p:spPr>
          <a:xfrm>
            <a:off x="4643999" y="4919586"/>
            <a:ext cx="1139952" cy="3749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5B577E-E48B-4536-8F59-560BA8BB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08" y="3738524"/>
            <a:ext cx="3168703" cy="28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12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2269</TotalTime>
  <Words>544</Words>
  <Application>Microsoft Office PowerPoint</Application>
  <PresentationFormat>Widescreen</PresentationFormat>
  <Paragraphs>101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 Streamlining Field to Desk: Port Gamble S’Klallam Tribe’s Strong Water Mobile Application</vt:lpstr>
      <vt:lpstr>About Us</vt:lpstr>
      <vt:lpstr>Natural Resources</vt:lpstr>
      <vt:lpstr>  </vt:lpstr>
      <vt:lpstr>Environmental Programs</vt:lpstr>
      <vt:lpstr>Habitat Research &amp; Monitoring</vt:lpstr>
      <vt:lpstr>WQX Data Flow</vt:lpstr>
      <vt:lpstr>NWIFC TWQD User Interface</vt:lpstr>
      <vt:lpstr>From the Field to EPA</vt:lpstr>
      <vt:lpstr>WQX Mobile Application</vt:lpstr>
      <vt:lpstr>WQX Mobile Application</vt:lpstr>
      <vt:lpstr>WQX Mobile Application</vt:lpstr>
      <vt:lpstr>Benefits</vt:lpstr>
      <vt:lpstr>Ipad Mini with waterproof case and holder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Gamble S’Klallam Tribe</dc:title>
  <dc:creator>Abigail Welch</dc:creator>
  <cp:lastModifiedBy>Megan Swanson</cp:lastModifiedBy>
  <cp:revision>82</cp:revision>
  <dcterms:created xsi:type="dcterms:W3CDTF">2018-02-24T04:39:09Z</dcterms:created>
  <dcterms:modified xsi:type="dcterms:W3CDTF">2018-10-17T13:56:33Z</dcterms:modified>
</cp:coreProperties>
</file>