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6"/>
  </p:sldMasterIdLst>
  <p:notesMasterIdLst>
    <p:notesMasterId r:id="rId62"/>
  </p:notesMasterIdLst>
  <p:handoutMasterIdLst>
    <p:handoutMasterId r:id="rId63"/>
  </p:handoutMasterIdLst>
  <p:sldIdLst>
    <p:sldId id="285" r:id="rId37"/>
    <p:sldId id="307" r:id="rId38"/>
    <p:sldId id="260" r:id="rId39"/>
    <p:sldId id="310" r:id="rId40"/>
    <p:sldId id="292" r:id="rId41"/>
    <p:sldId id="309" r:id="rId42"/>
    <p:sldId id="308" r:id="rId43"/>
    <p:sldId id="311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312" r:id="rId57"/>
    <p:sldId id="286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89915" autoAdjust="0"/>
  </p:normalViewPr>
  <p:slideViewPr>
    <p:cSldViewPr>
      <p:cViewPr varScale="1">
        <p:scale>
          <a:sx n="108" d="100"/>
          <a:sy n="108" d="100"/>
        </p:scale>
        <p:origin x="474" y="14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1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61" Type="http://schemas.openxmlformats.org/officeDocument/2006/relationships/slide" Target="slides/slide2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00FD0AE0-C984-474E-BCC8-9F972186C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8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8BA1A281-215B-41FB-958B-4A3BF48B3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2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F956-168C-442F-8114-2BCA6471B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9A99-35DA-49DA-B249-69130FFDFE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9A99-35DA-49DA-B249-69130FFDFE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9A99-35DA-49DA-B249-69130FFDFE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D9A99-35DA-49DA-B249-69130FFDFE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/>
          <p:cNvPicPr>
            <a:picLocks noChangeAspect="1" noChangeArrowheads="1"/>
          </p:cNvPicPr>
          <p:nvPr userDrawn="1"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EPA seal"/>
          <p:cNvPicPr>
            <a:picLocks noChangeAspect="1" noChangeArrowheads="1"/>
          </p:cNvPicPr>
          <p:nvPr userDrawn="1"/>
        </p:nvPicPr>
        <p:blipFill>
          <a:blip r:embed="rId3">
            <a:lum bright="-1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1144-E636-4D6A-8D38-0ECAD691D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  <a:p>
            <a:pPr>
              <a:defRPr/>
            </a:pPr>
            <a:r>
              <a:rPr lang="en-US"/>
              <a:t>For Conference Purposes Only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F1C5-4798-4243-BA73-2CB26378D289}" type="datetime1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55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5D65-D7E4-4B47-89CB-2BC5107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0C8B-DB40-48CD-99C5-0B040D9C0ADE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721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A9EA-E604-4D2B-9EEA-51E8C0FE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1D58-80E1-4D3A-9A89-F61CF49099CE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96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5194-0E9A-476A-9630-4C4F80341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58D0-529D-442A-A47A-87F0970F9BDF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71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1AC8-93C0-4FAC-9642-2180187B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4280-9FD8-4ED5-A0C9-B5697A41D614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74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CAAC-4607-4AB5-B02E-95151FD1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43EC-CA78-456E-8D11-AF456430031D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94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1DD1-DA0C-41E5-834F-F5535659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2BF5-266D-4777-AAA3-53FCD539571B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29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49E1-8126-4662-A8CA-C405F130F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3706-133C-4766-A375-6254F1B21A2E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3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FE49-449F-4952-A921-FE0E72528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C729-524B-47FA-AD14-ABF80DAE1854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32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72A0-1486-44D6-A145-2F05EFC26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7CD6-D4C9-40F3-BCF5-64E9A563D9D1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038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F212-C459-40C5-B718-CD7D034E7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3B97-F525-41FE-8A50-7C97CD0A4B3B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03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3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65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ACCA-B9E4-45EA-AD28-BB1774BAD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7EFB-9E1C-4594-B15F-F9A845514E8B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94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CB2C-D834-485B-9764-49CC8473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1463-E6A9-41E3-B410-B2AA034FF08D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AEAF-B49B-4FDF-BBF7-CAC0D1DFC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75D5-8F6E-4160-AFDD-7E1758CD0D14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66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1DA8-1965-4945-BACE-04205A478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A477-F065-48A1-85AD-F7B5BE988E5A}" type="datetime1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18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title="Decorative bar"/>
          <p:cNvPicPr>
            <a:picLocks noChangeAspect="1" noChangeArrowheads="1"/>
          </p:cNvPicPr>
          <p:nvPr userDrawn="1"/>
        </p:nvPicPr>
        <p:blipFill>
          <a:blip r:embed="rId17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  <a:ea typeface="ＭＳ Ｐゴシック" pitchFamily="84" charset="-128"/>
                <a:cs typeface="Calibri" pitchFamily="34" charset="0"/>
              </a:defRPr>
            </a:lvl1pPr>
          </a:lstStyle>
          <a:p>
            <a:pPr>
              <a:defRPr/>
            </a:pPr>
            <a:fld id="{19A9E7DD-9F95-4A26-BB48-7B560DADB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Calibri" pitchFamily="34" charset="0"/>
                <a:ea typeface="ＭＳ Ｐゴシック" pitchFamily="84" charset="-128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U.S. Environmental Protection Agency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ea typeface="ＭＳ Ｐゴシック" pitchFamily="84" charset="-128"/>
                <a:cs typeface="Calibri" pitchFamily="34" charset="0"/>
              </a:defRPr>
            </a:lvl1pPr>
          </a:lstStyle>
          <a:p>
            <a:pPr>
              <a:defRPr/>
            </a:pPr>
            <a:fld id="{2EAC7D0E-8EC6-4926-BEDF-2262EBB16756}" type="datetime1">
              <a:rPr lang="en-US"/>
              <a:pPr>
                <a:defRPr/>
              </a:pPr>
              <a:t>10/18/2018</a:t>
            </a:fld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" name="Picture 4" descr="EPA seal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84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84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84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84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aredcromerrservices@epacdx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cromerrdev.epacdxnode.net/abou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omerrdev.epacdxnode.net/about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cromerrdev.epacdxnode.net/Newabout/HostedSolu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\\gsdsrv4\PubProjects\Projects\hullmw\Environ_Data_eXchange_Network\EDEN_FINAL_EPACHOICE\EDEN_Final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301845"/>
            <a:ext cx="1103117" cy="5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</a:t>
            </a:r>
          </a:p>
          <a:p>
            <a:r>
              <a:rPr lang="en-US" dirty="0"/>
              <a:t>Greg Mitchell</a:t>
            </a:r>
          </a:p>
          <a:p>
            <a:r>
              <a:rPr lang="en-US" sz="2000" dirty="0"/>
              <a:t>10/23/2018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385280-ABBA-4C35-A687-CE4043167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Shared</a:t>
            </a:r>
            <a:br>
              <a:rPr lang="en-US" sz="5400" dirty="0"/>
            </a:br>
            <a:r>
              <a:rPr lang="en-US" sz="5400" dirty="0"/>
              <a:t>CROMERR Services</a:t>
            </a:r>
            <a:br>
              <a:rPr lang="en-US" sz="5400" dirty="0"/>
            </a:br>
            <a:r>
              <a:rPr lang="en-US" sz="5400" dirty="0"/>
              <a:t>Workshop</a:t>
            </a:r>
            <a:br>
              <a:rPr lang="en-US" sz="5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757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48600" cy="26098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Program and/or Partner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851024"/>
            <a:ext cx="313895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Option to select Partner or Program, first, then choose other.  </a:t>
            </a:r>
          </a:p>
          <a:p>
            <a:r>
              <a:rPr lang="en-US" sz="2400" dirty="0"/>
              <a:t>Add Custom Home Pages for Program, Partner, or Program and Partners.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956" y="1130301"/>
            <a:ext cx="3926065" cy="302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10" y="1456267"/>
            <a:ext cx="5891564" cy="43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37664" cy="33269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Partner Program Role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0" y="1533525"/>
            <a:ext cx="253092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Provision Roles based by Partner/Program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03" y="1343536"/>
            <a:ext cx="5651011" cy="35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1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11" y="76200"/>
            <a:ext cx="7620000" cy="4572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Privacy (dynamic) by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5" y="1825625"/>
            <a:ext cx="336731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Every Provider/Partner/ Program Service may have its own Custom Warning Statements,  Privacy Statements by role.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92742"/>
            <a:ext cx="5413829" cy="36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0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215"/>
            <a:ext cx="3873952" cy="39948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Account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6" y="1767568"/>
            <a:ext cx="3561895" cy="4816475"/>
          </a:xfrm>
        </p:spPr>
        <p:txBody>
          <a:bodyPr>
            <a:normAutofit/>
          </a:bodyPr>
          <a:lstStyle/>
          <a:p>
            <a:r>
              <a:rPr lang="en-US" sz="2400" dirty="0"/>
              <a:t>Provision what is required/optional/ omitted  </a:t>
            </a:r>
          </a:p>
          <a:p>
            <a:r>
              <a:rPr lang="en-US" sz="2400" dirty="0"/>
              <a:t>Provider Pre-Registration</a:t>
            </a:r>
          </a:p>
          <a:p>
            <a:r>
              <a:rPr lang="en-US" sz="2400" dirty="0"/>
              <a:t>Duplicate Email Account Actions</a:t>
            </a:r>
          </a:p>
          <a:p>
            <a:r>
              <a:rPr lang="en-US" sz="2400" dirty="0"/>
              <a:t>If email address is already in use ask if they wish to add the role to existing account or create new account.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10" y="421709"/>
            <a:ext cx="5067680" cy="60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46" y="-1"/>
            <a:ext cx="5426869" cy="66718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Custom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88" y="1690689"/>
            <a:ext cx="280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Provisioning controls Organization Search/Selection menu.</a:t>
            </a:r>
          </a:p>
          <a:p>
            <a:r>
              <a:rPr lang="en-US" dirty="0"/>
              <a:t>Flexibly Supports Program/Partner Ownership</a:t>
            </a:r>
          </a:p>
          <a:p>
            <a:r>
              <a:rPr lang="en-US" dirty="0"/>
              <a:t>Search by Org/Advanced</a:t>
            </a:r>
          </a:p>
          <a:p>
            <a:r>
              <a:rPr lang="en-US" dirty="0"/>
              <a:t>Search by Org (only)</a:t>
            </a:r>
          </a:p>
          <a:p>
            <a:r>
              <a:rPr lang="en-US" dirty="0"/>
              <a:t>Search by Org and Require Org Type</a:t>
            </a:r>
          </a:p>
          <a:p>
            <a:r>
              <a:rPr lang="en-US" dirty="0"/>
              <a:t>Allow/Disallow create new 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688" y="673100"/>
            <a:ext cx="5802312" cy="49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40322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Select or Create New Orgs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39925"/>
            <a:ext cx="29464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Org Options</a:t>
            </a:r>
          </a:p>
          <a:p>
            <a:pPr lvl="1"/>
            <a:r>
              <a:rPr lang="en-US" sz="2000" dirty="0"/>
              <a:t>Search and optionally Create new Organizations </a:t>
            </a:r>
          </a:p>
          <a:p>
            <a:pPr lvl="1"/>
            <a:r>
              <a:rPr lang="en-US" sz="2000" dirty="0"/>
              <a:t>Or Force user to go to Provider for Partner-managed Organizations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411287"/>
            <a:ext cx="54483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6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4" y="76200"/>
            <a:ext cx="6238536" cy="355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Organization Name “Drill Down”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25564"/>
            <a:ext cx="3340100" cy="55324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When Organization  keyword is found, Names are listed.  </a:t>
            </a:r>
          </a:p>
          <a:p>
            <a:r>
              <a:rPr lang="en-US" dirty="0"/>
              <a:t>May restrict Role to Org Owner</a:t>
            </a:r>
          </a:p>
          <a:p>
            <a:r>
              <a:rPr lang="en-US" dirty="0"/>
              <a:t>Allows Expansion “Drill Down” on: </a:t>
            </a:r>
          </a:p>
          <a:p>
            <a:pPr lvl="1"/>
            <a:r>
              <a:rPr lang="en-US" dirty="0"/>
              <a:t>Name </a:t>
            </a:r>
          </a:p>
          <a:p>
            <a:pPr lvl="2"/>
            <a:r>
              <a:rPr lang="en-US" dirty="0"/>
              <a:t>Org Type</a:t>
            </a:r>
          </a:p>
          <a:p>
            <a:pPr lvl="3"/>
            <a:r>
              <a:rPr lang="en-US" dirty="0"/>
              <a:t>Address Detail</a:t>
            </a:r>
          </a:p>
          <a:p>
            <a:r>
              <a:rPr lang="en-US" dirty="0"/>
              <a:t>Different Organizations Same Name </a:t>
            </a:r>
          </a:p>
          <a:p>
            <a:r>
              <a:rPr lang="en-US" dirty="0"/>
              <a:t>Same Organizations Different Partner </a:t>
            </a:r>
          </a:p>
          <a:p>
            <a:r>
              <a:rPr lang="en-US" dirty="0"/>
              <a:t>Same or Different Orgs multiple address locations.</a:t>
            </a:r>
          </a:p>
          <a:p>
            <a:pPr lvl="3"/>
            <a:endParaRPr lang="en-US" sz="1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1325564"/>
            <a:ext cx="5003800" cy="49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7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4419600" cy="3048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Organization Selected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690689"/>
            <a:ext cx="2425700" cy="4351338"/>
          </a:xfrm>
        </p:spPr>
        <p:txBody>
          <a:bodyPr>
            <a:normAutofit/>
          </a:bodyPr>
          <a:lstStyle/>
          <a:p>
            <a:r>
              <a:rPr lang="en-US" dirty="0"/>
              <a:t>Personal contact info Linked to User-Role-Org not user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47800"/>
            <a:ext cx="5905500" cy="42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8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68262"/>
            <a:ext cx="6121400" cy="46037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Out-of-Band (Email) Confirmation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825624"/>
            <a:ext cx="30734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Email account is sent hyperlink to confirm email is reachable.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2309813"/>
            <a:ext cx="5354638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1" y="550862"/>
            <a:ext cx="4445000" cy="25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3" y="96031"/>
            <a:ext cx="8975725" cy="534206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CROMERR Approved Questions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7920" y="1876425"/>
            <a:ext cx="246148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Use to (Optionally) perform              e-Signature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6" y="1216025"/>
            <a:ext cx="5219700" cy="42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6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F54A-D39D-415D-887A-7E1C89D0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71" y="-9617"/>
            <a:ext cx="7620000" cy="609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5797-EB3A-45C6-BD38-6F622B6E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/>
              <a:t>What is Shared CROMERR Service?</a:t>
            </a:r>
          </a:p>
          <a:p>
            <a:r>
              <a:rPr lang="en-US" b="1" dirty="0"/>
              <a:t>How</a:t>
            </a:r>
            <a:r>
              <a:rPr lang="en-US" dirty="0"/>
              <a:t> do I CROMERR in an hour?</a:t>
            </a:r>
          </a:p>
          <a:p>
            <a:r>
              <a:rPr lang="en-US" altLang="en-US" b="1" dirty="0"/>
              <a:t>What</a:t>
            </a:r>
            <a:r>
              <a:rPr lang="en-US" altLang="en-US" dirty="0"/>
              <a:t> Do I Get CROMERR in an hour?</a:t>
            </a:r>
            <a:endParaRPr lang="en-US" dirty="0"/>
          </a:p>
          <a:p>
            <a:r>
              <a:rPr lang="en-US" b="1" dirty="0"/>
              <a:t>Demo</a:t>
            </a:r>
            <a:r>
              <a:rPr lang="en-US" dirty="0"/>
              <a:t> the process</a:t>
            </a:r>
          </a:p>
          <a:p>
            <a:pPr marL="0" indent="0">
              <a:buNone/>
            </a:pPr>
            <a:r>
              <a:rPr lang="en-US" dirty="0"/>
              <a:t>	:</a:t>
            </a:r>
          </a:p>
          <a:p>
            <a:r>
              <a:rPr lang="en-US" b="1" dirty="0"/>
              <a:t>Results</a:t>
            </a:r>
            <a:r>
              <a:rPr lang="en-US" dirty="0"/>
              <a:t> - process request by the end of workshop</a:t>
            </a:r>
          </a:p>
        </p:txBody>
      </p:sp>
    </p:spTree>
    <p:extLst>
      <p:ext uri="{BB962C8B-B14F-4D97-AF65-F5344CB8AC3E}">
        <p14:creationId xmlns:p14="http://schemas.microsoft.com/office/powerpoint/2010/main" val="365984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21" y="152400"/>
            <a:ext cx="8661400" cy="359257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Approved Electronic Signature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31026"/>
            <a:ext cx="3276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Supports Default ESA</a:t>
            </a:r>
          </a:p>
          <a:p>
            <a:r>
              <a:rPr lang="en-US" sz="2400" dirty="0"/>
              <a:t>Offers ESA’s Unique by Partner/Program/ Service and Role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518203"/>
            <a:ext cx="5702300" cy="41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4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620000" cy="9906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CROMERR Attestation for 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825625"/>
            <a:ext cx="297815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Supports Default and Custom Attestations</a:t>
            </a:r>
          </a:p>
          <a:p>
            <a:r>
              <a:rPr lang="en-US" sz="2400" dirty="0"/>
              <a:t>Custom ESA’s by Program/Partner Service and Role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690689"/>
            <a:ext cx="5861050" cy="35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9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47" y="-78744"/>
            <a:ext cx="6489454" cy="762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CROMERR Standard Signature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99" y="1825625"/>
            <a:ext cx="292417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Supports Standard Electronic </a:t>
            </a:r>
          </a:p>
          <a:p>
            <a:r>
              <a:rPr lang="en-US" sz="2400" dirty="0"/>
              <a:t>Registered Knowledge-Based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67" y="1600200"/>
            <a:ext cx="5778501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2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F55F-8255-41CB-94A1-EB7CFCD8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97" y="213004"/>
            <a:ext cx="7886700" cy="27542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Upload/Certify Documents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0F36C-1B49-43ED-963A-8D3FFAF8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85938"/>
            <a:ext cx="8053387" cy="429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FB978-6E79-4AC0-BC4F-BA6A3B4B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776" y="640556"/>
            <a:ext cx="4176414" cy="2290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67614-F2A8-4BF5-8FBC-940D2E970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97" y="5305092"/>
            <a:ext cx="3170903" cy="11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6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EA08-4230-499C-84DC-284FCA63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097"/>
            <a:ext cx="5791200" cy="6858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CROMERR E-Signature Ceremony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142D6-4F2F-4D44-BC44-1634BB84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8800"/>
            <a:ext cx="7886700" cy="33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64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B0C7-E2C9-437B-99D6-0ED374DA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5772150" cy="48375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CROMERR Record Upload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037F1-026B-4C0C-8FCB-3517E11C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447801"/>
            <a:ext cx="7410450" cy="45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5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5399"/>
            <a:ext cx="7886700" cy="36933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What is Shared CROMERR Services?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2799" y="2751929"/>
            <a:ext cx="7912100" cy="2984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buNone/>
            </a:pPr>
            <a:r>
              <a:rPr lang="en-US" dirty="0"/>
              <a:t>Shared CROMERR Services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Advanced Websites AND  Core web services 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Procedures AND documentation  (approved by the CROMERR Committee)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Contract templates and Open Source Software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Demo applications and Tools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2799" y="1266032"/>
            <a:ext cx="6988175" cy="131206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lnSpc>
                <a:spcPct val="100000"/>
              </a:lnSpc>
              <a:buNone/>
            </a:pPr>
            <a:r>
              <a:rPr lang="en-US" dirty="0"/>
              <a:t>CROss Media Electronic Reporting Rule (CROMERR)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Sets standards for electronic report receiving systems for regulated 40 CFR information collected by states, tribes, and local governments and U.S. EPA through authorized programs.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8849" y="5054993"/>
            <a:ext cx="3746501" cy="136287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buNone/>
            </a:pPr>
            <a:r>
              <a:rPr lang="en-US" sz="1800" dirty="0"/>
              <a:t>CDX Help for Desk Shared Services</a:t>
            </a:r>
          </a:p>
          <a:p>
            <a:pPr marL="257175" lvl="1" indent="-257175">
              <a:buNone/>
            </a:pPr>
            <a:r>
              <a:rPr lang="en-US" sz="1800" dirty="0"/>
              <a:t>888-890-1995 Option 2</a:t>
            </a:r>
          </a:p>
          <a:p>
            <a:pPr marL="257175" lvl="1" indent="-257175">
              <a:buNone/>
            </a:pPr>
            <a:r>
              <a:rPr lang="en-US" sz="1800" dirty="0">
                <a:hlinkClick r:id="rId3"/>
              </a:rPr>
              <a:t>sharedcromerrservices@epacdx.net</a:t>
            </a:r>
            <a:r>
              <a:rPr lang="en-US" sz="1800" dirty="0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3822" y="5040015"/>
            <a:ext cx="3746501" cy="136287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68580" tIns="34290" rIns="68580" bIns="34290" rtlCol="0">
            <a:normAutofit fontScale="85000" lnSpcReduction="20000"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257175" lvl="1" indent="-257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dirty="0"/>
              <a:t>Greg Mitchell</a:t>
            </a:r>
          </a:p>
          <a:p>
            <a:pPr lvl="1"/>
            <a:r>
              <a:rPr lang="en-US" dirty="0"/>
              <a:t>U.S. Environmental Protection Agency</a:t>
            </a:r>
          </a:p>
          <a:p>
            <a:pPr lvl="1"/>
            <a:r>
              <a:rPr lang="en-US" dirty="0"/>
              <a:t>919-541-4823</a:t>
            </a:r>
          </a:p>
          <a:p>
            <a:pPr lvl="1"/>
            <a:r>
              <a:rPr lang="en-US" dirty="0"/>
              <a:t>Mitchell.greg@epa.gov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583768"/>
            <a:ext cx="701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https://encromerrdev.epacdxnode.net/about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13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A61D-6B5E-4D21-AC7F-B64F555E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939"/>
            <a:ext cx="8515350" cy="36933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How Do I Get CROMERR in an Hour?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2DB1D-975B-4B5A-B542-649DC853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65" y="2501563"/>
            <a:ext cx="7666669" cy="1329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D21CC-78F0-4674-8DC5-373110688407}"/>
              </a:ext>
            </a:extLst>
          </p:cNvPr>
          <p:cNvSpPr txBox="1"/>
          <p:nvPr/>
        </p:nvSpPr>
        <p:spPr>
          <a:xfrm>
            <a:off x="738665" y="1582431"/>
            <a:ext cx="6900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Https://encromerrdev.epacdxnode.net/about</a:t>
            </a:r>
            <a:r>
              <a:rPr lang="en-US" sz="2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B437E-1C65-46A6-BF02-00BF1022B9F6}"/>
              </a:ext>
            </a:extLst>
          </p:cNvPr>
          <p:cNvSpPr txBox="1"/>
          <p:nvPr/>
        </p:nvSpPr>
        <p:spPr>
          <a:xfrm>
            <a:off x="738665" y="4033422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Email Request link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0629E-0CF2-4665-A460-AE641D80C027}"/>
              </a:ext>
            </a:extLst>
          </p:cNvPr>
          <p:cNvSpPr txBox="1"/>
          <p:nvPr/>
        </p:nvSpPr>
        <p:spPr>
          <a:xfrm>
            <a:off x="2812117" y="4041845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Get Form link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DBE2-DB37-40C4-A15E-21211DE4B5E6}"/>
              </a:ext>
            </a:extLst>
          </p:cNvPr>
          <p:cNvSpPr txBox="1"/>
          <p:nvPr/>
        </p:nvSpPr>
        <p:spPr>
          <a:xfrm>
            <a:off x="4857750" y="4041845"/>
            <a:ext cx="2021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Email Link to </a:t>
            </a:r>
          </a:p>
          <a:p>
            <a:r>
              <a:rPr lang="en-US" sz="1600" dirty="0"/>
              <a:t>Submit Form</a:t>
            </a:r>
          </a:p>
          <a:p>
            <a:endParaRPr lang="en-US" sz="1600" dirty="0"/>
          </a:p>
          <a:p>
            <a:r>
              <a:rPr lang="en-US" sz="1600" dirty="0"/>
              <a:t>Meeting Instructions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39502-974C-49B0-AD65-3DF361420366}"/>
              </a:ext>
            </a:extLst>
          </p:cNvPr>
          <p:cNvSpPr txBox="1"/>
          <p:nvPr/>
        </p:nvSpPr>
        <p:spPr>
          <a:xfrm>
            <a:off x="6819900" y="4041845"/>
            <a:ext cx="176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Email Notification</a:t>
            </a:r>
          </a:p>
          <a:p>
            <a:r>
              <a:rPr lang="en-US" sz="1600" dirty="0"/>
              <a:t>Your New App.</a:t>
            </a:r>
          </a:p>
          <a:p>
            <a:r>
              <a:rPr lang="en-US" sz="1600" dirty="0"/>
              <a:t>Is Built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27F7D-7A85-43A4-A798-F6BDF71222AE}"/>
              </a:ext>
            </a:extLst>
          </p:cNvPr>
          <p:cNvSpPr txBox="1"/>
          <p:nvPr/>
        </p:nvSpPr>
        <p:spPr>
          <a:xfrm>
            <a:off x="738665" y="4429334"/>
            <a:ext cx="2143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 Email</a:t>
            </a:r>
          </a:p>
          <a:p>
            <a:r>
              <a:rPr lang="en-US" sz="1600" dirty="0"/>
              <a:t>Back w/Account,</a:t>
            </a:r>
          </a:p>
          <a:p>
            <a:r>
              <a:rPr lang="en-US" sz="1600" dirty="0"/>
              <a:t>Rules Documentation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6B734-C54E-4673-B193-43C45696A8AA}"/>
              </a:ext>
            </a:extLst>
          </p:cNvPr>
          <p:cNvSpPr txBox="1"/>
          <p:nvPr/>
        </p:nvSpPr>
        <p:spPr>
          <a:xfrm>
            <a:off x="2812117" y="4499700"/>
            <a:ext cx="167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Additional Links </a:t>
            </a:r>
          </a:p>
          <a:p>
            <a:r>
              <a:rPr lang="en-US" sz="1600" dirty="0"/>
              <a:t>   to Information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0A88EC1-8403-45F2-AE0A-E202547CA15C}"/>
              </a:ext>
            </a:extLst>
          </p:cNvPr>
          <p:cNvSpPr/>
          <p:nvPr/>
        </p:nvSpPr>
        <p:spPr>
          <a:xfrm>
            <a:off x="1228724" y="5224560"/>
            <a:ext cx="6686550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 HOUR</a:t>
            </a:r>
          </a:p>
        </p:txBody>
      </p:sp>
    </p:spTree>
    <p:extLst>
      <p:ext uri="{BB962C8B-B14F-4D97-AF65-F5344CB8AC3E}">
        <p14:creationId xmlns:p14="http://schemas.microsoft.com/office/powerpoint/2010/main" val="75876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73031"/>
            <a:ext cx="7886700" cy="44449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What Do I Get CROMERR in an hour?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3452" y="654789"/>
            <a:ext cx="4370741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>
                <a:solidFill>
                  <a:schemeClr val="bg1"/>
                </a:solidFill>
              </a:rPr>
              <a:t>Shared Process: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6DF56D-27B3-451E-B9A9-6339176C1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967748"/>
            <a:ext cx="3429000" cy="18966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A697A7-3DA7-4436-A86D-88116C3E0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14" y="1474882"/>
            <a:ext cx="7130372" cy="25066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FEEC730-558D-44F5-B76D-5882A4DCB85E}"/>
              </a:ext>
            </a:extLst>
          </p:cNvPr>
          <p:cNvSpPr/>
          <p:nvPr/>
        </p:nvSpPr>
        <p:spPr>
          <a:xfrm>
            <a:off x="3448050" y="1503613"/>
            <a:ext cx="4895850" cy="4286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AA2485-80D5-4198-9551-2D4C2FBF3293}"/>
              </a:ext>
            </a:extLst>
          </p:cNvPr>
          <p:cNvSpPr/>
          <p:nvPr/>
        </p:nvSpPr>
        <p:spPr>
          <a:xfrm>
            <a:off x="312348" y="5789929"/>
            <a:ext cx="4552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Custom Configured Application</a:t>
            </a:r>
          </a:p>
          <a:p>
            <a:r>
              <a:rPr lang="en-US" sz="1800" dirty="0"/>
              <a:t>Pre-approved Implementation</a:t>
            </a:r>
          </a:p>
          <a:p>
            <a:r>
              <a:rPr lang="en-US" sz="1800" dirty="0"/>
              <a:t>Contract Forms for 3</a:t>
            </a:r>
            <a:r>
              <a:rPr lang="en-US" sz="1800" baseline="30000" dirty="0"/>
              <a:t>rd</a:t>
            </a:r>
            <a:r>
              <a:rPr lang="en-US" sz="1800" dirty="0"/>
              <a:t> Party Id-Proofing</a:t>
            </a:r>
          </a:p>
        </p:txBody>
      </p:sp>
    </p:spTree>
    <p:extLst>
      <p:ext uri="{BB962C8B-B14F-4D97-AF65-F5344CB8AC3E}">
        <p14:creationId xmlns:p14="http://schemas.microsoft.com/office/powerpoint/2010/main" val="11392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A8A0-49D5-41A5-A1A8-DCC44D65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61914"/>
            <a:ext cx="8191500" cy="41592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chemeClr val="bg1"/>
                </a:solidFill>
              </a:rPr>
              <a:t>What Do I Get CROMERR in an hour?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7402E-95F0-4515-829D-341D4A6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76400"/>
            <a:ext cx="8496300" cy="4911724"/>
          </a:xfrm>
        </p:spPr>
        <p:txBody>
          <a:bodyPr>
            <a:normAutofit/>
          </a:bodyPr>
          <a:lstStyle/>
          <a:p>
            <a:r>
              <a:rPr lang="en-US" dirty="0"/>
              <a:t>Registration and Id-Proofing</a:t>
            </a:r>
          </a:p>
          <a:p>
            <a:r>
              <a:rPr lang="en-US" dirty="0"/>
              <a:t>Role Based Access and Approval Methods</a:t>
            </a:r>
          </a:p>
          <a:p>
            <a:r>
              <a:rPr lang="en-US" dirty="0"/>
              <a:t>Help Desk Admin and Communication Tools</a:t>
            </a:r>
          </a:p>
          <a:p>
            <a:r>
              <a:rPr lang="en-US" dirty="0"/>
              <a:t>Identity Proofing Statistical Reports </a:t>
            </a:r>
          </a:p>
          <a:p>
            <a:r>
              <a:rPr lang="en-US" dirty="0"/>
              <a:t>End User e-Signature Document Certification</a:t>
            </a:r>
          </a:p>
          <a:p>
            <a:r>
              <a:rPr lang="en-US" dirty="0"/>
              <a:t>Search, Review &amp; Single/bulk Download Records</a:t>
            </a:r>
          </a:p>
          <a:p>
            <a:r>
              <a:rPr lang="en-US" dirty="0"/>
              <a:t>Registration Shortcuts w/Color and Logo Themes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EB0FD8-4FFE-42E6-814D-062A15690614}"/>
              </a:ext>
            </a:extLst>
          </p:cNvPr>
          <p:cNvSpPr/>
          <p:nvPr/>
        </p:nvSpPr>
        <p:spPr>
          <a:xfrm>
            <a:off x="228600" y="505723"/>
            <a:ext cx="4197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Customized Software: </a:t>
            </a:r>
          </a:p>
        </p:txBody>
      </p:sp>
    </p:spTree>
    <p:extLst>
      <p:ext uri="{BB962C8B-B14F-4D97-AF65-F5344CB8AC3E}">
        <p14:creationId xmlns:p14="http://schemas.microsoft.com/office/powerpoint/2010/main" val="62005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8BD2-850C-41C2-8614-641DB936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4327"/>
            <a:ext cx="7886700" cy="835024"/>
          </a:xfrm>
        </p:spPr>
        <p:txBody>
          <a:bodyPr/>
          <a:lstStyle/>
          <a:p>
            <a:pPr algn="ctr"/>
            <a:r>
              <a:rPr lang="en-US" dirty="0"/>
              <a:t>DEMO SHARED CROMERR REQUEST</a:t>
            </a:r>
          </a:p>
        </p:txBody>
      </p:sp>
    </p:spTree>
    <p:extLst>
      <p:ext uri="{BB962C8B-B14F-4D97-AF65-F5344CB8AC3E}">
        <p14:creationId xmlns:p14="http://schemas.microsoft.com/office/powerpoint/2010/main" val="364804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8BD2-850C-41C2-8614-641DB936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4327"/>
            <a:ext cx="7886700" cy="83502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CONTINGENCY SLIDES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WHAT IS BUILT IN AN HOUR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OFF-LINE DEMO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900413-AFCC-495F-A483-69FD40E7480A}"/>
              </a:ext>
            </a:extLst>
          </p:cNvPr>
          <p:cNvSpPr txBox="1">
            <a:spLocks/>
          </p:cNvSpPr>
          <p:nvPr/>
        </p:nvSpPr>
        <p:spPr>
          <a:xfrm>
            <a:off x="533400" y="3810000"/>
            <a:ext cx="8267700" cy="83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FF0000"/>
                </a:solidFill>
                <a:hlinkClick r:id="rId2"/>
              </a:rPr>
              <a:t>https://encromerrdev.epacdxnode.net/Newabout/HostedSolution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A149C-EDCD-478C-BD93-FC829E11867C}"/>
              </a:ext>
            </a:extLst>
          </p:cNvPr>
          <p:cNvSpPr/>
          <p:nvPr/>
        </p:nvSpPr>
        <p:spPr>
          <a:xfrm>
            <a:off x="990600" y="4645024"/>
            <a:ext cx="6534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Go to Webpage Step 4 - Dataflow Setup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Download Form Request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Fill it out and Submit</a:t>
            </a:r>
          </a:p>
        </p:txBody>
      </p:sp>
    </p:spTree>
    <p:extLst>
      <p:ext uri="{BB962C8B-B14F-4D97-AF65-F5344CB8AC3E}">
        <p14:creationId xmlns:p14="http://schemas.microsoft.com/office/powerpoint/2010/main" val="324747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47623"/>
            <a:ext cx="8267700" cy="31591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SCS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1308101"/>
            <a:ext cx="3654424" cy="4868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OneEPA Template </a:t>
            </a:r>
          </a:p>
          <a:p>
            <a:r>
              <a:rPr lang="en-US" sz="1800" dirty="0"/>
              <a:t>Central Data Exchange (reuse)</a:t>
            </a:r>
          </a:p>
          <a:p>
            <a:r>
              <a:rPr lang="en-US" sz="1800" dirty="0"/>
              <a:t>Mobile/Responsive Design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Login Or Register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Supports Dedicated Home Pages </a:t>
            </a:r>
          </a:p>
          <a:p>
            <a:pPr lvl="1"/>
            <a:r>
              <a:rPr lang="en-US" sz="1600" dirty="0"/>
              <a:t>Provider</a:t>
            </a:r>
          </a:p>
          <a:p>
            <a:pPr lvl="1"/>
            <a:r>
              <a:rPr lang="en-US" sz="1600" dirty="0"/>
              <a:t>Provider Partner (EN Partner)</a:t>
            </a:r>
          </a:p>
          <a:p>
            <a:pPr lvl="1"/>
            <a:r>
              <a:rPr lang="en-US" sz="1600" dirty="0"/>
              <a:t>Program</a:t>
            </a:r>
          </a:p>
          <a:p>
            <a:pPr lvl="1"/>
            <a:r>
              <a:rPr lang="en-US" sz="1600" dirty="0"/>
              <a:t>Program &amp; Limited Partners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1" y="990600"/>
            <a:ext cx="5588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200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2D8C5045BBE42870AA83063350F39" ma:contentTypeVersion="12" ma:contentTypeDescription="Create a new document." ma:contentTypeScope="" ma:versionID="d578f550d92a40a5494438feb7b0e3e0">
  <xsd:schema xmlns:xsd="http://www.w3.org/2001/XMLSchema" xmlns:p="http://schemas.microsoft.com/office/2006/metadata/properties" xmlns:ns2="ae712751-8c54-47d3-97be-5a3ce240bdce" xmlns:ns4="d2a79ec1-65b1-4086-aef1-9322560648f0" targetNamespace="http://schemas.microsoft.com/office/2006/metadata/properties" ma:root="true" ma:fieldsID="872936db3dd420c49ad1006d41e587a2" ns2:_="" ns4:_="">
    <xsd:import namespace="ae712751-8c54-47d3-97be-5a3ce240bdce"/>
    <xsd:import namespace="d2a79ec1-65b1-4086-aef1-9322560648f0"/>
    <xsd:element name="properties">
      <xsd:complexType>
        <xsd:sequence>
          <xsd:element name="documentManagement">
            <xsd:complexType>
              <xsd:all>
                <xsd:element ref="ns2:Baseline" minOccurs="0"/>
                <xsd:element ref="ns2:RecType" minOccurs="0"/>
                <xsd:element ref="ns2:DocCategory" minOccurs="0"/>
                <xsd:element ref="ns2:ELITELifecycle" minOccurs="0"/>
                <xsd:element ref="ns2:ProjectLifecycle" minOccurs="0"/>
                <xsd:element ref="ns4:EPMLiveListConfi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e712751-8c54-47d3-97be-5a3ce240bdce" elementFormDefault="qualified">
    <xsd:import namespace="http://schemas.microsoft.com/office/2006/documentManagement/types"/>
    <xsd:element name="Baseline" ma:index="8" nillable="true" ma:displayName="Baseline" ma:default="" ma:format="Dropdown" ma:internalName="Baseline" ma:readOnly="false">
      <xsd:simpleType>
        <xsd:restriction base="dms:Choice">
          <xsd:enumeration value="Pre-Award"/>
          <xsd:enumeration value="Negotiated"/>
          <xsd:enumeration value="Award"/>
          <xsd:enumeration value="Mod 1"/>
          <xsd:enumeration value="Mod 2"/>
          <xsd:enumeration value="Mod 3"/>
          <xsd:enumeration value="Mod 4"/>
          <xsd:enumeration value="Mod 5"/>
          <xsd:enumeration value="Mod 6"/>
          <xsd:enumeration value="Mod 7"/>
        </xsd:restriction>
      </xsd:simpleType>
    </xsd:element>
    <xsd:element name="RecType" ma:index="9" nillable="true" ma:displayName="Record Type" ma:default="" ma:format="Dropdown" ma:internalName="RecType" ma:readOnly="false">
      <xsd:simpleType>
        <xsd:restriction base="dms:Choice">
          <xsd:enumeration value="Project Internal Documents and Records"/>
          <xsd:enumeration value="Project Deliverables"/>
          <xsd:enumeration value="Contractual Records"/>
          <xsd:enumeration value="Procurement Records"/>
          <xsd:enumeration value="Marketing and Sales Records"/>
          <xsd:enumeration value="Personnel Records"/>
          <xsd:enumeration value="OSHA Part 1904 Records"/>
          <xsd:enumeration value="Medical Records"/>
          <xsd:enumeration value="Medical Record Summary"/>
          <xsd:enumeration value="Workers Compensation"/>
          <xsd:enumeration value="Financial Records"/>
          <xsd:enumeration value="Corporate Process Documents"/>
          <xsd:enumeration value="Official Corporate Communications"/>
          <xsd:enumeration value="Business oversight Records"/>
          <xsd:enumeration value="Quality Management Records"/>
          <xsd:enumeration value="Property Management Records"/>
          <xsd:enumeration value="Records Requiring Permanent Retention"/>
          <xsd:enumeration value="Other Business Records"/>
        </xsd:restriction>
      </xsd:simpleType>
    </xsd:element>
    <xsd:element name="DocCategory" ma:index="10" nillable="true" ma:displayName="Discipline" ma:default="" ma:format="Dropdown" ma:internalName="DocCategory" ma:readOnly="false">
      <xsd:simpleType>
        <xsd:restriction base="dms:Choice">
          <xsd:enumeration value="----PMH----"/>
          <xsd:enumeration value="Project Requirements/Approach Definition"/>
          <xsd:enumeration value="Risk Management"/>
          <xsd:enumeration value="Estimating"/>
          <xsd:enumeration value="Scheduling"/>
          <xsd:enumeration value="Budgeting (and Financial Management)"/>
          <xsd:enumeration value="Staffing"/>
          <xsd:enumeration value="General Project Planning"/>
          <xsd:enumeration value="Configuration Management"/>
          <xsd:enumeration value="Peer Review"/>
          <xsd:enumeration value="Quality Assurance"/>
          <xsd:enumeration value="Technical"/>
          <xsd:enumeration value="----ELITE----"/>
          <xsd:enumeration value="Requirements"/>
          <xsd:enumeration value="Architecture/Design"/>
          <xsd:enumeration value="Product"/>
          <xsd:enumeration value="Integration &amp; Test"/>
          <xsd:enumeration value="Information Assurance"/>
          <xsd:enumeration value="Deployment"/>
          <xsd:enumeration value="Organizational Definition"/>
          <xsd:enumeration value="Configuration Management"/>
          <xsd:enumeration value="Peer Review"/>
          <xsd:enumeration value="Quality Assurance"/>
        </xsd:restriction>
      </xsd:simpleType>
    </xsd:element>
    <xsd:element name="ELITELifecycle" ma:index="11" nillable="true" ma:displayName="ELITE Lifecycle" ma:default="" ma:format="Dropdown" ma:internalName="ELITELifecycle" ma:readOnly="false">
      <xsd:simpleType>
        <xsd:restriction base="dms:Choice">
          <xsd:enumeration value="Plan System Release"/>
          <xsd:enumeration value="Software PR/CR/Analysis"/>
          <xsd:enumeration value="Software Architecture Design"/>
          <xsd:enumeration value="Detailed Software Design"/>
          <xsd:enumeration value="Software Construction"/>
          <xsd:enumeration value="Test Planning"/>
          <xsd:enumeration value="Software Integration Testing"/>
          <xsd:enumeration value="Acceptance Testing"/>
          <xsd:enumeration value="System Deployment"/>
          <xsd:enumeration value="Documentation"/>
          <xsd:enumeration value="Operations"/>
          <xsd:enumeration value="Technical Support"/>
        </xsd:restriction>
      </xsd:simpleType>
    </xsd:element>
    <xsd:element name="ProjectLifecycle" ma:index="12" nillable="true" ma:displayName="Project Lifecycle" ma:default="" ma:format="Dropdown" ma:internalName="ProjectLifecycle" ma:readOnly="false">
      <xsd:simpleType>
        <xsd:restriction base="dms:Choice">
          <xsd:enumeration value="Start-up"/>
          <xsd:enumeration value="Planning"/>
          <xsd:enumeration value="Execution"/>
          <xsd:enumeration value="Oversight"/>
          <xsd:enumeration value="Tracking and Control"/>
          <xsd:enumeration value="Close-out"/>
          <xsd:enumeration value="ELITE"/>
        </xsd:restriction>
      </xsd:simpleType>
    </xsd:element>
  </xsd:schema>
  <xsd:schema xmlns:xsd="http://www.w3.org/2001/XMLSchema" xmlns:dms="http://schemas.microsoft.com/office/2006/documentManagement/types" targetNamespace="d2a79ec1-65b1-4086-aef1-9322560648f0" elementFormDefault="qualified">
    <xsd:import namespace="http://schemas.microsoft.com/office/2006/documentManagement/types"/>
    <xsd:element name="EPMLiveListConfig" ma:index="15" nillable="true" ma:displayName="EPMLiveListConfig" ma:hidden="true" ma:internalName="EPMLiveListConfig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Type xmlns="ae712751-8c54-47d3-97be-5a3ce240bdce" xsi:nil="true"/>
    <DocCategory xmlns="ae712751-8c54-47d3-97be-5a3ce240bdce" xsi:nil="true"/>
    <Baseline xmlns="ae712751-8c54-47d3-97be-5a3ce240bdce" xsi:nil="true"/>
    <ProjectLifecycle xmlns="ae712751-8c54-47d3-97be-5a3ce240bdce" xsi:nil="true"/>
    <ELITELifecycle xmlns="ae712751-8c54-47d3-97be-5a3ce240bdce" xsi:nil="true"/>
    <EPMLiveListConfig xmlns="d2a79ec1-65b1-4086-aef1-9322560648f0" xsi:nil="true"/>
  </documentManagement>
</p:properties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4EFB9F8-38FC-40C0-AEF4-4A57951D742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33ED107-25E4-4A6E-BFEF-6F5BBA58E92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47BD43D-57A7-411C-8CCD-E9EC8260FE5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9E3C07E-F1F5-42C3-AA09-E7C890357D7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085EB0D-3DC0-4039-B486-90956DCD7C7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19A45A0-2A84-4757-8124-B7E87BE7287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C374A55-BC66-499E-8DD9-5C32B4E557A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3A1038A-7089-429B-A381-AF44D93BA82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89D31C7-DC49-4C2B-969E-B32E1DB5F6E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567F0A4-CBB8-4407-8A1B-C78CE33554C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1795806-D62A-466C-A613-24AB86708E1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D0B6A5B-3AE4-4C72-8823-9D7DE699D5D9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15CB58BD-4863-4997-A40F-369A22C6F92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3B71AEB-2C88-432C-B2E9-5C1D10A43FA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A2585EE-DF28-4CE0-8DCF-55533DC2648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DBF9E10-CC7D-4B12-AD40-5BFAB16B326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6283C5C-3B96-4B8D-9E6C-6E47011D4C5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479DC38-FF66-448B-BFF4-9294298A529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8C28840-9EF0-4AF9-BD1A-351D7CE3CD5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77E04C4-5F66-4910-933D-39D42EE3151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87AA91F-C825-48E8-A22B-48972AD33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12751-8c54-47d3-97be-5a3ce240bdce"/>
    <ds:schemaRef ds:uri="d2a79ec1-65b1-4086-aef1-9322560648f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9.xml><?xml version="1.0" encoding="utf-8"?>
<ds:datastoreItem xmlns:ds="http://schemas.openxmlformats.org/officeDocument/2006/customXml" ds:itemID="{D122EB84-33F1-4D84-8D6D-6C07A9099EB2}">
  <ds:schemaRefs>
    <ds:schemaRef ds:uri="http://purl.org/dc/terms/"/>
    <ds:schemaRef ds:uri="d2a79ec1-65b1-4086-aef1-9322560648f0"/>
    <ds:schemaRef ds:uri="http://purl.org/dc/dcmitype/"/>
    <ds:schemaRef ds:uri="http://purl.org/dc/elements/1.1/"/>
    <ds:schemaRef ds:uri="http://schemas.microsoft.com/office/2006/documentManagement/types"/>
    <ds:schemaRef ds:uri="ae712751-8c54-47d3-97be-5a3ce240bdce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F0A23D-47BB-4A19-A8F9-F2B5FCFE2FD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F1005B0-9E7D-47DF-9125-27686B2D8F1E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B5A080A-C7B6-4F6E-A397-C304F1FC31F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8671E4E-8A20-46A5-860B-DE2E4E8EB07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BEED8074-79F4-4D34-9BCD-15733AB89B25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4A26C8AC-DADF-4639-ADAC-E6282BD6170A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B0EB377E-96C7-480B-BF62-B23A0D2A5D9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C9D1654-6B95-47D3-8EBE-B9435F3DAC7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AE12439-E765-483D-9454-C7CA1F94BAF4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98894DF7-020F-4152-9A94-090B8925024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15AEEDB-69C7-4942-8222-7E4C31479E9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CCA4FA6-6EBE-4525-876A-D7FA0601FD9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13635E0-307C-4E46-9708-252DF9B0073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664</Words>
  <Application>Microsoft Office PowerPoint</Application>
  <PresentationFormat>On-screen Show (4:3)</PresentationFormat>
  <Paragraphs>133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Blank Presentation</vt:lpstr>
      <vt:lpstr>Shared CROMERR Services Workshop </vt:lpstr>
      <vt:lpstr>Agenda</vt:lpstr>
      <vt:lpstr>What is Shared CROMERR Services?</vt:lpstr>
      <vt:lpstr>How Do I Get CROMERR in an Hour?</vt:lpstr>
      <vt:lpstr>What Do I Get CROMERR in an hour?</vt:lpstr>
      <vt:lpstr>What Do I Get CROMERR in an hour?</vt:lpstr>
      <vt:lpstr>DEMO SHARED CROMERR REQUEST</vt:lpstr>
      <vt:lpstr> CONTINGENCY SLIDES  WHAT IS BUILT IN AN HOUR OFF-LINE DEMO</vt:lpstr>
      <vt:lpstr>SCS Home</vt:lpstr>
      <vt:lpstr>Program and/or Partner selection</vt:lpstr>
      <vt:lpstr>Partner Program Role Selection</vt:lpstr>
      <vt:lpstr>Privacy (dynamic) by Partner</vt:lpstr>
      <vt:lpstr>Account Profile</vt:lpstr>
      <vt:lpstr>Custom Organizations</vt:lpstr>
      <vt:lpstr>Select or Create New Orgs</vt:lpstr>
      <vt:lpstr>Organization Name “Drill Down”</vt:lpstr>
      <vt:lpstr>Organization Selected</vt:lpstr>
      <vt:lpstr>Out-of-Band (Email) Confirmation </vt:lpstr>
      <vt:lpstr>CROMERR Approved Questions</vt:lpstr>
      <vt:lpstr>Approved Electronic Signature Agreement</vt:lpstr>
      <vt:lpstr>CROMERR Attestation for ESA</vt:lpstr>
      <vt:lpstr>CROMERR Standard Signature Ceremony</vt:lpstr>
      <vt:lpstr>Upload/Certify Documents</vt:lpstr>
      <vt:lpstr>CROMERR E-Signature Ceremony</vt:lpstr>
      <vt:lpstr>CROMERR Record Upload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 PowerPoint Presentation</dc:title>
  <dc:subject>This template is to be used for EPA presentations.</dc:subject>
  <dc:creator>US EPA, Office of Environmental Information</dc:creator>
  <cp:keywords>template, PowerPoint, presentation, EPA</cp:keywords>
  <cp:lastModifiedBy>Greg Mitchell</cp:lastModifiedBy>
  <cp:revision>102</cp:revision>
  <dcterms:created xsi:type="dcterms:W3CDTF">2011-02-09T16:00:48Z</dcterms:created>
  <dcterms:modified xsi:type="dcterms:W3CDTF">2018-10-18T19:21:55Z</dcterms:modified>
</cp:coreProperties>
</file>