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6"/>
  </p:sldMasterIdLst>
  <p:notesMasterIdLst>
    <p:notesMasterId r:id="rId47"/>
  </p:notesMasterIdLst>
  <p:handoutMasterIdLst>
    <p:handoutMasterId r:id="rId48"/>
  </p:handoutMasterIdLst>
  <p:sldIdLst>
    <p:sldId id="285" r:id="rId37"/>
    <p:sldId id="286" r:id="rId38"/>
    <p:sldId id="288" r:id="rId39"/>
    <p:sldId id="290" r:id="rId40"/>
    <p:sldId id="294" r:id="rId41"/>
    <p:sldId id="291" r:id="rId42"/>
    <p:sldId id="297" r:id="rId43"/>
    <p:sldId id="299" r:id="rId44"/>
    <p:sldId id="298" r:id="rId45"/>
    <p:sldId id="293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30" autoAdjust="0"/>
    <p:restoredTop sz="89915" autoAdjust="0"/>
  </p:normalViewPr>
  <p:slideViewPr>
    <p:cSldViewPr>
      <p:cViewPr varScale="1">
        <p:scale>
          <a:sx n="108" d="100"/>
          <a:sy n="108" d="100"/>
        </p:scale>
        <p:origin x="474" y="10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04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slide" Target="slides/slide3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slide" Target="slides/slide6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slide" Target="slides/slide2.xml"/><Relationship Id="rId46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customXml" Target="../customXml/item29.xml"/><Relationship Id="rId41" Type="http://schemas.openxmlformats.org/officeDocument/2006/relationships/slide" Target="slides/slide5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slide" Target="slides/slide1.xml"/><Relationship Id="rId40" Type="http://schemas.openxmlformats.org/officeDocument/2006/relationships/slide" Target="slides/slide4.xml"/><Relationship Id="rId45" Type="http://schemas.openxmlformats.org/officeDocument/2006/relationships/slide" Target="slides/slide9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slideMaster" Target="slideMasters/slideMaster1.xml"/><Relationship Id="rId49" Type="http://schemas.openxmlformats.org/officeDocument/2006/relationships/presProps" Target="presProps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slide" Target="slides/slide8.xml"/><Relationship Id="rId52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slide" Target="slides/slide7.xml"/><Relationship Id="rId48" Type="http://schemas.openxmlformats.org/officeDocument/2006/relationships/handoutMaster" Target="handoutMasters/handoutMaster1.xml"/><Relationship Id="rId8" Type="http://schemas.openxmlformats.org/officeDocument/2006/relationships/customXml" Target="../customXml/item8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fld id="{00FD0AE0-C984-474E-BCC8-9F972186C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82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fld id="{8BA1A281-215B-41FB-958B-4A3BF48B3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42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j-lt"/>
        <a:ea typeface="ＭＳ Ｐゴシック" pitchFamily="84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j-lt"/>
        <a:ea typeface="ＭＳ Ｐゴシック" pitchFamily="8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j-lt"/>
        <a:ea typeface="ＭＳ Ｐゴシック" pitchFamily="8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j-lt"/>
        <a:ea typeface="ＭＳ Ｐゴシック" pitchFamily="8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j-lt"/>
        <a:ea typeface="ＭＳ Ｐゴシック" pitchFamily="84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3F956-168C-442F-8114-2BCA6471B2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2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3F956-168C-442F-8114-2BCA6471B2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68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614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1A281-215B-41FB-958B-4A3BF48B3A1A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8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7"/>
          <p:cNvPicPr>
            <a:picLocks noChangeAspect="1" noChangeArrowheads="1"/>
          </p:cNvPicPr>
          <p:nvPr userDrawn="1"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6" b="30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 descr="EPA seal"/>
          <p:cNvPicPr>
            <a:picLocks noChangeAspect="1" noChangeArrowheads="1"/>
          </p:cNvPicPr>
          <p:nvPr userDrawn="1"/>
        </p:nvPicPr>
        <p:blipFill>
          <a:blip r:embed="rId3">
            <a:lum bright="-10000" contras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76400"/>
            <a:ext cx="4876800" cy="448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E1144-E636-4D6A-8D38-0ECAD691D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38100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  <a:p>
            <a:pPr>
              <a:defRPr/>
            </a:pPr>
            <a:r>
              <a:rPr lang="en-US"/>
              <a:t>For Conference Purposes Only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3F1C5-4798-4243-BA73-2CB26378D289}" type="datetime1">
              <a:rPr lang="en-US"/>
              <a:pPr>
                <a:defRPr/>
              </a:pPr>
              <a:t>10/18/2018</a:t>
            </a:fld>
            <a:endParaRPr lang="en-US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3600" b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5455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D5D65-D7E4-4B47-89CB-2BC51070C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70C8B-DB40-48CD-99C5-0B040D9C0ADE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721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AA9EA-E604-4D2B-9EEA-51E8C0FE8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F1D58-80E1-4D3A-9A89-F61CF49099CE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00200"/>
            <a:ext cx="56769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00200"/>
            <a:ext cx="1943100" cy="4495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4965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85194-0E9A-476A-9630-4C4F80341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C58D0-529D-442A-A47A-87F0970F9BDF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8715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E1AC8-93C0-4FAC-9642-2180187BE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54280-9FD8-4ED5-A0C9-B5697A41D614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2667000"/>
            <a:ext cx="7772400" cy="34290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5740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0CAAC-4607-4AB5-B02E-95151FD11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743EC-CA78-456E-8D11-AF456430031D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2940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E1DD1-DA0C-41E5-834F-F55356590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B2BF5-266D-4777-AAA3-53FCD539571B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229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149E1-8126-4662-A8CA-C405F130F6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63706-133C-4766-A375-6254F1B21A2E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536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AFE49-449F-4952-A921-FE0E72528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BC729-524B-47FA-AD14-ABF80DAE1854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332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572A0-1486-44D6-A145-2F05EFC26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77CD6-D4C9-40F3-BCF5-64E9A563D9D1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038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F212-C459-40C5-B718-CD7D034E7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33B97-F525-41FE-8A50-7C97CD0A4B3B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43199"/>
            <a:ext cx="4041775" cy="3382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034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43199"/>
            <a:ext cx="4040188" cy="3382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034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865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FACCA-B9E4-45EA-AD28-BB1774BAD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07EFB-9E1C-4594-B15F-F9A845514E8B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094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2CB2C-D834-485B-9764-49CC8473F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71463-E6A9-41E3-B410-B2AA034FF08D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49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8AEAF-B49B-4FDF-BBF7-CAC0D1DFC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475D5-8F6E-4160-AFDD-7E1758CD0D14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9665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91DA8-1965-4945-BACE-04205A478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EA477-F065-48A1-85AD-F7B5BE988E5A}" type="datetime1">
              <a:rPr lang="en-US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71599"/>
            <a:ext cx="5486400" cy="3355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118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7" title="Decorative bar"/>
          <p:cNvPicPr>
            <a:picLocks noChangeAspect="1" noChangeArrowheads="1"/>
          </p:cNvPicPr>
          <p:nvPr userDrawn="1"/>
        </p:nvPicPr>
        <p:blipFill>
          <a:blip r:embed="rId17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6" b="30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alibri" pitchFamily="34" charset="0"/>
                <a:ea typeface="ＭＳ Ｐゴシック" pitchFamily="84" charset="-128"/>
                <a:cs typeface="Calibri" pitchFamily="34" charset="0"/>
              </a:defRPr>
            </a:lvl1pPr>
          </a:lstStyle>
          <a:p>
            <a:pPr>
              <a:defRPr/>
            </a:pPr>
            <a:fld id="{19A9E7DD-9F95-4A26-BB48-7B560DADBA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2484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latin typeface="Calibri" pitchFamily="34" charset="0"/>
                <a:ea typeface="ＭＳ Ｐゴシック" pitchFamily="84" charset="-128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U.S. Environmental Protection Agency</a:t>
            </a:r>
            <a:endParaRPr lang="en-US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Calibri" pitchFamily="34" charset="0"/>
                <a:ea typeface="ＭＳ Ｐゴシック" pitchFamily="84" charset="-128"/>
                <a:cs typeface="Calibri" pitchFamily="34" charset="0"/>
              </a:defRPr>
            </a:lvl1pPr>
          </a:lstStyle>
          <a:p>
            <a:pPr>
              <a:defRPr/>
            </a:pPr>
            <a:fld id="{2EAC7D0E-8EC6-4926-BEDF-2262EBB16756}" type="datetime1">
              <a:rPr lang="en-US"/>
              <a:pPr>
                <a:defRPr/>
              </a:pPr>
              <a:t>10/18/2018</a:t>
            </a:fld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667000"/>
            <a:ext cx="7772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600200"/>
            <a:ext cx="7620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10" name="Picture 4" descr="EPA seal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84" charset="-128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84" charset="-128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84" charset="-128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84" charset="-128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irtualnode.cloudapp.net/nodedataservice?node=ChrisClarkProductionNode&amp;Dataflow=RESTServices&amp;request=GetCustomerList&amp;CustomerId=B&amp;format=XML" TargetMode="External"/><Relationship Id="rId2" Type="http://schemas.openxmlformats.org/officeDocument/2006/relationships/hyperlink" Target="https://virtualnode.cloudapp.net/nodedataservice?node=PartnerNodeName&amp;Dataflow=RESTServices&amp;request=GetCustomerList&amp;CustomerId=B&amp;format=json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362200"/>
            <a:ext cx="9144000" cy="1524000"/>
          </a:xfrm>
        </p:spPr>
        <p:txBody>
          <a:bodyPr>
            <a:noAutofit/>
          </a:bodyPr>
          <a:lstStyle/>
          <a:p>
            <a:r>
              <a:rPr lang="en-US" sz="4000" dirty="0"/>
              <a:t>Virtual Exchange Services (VES)</a:t>
            </a:r>
            <a:endParaRPr lang="en-US" sz="2000" i="1" dirty="0"/>
          </a:p>
        </p:txBody>
      </p:sp>
      <p:pic>
        <p:nvPicPr>
          <p:cNvPr id="7" name="Picture 9" descr="\\gsdsrv4\PubProjects\Projects\hullmw\Environ_Data_eXchange_Network\EDEN_FINAL_EPACHOICE\EDEN_Final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6301845"/>
            <a:ext cx="1103117" cy="55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</a:t>
            </a:r>
          </a:p>
          <a:p>
            <a:r>
              <a:rPr lang="en-US" dirty="0"/>
              <a:t>Greg Mitchell</a:t>
            </a:r>
          </a:p>
        </p:txBody>
      </p:sp>
    </p:spTree>
    <p:extLst>
      <p:ext uri="{BB962C8B-B14F-4D97-AF65-F5344CB8AC3E}">
        <p14:creationId xmlns:p14="http://schemas.microsoft.com/office/powerpoint/2010/main" val="3577574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A0401D-A389-4FD5-8E99-86A9D0A4FE4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90500" y="1075521"/>
            <a:ext cx="864870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SimSun"/>
              <a:cs typeface="Times New Roman" pitchFamily="18" charset="0"/>
            </a:endParaRPr>
          </a:p>
          <a:p>
            <a:endParaRPr lang="en-US" u="sng" dirty="0">
              <a:hlinkClick r:id="" action="ppaction://noaction"/>
            </a:endParaRPr>
          </a:p>
          <a:p>
            <a:r>
              <a:rPr lang="en-US" u="sng" dirty="0">
                <a:hlinkClick r:id="" action="ppaction://noaction"/>
              </a:rPr>
              <a:t>No Additional configuration for REST Query Services</a:t>
            </a:r>
            <a:endParaRPr lang="en-US" u="sng" dirty="0"/>
          </a:p>
          <a:p>
            <a:endParaRPr lang="en-US" sz="1200" u="sng" dirty="0">
              <a:latin typeface="Arial" pitchFamily="34" charset="0"/>
              <a:ea typeface="SimSun"/>
              <a:cs typeface="Times New Roman" pitchFamily="18" charset="0"/>
            </a:endParaRPr>
          </a:p>
          <a:p>
            <a:endParaRPr lang="en-US" sz="1200" dirty="0">
              <a:latin typeface="Arial" pitchFamily="34" charset="0"/>
              <a:ea typeface="SimSun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Arial" pitchFamily="34" charset="0"/>
                <a:ea typeface="SimSun"/>
                <a:cs typeface="Times New Roman" pitchFamily="18" charset="0"/>
              </a:rPr>
              <a:t>	</a:t>
            </a:r>
            <a:r>
              <a:rPr lang="en-US" sz="1400" dirty="0" err="1">
                <a:latin typeface="Arial" pitchFamily="34" charset="0"/>
                <a:ea typeface="SimSun"/>
                <a:cs typeface="Times New Roman" pitchFamily="18" charset="0"/>
              </a:rPr>
              <a:t>G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/>
                <a:cs typeface="Times New Roman" pitchFamily="18" charset="0"/>
              </a:rPr>
              <a:t>etCountyCode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/>
                <a:cs typeface="Times New Roman" pitchFamily="18" charset="0"/>
              </a:rPr>
              <a:t> – Query Method Example on “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/>
                <a:cs typeface="Times New Roman" pitchFamily="18" charset="0"/>
              </a:rPr>
              <a:t>PartnerNodeName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/>
                <a:cs typeface="Times New Roman" pitchFamily="18" charset="0"/>
              </a:rPr>
              <a:t>” VES</a:t>
            </a:r>
            <a:r>
              <a:rPr lang="en-US" sz="1400" dirty="0">
                <a:latin typeface="Arial" pitchFamily="34" charset="0"/>
                <a:ea typeface="SimSun"/>
                <a:cs typeface="Times New Roman" pitchFamily="18" charset="0"/>
              </a:rPr>
              <a:t> Node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SimSun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Arial" pitchFamily="34" charset="0"/>
              <a:ea typeface="SimSun"/>
              <a:cs typeface="Times New Roman" pitchFamily="18" charset="0"/>
            </a:endParaRPr>
          </a:p>
          <a:p>
            <a:r>
              <a:rPr lang="en-US" sz="1400" u="sng" dirty="0">
                <a:hlinkClick r:id="" action="ppaction://noaction"/>
              </a:rPr>
              <a:t>This is what the REST service URLs look like for my VES REST services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SimSun"/>
              <a:cs typeface="Times New Roman" pitchFamily="18" charset="0"/>
            </a:endParaRPr>
          </a:p>
          <a:p>
            <a:r>
              <a:rPr lang="en-US" sz="900" dirty="0">
                <a:solidFill>
                  <a:srgbClr val="1F497D"/>
                </a:solidFill>
                <a:latin typeface="Calibri" pitchFamily="34" charset="0"/>
                <a:ea typeface="SimSun"/>
                <a:cs typeface="Calibri" pitchFamily="34" charset="0"/>
              </a:rPr>
              <a:t> 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hangingPunct="0"/>
            <a:r>
              <a:rPr lang="en-US" sz="1600" dirty="0">
                <a:solidFill>
                  <a:srgbClr val="1F497D"/>
                </a:solidFill>
                <a:latin typeface="Calibri" pitchFamily="34" charset="0"/>
                <a:ea typeface="SimSun"/>
                <a:cs typeface="Calibri" pitchFamily="34" charset="0"/>
              </a:rPr>
              <a:t>JSON format:</a:t>
            </a:r>
          </a:p>
          <a:p>
            <a:pPr eaLnBrk="0" hangingPunct="0"/>
            <a:endParaRPr lang="en-US" sz="1000" dirty="0">
              <a:latin typeface="Arial" pitchFamily="34" charset="0"/>
            </a:endParaRPr>
          </a:p>
          <a:p>
            <a:r>
              <a:rPr lang="en-US" sz="1400" u="sng" dirty="0">
                <a:hlinkClick r:id="rId2"/>
              </a:rPr>
              <a:t>https://virtualnode.cloudapp.net/nodedataservice</a:t>
            </a:r>
            <a:r>
              <a:rPr lang="en-US" sz="1400" dirty="0">
                <a:hlinkClick r:id="rId2"/>
              </a:rPr>
              <a:t>?node=PartnerNodeName&amp;Dataflow=RESTServices&amp;request=GetCustomerList&amp;CustomerId=B&amp;format=json</a:t>
            </a:r>
            <a:r>
              <a:rPr lang="en-US" sz="1400" dirty="0"/>
              <a:t> </a:t>
            </a:r>
          </a:p>
          <a:p>
            <a:endParaRPr lang="en-US" sz="1400" dirty="0"/>
          </a:p>
          <a:p>
            <a:pPr eaLnBrk="0" hangingPunct="0"/>
            <a:r>
              <a:rPr lang="en-US" sz="1600" dirty="0">
                <a:solidFill>
                  <a:srgbClr val="1F497D"/>
                </a:solidFill>
                <a:latin typeface="Calibri" pitchFamily="34" charset="0"/>
                <a:ea typeface="SimSun"/>
                <a:cs typeface="Calibri" pitchFamily="34" charset="0"/>
              </a:rPr>
              <a:t>XML format:</a:t>
            </a:r>
            <a:endParaRPr lang="en-US" sz="1600" dirty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1F497D"/>
              </a:solidFill>
              <a:effectLst/>
              <a:latin typeface="Calibri" pitchFamily="34" charset="0"/>
              <a:ea typeface="SimSun"/>
              <a:cs typeface="Calibri" pitchFamily="34" charset="0"/>
            </a:endParaRPr>
          </a:p>
          <a:p>
            <a:pPr eaLnBrk="0" hangingPunct="0"/>
            <a:r>
              <a:rPr lang="en-US" sz="1400" u="sng" dirty="0">
                <a:hlinkClick r:id="rId3"/>
              </a:rPr>
              <a:t>https://virtualnode.cloudapp.net/nodedataservice</a:t>
            </a:r>
            <a:r>
              <a:rPr lang="en-US" sz="1400" dirty="0">
                <a:hlinkClick r:id="rId3"/>
              </a:rPr>
              <a:t>?node=PartnerNodeName&amp;Dataflow=RESTServices&amp;request=GetCustomerList&amp;CustomerId=B&amp;format=XML</a:t>
            </a:r>
            <a:r>
              <a:rPr lang="en-US" sz="1400" dirty="0"/>
              <a:t> </a:t>
            </a:r>
          </a:p>
          <a:p>
            <a:pPr lvl="0" eaLnBrk="0" hangingPunct="0"/>
            <a:endParaRPr lang="en-US" dirty="0">
              <a:latin typeface="Arial" pitchFamily="34" charset="0"/>
            </a:endParaRPr>
          </a:p>
          <a:p>
            <a:pPr lvl="0" eaLnBrk="0" hangingPunct="0"/>
            <a:r>
              <a:rPr lang="en-US" dirty="0">
                <a:latin typeface="Arial" pitchFamily="34" charset="0"/>
              </a:rPr>
              <a:t> </a:t>
            </a:r>
            <a:endParaRPr lang="en-US" sz="1600" dirty="0">
              <a:latin typeface="Arial" pitchFamily="34" charset="0"/>
            </a:endParaRPr>
          </a:p>
          <a:p>
            <a:pPr lvl="0" eaLnBrk="0" hangingPunct="0"/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685800" y="4011"/>
            <a:ext cx="54864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REST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5197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620000" cy="990600"/>
          </a:xfrm>
        </p:spPr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023360"/>
          </a:xfrm>
        </p:spPr>
        <p:txBody>
          <a:bodyPr/>
          <a:lstStyle/>
          <a:p>
            <a:r>
              <a:rPr lang="en-US" sz="2400" dirty="0"/>
              <a:t>VES exchanges data from point to point securely</a:t>
            </a:r>
          </a:p>
          <a:p>
            <a:r>
              <a:rPr lang="en-US" sz="2400" dirty="0"/>
              <a:t>Automates scheduling for machine-to-machine</a:t>
            </a:r>
          </a:p>
          <a:p>
            <a:r>
              <a:rPr lang="en-US" sz="2400" dirty="0"/>
              <a:t>Cloud-based alternative to Local Node Systems</a:t>
            </a:r>
          </a:p>
          <a:p>
            <a:r>
              <a:rPr lang="en-US" sz="2400" dirty="0"/>
              <a:t>Replaces software installation w/configuration in minutes</a:t>
            </a:r>
          </a:p>
          <a:p>
            <a:r>
              <a:rPr lang="en-US" sz="2400" dirty="0"/>
              <a:t>Partners map their data to staging tables without complexities of XML and data exchange software logistics.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325A4-E7CD-4866-833A-391F4E89E918}" type="slidenum"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10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xfrm>
            <a:off x="381000" y="-95250"/>
            <a:ext cx="7620000" cy="9906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Why VES?</a:t>
            </a:r>
          </a:p>
        </p:txBody>
      </p:sp>
      <p:sp>
        <p:nvSpPr>
          <p:cNvPr id="45059" name="Rectangle 3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endParaRPr lang="en-US" dirty="0"/>
          </a:p>
          <a:p>
            <a:pPr>
              <a:spcBef>
                <a:spcPts val="400"/>
              </a:spcBef>
            </a:pPr>
            <a:r>
              <a:rPr lang="en-US" sz="2400" dirty="0"/>
              <a:t>Low cost data Node Exchange </a:t>
            </a:r>
          </a:p>
          <a:p>
            <a:pPr>
              <a:spcBef>
                <a:spcPts val="400"/>
              </a:spcBef>
            </a:pPr>
            <a:r>
              <a:rPr lang="en-US" sz="2400" dirty="0"/>
              <a:t>Limit skills required for database and staging table setup </a:t>
            </a:r>
          </a:p>
          <a:p>
            <a:pPr>
              <a:spcBef>
                <a:spcPts val="400"/>
              </a:spcBef>
            </a:pPr>
            <a:r>
              <a:rPr lang="en-US" sz="2400" dirty="0"/>
              <a:t>Eliminates infrastructure and software maintenance costs</a:t>
            </a:r>
          </a:p>
          <a:p>
            <a:pPr>
              <a:spcBef>
                <a:spcPts val="400"/>
              </a:spcBef>
            </a:pPr>
            <a:r>
              <a:rPr lang="en-US" sz="2400" dirty="0"/>
              <a:t>Configure rather than develop program exchanges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</a:pPr>
            <a:r>
              <a:rPr lang="en-US" sz="2400" dirty="0"/>
              <a:t>Supplement state nodes or create new nodes 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</a:pPr>
            <a:r>
              <a:rPr lang="en-US" sz="2400" dirty="0"/>
              <a:t>Common Extensible Architecture for sharing data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</a:pPr>
            <a:r>
              <a:rPr lang="en-US" sz="2400" dirty="0"/>
              <a:t>VES supports reusable components</a:t>
            </a:r>
          </a:p>
          <a:p>
            <a:pPr>
              <a:lnSpc>
                <a:spcPct val="80000"/>
              </a:lnSpc>
              <a:spcBef>
                <a:spcPts val="400"/>
              </a:spcBef>
            </a:pPr>
            <a:r>
              <a:rPr lang="en-US" sz="2400" dirty="0"/>
              <a:t>Automatically catalogs node services</a:t>
            </a:r>
          </a:p>
          <a:p>
            <a:pPr marL="393192" lvl="1" indent="0">
              <a:spcBef>
                <a:spcPts val="400"/>
              </a:spcBef>
              <a:buNone/>
            </a:pPr>
            <a:endParaRPr lang="en-US" dirty="0"/>
          </a:p>
          <a:p>
            <a:pPr marL="393192" lvl="1" indent="0">
              <a:buNone/>
            </a:pPr>
            <a:endParaRPr lang="en-US" dirty="0"/>
          </a:p>
          <a:p>
            <a:pPr>
              <a:buFont typeface="Arial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38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9396" y="1295400"/>
            <a:ext cx="1545336" cy="5257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A0401D-A389-4FD5-8E99-86A9D0A4FE4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268641" y="3832098"/>
            <a:ext cx="838200" cy="685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57252" y="1295400"/>
            <a:ext cx="1714501" cy="5257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19604" y="1295400"/>
            <a:ext cx="1828800" cy="5257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271" y="1210084"/>
            <a:ext cx="14798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Partner </a:t>
            </a:r>
          </a:p>
          <a:p>
            <a:r>
              <a:rPr lang="en-US" sz="1800" dirty="0">
                <a:solidFill>
                  <a:schemeClr val="bg1"/>
                </a:solidFill>
              </a:rPr>
              <a:t>Environment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7602232" y="1244763"/>
            <a:ext cx="21702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Exchange Network &amp;</a:t>
            </a:r>
          </a:p>
          <a:p>
            <a:r>
              <a:rPr lang="en-US" sz="2000" dirty="0">
                <a:solidFill>
                  <a:schemeClr val="bg1"/>
                </a:solidFill>
              </a:rPr>
              <a:t>CDX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0353" y="3237826"/>
            <a:ext cx="152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Staging Tables</a:t>
            </a:r>
          </a:p>
        </p:txBody>
      </p:sp>
      <p:sp>
        <p:nvSpPr>
          <p:cNvPr id="12" name="Flowchart: Magnetic Disk 11"/>
          <p:cNvSpPr/>
          <p:nvPr/>
        </p:nvSpPr>
        <p:spPr>
          <a:xfrm>
            <a:off x="4095404" y="4950631"/>
            <a:ext cx="838200" cy="685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40540" y="5673531"/>
            <a:ext cx="152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Staging Tables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082201" y="1299218"/>
            <a:ext cx="9874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Cloud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095404" y="2391277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VES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253" y="2724150"/>
            <a:ext cx="1714500" cy="1714500"/>
          </a:xfrm>
          <a:prstGeom prst="rect">
            <a:avLst/>
          </a:prstGeom>
        </p:spPr>
      </p:pic>
      <p:sp>
        <p:nvSpPr>
          <p:cNvPr id="18" name="Left-Right Arrow 17"/>
          <p:cNvSpPr/>
          <p:nvPr/>
        </p:nvSpPr>
        <p:spPr>
          <a:xfrm>
            <a:off x="1541181" y="3395633"/>
            <a:ext cx="2116070" cy="1122265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Internet Service Bus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Or VPN</a:t>
            </a:r>
          </a:p>
        </p:txBody>
      </p:sp>
      <p:sp>
        <p:nvSpPr>
          <p:cNvPr id="19" name="Up-Down Arrow 18"/>
          <p:cNvSpPr/>
          <p:nvPr/>
        </p:nvSpPr>
        <p:spPr>
          <a:xfrm>
            <a:off x="4247804" y="4381168"/>
            <a:ext cx="381002" cy="574548"/>
          </a:xfrm>
          <a:prstGeom prst="up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Left-Right Arrow 19"/>
          <p:cNvSpPr/>
          <p:nvPr/>
        </p:nvSpPr>
        <p:spPr>
          <a:xfrm>
            <a:off x="5371753" y="1309890"/>
            <a:ext cx="1872235" cy="1066800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REST or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SOAP</a:t>
            </a:r>
          </a:p>
        </p:txBody>
      </p:sp>
      <p:sp>
        <p:nvSpPr>
          <p:cNvPr id="21" name="Left-Right Arrow 20"/>
          <p:cNvSpPr/>
          <p:nvPr/>
        </p:nvSpPr>
        <p:spPr>
          <a:xfrm>
            <a:off x="5362609" y="3537942"/>
            <a:ext cx="1872235" cy="1066800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Reports</a:t>
            </a:r>
          </a:p>
        </p:txBody>
      </p:sp>
      <p:sp>
        <p:nvSpPr>
          <p:cNvPr id="22" name="Left-Right Arrow 21"/>
          <p:cNvSpPr/>
          <p:nvPr/>
        </p:nvSpPr>
        <p:spPr>
          <a:xfrm>
            <a:off x="5359561" y="4641842"/>
            <a:ext cx="1872235" cy="1066800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Notifications</a:t>
            </a:r>
          </a:p>
        </p:txBody>
      </p:sp>
      <p:sp>
        <p:nvSpPr>
          <p:cNvPr id="23" name="Left-Right Arrow 22"/>
          <p:cNvSpPr/>
          <p:nvPr/>
        </p:nvSpPr>
        <p:spPr>
          <a:xfrm>
            <a:off x="5371753" y="2442466"/>
            <a:ext cx="1872235" cy="1066800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Submissions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72" y="1816537"/>
            <a:ext cx="1291290" cy="1291290"/>
          </a:xfrm>
          <a:prstGeom prst="rect">
            <a:avLst/>
          </a:prstGeom>
        </p:spPr>
      </p:pic>
      <p:cxnSp>
        <p:nvCxnSpPr>
          <p:cNvPr id="26" name="Straight Arrow Connector 25"/>
          <p:cNvCxnSpPr/>
          <p:nvPr/>
        </p:nvCxnSpPr>
        <p:spPr>
          <a:xfrm>
            <a:off x="1433438" y="3072826"/>
            <a:ext cx="2433366" cy="3500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795261" y="2819400"/>
            <a:ext cx="18051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Configures  Services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31388" y="1812246"/>
            <a:ext cx="9446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Admin</a:t>
            </a:r>
          </a:p>
        </p:txBody>
      </p:sp>
      <p:sp>
        <p:nvSpPr>
          <p:cNvPr id="30" name="Flowchart: Magnetic Disk 29"/>
          <p:cNvSpPr/>
          <p:nvPr/>
        </p:nvSpPr>
        <p:spPr>
          <a:xfrm>
            <a:off x="290970" y="5112170"/>
            <a:ext cx="838200" cy="685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6147" y="5766187"/>
            <a:ext cx="152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Production Database</a:t>
            </a:r>
          </a:p>
        </p:txBody>
      </p:sp>
      <p:sp>
        <p:nvSpPr>
          <p:cNvPr id="32" name="Up-Down Arrow 31"/>
          <p:cNvSpPr/>
          <p:nvPr/>
        </p:nvSpPr>
        <p:spPr>
          <a:xfrm>
            <a:off x="497240" y="4537622"/>
            <a:ext cx="381002" cy="574548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Left-Right Arrow 32"/>
          <p:cNvSpPr/>
          <p:nvPr/>
        </p:nvSpPr>
        <p:spPr>
          <a:xfrm>
            <a:off x="1129170" y="5261532"/>
            <a:ext cx="2911370" cy="460250"/>
          </a:xfrm>
          <a:prstGeom prst="leftRightArrow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823798" y="4670792"/>
            <a:ext cx="1471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/>
              <a:t>Staging data either</a:t>
            </a:r>
          </a:p>
          <a:p>
            <a:pPr algn="ctr"/>
            <a:r>
              <a:rPr lang="en-US" sz="1200" dirty="0"/>
              <a:t>Local or the cloud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997300" y="4812384"/>
            <a:ext cx="775522" cy="190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785013" y="5002690"/>
            <a:ext cx="579127" cy="290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5-Point Star 40"/>
          <p:cNvSpPr/>
          <p:nvPr/>
        </p:nvSpPr>
        <p:spPr>
          <a:xfrm>
            <a:off x="1772822" y="4950631"/>
            <a:ext cx="45719" cy="700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938" y="2209788"/>
            <a:ext cx="921258" cy="921258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338" y="2362188"/>
            <a:ext cx="921258" cy="92125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738" y="2514588"/>
            <a:ext cx="921258" cy="92125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138" y="2666988"/>
            <a:ext cx="921258" cy="92125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4538" y="2819388"/>
            <a:ext cx="921258" cy="92125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938" y="2971788"/>
            <a:ext cx="921258" cy="92125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338" y="3124188"/>
            <a:ext cx="921258" cy="92125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738" y="3276588"/>
            <a:ext cx="921258" cy="921258"/>
          </a:xfrm>
          <a:prstGeom prst="rect">
            <a:avLst/>
          </a:prstGeom>
        </p:spPr>
      </p:pic>
      <p:sp>
        <p:nvSpPr>
          <p:cNvPr id="50" name="Rectangle 49"/>
          <p:cNvSpPr/>
          <p:nvPr/>
        </p:nvSpPr>
        <p:spPr>
          <a:xfrm>
            <a:off x="1027276" y="66725"/>
            <a:ext cx="322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How It Works</a:t>
            </a: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237" y="2178938"/>
            <a:ext cx="1287626" cy="101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53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F158CC4F-316C-4183-B3F2-70DC78388333}"/>
              </a:ext>
            </a:extLst>
          </p:cNvPr>
          <p:cNvSpPr/>
          <p:nvPr/>
        </p:nvSpPr>
        <p:spPr bwMode="auto">
          <a:xfrm>
            <a:off x="5753099" y="1173337"/>
            <a:ext cx="3352800" cy="1409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0"/>
            <a:ext cx="7543800" cy="800588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Partners Systems and Dataflows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599" y="1371600"/>
            <a:ext cx="7543801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Hualapai Tribe:  WQX production flow </a:t>
            </a:r>
          </a:p>
          <a:p>
            <a:r>
              <a:rPr lang="en-US" dirty="0"/>
              <a:t>San Joaquin Valley Air District:  ICIS AIR</a:t>
            </a:r>
          </a:p>
          <a:p>
            <a:r>
              <a:rPr lang="en-US" dirty="0"/>
              <a:t>Jefferson County Health Dept – ICIS Air</a:t>
            </a:r>
          </a:p>
          <a:p>
            <a:r>
              <a:rPr lang="en-US" dirty="0"/>
              <a:t>Klamath Tribe - WQX</a:t>
            </a:r>
          </a:p>
          <a:p>
            <a:r>
              <a:rPr lang="en-US" dirty="0"/>
              <a:t>Alabama: ICIS-AIR</a:t>
            </a:r>
          </a:p>
          <a:p>
            <a:r>
              <a:rPr lang="en-US" dirty="0"/>
              <a:t>Georgia: ICIS AIR dataflows for data families ,  EIS</a:t>
            </a:r>
          </a:p>
          <a:p>
            <a:r>
              <a:rPr lang="en-US" dirty="0"/>
              <a:t>Region 1 Storm 3 Buoy Flow,  SPCC Tanks </a:t>
            </a:r>
          </a:p>
          <a:p>
            <a:r>
              <a:rPr lang="en-US" dirty="0"/>
              <a:t>South Dakota: TRI-OUT , ICIS-AIR, EIS </a:t>
            </a:r>
          </a:p>
          <a:p>
            <a:r>
              <a:rPr lang="en-US" dirty="0"/>
              <a:t>Tennessee – ICIS-AIR, ICIS NPDES</a:t>
            </a:r>
          </a:p>
          <a:p>
            <a:r>
              <a:rPr lang="en-US" dirty="0"/>
              <a:t>Texas – AQS,  Facility FRS</a:t>
            </a:r>
          </a:p>
          <a:p>
            <a:r>
              <a:rPr lang="en-US" dirty="0"/>
              <a:t>Maine: ICIS Export</a:t>
            </a:r>
          </a:p>
          <a:p>
            <a:r>
              <a:rPr lang="en-US" dirty="0"/>
              <a:t>Gold Systems:  WQX, ICIS AIR,  AQWMS</a:t>
            </a:r>
          </a:p>
          <a:p>
            <a:r>
              <a:rPr lang="en-US" u="sng" dirty="0"/>
              <a:t>Potential New States/Organizations</a:t>
            </a:r>
            <a:endParaRPr lang="en-US" dirty="0"/>
          </a:p>
          <a:p>
            <a:r>
              <a:rPr lang="en-US" dirty="0" err="1"/>
              <a:t>TX,CT,VT,Chesapeake</a:t>
            </a:r>
            <a:r>
              <a:rPr lang="en-US" dirty="0"/>
              <a:t> Bay Program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A0401D-A389-4FD5-8E99-86A9D0A4FE4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ACE7B0-A548-46F8-9B7D-CCFE41852D79}"/>
              </a:ext>
            </a:extLst>
          </p:cNvPr>
          <p:cNvSpPr/>
          <p:nvPr/>
        </p:nvSpPr>
        <p:spPr>
          <a:xfrm>
            <a:off x="6210300" y="1524000"/>
            <a:ext cx="3352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59 Partner Systems</a:t>
            </a:r>
          </a:p>
          <a:p>
            <a:r>
              <a:rPr lang="en-US" sz="2000" dirty="0"/>
              <a:t>20 Pre-built Programs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2EFC8D-2D5D-4DAF-A451-D56384817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1862" y="2933211"/>
            <a:ext cx="1633539" cy="380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48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-14848" y="1362252"/>
            <a:ext cx="9158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you do                       What VES does for you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152401" y="1917033"/>
            <a:ext cx="4419599" cy="3188367"/>
          </a:xfrm>
        </p:spPr>
        <p:txBody>
          <a:bodyPr>
            <a:normAutofit lnSpcReduction="10000"/>
          </a:bodyPr>
          <a:lstStyle/>
          <a:p>
            <a:endParaRPr lang="en-US" sz="2000" dirty="0"/>
          </a:p>
          <a:p>
            <a:r>
              <a:rPr lang="en-US" sz="2000" dirty="0"/>
              <a:t>Call Node Help Desk</a:t>
            </a:r>
          </a:p>
          <a:p>
            <a:pPr lvl="1"/>
            <a:r>
              <a:rPr lang="en-US" sz="1600" dirty="0"/>
              <a:t>Get a Node administrator account  </a:t>
            </a:r>
          </a:p>
          <a:p>
            <a:pPr lvl="1"/>
            <a:r>
              <a:rPr lang="en-US" sz="1600" dirty="0"/>
              <a:t>Set up a “Getting Started” meeting with VES Team </a:t>
            </a:r>
          </a:p>
          <a:p>
            <a:r>
              <a:rPr lang="en-US" sz="2000" dirty="0"/>
              <a:t>Set up VES SSL Trust Certificate</a:t>
            </a:r>
          </a:p>
          <a:p>
            <a:r>
              <a:rPr lang="en-US" sz="2000" dirty="0"/>
              <a:t>Log into VES</a:t>
            </a:r>
          </a:p>
          <a:p>
            <a:r>
              <a:rPr lang="en-US" sz="2000" dirty="0"/>
              <a:t>Generate and Import your Exchange </a:t>
            </a:r>
          </a:p>
          <a:p>
            <a:r>
              <a:rPr lang="en-US" sz="2000" dirty="0"/>
              <a:t>Map your data to a Staging Database</a:t>
            </a:r>
          </a:p>
          <a:p>
            <a:r>
              <a:rPr lang="en-US" sz="2000" dirty="0"/>
              <a:t>Schedule Data Exchanges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572001" y="2295348"/>
            <a:ext cx="4553142" cy="3800652"/>
          </a:xfrm>
        </p:spPr>
        <p:txBody>
          <a:bodyPr>
            <a:normAutofit lnSpcReduction="10000"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Creates SOAP and REST Services</a:t>
            </a:r>
          </a:p>
          <a:p>
            <a:r>
              <a:rPr lang="en-US" sz="1800" dirty="0">
                <a:solidFill>
                  <a:schemeClr val="tx1"/>
                </a:solidFill>
              </a:rPr>
              <a:t>Executes Exchange Schedules</a:t>
            </a:r>
          </a:p>
          <a:p>
            <a:r>
              <a:rPr lang="en-US" sz="1800" dirty="0">
                <a:solidFill>
                  <a:schemeClr val="tx1"/>
                </a:solidFill>
              </a:rPr>
              <a:t>Authenticates</a:t>
            </a:r>
          </a:p>
          <a:p>
            <a:r>
              <a:rPr lang="en-US" sz="1800" dirty="0">
                <a:solidFill>
                  <a:schemeClr val="tx1"/>
                </a:solidFill>
              </a:rPr>
              <a:t>Point-to-point data pulls from staging </a:t>
            </a:r>
          </a:p>
          <a:p>
            <a:r>
              <a:rPr lang="en-US" sz="1800" dirty="0">
                <a:solidFill>
                  <a:schemeClr val="tx1"/>
                </a:solidFill>
              </a:rPr>
              <a:t>Formats data to Program XML Specs</a:t>
            </a:r>
          </a:p>
          <a:p>
            <a:r>
              <a:rPr lang="en-US" sz="1800" dirty="0">
                <a:solidFill>
                  <a:schemeClr val="tx1"/>
                </a:solidFill>
              </a:rPr>
              <a:t>Sends submission to Destination Nodes</a:t>
            </a:r>
          </a:p>
          <a:p>
            <a:r>
              <a:rPr lang="en-US" sz="1800" dirty="0">
                <a:solidFill>
                  <a:schemeClr val="tx1"/>
                </a:solidFill>
              </a:rPr>
              <a:t>Logs activities</a:t>
            </a:r>
          </a:p>
          <a:p>
            <a:r>
              <a:rPr lang="en-US" sz="1800" dirty="0">
                <a:solidFill>
                  <a:schemeClr val="tx1"/>
                </a:solidFill>
              </a:rPr>
              <a:t>Checks Status</a:t>
            </a:r>
          </a:p>
          <a:p>
            <a:r>
              <a:rPr lang="en-US" sz="1800" dirty="0">
                <a:solidFill>
                  <a:schemeClr val="tx1"/>
                </a:solidFill>
              </a:rPr>
              <a:t>Collects processing reports</a:t>
            </a:r>
          </a:p>
          <a:p>
            <a:r>
              <a:rPr lang="en-US" sz="1800" dirty="0">
                <a:solidFill>
                  <a:schemeClr val="tx1"/>
                </a:solidFill>
              </a:rPr>
              <a:t>Sends Notifications to you</a:t>
            </a:r>
          </a:p>
          <a:p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34341" y="5410200"/>
            <a:ext cx="1905000" cy="457200"/>
          </a:xfrm>
        </p:spPr>
        <p:txBody>
          <a:bodyPr/>
          <a:lstStyle/>
          <a:p>
            <a:pPr>
              <a:defRPr/>
            </a:pPr>
            <a:fld id="{48A0401D-A389-4FD5-8E99-86A9D0A4FE4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14"/>
          <p:cNvSpPr txBox="1">
            <a:spLocks/>
          </p:cNvSpPr>
          <p:nvPr/>
        </p:nvSpPr>
        <p:spPr>
          <a:xfrm>
            <a:off x="152400" y="0"/>
            <a:ext cx="5468164" cy="584775"/>
          </a:xfrm>
          <a:prstGeom prst="rect">
            <a:avLst/>
          </a:prstGeom>
        </p:spPr>
        <p:txBody>
          <a:bodyPr vert="horz" wrap="none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</a:rPr>
              <a:t>   Division of Labor for VES</a:t>
            </a:r>
          </a:p>
        </p:txBody>
      </p:sp>
    </p:spTree>
    <p:extLst>
      <p:ext uri="{BB962C8B-B14F-4D97-AF65-F5344CB8AC3E}">
        <p14:creationId xmlns:p14="http://schemas.microsoft.com/office/powerpoint/2010/main" val="3360300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2CB2C-D834-485B-9764-49CC8473F39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E71463-E6A9-41E3-B410-B2AA034FF08D}" type="datetime1">
              <a:rPr lang="en-US" smtClean="0"/>
              <a:pPr>
                <a:defRPr/>
              </a:pPr>
              <a:t>10/18/2018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590800" y="914400"/>
            <a:ext cx="4990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VES </a:t>
            </a:r>
            <a:r>
              <a:rPr lang="en-US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Admininistration</a:t>
            </a:r>
            <a:r>
              <a:rPr lang="en-US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 &amp; Utilities </a:t>
            </a:r>
            <a:endParaRPr lang="en-US" dirty="0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498DFE24-0CE4-4737-AF1E-8773E4F702F8}"/>
              </a:ext>
            </a:extLst>
          </p:cNvPr>
          <p:cNvSpPr/>
          <p:nvPr/>
        </p:nvSpPr>
        <p:spPr bwMode="auto">
          <a:xfrm>
            <a:off x="1411705" y="3886200"/>
            <a:ext cx="533400" cy="457200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53DA7995-D41F-4CC6-812D-DE4B0ABF7EDD}"/>
              </a:ext>
            </a:extLst>
          </p:cNvPr>
          <p:cNvSpPr/>
          <p:nvPr/>
        </p:nvSpPr>
        <p:spPr bwMode="auto">
          <a:xfrm>
            <a:off x="938463" y="2247900"/>
            <a:ext cx="533400" cy="457200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145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0151C4-14FB-43A8-8265-331AFAC69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9F4D1F-2FC1-4DC2-9838-B56DC6339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604BC-30B4-4785-8981-A3A6A4C40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A6D4144-6405-4C42-AF6A-8A1DA51B5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4379"/>
            <a:ext cx="5791200" cy="762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VES Utilities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F0315C-8573-44FC-9CED-D6C434DA0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695450"/>
            <a:ext cx="2786063" cy="3049833"/>
          </a:xfrm>
          <a:prstGeom prst="rect">
            <a:avLst/>
          </a:prstGeom>
        </p:spPr>
      </p:pic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FF8E7ED3-49FE-40F9-896F-40A74EFFE8A2}"/>
              </a:ext>
            </a:extLst>
          </p:cNvPr>
          <p:cNvSpPr txBox="1">
            <a:spLocks/>
          </p:cNvSpPr>
          <p:nvPr/>
        </p:nvSpPr>
        <p:spPr bwMode="auto">
          <a:xfrm>
            <a:off x="609600" y="1600200"/>
            <a:ext cx="42291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Name &amp; Provision Nodes</a:t>
            </a:r>
          </a:p>
          <a:p>
            <a:r>
              <a:rPr lang="en-US" sz="2000" kern="0" dirty="0"/>
              <a:t>Generate Schema scripted by Program Ref. Packages</a:t>
            </a:r>
          </a:p>
          <a:p>
            <a:pPr marL="0" indent="0">
              <a:buFontTx/>
              <a:buNone/>
            </a:pPr>
            <a:r>
              <a:rPr lang="en-US" sz="2000" kern="0" dirty="0"/>
              <a:t>      (Oracle, SQL Server, SQL Express)</a:t>
            </a:r>
          </a:p>
          <a:p>
            <a:r>
              <a:rPr lang="en-US" sz="2000" kern="0" dirty="0"/>
              <a:t>OR Export/Import a Node</a:t>
            </a:r>
          </a:p>
          <a:p>
            <a:r>
              <a:rPr lang="en-US" sz="2000" kern="0" dirty="0"/>
              <a:t>Provision staging location</a:t>
            </a:r>
          </a:p>
          <a:p>
            <a:r>
              <a:rPr lang="en-US" sz="2000" kern="0" dirty="0"/>
              <a:t>Set up VES Connectors to convert Staging DB to XML automatically</a:t>
            </a:r>
          </a:p>
          <a:p>
            <a:r>
              <a:rPr lang="en-US" sz="2000" kern="0" dirty="0"/>
              <a:t>Test your services</a:t>
            </a: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057358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0151C4-14FB-43A8-8265-331AFAC69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9F4D1F-2FC1-4DC2-9838-B56DC6339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604BC-30B4-4785-8981-A3A6A4C40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10/18/2018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1895AE-FEDD-4D6D-B3B5-72F2F72DF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515244"/>
            <a:ext cx="4229100" cy="4047356"/>
          </a:xfrm>
        </p:spPr>
        <p:txBody>
          <a:bodyPr/>
          <a:lstStyle/>
          <a:p>
            <a:r>
              <a:rPr lang="en-US" sz="2000" dirty="0"/>
              <a:t>List/Maintain your Nodes &amp; Program Exchanges</a:t>
            </a:r>
          </a:p>
          <a:p>
            <a:r>
              <a:rPr lang="en-US" sz="2000" dirty="0"/>
              <a:t>List/Maintain your Staging Databases by Program</a:t>
            </a:r>
          </a:p>
          <a:p>
            <a:r>
              <a:rPr lang="en-US" sz="2000" dirty="0"/>
              <a:t>Configure Additional Headers for XML content</a:t>
            </a:r>
          </a:p>
          <a:p>
            <a:r>
              <a:rPr lang="en-US" sz="2000" dirty="0"/>
              <a:t>List/Maintain Scheduled Tasks by Program, Service, Selection Criteria and time/frequency</a:t>
            </a:r>
          </a:p>
          <a:p>
            <a:r>
              <a:rPr lang="en-US" sz="2000" dirty="0"/>
              <a:t>Manage sequences of tasks</a:t>
            </a:r>
          </a:p>
          <a:p>
            <a:r>
              <a:rPr lang="en-US" sz="2000" dirty="0"/>
              <a:t>Query/test VES Node Functions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A6D4144-6405-4C42-AF6A-8A1DA51B5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5791200" cy="762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VES Administration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7249D-2B8B-47AC-9F85-3F660D2B1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515244"/>
            <a:ext cx="2552700" cy="295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919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19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20.xml><?xml version="1.0" encoding="utf-8"?>
<EsriMapsInfo xmlns="ESRI.ArcGIS.Mapping.OfficeIntegration.PowerPointInfo">
  <Version>Version1</Version>
  <RequiresSignIn>False</RequiresSignIn>
</EsriMapsInfo>
</file>

<file path=customXml/item21.xml><?xml version="1.0" encoding="utf-8"?>
<EsriMapsInfo xmlns="ESRI.ArcGIS.Mapping.OfficeIntegration.PowerPointInfo">
  <Version>Version1</Version>
  <RequiresSignIn>False</RequiresSignIn>
</EsriMapsInfo>
</file>

<file path=customXml/item22.xml><?xml version="1.0" encoding="utf-8"?>
<EsriMapsInfo xmlns="ESRI.ArcGIS.Mapping.OfficeIntegration.PowerPointInfo">
  <Version>Version1</Version>
  <RequiresSignIn>False</RequiresSignIn>
</EsriMapsInfo>
</file>

<file path=customXml/item23.xml><?xml version="1.0" encoding="utf-8"?>
<EsriMapsInfo xmlns="ESRI.ArcGIS.Mapping.OfficeIntegration.PowerPointInfo">
  <Version>Version1</Version>
  <RequiresSignIn>False</RequiresSignIn>
</EsriMapsInfo>
</file>

<file path=customXml/item24.xml><?xml version="1.0" encoding="utf-8"?>
<EsriMapsInfo xmlns="ESRI.ArcGIS.Mapping.OfficeIntegration.PowerPointInfo">
  <Version>Version1</Version>
  <RequiresSignIn>False</RequiresSignIn>
</EsriMapsInfo>
</file>

<file path=customXml/item25.xml><?xml version="1.0" encoding="utf-8"?>
<EsriMapsInfo xmlns="ESRI.ArcGIS.Mapping.OfficeIntegration.PowerPointInfo">
  <Version>Version1</Version>
  <RequiresSignIn>False</RequiresSignIn>
</EsriMapsInfo>
</file>

<file path=customXml/item26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C2D8C5045BBE42870AA83063350F39" ma:contentTypeVersion="12" ma:contentTypeDescription="Create a new document." ma:contentTypeScope="" ma:versionID="d578f550d92a40a5494438feb7b0e3e0">
  <xsd:schema xmlns:xsd="http://www.w3.org/2001/XMLSchema" xmlns:p="http://schemas.microsoft.com/office/2006/metadata/properties" xmlns:ns2="ae712751-8c54-47d3-97be-5a3ce240bdce" xmlns:ns4="d2a79ec1-65b1-4086-aef1-9322560648f0" targetNamespace="http://schemas.microsoft.com/office/2006/metadata/properties" ma:root="true" ma:fieldsID="872936db3dd420c49ad1006d41e587a2" ns2:_="" ns4:_="">
    <xsd:import namespace="ae712751-8c54-47d3-97be-5a3ce240bdce"/>
    <xsd:import namespace="d2a79ec1-65b1-4086-aef1-9322560648f0"/>
    <xsd:element name="properties">
      <xsd:complexType>
        <xsd:sequence>
          <xsd:element name="documentManagement">
            <xsd:complexType>
              <xsd:all>
                <xsd:element ref="ns2:Baseline" minOccurs="0"/>
                <xsd:element ref="ns2:RecType" minOccurs="0"/>
                <xsd:element ref="ns2:DocCategory" minOccurs="0"/>
                <xsd:element ref="ns2:ELITELifecycle" minOccurs="0"/>
                <xsd:element ref="ns2:ProjectLifecycle" minOccurs="0"/>
                <xsd:element ref="ns4:EPMLiveListConfig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ae712751-8c54-47d3-97be-5a3ce240bdce" elementFormDefault="qualified">
    <xsd:import namespace="http://schemas.microsoft.com/office/2006/documentManagement/types"/>
    <xsd:element name="Baseline" ma:index="8" nillable="true" ma:displayName="Baseline" ma:default="" ma:format="Dropdown" ma:internalName="Baseline" ma:readOnly="false">
      <xsd:simpleType>
        <xsd:restriction base="dms:Choice">
          <xsd:enumeration value="Pre-Award"/>
          <xsd:enumeration value="Negotiated"/>
          <xsd:enumeration value="Award"/>
          <xsd:enumeration value="Mod 1"/>
          <xsd:enumeration value="Mod 2"/>
          <xsd:enumeration value="Mod 3"/>
          <xsd:enumeration value="Mod 4"/>
          <xsd:enumeration value="Mod 5"/>
          <xsd:enumeration value="Mod 6"/>
          <xsd:enumeration value="Mod 7"/>
        </xsd:restriction>
      </xsd:simpleType>
    </xsd:element>
    <xsd:element name="RecType" ma:index="9" nillable="true" ma:displayName="Record Type" ma:default="" ma:format="Dropdown" ma:internalName="RecType" ma:readOnly="false">
      <xsd:simpleType>
        <xsd:restriction base="dms:Choice">
          <xsd:enumeration value="Project Internal Documents and Records"/>
          <xsd:enumeration value="Project Deliverables"/>
          <xsd:enumeration value="Contractual Records"/>
          <xsd:enumeration value="Procurement Records"/>
          <xsd:enumeration value="Marketing and Sales Records"/>
          <xsd:enumeration value="Personnel Records"/>
          <xsd:enumeration value="OSHA Part 1904 Records"/>
          <xsd:enumeration value="Medical Records"/>
          <xsd:enumeration value="Medical Record Summary"/>
          <xsd:enumeration value="Workers Compensation"/>
          <xsd:enumeration value="Financial Records"/>
          <xsd:enumeration value="Corporate Process Documents"/>
          <xsd:enumeration value="Official Corporate Communications"/>
          <xsd:enumeration value="Business oversight Records"/>
          <xsd:enumeration value="Quality Management Records"/>
          <xsd:enumeration value="Property Management Records"/>
          <xsd:enumeration value="Records Requiring Permanent Retention"/>
          <xsd:enumeration value="Other Business Records"/>
        </xsd:restriction>
      </xsd:simpleType>
    </xsd:element>
    <xsd:element name="DocCategory" ma:index="10" nillable="true" ma:displayName="Discipline" ma:default="" ma:format="Dropdown" ma:internalName="DocCategory" ma:readOnly="false">
      <xsd:simpleType>
        <xsd:restriction base="dms:Choice">
          <xsd:enumeration value="----PMH----"/>
          <xsd:enumeration value="Project Requirements/Approach Definition"/>
          <xsd:enumeration value="Risk Management"/>
          <xsd:enumeration value="Estimating"/>
          <xsd:enumeration value="Scheduling"/>
          <xsd:enumeration value="Budgeting (and Financial Management)"/>
          <xsd:enumeration value="Staffing"/>
          <xsd:enumeration value="General Project Planning"/>
          <xsd:enumeration value="Configuration Management"/>
          <xsd:enumeration value="Peer Review"/>
          <xsd:enumeration value="Quality Assurance"/>
          <xsd:enumeration value="Technical"/>
          <xsd:enumeration value="----ELITE----"/>
          <xsd:enumeration value="Requirements"/>
          <xsd:enumeration value="Architecture/Design"/>
          <xsd:enumeration value="Product"/>
          <xsd:enumeration value="Integration &amp; Test"/>
          <xsd:enumeration value="Information Assurance"/>
          <xsd:enumeration value="Deployment"/>
          <xsd:enumeration value="Organizational Definition"/>
          <xsd:enumeration value="Configuration Management"/>
          <xsd:enumeration value="Peer Review"/>
          <xsd:enumeration value="Quality Assurance"/>
        </xsd:restriction>
      </xsd:simpleType>
    </xsd:element>
    <xsd:element name="ELITELifecycle" ma:index="11" nillable="true" ma:displayName="ELITE Lifecycle" ma:default="" ma:format="Dropdown" ma:internalName="ELITELifecycle" ma:readOnly="false">
      <xsd:simpleType>
        <xsd:restriction base="dms:Choice">
          <xsd:enumeration value="Plan System Release"/>
          <xsd:enumeration value="Software PR/CR/Analysis"/>
          <xsd:enumeration value="Software Architecture Design"/>
          <xsd:enumeration value="Detailed Software Design"/>
          <xsd:enumeration value="Software Construction"/>
          <xsd:enumeration value="Test Planning"/>
          <xsd:enumeration value="Software Integration Testing"/>
          <xsd:enumeration value="Acceptance Testing"/>
          <xsd:enumeration value="System Deployment"/>
          <xsd:enumeration value="Documentation"/>
          <xsd:enumeration value="Operations"/>
          <xsd:enumeration value="Technical Support"/>
        </xsd:restriction>
      </xsd:simpleType>
    </xsd:element>
    <xsd:element name="ProjectLifecycle" ma:index="12" nillable="true" ma:displayName="Project Lifecycle" ma:default="" ma:format="Dropdown" ma:internalName="ProjectLifecycle" ma:readOnly="false">
      <xsd:simpleType>
        <xsd:restriction base="dms:Choice">
          <xsd:enumeration value="Start-up"/>
          <xsd:enumeration value="Planning"/>
          <xsd:enumeration value="Execution"/>
          <xsd:enumeration value="Oversight"/>
          <xsd:enumeration value="Tracking and Control"/>
          <xsd:enumeration value="Close-out"/>
          <xsd:enumeration value="ELITE"/>
        </xsd:restriction>
      </xsd:simpleType>
    </xsd:element>
  </xsd:schema>
  <xsd:schema xmlns:xsd="http://www.w3.org/2001/XMLSchema" xmlns:dms="http://schemas.microsoft.com/office/2006/documentManagement/types" targetNamespace="d2a79ec1-65b1-4086-aef1-9322560648f0" elementFormDefault="qualified">
    <xsd:import namespace="http://schemas.microsoft.com/office/2006/documentManagement/types"/>
    <xsd:element name="EPMLiveListConfig" ma:index="15" nillable="true" ma:displayName="EPMLiveListConfig" ma:hidden="true" ma:internalName="EPMLiveListConfig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7.xml><?xml version="1.0" encoding="utf-8"?>
<EsriMapsInfo xmlns="ESRI.ArcGIS.Mapping.OfficeIntegration.PowerPointInfo">
  <Version>Version1</Version>
  <RequiresSignIn>False</RequiresSignIn>
</EsriMapsInfo>
</file>

<file path=customXml/item28.xml><?xml version="1.0" encoding="utf-8"?>
<EsriMapsInfo xmlns="ESRI.ArcGIS.Mapping.OfficeIntegration.PowerPointInfo">
  <Version>Version1</Version>
  <RequiresSignIn>False</RequiresSignIn>
</EsriMapsInfo>
</file>

<file path=customXml/item29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30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Type xmlns="ae712751-8c54-47d3-97be-5a3ce240bdce" xsi:nil="true"/>
    <DocCategory xmlns="ae712751-8c54-47d3-97be-5a3ce240bdce" xsi:nil="true"/>
    <Baseline xmlns="ae712751-8c54-47d3-97be-5a3ce240bdce" xsi:nil="true"/>
    <ProjectLifecycle xmlns="ae712751-8c54-47d3-97be-5a3ce240bdce" xsi:nil="true"/>
    <ELITELifecycle xmlns="ae712751-8c54-47d3-97be-5a3ce240bdce" xsi:nil="true"/>
    <EPMLiveListConfig xmlns="d2a79ec1-65b1-4086-aef1-9322560648f0" xsi:nil="true"/>
  </documentManagement>
</p:properties>
</file>

<file path=customXml/item31.xml><?xml version="1.0" encoding="utf-8"?>
<EsriMapsInfo xmlns="ESRI.ArcGIS.Mapping.OfficeIntegration.PowerPointInfo">
  <Version>Version1</Version>
  <RequiresSignIn>False</RequiresSignIn>
</EsriMapsInfo>
</file>

<file path=customXml/item32.xml><?xml version="1.0" encoding="utf-8"?>
<EsriMapsInfo xmlns="ESRI.ArcGIS.Mapping.OfficeIntegration.PowerPointInfo">
  <Version>Version1</Version>
  <RequiresSignIn>False</RequiresSignIn>
</EsriMapsInfo>
</file>

<file path=customXml/item33.xml><?xml version="1.0" encoding="utf-8"?>
<EsriMapsInfo xmlns="ESRI.ArcGIS.Mapping.OfficeIntegration.PowerPointInfo">
  <Version>Version1</Version>
  <RequiresSignIn>False</RequiresSignIn>
</EsriMapsInfo>
</file>

<file path=customXml/item34.xml><?xml version="1.0" encoding="utf-8"?>
<EsriMapsInfo xmlns="ESRI.ArcGIS.Mapping.OfficeIntegration.PowerPointInfo">
  <Version>Version1</Version>
  <RequiresSignIn>False</RequiresSignIn>
</EsriMapsInfo>
</file>

<file path=customXml/item35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31795806-D62A-466C-A613-24AB86708E1D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F15AEEDB-69C7-4942-8222-7E4C31479E91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5AE12439-E765-483D-9454-C7CA1F94BAF4}">
  <ds:schemaRefs>
    <ds:schemaRef ds:uri="http://schemas.microsoft.com/sharepoint/v3/contenttype/forms"/>
  </ds:schemaRefs>
</ds:datastoreItem>
</file>

<file path=customXml/itemProps12.xml><?xml version="1.0" encoding="utf-8"?>
<ds:datastoreItem xmlns:ds="http://schemas.openxmlformats.org/officeDocument/2006/customXml" ds:itemID="{8C9D1654-6B95-47D3-8EBE-B9435F3DAC73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29E3C07E-F1F5-42C3-AA09-E7C890357D74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9C374A55-BC66-499E-8DD9-5C32B4E557AF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98C28840-9EF0-4AF9-BD1A-351D7CE3CD5D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5D0B6A5B-3AE4-4C72-8823-9D7DE699D5D9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B3A1038A-7089-429B-A381-AF44D93BA82C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5CCA4FA6-6EBE-4525-876A-D7FA0601FD9D}">
  <ds:schemaRefs>
    <ds:schemaRef ds:uri="ESRI.ArcGIS.Mapping.OfficeIntegration.PowerPointInfo"/>
  </ds:schemaRefs>
</ds:datastoreItem>
</file>

<file path=customXml/itemProps19.xml><?xml version="1.0" encoding="utf-8"?>
<ds:datastoreItem xmlns:ds="http://schemas.openxmlformats.org/officeDocument/2006/customXml" ds:itemID="{38F0A23D-47BB-4A19-A8F9-F2B5FCFE2FD1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033ED107-25E4-4A6E-BFEF-6F5BBA58E922}">
  <ds:schemaRefs>
    <ds:schemaRef ds:uri="ESRI.ArcGIS.Mapping.OfficeIntegration.PowerPointInfo"/>
  </ds:schemaRefs>
</ds:datastoreItem>
</file>

<file path=customXml/itemProps20.xml><?xml version="1.0" encoding="utf-8"?>
<ds:datastoreItem xmlns:ds="http://schemas.openxmlformats.org/officeDocument/2006/customXml" ds:itemID="{24EFB9F8-38FC-40C0-AEF4-4A57951D742B}">
  <ds:schemaRefs>
    <ds:schemaRef ds:uri="ESRI.ArcGIS.Mapping.OfficeIntegration.PowerPointInfo"/>
  </ds:schemaRefs>
</ds:datastoreItem>
</file>

<file path=customXml/itemProps21.xml><?xml version="1.0" encoding="utf-8"?>
<ds:datastoreItem xmlns:ds="http://schemas.openxmlformats.org/officeDocument/2006/customXml" ds:itemID="{4479DC38-FF66-448B-BFF4-9294298A5294}">
  <ds:schemaRefs>
    <ds:schemaRef ds:uri="ESRI.ArcGIS.Mapping.OfficeIntegration.PowerPointInfo"/>
  </ds:schemaRefs>
</ds:datastoreItem>
</file>

<file path=customXml/itemProps22.xml><?xml version="1.0" encoding="utf-8"?>
<ds:datastoreItem xmlns:ds="http://schemas.openxmlformats.org/officeDocument/2006/customXml" ds:itemID="{713635E0-307C-4E46-9708-252DF9B00732}">
  <ds:schemaRefs>
    <ds:schemaRef ds:uri="ESRI.ArcGIS.Mapping.OfficeIntegration.PowerPointInfo"/>
  </ds:schemaRefs>
</ds:datastoreItem>
</file>

<file path=customXml/itemProps23.xml><?xml version="1.0" encoding="utf-8"?>
<ds:datastoreItem xmlns:ds="http://schemas.openxmlformats.org/officeDocument/2006/customXml" ds:itemID="{DF1005B0-9E7D-47DF-9125-27686B2D8F1E}">
  <ds:schemaRefs>
    <ds:schemaRef ds:uri="ESRI.ArcGIS.Mapping.OfficeIntegration.PowerPointInfo"/>
  </ds:schemaRefs>
</ds:datastoreItem>
</file>

<file path=customXml/itemProps24.xml><?xml version="1.0" encoding="utf-8"?>
<ds:datastoreItem xmlns:ds="http://schemas.openxmlformats.org/officeDocument/2006/customXml" ds:itemID="{C6283C5C-3B96-4B8D-9E6C-6E47011D4C56}">
  <ds:schemaRefs>
    <ds:schemaRef ds:uri="ESRI.ArcGIS.Mapping.OfficeIntegration.PowerPointInfo"/>
  </ds:schemaRefs>
</ds:datastoreItem>
</file>

<file path=customXml/itemProps25.xml><?xml version="1.0" encoding="utf-8"?>
<ds:datastoreItem xmlns:ds="http://schemas.openxmlformats.org/officeDocument/2006/customXml" ds:itemID="{B0EB377E-96C7-480B-BF62-B23A0D2A5D97}">
  <ds:schemaRefs>
    <ds:schemaRef ds:uri="ESRI.ArcGIS.Mapping.OfficeIntegration.PowerPointInfo"/>
  </ds:schemaRefs>
</ds:datastoreItem>
</file>

<file path=customXml/itemProps26.xml><?xml version="1.0" encoding="utf-8"?>
<ds:datastoreItem xmlns:ds="http://schemas.openxmlformats.org/officeDocument/2006/customXml" ds:itemID="{A87AA91F-C825-48E8-A22B-48972AD33E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712751-8c54-47d3-97be-5a3ce240bdce"/>
    <ds:schemaRef ds:uri="d2a79ec1-65b1-4086-aef1-9322560648f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7.xml><?xml version="1.0" encoding="utf-8"?>
<ds:datastoreItem xmlns:ds="http://schemas.openxmlformats.org/officeDocument/2006/customXml" ds:itemID="{877E04C4-5F66-4910-933D-39D42EE3151D}">
  <ds:schemaRefs>
    <ds:schemaRef ds:uri="ESRI.ArcGIS.Mapping.OfficeIntegration.PowerPointInfo"/>
  </ds:schemaRefs>
</ds:datastoreItem>
</file>

<file path=customXml/itemProps28.xml><?xml version="1.0" encoding="utf-8"?>
<ds:datastoreItem xmlns:ds="http://schemas.openxmlformats.org/officeDocument/2006/customXml" ds:itemID="{0B5A080A-C7B6-4F6E-A397-C304F1FC31F7}">
  <ds:schemaRefs>
    <ds:schemaRef ds:uri="ESRI.ArcGIS.Mapping.OfficeIntegration.PowerPointInfo"/>
  </ds:schemaRefs>
</ds:datastoreItem>
</file>

<file path=customXml/itemProps29.xml><?xml version="1.0" encoding="utf-8"?>
<ds:datastoreItem xmlns:ds="http://schemas.openxmlformats.org/officeDocument/2006/customXml" ds:itemID="{389D31C7-DC49-4C2B-969E-B32E1DB5F6E2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5DBF9E10-CC7D-4B12-AD40-5BFAB16B3268}">
  <ds:schemaRefs>
    <ds:schemaRef ds:uri="ESRI.ArcGIS.Mapping.OfficeIntegration.PowerPointInfo"/>
  </ds:schemaRefs>
</ds:datastoreItem>
</file>

<file path=customXml/itemProps30.xml><?xml version="1.0" encoding="utf-8"?>
<ds:datastoreItem xmlns:ds="http://schemas.openxmlformats.org/officeDocument/2006/customXml" ds:itemID="{D122EB84-33F1-4D84-8D6D-6C07A9099EB2}">
  <ds:schemaRefs>
    <ds:schemaRef ds:uri="http://purl.org/dc/terms/"/>
    <ds:schemaRef ds:uri="d2a79ec1-65b1-4086-aef1-9322560648f0"/>
    <ds:schemaRef ds:uri="http://schemas.microsoft.com/office/2006/documentManagement/types"/>
    <ds:schemaRef ds:uri="http://purl.org/dc/elements/1.1/"/>
    <ds:schemaRef ds:uri="http://schemas.microsoft.com/office/2006/metadata/properties"/>
    <ds:schemaRef ds:uri="ae712751-8c54-47d3-97be-5a3ce240bdce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1.xml><?xml version="1.0" encoding="utf-8"?>
<ds:datastoreItem xmlns:ds="http://schemas.openxmlformats.org/officeDocument/2006/customXml" ds:itemID="{BEED8074-79F4-4D34-9BCD-15733AB89B25}">
  <ds:schemaRefs>
    <ds:schemaRef ds:uri="ESRI.ArcGIS.Mapping.OfficeIntegration.PowerPointInfo"/>
  </ds:schemaRefs>
</ds:datastoreItem>
</file>

<file path=customXml/itemProps32.xml><?xml version="1.0" encoding="utf-8"?>
<ds:datastoreItem xmlns:ds="http://schemas.openxmlformats.org/officeDocument/2006/customXml" ds:itemID="{18671E4E-8A20-46A5-860B-DE2E4E8EB07E}">
  <ds:schemaRefs>
    <ds:schemaRef ds:uri="ESRI.ArcGIS.Mapping.OfficeIntegration.PowerPointInfo"/>
  </ds:schemaRefs>
</ds:datastoreItem>
</file>

<file path=customXml/itemProps33.xml><?xml version="1.0" encoding="utf-8"?>
<ds:datastoreItem xmlns:ds="http://schemas.openxmlformats.org/officeDocument/2006/customXml" ds:itemID="{2567F0A4-CBB8-4407-8A1B-C78CE33554C3}">
  <ds:schemaRefs>
    <ds:schemaRef ds:uri="ESRI.ArcGIS.Mapping.OfficeIntegration.PowerPointInfo"/>
  </ds:schemaRefs>
</ds:datastoreItem>
</file>

<file path=customXml/itemProps34.xml><?xml version="1.0" encoding="utf-8"?>
<ds:datastoreItem xmlns:ds="http://schemas.openxmlformats.org/officeDocument/2006/customXml" ds:itemID="{43B71AEB-2C88-432C-B2E9-5C1D10A43FA3}">
  <ds:schemaRefs>
    <ds:schemaRef ds:uri="ESRI.ArcGIS.Mapping.OfficeIntegration.PowerPointInfo"/>
  </ds:schemaRefs>
</ds:datastoreItem>
</file>

<file path=customXml/itemProps35.xml><?xml version="1.0" encoding="utf-8"?>
<ds:datastoreItem xmlns:ds="http://schemas.openxmlformats.org/officeDocument/2006/customXml" ds:itemID="{4A26C8AC-DADF-4639-ADAC-E6282BD6170A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5085EB0D-3DC0-4039-B486-90956DCD7C7F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619A45A0-2A84-4757-8124-B7E87BE7287A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98894DF7-020F-4152-9A94-090B89250249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5A2585EE-DF28-4CE0-8DCF-55533DC26484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15CB58BD-4863-4997-A40F-369A22C6F922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547BD43D-57A7-411C-8CCD-E9EC8260FE54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2372</TotalTime>
  <Words>396</Words>
  <Application>Microsoft Office PowerPoint</Application>
  <PresentationFormat>On-screen Show (4:3)</PresentationFormat>
  <Paragraphs>136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SimSun</vt:lpstr>
      <vt:lpstr>Arial</vt:lpstr>
      <vt:lpstr>Calibri</vt:lpstr>
      <vt:lpstr>Times New Roman</vt:lpstr>
      <vt:lpstr>Blank Presentation</vt:lpstr>
      <vt:lpstr>Virtual Exchange Services (VES)</vt:lpstr>
      <vt:lpstr>Background</vt:lpstr>
      <vt:lpstr>Why VES?</vt:lpstr>
      <vt:lpstr>PowerPoint Presentation</vt:lpstr>
      <vt:lpstr>Partners Systems and Dataflows</vt:lpstr>
      <vt:lpstr>What you do                       What VES does for you</vt:lpstr>
      <vt:lpstr>PowerPoint Presentation</vt:lpstr>
      <vt:lpstr>VES Utilities</vt:lpstr>
      <vt:lpstr>VES Administration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EPA PowerPoint Presentation</dc:title>
  <dc:subject>This template is to be used for EPA presentations.</dc:subject>
  <dc:creator>US EPA, Office of Environmental Information</dc:creator>
  <cp:keywords>template, PowerPoint, presentation, EPA</cp:keywords>
  <cp:lastModifiedBy>Greg Mitchell</cp:lastModifiedBy>
  <cp:revision>93</cp:revision>
  <dcterms:created xsi:type="dcterms:W3CDTF">2011-02-09T16:00:48Z</dcterms:created>
  <dcterms:modified xsi:type="dcterms:W3CDTF">2018-10-18T19:14:58Z</dcterms:modified>
</cp:coreProperties>
</file>