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44" r:id="rId1"/>
    <p:sldMasterId id="2147483892" r:id="rId2"/>
  </p:sldMasterIdLst>
  <p:notesMasterIdLst>
    <p:notesMasterId r:id="rId32"/>
  </p:notesMasterIdLst>
  <p:handoutMasterIdLst>
    <p:handoutMasterId r:id="rId33"/>
  </p:handoutMasterIdLst>
  <p:sldIdLst>
    <p:sldId id="390" r:id="rId3"/>
    <p:sldId id="392" r:id="rId4"/>
    <p:sldId id="393" r:id="rId5"/>
    <p:sldId id="394" r:id="rId6"/>
    <p:sldId id="395" r:id="rId7"/>
    <p:sldId id="396" r:id="rId8"/>
    <p:sldId id="397" r:id="rId9"/>
    <p:sldId id="398" r:id="rId10"/>
    <p:sldId id="399" r:id="rId11"/>
    <p:sldId id="400" r:id="rId12"/>
    <p:sldId id="401" r:id="rId13"/>
    <p:sldId id="402" r:id="rId14"/>
    <p:sldId id="403" r:id="rId15"/>
    <p:sldId id="404" r:id="rId16"/>
    <p:sldId id="405" r:id="rId17"/>
    <p:sldId id="406" r:id="rId18"/>
    <p:sldId id="407" r:id="rId19"/>
    <p:sldId id="408" r:id="rId20"/>
    <p:sldId id="409" r:id="rId21"/>
    <p:sldId id="410" r:id="rId22"/>
    <p:sldId id="411" r:id="rId23"/>
    <p:sldId id="412" r:id="rId24"/>
    <p:sldId id="413" r:id="rId25"/>
    <p:sldId id="414" r:id="rId26"/>
    <p:sldId id="415" r:id="rId27"/>
    <p:sldId id="416" r:id="rId28"/>
    <p:sldId id="417" r:id="rId29"/>
    <p:sldId id="418" r:id="rId30"/>
    <p:sldId id="41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mond Laracuenta" initials="RL" lastIdx="5" clrIdx="0">
    <p:extLst>
      <p:ext uri="{19B8F6BF-5375-455C-9EA6-DF929625EA0E}">
        <p15:presenceInfo xmlns:p15="http://schemas.microsoft.com/office/powerpoint/2012/main" userId="0eacf43fe3128b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6"/>
    <a:srgbClr val="FF540A"/>
    <a:srgbClr val="26486F"/>
    <a:srgbClr val="757575"/>
    <a:srgbClr val="597391"/>
    <a:srgbClr val="38577B"/>
    <a:srgbClr val="355578"/>
    <a:srgbClr val="8E0000"/>
    <a:srgbClr val="0052D7"/>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32" autoAdjust="0"/>
    <p:restoredTop sz="96323" autoAdjust="0"/>
  </p:normalViewPr>
  <p:slideViewPr>
    <p:cSldViewPr snapToGrid="0">
      <p:cViewPr varScale="1">
        <p:scale>
          <a:sx n="105" d="100"/>
          <a:sy n="105" d="100"/>
        </p:scale>
        <p:origin x="126" y="144"/>
      </p:cViewPr>
      <p:guideLst/>
    </p:cSldViewPr>
  </p:slideViewPr>
  <p:outlineViewPr>
    <p:cViewPr>
      <p:scale>
        <a:sx n="33" d="100"/>
        <a:sy n="33" d="100"/>
      </p:scale>
      <p:origin x="0" y="-6972"/>
    </p:cViewPr>
  </p:outlineViewPr>
  <p:notesTextViewPr>
    <p:cViewPr>
      <p:scale>
        <a:sx n="75" d="100"/>
        <a:sy n="75" d="100"/>
      </p:scale>
      <p:origin x="0" y="0"/>
    </p:cViewPr>
  </p:notesTextViewPr>
  <p:sorterViewPr>
    <p:cViewPr>
      <p:scale>
        <a:sx n="66" d="100"/>
        <a:sy n="66" d="100"/>
      </p:scale>
      <p:origin x="0" y="-36"/>
    </p:cViewPr>
  </p:sorterViewPr>
  <p:notesViewPr>
    <p:cSldViewPr snapToGrid="0">
      <p:cViewPr>
        <p:scale>
          <a:sx n="66" d="100"/>
          <a:sy n="66" d="100"/>
        </p:scale>
        <p:origin x="4212" y="576"/>
      </p:cViewPr>
      <p:guideLst/>
    </p:cSldViewPr>
  </p:notes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E8F3FD-8012-4C7C-BCFB-C23E18FC275E}" type="datetimeFigureOut">
              <a:rPr lang="en-US" smtClean="0">
                <a:latin typeface="Arial" panose="020B0604020202020204" pitchFamily="34" charset="0"/>
              </a:rPr>
              <a:t>10/19/2018</a:t>
            </a:fld>
            <a:endParaRPr lang="en-US" dirty="0">
              <a:latin typeface="Arial" panose="020B0604020202020204" pitchFamily="34" charset="0"/>
            </a:endParaRPr>
          </a:p>
        </p:txBody>
      </p:sp>
      <p:sp>
        <p:nvSpPr>
          <p:cNvPr id="5" name="Copyright and Pg Num"/>
          <p:cNvSpPr txBox="1"/>
          <p:nvPr/>
        </p:nvSpPr>
        <p:spPr>
          <a:xfrm>
            <a:off x="242370" y="8940510"/>
            <a:ext cx="6158429" cy="107722"/>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fld id="{1CE9EA8B-DBE7-492B-893F-AD13AC039ED7}" type="slidenum">
              <a:rPr lang="en-US" sz="700" smtClean="0">
                <a:solidFill>
                  <a:schemeClr val="tx1"/>
                </a:solidFill>
              </a:rPr>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t>‹#›</a:t>
            </a:fld>
            <a:r>
              <a:rPr lang="en-US" sz="700" dirty="0">
                <a:solidFill>
                  <a:schemeClr val="tx1"/>
                </a:solidFill>
              </a:rPr>
              <a:t>	© 2018 Gartner, Inc. and/or its affiliates. All rights reserved. Gartner is a registered trademark of Gartner, Inc. and its affiliates.</a:t>
            </a:r>
          </a:p>
        </p:txBody>
      </p:sp>
    </p:spTree>
    <p:extLst>
      <p:ext uri="{BB962C8B-B14F-4D97-AF65-F5344CB8AC3E}">
        <p14:creationId xmlns:p14="http://schemas.microsoft.com/office/powerpoint/2010/main" val="10234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31633" y="712472"/>
            <a:ext cx="4794738" cy="2697041"/>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42371" y="3592535"/>
            <a:ext cx="6373258" cy="4905651"/>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p:nvSpPr>
        <p:spPr>
          <a:xfrm rot="16200000">
            <a:off x="-1050931" y="1977711"/>
            <a:ext cx="2725105" cy="138499"/>
          </a:xfrm>
          <a:prstGeom prst="rect">
            <a:avLst/>
          </a:prstGeom>
          <a:noFill/>
        </p:spPr>
        <p:txBody>
          <a:bodyPr wrap="none" lIns="0" tIns="0" rIns="0" bIns="0" rtlCol="0" anchor="ctr">
            <a:spAutoFit/>
          </a:bodyPr>
          <a:lstStyle/>
          <a:p>
            <a:pPr algn="ctr">
              <a:spcBef>
                <a:spcPts val="0"/>
              </a:spcBef>
              <a:spcAft>
                <a:spcPts val="0"/>
              </a:spcAft>
            </a:pPr>
            <a:r>
              <a:rPr lang="en-US" sz="900" kern="1200" spc="100" baseline="0" dirty="0">
                <a:solidFill>
                  <a:srgbClr val="CDCDCD"/>
                </a:solidFill>
                <a:effectLst/>
              </a:rPr>
              <a:t>— NOT FOR EXTERNAL DISTRIBUTION —</a:t>
            </a:r>
            <a:endParaRPr lang="en-US" sz="900" spc="100" baseline="0" dirty="0">
              <a:solidFill>
                <a:srgbClr val="CDCDCD"/>
              </a:solidFill>
            </a:endParaRPr>
          </a:p>
        </p:txBody>
      </p:sp>
      <p:sp>
        <p:nvSpPr>
          <p:cNvPr id="12" name="TextBox 11"/>
          <p:cNvSpPr txBox="1"/>
          <p:nvPr/>
        </p:nvSpPr>
        <p:spPr>
          <a:xfrm rot="5400000">
            <a:off x="5183827" y="1977711"/>
            <a:ext cx="2725105" cy="138499"/>
          </a:xfrm>
          <a:prstGeom prst="rect">
            <a:avLst/>
          </a:prstGeom>
          <a:noFill/>
        </p:spPr>
        <p:txBody>
          <a:bodyPr wrap="none" lIns="0" tIns="0" rIns="0" bIns="0" rtlCol="0" anchor="ctr">
            <a:spAutoFit/>
          </a:bodyPr>
          <a:lstStyle/>
          <a:p>
            <a:pPr algn="ctr">
              <a:spcBef>
                <a:spcPts val="0"/>
              </a:spcBef>
              <a:spcAft>
                <a:spcPts val="0"/>
              </a:spcAft>
            </a:pPr>
            <a:r>
              <a:rPr lang="en-US" sz="900" kern="1200" spc="100" baseline="0" dirty="0">
                <a:solidFill>
                  <a:srgbClr val="CDCDCD"/>
                </a:solidFill>
                <a:effectLst/>
              </a:rPr>
              <a:t>— NOT FOR EXTERNAL DISTRIBUTION —</a:t>
            </a:r>
            <a:endParaRPr lang="en-US" sz="900" spc="100" baseline="0" dirty="0">
              <a:solidFill>
                <a:srgbClr val="CDCDCD"/>
              </a:solidFill>
            </a:endParaRPr>
          </a:p>
        </p:txBody>
      </p:sp>
      <p:sp>
        <p:nvSpPr>
          <p:cNvPr id="14" name="Text Box 86"/>
          <p:cNvSpPr txBox="1">
            <a:spLocks noChangeArrowheads="1"/>
          </p:cNvSpPr>
          <p:nvPr/>
        </p:nvSpPr>
        <p:spPr bwMode="gray">
          <a:xfrm>
            <a:off x="242373" y="128260"/>
            <a:ext cx="6326067" cy="258458"/>
          </a:xfrm>
          <a:prstGeom prst="rect">
            <a:avLst/>
          </a:prstGeom>
          <a:noFill/>
          <a:ln w="12700">
            <a:noFill/>
            <a:miter lim="800000"/>
            <a:headEnd type="none" w="sm" len="sm"/>
            <a:tailEnd type="none" w="sm" len="sm"/>
          </a:ln>
          <a:effectLst/>
        </p:spPr>
        <p:txBody>
          <a:bodyPr wrap="square" lIns="0" tIns="45683" rIns="91366" bIns="45683" anchor="t" anchorCtr="0">
            <a:spAutoFit/>
          </a:bodyPr>
          <a:lstStyle/>
          <a:p>
            <a:pPr marL="0" marR="0" lvl="0" indent="0" algn="l" defTabSz="912813" rtl="0" eaLnBrk="1" fontAlgn="auto" latinLnBrk="0" hangingPunct="1">
              <a:lnSpc>
                <a:spcPct val="90000"/>
              </a:lnSpc>
              <a:spcBef>
                <a:spcPct val="0"/>
              </a:spcBef>
              <a:spcAft>
                <a:spcPct val="0"/>
              </a:spcAft>
              <a:buClrTx/>
              <a:buSzTx/>
              <a:buFontTx/>
              <a:buNone/>
              <a:tabLst/>
              <a:defRPr/>
            </a:pPr>
            <a:r>
              <a:rPr lang="en-US" sz="1200" b="1" dirty="0"/>
              <a:t>Creating a Culture That Is Ready for Anything</a:t>
            </a:r>
          </a:p>
        </p:txBody>
      </p:sp>
      <p:sp>
        <p:nvSpPr>
          <p:cNvPr id="9" name="Rectangle 88"/>
          <p:cNvSpPr>
            <a:spLocks noChangeArrowheads="1"/>
          </p:cNvSpPr>
          <p:nvPr/>
        </p:nvSpPr>
        <p:spPr bwMode="gray">
          <a:xfrm>
            <a:off x="3749040" y="8620809"/>
            <a:ext cx="2866589" cy="123111"/>
          </a:xfrm>
          <a:prstGeom prst="rect">
            <a:avLst/>
          </a:prstGeom>
          <a:noFill/>
          <a:ln w="9525">
            <a:noFill/>
            <a:miter lim="800000"/>
            <a:headEnd/>
            <a:tailEnd/>
          </a:ln>
        </p:spPr>
        <p:txBody>
          <a:bodyPr wrap="square" lIns="0" tIns="0" rIns="0" bIns="0">
            <a:spAutoFit/>
          </a:bodyPr>
          <a:lstStyle/>
          <a:p>
            <a:pPr algn="l" defTabSz="912813">
              <a:lnSpc>
                <a:spcPct val="100000"/>
              </a:lnSpc>
              <a:spcBef>
                <a:spcPct val="0"/>
              </a:spcBef>
              <a:spcAft>
                <a:spcPct val="0"/>
              </a:spcAft>
              <a:defRPr/>
            </a:pPr>
            <a:r>
              <a:rPr lang="en-US" sz="800" dirty="0">
                <a:solidFill>
                  <a:srgbClr val="000000"/>
                </a:solidFill>
                <a:ea typeface="+mn-ea"/>
                <a:cs typeface="+mn-cs"/>
              </a:rPr>
              <a:t>Leigh McMullen</a:t>
            </a:r>
            <a:endParaRPr lang="en-US" sz="800" b="1" dirty="0">
              <a:ea typeface="+mn-ea"/>
              <a:cs typeface="+mn-cs"/>
            </a:endParaRPr>
          </a:p>
        </p:txBody>
      </p:sp>
      <p:sp>
        <p:nvSpPr>
          <p:cNvPr id="10" name="Rectangle 89"/>
          <p:cNvSpPr>
            <a:spLocks noChangeArrowheads="1"/>
          </p:cNvSpPr>
          <p:nvPr/>
        </p:nvSpPr>
        <p:spPr bwMode="gray">
          <a:xfrm>
            <a:off x="3749039" y="8925121"/>
            <a:ext cx="2866589" cy="123111"/>
          </a:xfrm>
          <a:prstGeom prst="rect">
            <a:avLst/>
          </a:prstGeom>
          <a:noFill/>
          <a:ln w="9525">
            <a:noFill/>
            <a:miter lim="800000"/>
            <a:headEnd/>
            <a:tailEnd/>
          </a:ln>
        </p:spPr>
        <p:txBody>
          <a:bodyPr wrap="square" lIns="0" tIns="0" rIns="0" bIns="0" anchor="b">
            <a:spAutoFit/>
          </a:bodyPr>
          <a:lstStyle/>
          <a:p>
            <a:pPr algn="l" defTabSz="912813">
              <a:lnSpc>
                <a:spcPct val="100000"/>
              </a:lnSpc>
              <a:spcBef>
                <a:spcPct val="0"/>
              </a:spcBef>
              <a:spcAft>
                <a:spcPct val="0"/>
              </a:spcAft>
              <a:defRPr/>
            </a:pPr>
            <a:r>
              <a:rPr lang="en-US" sz="800" dirty="0">
                <a:solidFill>
                  <a:srgbClr val="000000"/>
                </a:solidFill>
                <a:ea typeface="+mn-ea"/>
                <a:cs typeface="+mn-cs"/>
              </a:rPr>
              <a:t>SYM28_357155, 14 – 18 October 2018</a:t>
            </a:r>
          </a:p>
        </p:txBody>
      </p:sp>
      <p:sp>
        <p:nvSpPr>
          <p:cNvPr id="13" name="Copyright and Pg Num"/>
          <p:cNvSpPr txBox="1"/>
          <p:nvPr/>
        </p:nvSpPr>
        <p:spPr>
          <a:xfrm>
            <a:off x="242370" y="8802011"/>
            <a:ext cx="3256479" cy="246221"/>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fld id="{1CE9EA8B-DBE7-492B-893F-AD13AC039ED7}" type="slidenum">
              <a:rPr lang="en-US" sz="800" smtClean="0">
                <a:solidFill>
                  <a:schemeClr val="tx1"/>
                </a:solidFill>
              </a:rPr>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t>‹#›</a:t>
            </a:fld>
            <a:r>
              <a:rPr lang="en-US" sz="800" dirty="0">
                <a:solidFill>
                  <a:schemeClr val="tx1"/>
                </a:solidFill>
              </a:rPr>
              <a:t>	© 2018 Gartner, Inc. and/or its affiliates. All rights reserved. </a:t>
            </a:r>
            <a:br>
              <a:rPr lang="en-US" sz="800" dirty="0">
                <a:solidFill>
                  <a:schemeClr val="tx1"/>
                </a:solidFill>
              </a:rPr>
            </a:br>
            <a:r>
              <a:rPr lang="en-US" sz="800" dirty="0">
                <a:solidFill>
                  <a:schemeClr val="tx1"/>
                </a:solidFill>
              </a:rPr>
              <a:t>Gartner is a registered trademark of Gartner, Inc. and its affiliates.</a:t>
            </a:r>
          </a:p>
        </p:txBody>
      </p:sp>
    </p:spTree>
    <p:extLst>
      <p:ext uri="{BB962C8B-B14F-4D97-AF65-F5344CB8AC3E}">
        <p14:creationId xmlns:p14="http://schemas.microsoft.com/office/powerpoint/2010/main" val="1265795583"/>
      </p:ext>
    </p:extLst>
  </p:cSld>
  <p:clrMap bg1="lt1" tx1="dk1" bg2="lt2" tx2="dk2" accent1="accent1" accent2="accent2" accent3="accent3" accent4="accent4" accent5="accent5" accent6="accent6" hlink="hlink" folHlink="folHlink"/>
  <p:hf sldNum="0" hdr="0" ftr="0" dt="0"/>
  <p:notesStyle>
    <a:lvl1pPr marL="0" indent="0" algn="l" defTabSz="914400" rtl="0" eaLnBrk="1" latinLnBrk="0" hangingPunct="1">
      <a:lnSpc>
        <a:spcPct val="90000"/>
      </a:lnSpc>
      <a:spcAft>
        <a:spcPts val="600"/>
      </a:spcAft>
      <a:buFont typeface="Arial" panose="020B0604020202020204" pitchFamily="34" charset="0"/>
      <a:buNone/>
      <a:defRPr sz="1200" kern="1200">
        <a:solidFill>
          <a:schemeClr val="tx1"/>
        </a:solidFill>
        <a:latin typeface="+mn-lt"/>
        <a:ea typeface="+mn-ea"/>
        <a:cs typeface="+mn-cs"/>
      </a:defRPr>
    </a:lvl1pPr>
    <a:lvl2pPr marL="182880" indent="-137160" algn="l" defTabSz="914400" rtl="0" eaLnBrk="1" latinLnBrk="0" hangingPunct="1">
      <a:lnSpc>
        <a:spcPct val="90000"/>
      </a:lnSpc>
      <a:spcAft>
        <a:spcPts val="600"/>
      </a:spcAft>
      <a:buFont typeface="Wingdings" panose="05000000000000000000" pitchFamily="2" charset="2"/>
      <a:buChar char="§"/>
      <a:defRPr sz="1200" kern="1200">
        <a:solidFill>
          <a:schemeClr val="tx1"/>
        </a:solidFill>
        <a:latin typeface="+mn-lt"/>
        <a:ea typeface="+mn-ea"/>
        <a:cs typeface="+mn-cs"/>
      </a:defRPr>
    </a:lvl2pPr>
    <a:lvl3pPr marL="365760" indent="-137160" algn="l" defTabSz="914400" rtl="0" eaLnBrk="1" latinLnBrk="0" hangingPunct="1">
      <a:lnSpc>
        <a:spcPct val="90000"/>
      </a:lnSpc>
      <a:spcAft>
        <a:spcPts val="600"/>
      </a:spcAft>
      <a:buFont typeface="Arial" panose="020B0604020202020204" pitchFamily="34" charset="0"/>
      <a:buChar char="–"/>
      <a:defRPr sz="1200" kern="1200">
        <a:solidFill>
          <a:schemeClr val="tx1"/>
        </a:solidFill>
        <a:latin typeface="+mn-lt"/>
        <a:ea typeface="+mn-ea"/>
        <a:cs typeface="+mn-cs"/>
      </a:defRPr>
    </a:lvl3pPr>
    <a:lvl4pPr marL="548640" indent="-137160" algn="l" defTabSz="914400" rtl="0" eaLnBrk="1" latinLnBrk="0" hangingPunct="1">
      <a:lnSpc>
        <a:spcPct val="90000"/>
      </a:lnSpc>
      <a:spcAft>
        <a:spcPts val="600"/>
      </a:spcAft>
      <a:buFont typeface="Wingdings" panose="05000000000000000000" pitchFamily="2" charset="2"/>
      <a:buChar char="§"/>
      <a:defRPr sz="1200" kern="1200">
        <a:solidFill>
          <a:schemeClr val="tx1"/>
        </a:solidFill>
        <a:latin typeface="+mn-lt"/>
        <a:ea typeface="+mn-ea"/>
        <a:cs typeface="+mn-cs"/>
      </a:defRPr>
    </a:lvl4pPr>
    <a:lvl5pPr marL="731520" indent="-137160" algn="l" defTabSz="914400" rtl="0" eaLnBrk="1" latinLnBrk="0" hangingPunct="1">
      <a:lnSpc>
        <a:spcPct val="90000"/>
      </a:lnSpc>
      <a:spcAft>
        <a:spcPts val="600"/>
      </a:spcAft>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878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712788"/>
            <a:ext cx="4794250" cy="26971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4906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712788"/>
            <a:ext cx="4794250" cy="26971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9009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4330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r>
              <a:rPr lang="en-US" dirty="0"/>
              <a:t>Create business example. </a:t>
            </a:r>
          </a:p>
        </p:txBody>
      </p:sp>
    </p:spTree>
    <p:extLst>
      <p:ext uri="{BB962C8B-B14F-4D97-AF65-F5344CB8AC3E}">
        <p14:creationId xmlns:p14="http://schemas.microsoft.com/office/powerpoint/2010/main" val="4238635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pPr marL="0" marR="0" indent="0" algn="l" defTabSz="949325" rtl="0" eaLnBrk="0" fontAlgn="base" latinLnBrk="0" hangingPunct="0">
              <a:lnSpc>
                <a:spcPct val="93000"/>
              </a:lnSpc>
              <a:spcBef>
                <a:spcPts val="300"/>
              </a:spcBef>
              <a:spcAft>
                <a:spcPts val="600"/>
              </a:spcAft>
              <a:buClrTx/>
              <a:buSzTx/>
              <a:buFontTx/>
              <a:buNone/>
              <a:tabLst/>
              <a:defRPr/>
            </a:pPr>
            <a:r>
              <a:rPr lang="en-US" dirty="0"/>
              <a:t>. </a:t>
            </a:r>
          </a:p>
          <a:p>
            <a:endParaRPr lang="en-US" dirty="0"/>
          </a:p>
        </p:txBody>
      </p:sp>
    </p:spTree>
    <p:extLst>
      <p:ext uri="{BB962C8B-B14F-4D97-AF65-F5344CB8AC3E}">
        <p14:creationId xmlns:p14="http://schemas.microsoft.com/office/powerpoint/2010/main" val="2417470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pPr marL="0" marR="0" indent="0" algn="l" defTabSz="949325" rtl="0" eaLnBrk="0" fontAlgn="base" latinLnBrk="0" hangingPunct="0">
              <a:lnSpc>
                <a:spcPct val="93000"/>
              </a:lnSpc>
              <a:spcBef>
                <a:spcPts val="300"/>
              </a:spcBef>
              <a:spcAft>
                <a:spcPts val="600"/>
              </a:spcAft>
              <a:buClrTx/>
              <a:buSzTx/>
              <a:buFontTx/>
              <a:buNone/>
              <a:tabLst/>
              <a:defRPr/>
            </a:pPr>
            <a:r>
              <a:rPr lang="en-US" dirty="0"/>
              <a:t>. </a:t>
            </a:r>
          </a:p>
          <a:p>
            <a:r>
              <a:rPr lang="en-US" dirty="0"/>
              <a:t>Story telling. Telling each other stories. OTHER EXAMPLES OF ADJACENT ROUTINES&gt; </a:t>
            </a:r>
          </a:p>
        </p:txBody>
      </p:sp>
    </p:spTree>
    <p:extLst>
      <p:ext uri="{BB962C8B-B14F-4D97-AF65-F5344CB8AC3E}">
        <p14:creationId xmlns:p14="http://schemas.microsoft.com/office/powerpoint/2010/main" val="4029169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r>
              <a:rPr lang="en-US" dirty="0"/>
              <a:t>ELIMINATE CARROTS AND STICKS. MAKE INTRINSIC</a:t>
            </a:r>
          </a:p>
        </p:txBody>
      </p:sp>
    </p:spTree>
    <p:extLst>
      <p:ext uri="{BB962C8B-B14F-4D97-AF65-F5344CB8AC3E}">
        <p14:creationId xmlns:p14="http://schemas.microsoft.com/office/powerpoint/2010/main" val="2605677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r>
              <a:rPr lang="en-US" dirty="0"/>
              <a:t>Scott Adams story? LITTLE STEPS. Weights next to toilette not in weight room. </a:t>
            </a:r>
          </a:p>
        </p:txBody>
      </p:sp>
    </p:spTree>
    <p:extLst>
      <p:ext uri="{BB962C8B-B14F-4D97-AF65-F5344CB8AC3E}">
        <p14:creationId xmlns:p14="http://schemas.microsoft.com/office/powerpoint/2010/main" val="4185955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712788"/>
            <a:ext cx="4794250" cy="26971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3076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r>
              <a:rPr lang="en-US" dirty="0"/>
              <a:t>Don’t </a:t>
            </a:r>
          </a:p>
        </p:txBody>
      </p:sp>
    </p:spTree>
    <p:extLst>
      <p:ext uri="{BB962C8B-B14F-4D97-AF65-F5344CB8AC3E}">
        <p14:creationId xmlns:p14="http://schemas.microsoft.com/office/powerpoint/2010/main" val="2327057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1725613"/>
            <a:ext cx="6489700" cy="3651250"/>
          </a:xfrm>
        </p:spPr>
      </p:sp>
      <p:sp>
        <p:nvSpPr>
          <p:cNvPr id="3" name="Notes Placeholder 2"/>
          <p:cNvSpPr>
            <a:spLocks noGrp="1"/>
          </p:cNvSpPr>
          <p:nvPr>
            <p:ph type="body" idx="1"/>
          </p:nvPr>
        </p:nvSpPr>
        <p:spPr/>
        <p:txBody>
          <a:bodyPr/>
          <a:lstStyle/>
          <a:p>
            <a:r>
              <a:rPr lang="en-US" dirty="0"/>
              <a:t>REVIEWER</a:t>
            </a:r>
            <a:r>
              <a:rPr lang="en-US" baseline="0" dirty="0"/>
              <a:t> NOTE: Yes this slide has essentially the same message as #3. Intentionally repeating it to make sure it sticks. </a:t>
            </a:r>
            <a:endParaRPr lang="en-US" dirty="0"/>
          </a:p>
        </p:txBody>
      </p:sp>
    </p:spTree>
    <p:extLst>
      <p:ext uri="{BB962C8B-B14F-4D97-AF65-F5344CB8AC3E}">
        <p14:creationId xmlns:p14="http://schemas.microsoft.com/office/powerpoint/2010/main" val="939788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r>
              <a:rPr lang="en-US" dirty="0"/>
              <a:t>The language and behavior of engagement is critical to fostering collaboration and ultimately value.</a:t>
            </a:r>
          </a:p>
          <a:p>
            <a:r>
              <a:rPr lang="en-US" dirty="0"/>
              <a:t>Establish different engagement rituals to foster engagement styles.</a:t>
            </a:r>
          </a:p>
          <a:p>
            <a:r>
              <a:rPr lang="en-US" dirty="0"/>
              <a:t>Establish Rules of the Road for engagement</a:t>
            </a:r>
          </a:p>
          <a:p>
            <a:endParaRPr lang="en-US" dirty="0"/>
          </a:p>
        </p:txBody>
      </p:sp>
      <p:sp>
        <p:nvSpPr>
          <p:cNvPr id="4" name="Slide Number Placeholder 3"/>
          <p:cNvSpPr>
            <a:spLocks noGrp="1"/>
          </p:cNvSpPr>
          <p:nvPr>
            <p:ph type="sldNum" sz="quarter" idx="10"/>
          </p:nvPr>
        </p:nvSpPr>
        <p:spPr/>
        <p:txBody>
          <a:bodyPr/>
          <a:lstStyle/>
          <a:p>
            <a:fld id="{75097B20-6487-FB46-A040-0BC0CFB2E902}" type="slidenum">
              <a:rPr lang="en-US" smtClean="0"/>
              <a:pPr/>
              <a:t>19</a:t>
            </a:fld>
            <a:endParaRPr lang="en-US" dirty="0"/>
          </a:p>
        </p:txBody>
      </p:sp>
    </p:spTree>
    <p:extLst>
      <p:ext uri="{BB962C8B-B14F-4D97-AF65-F5344CB8AC3E}">
        <p14:creationId xmlns:p14="http://schemas.microsoft.com/office/powerpoint/2010/main" val="3163928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pPr defTabSz="812760">
              <a:spcBef>
                <a:spcPts val="1600"/>
              </a:spcBef>
              <a:spcAft>
                <a:spcPts val="400"/>
              </a:spcAft>
            </a:pPr>
            <a:r>
              <a:rPr lang="en-US" dirty="0">
                <a:solidFill>
                  <a:srgbClr val="1B4683"/>
                </a:solidFill>
              </a:rPr>
              <a:t>Pay attention to “power flows” in dialogue</a:t>
            </a:r>
          </a:p>
          <a:p>
            <a:pPr defTabSz="812760">
              <a:spcBef>
                <a:spcPts val="1600"/>
              </a:spcBef>
              <a:spcAft>
                <a:spcPts val="400"/>
              </a:spcAft>
            </a:pPr>
            <a:r>
              <a:rPr lang="en-US" dirty="0">
                <a:solidFill>
                  <a:srgbClr val="1B4683"/>
                </a:solidFill>
              </a:rPr>
              <a:t>Most ‘resistance’ is really just habits</a:t>
            </a:r>
          </a:p>
          <a:p>
            <a:pPr defTabSz="812760">
              <a:spcBef>
                <a:spcPts val="1600"/>
              </a:spcBef>
              <a:spcAft>
                <a:spcPts val="400"/>
              </a:spcAft>
            </a:pPr>
            <a:r>
              <a:rPr lang="en-US" dirty="0">
                <a:solidFill>
                  <a:srgbClr val="1B4683"/>
                </a:solidFill>
              </a:rPr>
              <a:t>Encourage continuous feedback</a:t>
            </a:r>
          </a:p>
          <a:p>
            <a:endParaRPr lang="en-US" dirty="0"/>
          </a:p>
        </p:txBody>
      </p:sp>
    </p:spTree>
    <p:extLst>
      <p:ext uri="{BB962C8B-B14F-4D97-AF65-F5344CB8AC3E}">
        <p14:creationId xmlns:p14="http://schemas.microsoft.com/office/powerpoint/2010/main" val="1228527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r>
              <a:rPr lang="en-US" dirty="0"/>
              <a:t>Gamify; TIP JAR.</a:t>
            </a:r>
          </a:p>
          <a:p>
            <a:endParaRPr lang="en-US" dirty="0"/>
          </a:p>
        </p:txBody>
      </p:sp>
    </p:spTree>
    <p:extLst>
      <p:ext uri="{BB962C8B-B14F-4D97-AF65-F5344CB8AC3E}">
        <p14:creationId xmlns:p14="http://schemas.microsoft.com/office/powerpoint/2010/main" val="3715000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712788"/>
            <a:ext cx="4794250" cy="2697162"/>
          </a:xfrm>
        </p:spPr>
      </p:sp>
      <p:sp>
        <p:nvSpPr>
          <p:cNvPr id="3" name="Notes Placeholder 2"/>
          <p:cNvSpPr>
            <a:spLocks noGrp="1"/>
          </p:cNvSpPr>
          <p:nvPr>
            <p:ph type="body" idx="1"/>
          </p:nvPr>
        </p:nvSpPr>
        <p:spPr/>
        <p:txBody>
          <a:bodyPr/>
          <a:lstStyle/>
          <a:p>
            <a:pPr marL="0" marR="0" indent="0" algn="l" defTabSz="949325" rtl="0" eaLnBrk="0" fontAlgn="base" latinLnBrk="0" hangingPunct="0">
              <a:lnSpc>
                <a:spcPct val="93000"/>
              </a:lnSpc>
              <a:spcBef>
                <a:spcPts val="300"/>
              </a:spcBef>
              <a:spcAft>
                <a:spcPts val="600"/>
              </a:spcAft>
              <a:buClrTx/>
              <a:buSzTx/>
              <a:buFontTx/>
              <a:buNone/>
              <a:tabLst/>
              <a:defRPr/>
            </a:pPr>
            <a:r>
              <a:rPr lang="en-US" dirty="0"/>
              <a:t>Positional power / Situational Power - Hard to take off your hat – Use LOW power language – give power away – use 3</a:t>
            </a:r>
            <a:r>
              <a:rPr lang="en-US" baseline="30000" dirty="0"/>
              <a:t>rd</a:t>
            </a:r>
            <a:r>
              <a:rPr lang="en-US" dirty="0"/>
              <a:t> party facilitators, etc. </a:t>
            </a:r>
          </a:p>
          <a:p>
            <a:endParaRPr lang="en-US" dirty="0"/>
          </a:p>
        </p:txBody>
      </p:sp>
    </p:spTree>
    <p:extLst>
      <p:ext uri="{BB962C8B-B14F-4D97-AF65-F5344CB8AC3E}">
        <p14:creationId xmlns:p14="http://schemas.microsoft.com/office/powerpoint/2010/main" val="3985117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712788"/>
            <a:ext cx="4794250" cy="2697162"/>
          </a:xfrm>
        </p:spPr>
      </p:sp>
      <p:sp>
        <p:nvSpPr>
          <p:cNvPr id="3" name="Notes Placeholder 2"/>
          <p:cNvSpPr>
            <a:spLocks noGrp="1"/>
          </p:cNvSpPr>
          <p:nvPr>
            <p:ph type="body" idx="1"/>
          </p:nvPr>
        </p:nvSpPr>
        <p:spPr/>
        <p:txBody>
          <a:bodyPr/>
          <a:lstStyle/>
          <a:p>
            <a:r>
              <a:rPr lang="en-US" dirty="0"/>
              <a:t>Insult the</a:t>
            </a:r>
            <a:r>
              <a:rPr lang="en-US" baseline="0" dirty="0"/>
              <a:t> condition or the enviornment --- The prest one is too weird. --- EXPAND HOW WE OVERCOME RESISTANCE. ---</a:t>
            </a:r>
            <a:endParaRPr lang="en-US" dirty="0"/>
          </a:p>
        </p:txBody>
      </p:sp>
    </p:spTree>
    <p:extLst>
      <p:ext uri="{BB962C8B-B14F-4D97-AF65-F5344CB8AC3E}">
        <p14:creationId xmlns:p14="http://schemas.microsoft.com/office/powerpoint/2010/main" val="493846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712788"/>
            <a:ext cx="4794250" cy="26971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63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1725613"/>
            <a:ext cx="6489700" cy="3651250"/>
          </a:xfrm>
        </p:spPr>
      </p:sp>
      <p:sp>
        <p:nvSpPr>
          <p:cNvPr id="3" name="Notes Placeholder 2"/>
          <p:cNvSpPr>
            <a:spLocks noGrp="1"/>
          </p:cNvSpPr>
          <p:nvPr>
            <p:ph type="body" idx="1"/>
          </p:nvPr>
        </p:nvSpPr>
        <p:spPr/>
        <p:txBody>
          <a:bodyPr/>
          <a:lstStyle/>
          <a:p>
            <a:r>
              <a:rPr lang="en-US" dirty="0"/>
              <a:t>You must still address</a:t>
            </a:r>
            <a:r>
              <a:rPr lang="en-US" baseline="0" dirty="0"/>
              <a:t> the danger zone, but it must be handled with sensitivity.</a:t>
            </a:r>
          </a:p>
          <a:p>
            <a:endParaRPr lang="en-US" baseline="0" dirty="0"/>
          </a:p>
          <a:p>
            <a:r>
              <a:rPr lang="en-US" baseline="0" dirty="0"/>
              <a:t>EVERYONE IS A CUSTOMER INCLUDING EMPLOYEES </a:t>
            </a:r>
            <a:endParaRPr lang="en-US" dirty="0"/>
          </a:p>
        </p:txBody>
      </p:sp>
    </p:spTree>
    <p:extLst>
      <p:ext uri="{BB962C8B-B14F-4D97-AF65-F5344CB8AC3E}">
        <p14:creationId xmlns:p14="http://schemas.microsoft.com/office/powerpoint/2010/main" val="834356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228725"/>
            <a:ext cx="5637213" cy="317023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3286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7512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r>
              <a:rPr lang="en-US" dirty="0"/>
              <a:t>Distribute decision making. Having people collaborate on all the little steps. </a:t>
            </a:r>
          </a:p>
        </p:txBody>
      </p:sp>
    </p:spTree>
    <p:extLst>
      <p:ext uri="{BB962C8B-B14F-4D97-AF65-F5344CB8AC3E}">
        <p14:creationId xmlns:p14="http://schemas.microsoft.com/office/powerpoint/2010/main" val="2333484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712788"/>
            <a:ext cx="4794250" cy="2697162"/>
          </a:xfrm>
        </p:spPr>
      </p:sp>
      <p:sp>
        <p:nvSpPr>
          <p:cNvPr id="3" name="Notes Placeholder 2"/>
          <p:cNvSpPr>
            <a:spLocks noGrp="1"/>
          </p:cNvSpPr>
          <p:nvPr>
            <p:ph type="body" idx="1"/>
          </p:nvPr>
        </p:nvSpPr>
        <p:spPr/>
        <p:txBody>
          <a:bodyPr/>
          <a:lstStyle/>
          <a:p>
            <a:r>
              <a:rPr lang="en-US" dirty="0"/>
              <a:t>https://www.istockphoto.com/in/photo/businessman-giving-presentation-to-his-colleagues-gm469875502-61813106</a:t>
            </a:r>
          </a:p>
        </p:txBody>
      </p:sp>
    </p:spTree>
    <p:extLst>
      <p:ext uri="{BB962C8B-B14F-4D97-AF65-F5344CB8AC3E}">
        <p14:creationId xmlns:p14="http://schemas.microsoft.com/office/powerpoint/2010/main" val="287337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712788"/>
            <a:ext cx="4794250" cy="26971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7916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712788"/>
            <a:ext cx="4794250" cy="26971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8193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r>
              <a:rPr lang="en-US" dirty="0"/>
              <a:t>Time to Get Crazy.</a:t>
            </a:r>
          </a:p>
          <a:p>
            <a:r>
              <a:rPr lang="en-US" dirty="0"/>
              <a:t>Hierarchal Management is an artifact of assembly line manufacturing</a:t>
            </a:r>
          </a:p>
          <a:p>
            <a:r>
              <a:rPr lang="en-US" dirty="0"/>
              <a:t>It’s designed to pass the boredom up a level</a:t>
            </a:r>
          </a:p>
          <a:p>
            <a:r>
              <a:rPr lang="en-US" dirty="0"/>
              <a:t>Not suitable for creative or fast moving teams</a:t>
            </a:r>
          </a:p>
          <a:p>
            <a:endParaRPr lang="en-US" dirty="0"/>
          </a:p>
        </p:txBody>
      </p:sp>
      <p:sp>
        <p:nvSpPr>
          <p:cNvPr id="4" name="Slide Number Placeholder 3"/>
          <p:cNvSpPr>
            <a:spLocks noGrp="1"/>
          </p:cNvSpPr>
          <p:nvPr>
            <p:ph type="sldNum" sz="quarter" idx="10"/>
          </p:nvPr>
        </p:nvSpPr>
        <p:spPr/>
        <p:txBody>
          <a:bodyPr/>
          <a:lstStyle/>
          <a:p>
            <a:fld id="{75097B20-6487-FB46-A040-0BC0CFB2E902}" type="slidenum">
              <a:rPr lang="en-US" smtClean="0"/>
              <a:pPr/>
              <a:t>5</a:t>
            </a:fld>
            <a:endParaRPr lang="en-US" dirty="0"/>
          </a:p>
        </p:txBody>
      </p:sp>
    </p:spTree>
    <p:extLst>
      <p:ext uri="{BB962C8B-B14F-4D97-AF65-F5344CB8AC3E}">
        <p14:creationId xmlns:p14="http://schemas.microsoft.com/office/powerpoint/2010/main" val="2199727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pPr defTabSz="609585">
              <a:spcBef>
                <a:spcPts val="1200"/>
              </a:spcBef>
              <a:spcAft>
                <a:spcPts val="300"/>
              </a:spcAft>
            </a:pPr>
            <a:r>
              <a:rPr lang="en-US" sz="1200" b="0" dirty="0">
                <a:solidFill>
                  <a:srgbClr val="1B4683"/>
                </a:solidFill>
              </a:rPr>
              <a:t>Consider:</a:t>
            </a:r>
          </a:p>
          <a:p>
            <a:pPr marL="411480" indent="-411480" defTabSz="609585">
              <a:spcBef>
                <a:spcPts val="1200"/>
              </a:spcBef>
              <a:spcAft>
                <a:spcPts val="300"/>
              </a:spcAft>
              <a:buFont typeface="Arial" charset="0"/>
              <a:buChar char="•"/>
            </a:pPr>
            <a:r>
              <a:rPr lang="en-US" sz="1200" b="0" dirty="0">
                <a:solidFill>
                  <a:srgbClr val="1B4683"/>
                </a:solidFill>
              </a:rPr>
              <a:t>Before Action, Checkpoint and After Action Reviews. </a:t>
            </a:r>
          </a:p>
          <a:p>
            <a:pPr marL="411480" indent="-411480" defTabSz="609585">
              <a:spcBef>
                <a:spcPts val="1200"/>
              </a:spcBef>
              <a:spcAft>
                <a:spcPts val="300"/>
              </a:spcAft>
              <a:buFont typeface="Arial" charset="0"/>
              <a:buChar char="•"/>
            </a:pPr>
            <a:r>
              <a:rPr lang="en-US" sz="1200" b="0" dirty="0">
                <a:solidFill>
                  <a:srgbClr val="1B4683"/>
                </a:solidFill>
              </a:rPr>
              <a:t>The leader must make this a safe space.</a:t>
            </a:r>
          </a:p>
          <a:p>
            <a:pPr marL="411480" indent="-411480" defTabSz="609585">
              <a:spcBef>
                <a:spcPts val="1200"/>
              </a:spcBef>
              <a:spcAft>
                <a:spcPts val="300"/>
              </a:spcAft>
              <a:buFont typeface="Arial" charset="0"/>
              <a:buChar char="•"/>
            </a:pPr>
            <a:r>
              <a:rPr lang="en-US" sz="1200" b="0" dirty="0">
                <a:solidFill>
                  <a:srgbClr val="1B4683"/>
                </a:solidFill>
              </a:rPr>
              <a:t>Leaders must be mindful of the power of their own critiques (Go last).</a:t>
            </a:r>
          </a:p>
          <a:p>
            <a:pPr marL="411480" indent="-411480" defTabSz="609585">
              <a:spcBef>
                <a:spcPts val="1200"/>
              </a:spcBef>
              <a:spcAft>
                <a:spcPts val="300"/>
              </a:spcAft>
              <a:buFont typeface="Arial" charset="0"/>
              <a:buChar char="•"/>
            </a:pPr>
            <a:r>
              <a:rPr lang="en-US" sz="1200" b="0" dirty="0">
                <a:solidFill>
                  <a:srgbClr val="1B4683"/>
                </a:solidFill>
              </a:rPr>
              <a:t>NOT YEAR END PERFORMANCE REVIEWS but NEAR REAL TIME.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5097B20-6487-FB46-A040-0BC0CFB2E902}"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Unicode MS"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charset="0"/>
              <a:ea typeface="ＭＳ Ｐゴシック" charset="0"/>
              <a:cs typeface="Arial Unicode MS" charset="0"/>
            </a:endParaRPr>
          </a:p>
        </p:txBody>
      </p:sp>
    </p:spTree>
    <p:extLst>
      <p:ext uri="{BB962C8B-B14F-4D97-AF65-F5344CB8AC3E}">
        <p14:creationId xmlns:p14="http://schemas.microsoft.com/office/powerpoint/2010/main" val="1257177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9449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712788"/>
            <a:ext cx="4794250" cy="26971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3221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gartner.com/technology/about/policies/usage_policy.jsp#_blank"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gartner.com/technology/about/ombudsman/omb_guide2.jsp"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gartner.com/technology/research/technical-professionals.jsp"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gartner.com/technology/about/policies/usage_policy.jsp#_blank"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www.gartner.com/technology/about/ombudsman/omb_guide2.jsp"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YM-Title Slide B1_Tangerine">
    <p:bg>
      <p:bgRef idx="1001">
        <a:schemeClr val="bg2"/>
      </p:bgRef>
    </p:bg>
    <p:spTree>
      <p:nvGrpSpPr>
        <p:cNvPr id="1" name=""/>
        <p:cNvGrpSpPr/>
        <p:nvPr/>
      </p:nvGrpSpPr>
      <p:grpSpPr>
        <a:xfrm>
          <a:off x="0" y="0"/>
          <a:ext cx="0" cy="0"/>
          <a:chOff x="0" y="0"/>
          <a:chExt cx="0" cy="0"/>
        </a:xfrm>
      </p:grpSpPr>
      <p:pic>
        <p:nvPicPr>
          <p:cNvPr id="35" name="Summits Logo Bt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60256" y="309896"/>
            <a:ext cx="3291254" cy="773444"/>
          </a:xfrm>
          <a:prstGeom prst="rect">
            <a:avLst/>
          </a:prstGeom>
        </p:spPr>
      </p:pic>
      <p:sp>
        <p:nvSpPr>
          <p:cNvPr id="34" name="Copyright Text"/>
          <p:cNvSpPr txBox="1"/>
          <p:nvPr userDrawn="1"/>
        </p:nvSpPr>
        <p:spPr bwMode="gray">
          <a:xfrm>
            <a:off x="460256" y="5820382"/>
            <a:ext cx="7755412" cy="646331"/>
          </a:xfrm>
          <a:prstGeom prst="rect">
            <a:avLst/>
          </a:prstGeom>
          <a:noFill/>
        </p:spPr>
        <p:txBody>
          <a:bodyPr wrap="square" lIns="0" tIns="0" rIns="0" bIns="0" anchor="b" anchorCtr="0">
            <a:spAutoFit/>
          </a:bodyPr>
          <a:lstStyle>
            <a:defPPr>
              <a:defRPr lang="en-US"/>
            </a:defPPr>
            <a:lvl1pPr fontAlgn="auto">
              <a:lnSpc>
                <a:spcPct val="100000"/>
              </a:lnSpc>
              <a:spcBef>
                <a:spcPts val="0"/>
              </a:spcBef>
              <a:spcAft>
                <a:spcPts val="0"/>
              </a:spcAft>
              <a:defRPr sz="700">
                <a:solidFill>
                  <a:srgbClr val="D3D3D3"/>
                </a:solidFill>
              </a:defRPr>
            </a:lvl1pPr>
          </a:lstStyle>
          <a:p>
            <a:pPr lvl="0"/>
            <a:r>
              <a:rPr lang="en-US" dirty="0">
                <a:solidFill>
                  <a:srgbClr val="979D9D"/>
                </a:solidFill>
              </a:rPr>
              <a:t>© 2018 Gartner, Inc. and/or its affiliates. All rights reserved. Gartner is a registered trademark of Gartner, Inc. and its affiliates. This publication may not be reproduced or distributed in any form without Gartner's prior written permission. It consists of the opinions of Gartner's research organization, which should not be construed as statements of fact. While the information contained in this publication has been obtained from sources believed to be reliable, Gartner disclaims all warranties as to the accuracy, completeness or adequacy of such information. Although Gartner research may address legal and financial issues, Gartner does not provide legal or investment advice and its research should not be construed or used as such. Your access and use of this publication are governed by </a:t>
            </a:r>
            <a:r>
              <a:rPr lang="en-US" dirty="0">
                <a:solidFill>
                  <a:srgbClr val="979D9D"/>
                </a:solidFill>
                <a:hlinkClick r:id="rId3"/>
              </a:rPr>
              <a:t>Gartner's Usage Policy</a:t>
            </a:r>
            <a:r>
              <a:rPr lang="en-US" dirty="0">
                <a:solidFill>
                  <a:srgbClr val="979D9D"/>
                </a:solidFill>
              </a:rPr>
              <a:t>. Gartner prides itself on its reputation for independence and objectivity. Its research is produced independently by its research organization without input or influence from any third party. For further information, see “</a:t>
            </a:r>
            <a:r>
              <a:rPr lang="en-US" dirty="0">
                <a:solidFill>
                  <a:srgbClr val="979D9D"/>
                </a:solidFill>
                <a:hlinkClick r:id="rId4"/>
              </a:rPr>
              <a:t>Guiding Principles on Independence and Objectivity.”</a:t>
            </a:r>
            <a:endParaRPr lang="en-US" dirty="0">
              <a:solidFill>
                <a:srgbClr val="979D9D"/>
              </a:solidFill>
            </a:endParaRPr>
          </a:p>
        </p:txBody>
      </p:sp>
      <p:sp>
        <p:nvSpPr>
          <p:cNvPr id="20" name="Text - Presenter Name"/>
          <p:cNvSpPr>
            <a:spLocks noGrp="1" noChangeArrowheads="1"/>
          </p:cNvSpPr>
          <p:nvPr>
            <p:ph type="subTitle" idx="1" hasCustomPrompt="1"/>
          </p:nvPr>
        </p:nvSpPr>
        <p:spPr bwMode="invGray">
          <a:xfrm>
            <a:off x="987462" y="4559021"/>
            <a:ext cx="8375613" cy="276999"/>
          </a:xfrm>
          <a:prstGeom prst="rect">
            <a:avLst/>
          </a:prstGeom>
          <a:ln/>
        </p:spPr>
        <p:txBody>
          <a:bodyPr wrap="square" rIns="0" bIns="0" anchor="t" anchorCtr="0">
            <a:noAutofit/>
          </a:bodyPr>
          <a:lstStyle>
            <a:lvl1pPr marL="0" indent="0" algn="l">
              <a:lnSpc>
                <a:spcPct val="100000"/>
              </a:lnSpc>
              <a:spcBef>
                <a:spcPts val="0"/>
              </a:spcBef>
              <a:spcAft>
                <a:spcPts val="0"/>
              </a:spcAft>
              <a:buFont typeface="Times" pitchFamily="18" charset="0"/>
              <a:buNone/>
              <a:defRPr sz="1800">
                <a:solidFill>
                  <a:schemeClr val="tx1"/>
                </a:solidFill>
              </a:defRPr>
            </a:lvl1pPr>
          </a:lstStyle>
          <a:p>
            <a:pPr lvl="0"/>
            <a:r>
              <a:rPr lang="en-US" dirty="0"/>
              <a:t>Click to add Presenter Name</a:t>
            </a:r>
          </a:p>
        </p:txBody>
      </p:sp>
      <p:sp>
        <p:nvSpPr>
          <p:cNvPr id="19" name="Text - Presentation Title"/>
          <p:cNvSpPr>
            <a:spLocks noGrp="1" noChangeArrowheads="1"/>
          </p:cNvSpPr>
          <p:nvPr>
            <p:ph type="ctrTitle" hasCustomPrompt="1"/>
          </p:nvPr>
        </p:nvSpPr>
        <p:spPr bwMode="invGray">
          <a:xfrm>
            <a:off x="987463" y="2442223"/>
            <a:ext cx="8375612" cy="1994392"/>
          </a:xfrm>
          <a:ln>
            <a:noFill/>
          </a:ln>
        </p:spPr>
        <p:txBody>
          <a:bodyPr wrap="square" tIns="0" bIns="0" anchor="ctr" anchorCtr="0">
            <a:noAutofit/>
          </a:bodyPr>
          <a:lstStyle>
            <a:lvl1pPr>
              <a:lnSpc>
                <a:spcPct val="90000"/>
              </a:lnSpc>
              <a:spcBef>
                <a:spcPts val="1000"/>
              </a:spcBef>
              <a:spcAft>
                <a:spcPts val="300"/>
              </a:spcAft>
              <a:defRPr sz="3600" b="0" baseline="0">
                <a:solidFill>
                  <a:schemeClr val="tx1"/>
                </a:solidFill>
                <a:latin typeface="Arial Black" panose="020B0A04020102020204" pitchFamily="34" charset="0"/>
                <a:cs typeface="Arial"/>
              </a:defRPr>
            </a:lvl1pPr>
          </a:lstStyle>
          <a:p>
            <a:r>
              <a:rPr lang="en-US" dirty="0"/>
              <a:t>Title Here</a:t>
            </a:r>
          </a:p>
        </p:txBody>
      </p:sp>
      <p:sp>
        <p:nvSpPr>
          <p:cNvPr id="25" name="Text - Summit Date"/>
          <p:cNvSpPr>
            <a:spLocks noGrp="1"/>
          </p:cNvSpPr>
          <p:nvPr>
            <p:ph type="body" sz="quarter" idx="11" hasCustomPrompt="1"/>
          </p:nvPr>
        </p:nvSpPr>
        <p:spPr bwMode="gray">
          <a:xfrm>
            <a:off x="460256" y="1177429"/>
            <a:ext cx="5635744" cy="252695"/>
          </a:xfrm>
        </p:spPr>
        <p:txBody>
          <a:bodyPr wrap="square" rIns="0" anchor="t" anchorCtr="0">
            <a:noAutofit/>
          </a:bodyPr>
          <a:lstStyle>
            <a:lvl1pPr marL="0" indent="0">
              <a:lnSpc>
                <a:spcPct val="90000"/>
              </a:lnSpc>
              <a:spcBef>
                <a:spcPts val="0"/>
              </a:spcBef>
              <a:spcAft>
                <a:spcPts val="0"/>
              </a:spcAft>
              <a:buFontTx/>
              <a:buNone/>
              <a:defRPr sz="1400" b="1">
                <a:solidFill>
                  <a:srgbClr val="979D9D"/>
                </a:solidFill>
                <a:latin typeface="+mj-lt"/>
                <a:cs typeface="Arial" panose="020B0604020202020204" pitchFamily="34" charset="0"/>
              </a:defRPr>
            </a:lvl1pPr>
            <a:lvl2pPr marL="0" indent="0">
              <a:lnSpc>
                <a:spcPct val="90000"/>
              </a:lnSpc>
              <a:spcBef>
                <a:spcPts val="600"/>
              </a:spcBef>
              <a:spcAft>
                <a:spcPts val="0"/>
              </a:spcAft>
              <a:buFontTx/>
              <a:buNone/>
              <a:defRPr sz="1200" b="1" baseline="0">
                <a:solidFill>
                  <a:srgbClr val="B2B2B2"/>
                </a:solidFill>
                <a:latin typeface="Arial" panose="020B0604020202020204" pitchFamily="34" charset="0"/>
                <a:cs typeface="Arial" panose="020B0604020202020204" pitchFamily="34" charset="0"/>
              </a:defRPr>
            </a:lvl2pPr>
            <a:lvl3pPr marL="731520" indent="0">
              <a:buFontTx/>
              <a:buNone/>
              <a:defRPr/>
            </a:lvl3pPr>
            <a:lvl4pPr marL="1097280" indent="0">
              <a:buFontTx/>
              <a:buNone/>
              <a:defRPr/>
            </a:lvl4pPr>
            <a:lvl5pPr marL="1463040" indent="0">
              <a:buFontTx/>
              <a:buNone/>
              <a:defRPr/>
            </a:lvl5pPr>
          </a:lstStyle>
          <a:p>
            <a:pPr lvl="0"/>
            <a:r>
              <a:rPr lang="en-US" dirty="0"/>
              <a:t>First Level Date</a:t>
            </a:r>
          </a:p>
        </p:txBody>
      </p:sp>
      <p:sp>
        <p:nvSpPr>
          <p:cNvPr id="32" name="Focus Frame 2"/>
          <p:cNvSpPr>
            <a:spLocks noChangeAspect="1"/>
          </p:cNvSpPr>
          <p:nvPr userDrawn="1"/>
        </p:nvSpPr>
        <p:spPr bwMode="auto">
          <a:xfrm>
            <a:off x="9625072" y="1991502"/>
            <a:ext cx="160433" cy="3291840"/>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800" dirty="0">
              <a:solidFill>
                <a:srgbClr val="000000"/>
              </a:solidFill>
              <a:ea typeface="+mn-ea"/>
              <a:cs typeface="+mn-cs"/>
            </a:endParaRPr>
          </a:p>
        </p:txBody>
      </p:sp>
      <p:sp>
        <p:nvSpPr>
          <p:cNvPr id="33" name="Focus Frame 2"/>
          <p:cNvSpPr>
            <a:spLocks noChangeAspect="1"/>
          </p:cNvSpPr>
          <p:nvPr userDrawn="1"/>
        </p:nvSpPr>
        <p:spPr bwMode="auto">
          <a:xfrm>
            <a:off x="460256" y="1991502"/>
            <a:ext cx="160433" cy="3291840"/>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800" dirty="0">
              <a:solidFill>
                <a:srgbClr val="000000"/>
              </a:solidFill>
              <a:ea typeface="+mn-ea"/>
              <a:cs typeface="+mn-cs"/>
            </a:endParaRPr>
          </a:p>
        </p:txBody>
      </p:sp>
    </p:spTree>
    <p:extLst>
      <p:ext uri="{BB962C8B-B14F-4D97-AF65-F5344CB8AC3E}">
        <p14:creationId xmlns:p14="http://schemas.microsoft.com/office/powerpoint/2010/main" val="17619211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A Ba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Text Placeholder 11"/>
          <p:cNvSpPr>
            <a:spLocks noGrp="1"/>
          </p:cNvSpPr>
          <p:nvPr>
            <p:ph type="body" sz="quarter" idx="13"/>
          </p:nvPr>
        </p:nvSpPr>
        <p:spPr>
          <a:xfrm>
            <a:off x="457201" y="2193290"/>
            <a:ext cx="5499100" cy="3794760"/>
          </a:xfrm>
        </p:spPr>
        <p:txBody>
          <a:bodyPr>
            <a:noAutofit/>
          </a:bodyPr>
          <a:lstStyle>
            <a:lvl1pPr marL="0" indent="0">
              <a:buNone/>
              <a:defRPr sz="2400" b="1"/>
            </a:lvl1pPr>
            <a:lvl2pPr marL="228600" indent="-228600">
              <a:buClr>
                <a:schemeClr val="tx2"/>
              </a:buClr>
              <a:buFont typeface="Wingdings" panose="05000000000000000000" pitchFamily="2" charset="2"/>
              <a:buChar char="§"/>
              <a:defRPr sz="2400"/>
            </a:lvl2pPr>
            <a:lvl3pPr marL="548640" indent="-274320">
              <a:buFont typeface="Arial" panose="020B0604020202020204" pitchFamily="34" charset="0"/>
              <a:buChar char="–"/>
              <a:defRPr sz="2400"/>
            </a:lvl3pPr>
            <a:lvl4pPr marL="822960" indent="-228600">
              <a:buFont typeface="Wingdings" panose="05000000000000000000" pitchFamily="2" charset="2"/>
              <a:buChar char="§"/>
              <a:defRPr sz="2400"/>
            </a:lvl4pPr>
            <a:lvl5pPr marL="1143000" indent="-274320">
              <a:buFont typeface="Arial" panose="020B0604020202020204" pitchFamily="34" charset="0"/>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5"/>
          </p:nvPr>
        </p:nvSpPr>
        <p:spPr bwMode="ltGray">
          <a:xfrm>
            <a:off x="457200" y="976313"/>
            <a:ext cx="11276013" cy="1047750"/>
          </a:xfrm>
          <a:solidFill>
            <a:schemeClr val="tx2"/>
          </a:solidFill>
        </p:spPr>
        <p:txBody>
          <a:bodyPr lIns="0" rIns="91440" anchor="ctr" anchorCtr="0"/>
          <a:lstStyle>
            <a:lvl1pPr marL="146304" indent="0">
              <a:buNone/>
              <a:defRPr sz="2400">
                <a:solidFill>
                  <a:schemeClr val="bg2"/>
                </a:solidFill>
              </a:defRPr>
            </a:lvl1pPr>
          </a:lstStyle>
          <a:p>
            <a:pPr lvl="0"/>
            <a:r>
              <a:rPr lang="en-US" dirty="0"/>
              <a:t>Click to edit Master text styles</a:t>
            </a:r>
          </a:p>
        </p:txBody>
      </p:sp>
      <p:sp>
        <p:nvSpPr>
          <p:cNvPr id="7" name="Text Placeholder 11"/>
          <p:cNvSpPr>
            <a:spLocks noGrp="1"/>
          </p:cNvSpPr>
          <p:nvPr>
            <p:ph type="body" sz="quarter" idx="16"/>
          </p:nvPr>
        </p:nvSpPr>
        <p:spPr>
          <a:xfrm>
            <a:off x="6234113" y="2193290"/>
            <a:ext cx="5499100" cy="3794760"/>
          </a:xfrm>
        </p:spPr>
        <p:txBody>
          <a:bodyPr>
            <a:noAutofit/>
          </a:bodyPr>
          <a:lstStyle>
            <a:lvl1pPr marL="0" indent="0">
              <a:buNone/>
              <a:defRPr sz="2400" b="1"/>
            </a:lvl1pPr>
            <a:lvl2pPr marL="228600" indent="-228600">
              <a:buClr>
                <a:schemeClr val="tx2"/>
              </a:buClr>
              <a:buFont typeface="Wingdings" panose="05000000000000000000" pitchFamily="2" charset="2"/>
              <a:buChar char="§"/>
              <a:defRPr sz="2400"/>
            </a:lvl2pPr>
            <a:lvl3pPr marL="548640" indent="-274320">
              <a:buFont typeface="Arial" panose="020B0604020202020204" pitchFamily="34" charset="0"/>
              <a:buChar char="–"/>
              <a:defRPr sz="2400"/>
            </a:lvl3pPr>
            <a:lvl4pPr marL="822960" indent="-228600">
              <a:buFont typeface="Wingdings" panose="05000000000000000000" pitchFamily="2" charset="2"/>
              <a:buChar char="§"/>
              <a:defRPr sz="2400"/>
            </a:lvl4pPr>
            <a:lvl5pPr marL="1143000" indent="-274320">
              <a:buFont typeface="Arial" panose="020B0604020202020204" pitchFamily="34" charset="0"/>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4388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commenda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57200" y="1527175"/>
            <a:ext cx="11276013" cy="4460873"/>
          </a:xfrm>
        </p:spPr>
        <p:txBody>
          <a:bodyPr/>
          <a:lstStyle>
            <a:lvl1pPr marL="365760" indent="-365760">
              <a:buClr>
                <a:srgbClr val="C00000"/>
              </a:buClr>
              <a:buFont typeface="Wingdings" panose="05000000000000000000" pitchFamily="2" charset="2"/>
              <a:buChar char="ü"/>
              <a:defRPr/>
            </a:lvl1pPr>
            <a:lvl2pPr marL="731520" indent="-274320">
              <a:buClr>
                <a:srgbClr val="C00000"/>
              </a:buClr>
              <a:defRPr/>
            </a:lvl2pPr>
            <a:lvl3pPr marL="1005840">
              <a:buClr>
                <a:srgbClr val="C00000"/>
              </a:buClr>
              <a:defRPr/>
            </a:lvl3pPr>
            <a:lvl4pPr marL="1325880" indent="-274320">
              <a:buClr>
                <a:srgbClr val="C00000"/>
              </a:buClr>
              <a:defRPr/>
            </a:lvl4pPr>
            <a:lvl5pPr marL="1600200">
              <a:buClr>
                <a:srgbClr val="C00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17864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on Pla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Text Placeholder 11"/>
          <p:cNvSpPr>
            <a:spLocks noGrp="1"/>
          </p:cNvSpPr>
          <p:nvPr>
            <p:ph type="body" sz="quarter" idx="13"/>
          </p:nvPr>
        </p:nvSpPr>
        <p:spPr>
          <a:xfrm>
            <a:off x="457201" y="1527175"/>
            <a:ext cx="11276012" cy="4460875"/>
          </a:xfrm>
        </p:spPr>
        <p:txBody>
          <a:bodyPr>
            <a:noAutofit/>
          </a:bodyPr>
          <a:lstStyle>
            <a:lvl1pPr marL="0" indent="0">
              <a:buNone/>
              <a:defRPr sz="2800" b="1"/>
            </a:lvl1pPr>
            <a:lvl2pPr marL="548640" indent="-228600">
              <a:buClr>
                <a:schemeClr val="tx2"/>
              </a:buClr>
              <a:buFont typeface="Wingdings" panose="05000000000000000000" pitchFamily="2" charset="2"/>
              <a:buChar char="§"/>
              <a:defRPr sz="2400"/>
            </a:lvl2pPr>
            <a:lvl3pPr marL="868680" indent="-228600">
              <a:buFont typeface="Arial" panose="020B0604020202020204" pitchFamily="34" charset="0"/>
              <a:buChar char="–"/>
              <a:defRPr sz="2400"/>
            </a:lvl3pPr>
            <a:lvl4pPr marL="1143000" indent="-228600">
              <a:buFont typeface="Wingdings" panose="05000000000000000000" pitchFamily="2" charset="2"/>
              <a:buChar char="§"/>
              <a:defRPr sz="2400"/>
            </a:lvl4pPr>
            <a:lvl5pPr marL="1463040" indent="-228600">
              <a:buFont typeface="Arial" panose="020B0604020202020204" pitchFamily="34" charset="0"/>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4775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commended Resear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57200" y="1527175"/>
            <a:ext cx="11276013" cy="4460873"/>
          </a:xfrm>
        </p:spPr>
        <p:txBody>
          <a:bodyPr/>
          <a:lstStyle>
            <a:lvl1pPr marL="365760" indent="-365760">
              <a:buClr>
                <a:srgbClr val="002856"/>
              </a:buClr>
              <a:buFont typeface="Wingdings 3" panose="05040102010807070707" pitchFamily="18" charset="2"/>
              <a:buChar char="u"/>
              <a:defRPr/>
            </a:lvl1pPr>
            <a:lvl2pPr marL="731520">
              <a:buClrTx/>
              <a:defRPr/>
            </a:lvl2pPr>
            <a:lvl3pPr marL="1005840">
              <a:buClrTx/>
              <a:defRPr/>
            </a:lvl3pPr>
            <a:lvl4pPr marL="1325880">
              <a:buClrTx/>
              <a:defRPr/>
            </a:lvl4pPr>
            <a:lvl5pPr marL="1600200">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Box 91"/>
          <p:cNvSpPr txBox="1">
            <a:spLocks noChangeAspect="1" noChangeArrowheads="1"/>
          </p:cNvSpPr>
          <p:nvPr userDrawn="1"/>
        </p:nvSpPr>
        <p:spPr bwMode="gray">
          <a:xfrm>
            <a:off x="457200" y="6183898"/>
            <a:ext cx="6229673" cy="169277"/>
          </a:xfrm>
          <a:prstGeom prst="rect">
            <a:avLst/>
          </a:prstGeom>
          <a:noFill/>
        </p:spPr>
        <p:txBody>
          <a:bodyPr wrap="square" lIns="0" rIns="0" bIns="0" rtlCol="0" anchor="b" anchorCtr="0">
            <a:spAutoFit/>
          </a:bodyPr>
          <a:lstStyle>
            <a:defPPr>
              <a:defRPr lang="en-US"/>
            </a:defPPr>
            <a:lvl1pPr>
              <a:defRPr sz="800"/>
            </a:lvl1pPr>
          </a:lstStyle>
          <a:p>
            <a:pPr lvl="0"/>
            <a:r>
              <a:rPr lang="en-US" dirty="0">
                <a:solidFill>
                  <a:srgbClr val="979D9D"/>
                </a:solidFill>
              </a:rPr>
              <a:t>For information, please contact your Gartner representative.</a:t>
            </a:r>
          </a:p>
        </p:txBody>
      </p:sp>
    </p:spTree>
    <p:extLst>
      <p:ext uri="{BB962C8B-B14F-4D97-AF65-F5344CB8AC3E}">
        <p14:creationId xmlns:p14="http://schemas.microsoft.com/office/powerpoint/2010/main" val="80446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commended Research">
    <p:spTree>
      <p:nvGrpSpPr>
        <p:cNvPr id="1" name=""/>
        <p:cNvGrpSpPr/>
        <p:nvPr/>
      </p:nvGrpSpPr>
      <p:grpSpPr>
        <a:xfrm>
          <a:off x="0" y="0"/>
          <a:ext cx="0" cy="0"/>
          <a:chOff x="0" y="0"/>
          <a:chExt cx="0" cy="0"/>
        </a:xfrm>
      </p:grpSpPr>
      <p:sp>
        <p:nvSpPr>
          <p:cNvPr id="2" name="Title 1"/>
          <p:cNvSpPr>
            <a:spLocks noGrp="1"/>
          </p:cNvSpPr>
          <p:nvPr>
            <p:ph type="title"/>
          </p:nvPr>
        </p:nvSpPr>
        <p:spPr>
          <a:xfrm>
            <a:off x="457200" y="366713"/>
            <a:ext cx="9020175" cy="443198"/>
          </a:xfrm>
        </p:spPr>
        <p:txBody>
          <a:body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9795490" y="255408"/>
            <a:ext cx="2085360" cy="465730"/>
          </a:xfrm>
          <a:prstGeom prst="rect">
            <a:avLst/>
          </a:prstGeom>
        </p:spPr>
      </p:pic>
      <p:sp>
        <p:nvSpPr>
          <p:cNvPr id="7" name="Text Box 91"/>
          <p:cNvSpPr txBox="1">
            <a:spLocks noChangeAspect="1" noChangeArrowheads="1"/>
          </p:cNvSpPr>
          <p:nvPr userDrawn="1"/>
        </p:nvSpPr>
        <p:spPr bwMode="gray">
          <a:xfrm>
            <a:off x="457200" y="6060787"/>
            <a:ext cx="6229673" cy="292388"/>
          </a:xfrm>
          <a:prstGeom prst="rect">
            <a:avLst/>
          </a:prstGeom>
          <a:noFill/>
        </p:spPr>
        <p:txBody>
          <a:bodyPr wrap="square" lIns="0" rIns="0" bIns="0" rtlCol="0" anchor="b" anchorCtr="0">
            <a:spAutoFit/>
          </a:bodyPr>
          <a:lstStyle>
            <a:defPPr>
              <a:defRPr lang="en-US"/>
            </a:defPPr>
            <a:lvl1pPr>
              <a:defRPr sz="800"/>
            </a:lvl1pPr>
          </a:lstStyle>
          <a:p>
            <a:pPr lvl="0"/>
            <a:r>
              <a:rPr lang="en-US" dirty="0">
                <a:solidFill>
                  <a:srgbClr val="979D9D"/>
                </a:solidFill>
              </a:rPr>
              <a:t>The above research is from the Gartner for Technical Professionals Research Library. For information, please contact your Gartner representative or visit </a:t>
            </a:r>
            <a:r>
              <a:rPr lang="en-US" dirty="0">
                <a:solidFill>
                  <a:srgbClr val="979D9D"/>
                </a:solidFill>
                <a:hlinkClick r:id="rId3"/>
              </a:rPr>
              <a:t>http://www.gartner.com/technology/research/technical-professionals.jsp</a:t>
            </a:r>
            <a:endParaRPr lang="en-US" dirty="0">
              <a:solidFill>
                <a:srgbClr val="979D9D"/>
              </a:solidFill>
            </a:endParaRPr>
          </a:p>
        </p:txBody>
      </p:sp>
      <p:sp>
        <p:nvSpPr>
          <p:cNvPr id="9" name="Text Placeholder 3"/>
          <p:cNvSpPr>
            <a:spLocks noGrp="1"/>
          </p:cNvSpPr>
          <p:nvPr>
            <p:ph type="body" sz="quarter" idx="10"/>
          </p:nvPr>
        </p:nvSpPr>
        <p:spPr>
          <a:xfrm>
            <a:off x="457200" y="1527175"/>
            <a:ext cx="11276013" cy="4460873"/>
          </a:xfrm>
        </p:spPr>
        <p:txBody>
          <a:bodyPr/>
          <a:lstStyle>
            <a:lvl1pPr marL="365760" indent="-365760">
              <a:buClr>
                <a:srgbClr val="002856"/>
              </a:buClr>
              <a:buFont typeface="Wingdings 3" panose="05040102010807070707" pitchFamily="18" charset="2"/>
              <a:buChar char="u"/>
              <a:defRPr/>
            </a:lvl1pPr>
            <a:lvl2pPr marL="731520">
              <a:buClrTx/>
              <a:defRPr/>
            </a:lvl2pPr>
            <a:lvl3pPr marL="1005840">
              <a:buClrTx/>
              <a:defRPr/>
            </a:lvl3pPr>
            <a:lvl4pPr marL="1325880">
              <a:buClrTx/>
              <a:defRPr/>
            </a:lvl4pPr>
            <a:lvl5pPr marL="1600200">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8575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ction It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57200" y="1527175"/>
            <a:ext cx="11276013" cy="325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6"/>
          <p:cNvSpPr>
            <a:spLocks noGrp="1"/>
          </p:cNvSpPr>
          <p:nvPr>
            <p:ph type="body" sz="quarter" idx="11"/>
          </p:nvPr>
        </p:nvSpPr>
        <p:spPr>
          <a:xfrm>
            <a:off x="457200" y="4778375"/>
            <a:ext cx="11276013" cy="1209675"/>
          </a:xfrm>
          <a:solidFill>
            <a:srgbClr val="F4F4F4"/>
          </a:solidFill>
        </p:spPr>
        <p:txBody>
          <a:bodyPr lIns="137160" tIns="91440" rIns="91440" bIns="91440" anchor="ctr" anchorCtr="0"/>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394546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Text Placeholder 11"/>
          <p:cNvSpPr>
            <a:spLocks noGrp="1"/>
          </p:cNvSpPr>
          <p:nvPr>
            <p:ph type="body" sz="quarter" idx="16"/>
          </p:nvPr>
        </p:nvSpPr>
        <p:spPr>
          <a:xfrm>
            <a:off x="4424193"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1"/>
          <p:cNvSpPr>
            <a:spLocks noGrp="1"/>
          </p:cNvSpPr>
          <p:nvPr>
            <p:ph type="body" sz="quarter" idx="17"/>
          </p:nvPr>
        </p:nvSpPr>
        <p:spPr>
          <a:xfrm>
            <a:off x="8391186"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12" name="Text Placeholder 11"/>
          <p:cNvSpPr>
            <a:spLocks noGrp="1"/>
          </p:cNvSpPr>
          <p:nvPr>
            <p:ph type="body" sz="quarter" idx="13"/>
          </p:nvPr>
        </p:nvSpPr>
        <p:spPr>
          <a:xfrm>
            <a:off x="457200"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0468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 shaded">
    <p:spTree>
      <p:nvGrpSpPr>
        <p:cNvPr id="1" name=""/>
        <p:cNvGrpSpPr/>
        <p:nvPr/>
      </p:nvGrpSpPr>
      <p:grpSpPr>
        <a:xfrm>
          <a:off x="0" y="0"/>
          <a:ext cx="0" cy="0"/>
          <a:chOff x="0" y="0"/>
          <a:chExt cx="0" cy="0"/>
        </a:xfrm>
      </p:grpSpPr>
      <p:sp>
        <p:nvSpPr>
          <p:cNvPr id="9" name="Text Placeholder 11"/>
          <p:cNvSpPr>
            <a:spLocks noGrp="1"/>
          </p:cNvSpPr>
          <p:nvPr>
            <p:ph type="body" sz="quarter" idx="19"/>
          </p:nvPr>
        </p:nvSpPr>
        <p:spPr>
          <a:xfrm>
            <a:off x="4424192" y="1527175"/>
            <a:ext cx="3336925" cy="4460875"/>
          </a:xfrm>
          <a:solidFill>
            <a:srgbClr val="F4F4F4"/>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1"/>
          <p:cNvSpPr>
            <a:spLocks noGrp="1"/>
          </p:cNvSpPr>
          <p:nvPr>
            <p:ph type="body" sz="quarter" idx="20"/>
          </p:nvPr>
        </p:nvSpPr>
        <p:spPr>
          <a:xfrm>
            <a:off x="8391523" y="1527175"/>
            <a:ext cx="3336925" cy="4460875"/>
          </a:xfrm>
          <a:solidFill>
            <a:srgbClr val="F4F4F4"/>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1"/>
          <p:cNvSpPr>
            <a:spLocks noGrp="1"/>
          </p:cNvSpPr>
          <p:nvPr>
            <p:ph type="body" sz="quarter" idx="18"/>
          </p:nvPr>
        </p:nvSpPr>
        <p:spPr>
          <a:xfrm>
            <a:off x="457200" y="1527175"/>
            <a:ext cx="3336925" cy="4460875"/>
          </a:xfrm>
          <a:solidFill>
            <a:srgbClr val="F4F4F4"/>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75809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73EB3B-0AE2-7A48-BF35-D1CF1DB27874}"/>
              </a:ext>
            </a:extLst>
          </p:cNvPr>
          <p:cNvSpPr/>
          <p:nvPr userDrawn="1"/>
        </p:nvSpPr>
        <p:spPr bwMode="ltGray">
          <a:xfrm>
            <a:off x="7140899" y="1354039"/>
            <a:ext cx="5051100" cy="328692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Title 5">
            <a:extLst>
              <a:ext uri="{FF2B5EF4-FFF2-40B4-BE49-F238E27FC236}">
                <a16:creationId xmlns:a16="http://schemas.microsoft.com/office/drawing/2014/main" id="{73370145-84B9-6A4C-AABF-9DA2C2415A28}"/>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1">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endParaRPr lang="en-US" dirty="0"/>
          </a:p>
        </p:txBody>
      </p:sp>
      <p:sp>
        <p:nvSpPr>
          <p:cNvPr id="14" name="Rectangle 13">
            <a:extLst>
              <a:ext uri="{FF2B5EF4-FFF2-40B4-BE49-F238E27FC236}">
                <a16:creationId xmlns:a16="http://schemas.microsoft.com/office/drawing/2014/main" id="{D3C73678-BC25-BB4A-A678-83DD136C7174}"/>
              </a:ext>
            </a:extLst>
          </p:cNvPr>
          <p:cNvSpPr/>
          <p:nvPr userDrawn="1"/>
        </p:nvSpPr>
        <p:spPr bwMode="ltGray">
          <a:xfrm>
            <a:off x="-2" y="1354039"/>
            <a:ext cx="1753954" cy="328692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12954261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W1_Tangerin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367EBE-ACE4-6A4A-8194-81828A72B691}"/>
              </a:ext>
            </a:extLst>
          </p:cNvPr>
          <p:cNvSpPr/>
          <p:nvPr userDrawn="1"/>
        </p:nvSpPr>
        <p:spPr bwMode="ltGray">
          <a:xfrm>
            <a:off x="7140899" y="1354039"/>
            <a:ext cx="5051100" cy="328692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6" name="Rectangle 5">
            <a:extLst>
              <a:ext uri="{FF2B5EF4-FFF2-40B4-BE49-F238E27FC236}">
                <a16:creationId xmlns:a16="http://schemas.microsoft.com/office/drawing/2014/main" id="{433B9AE8-D471-4240-AAF9-7F4A822FF5B3}"/>
              </a:ext>
            </a:extLst>
          </p:cNvPr>
          <p:cNvSpPr/>
          <p:nvPr userDrawn="1"/>
        </p:nvSpPr>
        <p:spPr bwMode="ltGray">
          <a:xfrm>
            <a:off x="-2" y="1354039"/>
            <a:ext cx="1753954" cy="328692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7"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1">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endParaRPr lang="en-US" dirty="0"/>
          </a:p>
        </p:txBody>
      </p:sp>
    </p:spTree>
    <p:extLst>
      <p:ext uri="{BB962C8B-B14F-4D97-AF65-F5344CB8AC3E}">
        <p14:creationId xmlns:p14="http://schemas.microsoft.com/office/powerpoint/2010/main" val="1888747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YM-GTP-Title Slide B1_Tangerine">
    <p:bg>
      <p:bgRef idx="1001">
        <a:schemeClr val="bg2"/>
      </p:bgRef>
    </p:bg>
    <p:spTree>
      <p:nvGrpSpPr>
        <p:cNvPr id="1" name=""/>
        <p:cNvGrpSpPr/>
        <p:nvPr/>
      </p:nvGrpSpPr>
      <p:grpSpPr>
        <a:xfrm>
          <a:off x="0" y="0"/>
          <a:ext cx="0" cy="0"/>
          <a:chOff x="0" y="0"/>
          <a:chExt cx="0" cy="0"/>
        </a:xfrm>
      </p:grpSpPr>
      <p:pic>
        <p:nvPicPr>
          <p:cNvPr id="35" name="Summits Logo Bt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60256" y="309896"/>
            <a:ext cx="3291254" cy="773444"/>
          </a:xfrm>
          <a:prstGeom prst="rect">
            <a:avLst/>
          </a:prstGeom>
        </p:spPr>
      </p:pic>
      <p:sp>
        <p:nvSpPr>
          <p:cNvPr id="34" name="Copyright Text"/>
          <p:cNvSpPr txBox="1"/>
          <p:nvPr userDrawn="1"/>
        </p:nvSpPr>
        <p:spPr bwMode="gray">
          <a:xfrm>
            <a:off x="460256" y="5820382"/>
            <a:ext cx="7755412" cy="646331"/>
          </a:xfrm>
          <a:prstGeom prst="rect">
            <a:avLst/>
          </a:prstGeom>
          <a:noFill/>
        </p:spPr>
        <p:txBody>
          <a:bodyPr wrap="square" lIns="0" tIns="0" rIns="0" bIns="0" anchor="b" anchorCtr="0">
            <a:spAutoFit/>
          </a:bodyPr>
          <a:lstStyle>
            <a:defPPr>
              <a:defRPr lang="en-US"/>
            </a:defPPr>
            <a:lvl1pPr fontAlgn="auto">
              <a:lnSpc>
                <a:spcPct val="100000"/>
              </a:lnSpc>
              <a:spcBef>
                <a:spcPts val="0"/>
              </a:spcBef>
              <a:spcAft>
                <a:spcPts val="0"/>
              </a:spcAft>
              <a:defRPr sz="700">
                <a:solidFill>
                  <a:srgbClr val="D3D3D3"/>
                </a:solidFill>
              </a:defRPr>
            </a:lvl1pPr>
          </a:lstStyle>
          <a:p>
            <a:pPr lvl="0"/>
            <a:r>
              <a:rPr lang="en-US" dirty="0">
                <a:solidFill>
                  <a:srgbClr val="979D9D"/>
                </a:solidFill>
              </a:rPr>
              <a:t>© 2018 Gartner, Inc. and/or its affiliates. All rights reserved. Gartner is a registered trademark of Gartner, Inc. and its affiliates. This publication may not be reproduced or distributed in any form without Gartner's prior written permission. It consists of the opinions of Gartner's research organization, which should not be construed as statements of fact. While the information contained in this publication has been obtained from sources believed to be reliable, Gartner disclaims all warranties as to the accuracy, completeness or adequacy of such information. Although Gartner research may address legal and financial issues, Gartner does not provide legal or investment advice and its research should not be construed or used as such. Your access and use of this publication are governed by </a:t>
            </a:r>
            <a:r>
              <a:rPr lang="en-US" dirty="0">
                <a:solidFill>
                  <a:srgbClr val="979D9D"/>
                </a:solidFill>
                <a:hlinkClick r:id="rId3"/>
              </a:rPr>
              <a:t>Gartner's Usage Policy</a:t>
            </a:r>
            <a:r>
              <a:rPr lang="en-US" dirty="0">
                <a:solidFill>
                  <a:srgbClr val="979D9D"/>
                </a:solidFill>
              </a:rPr>
              <a:t>. Gartner prides itself on its reputation for independence and objectivity. Its research is produced independently by its research organization without input or influence from any third party. For further information, see “</a:t>
            </a:r>
            <a:r>
              <a:rPr lang="en-US" dirty="0">
                <a:solidFill>
                  <a:srgbClr val="979D9D"/>
                </a:solidFill>
                <a:hlinkClick r:id="rId4"/>
              </a:rPr>
              <a:t>Guiding Principles on Independence and Objectivity.”</a:t>
            </a:r>
            <a:endParaRPr lang="en-US" dirty="0">
              <a:solidFill>
                <a:srgbClr val="979D9D"/>
              </a:solidFill>
            </a:endParaRPr>
          </a:p>
        </p:txBody>
      </p:sp>
      <p:sp>
        <p:nvSpPr>
          <p:cNvPr id="20" name="Text - Presenter Name"/>
          <p:cNvSpPr>
            <a:spLocks noGrp="1" noChangeArrowheads="1"/>
          </p:cNvSpPr>
          <p:nvPr>
            <p:ph type="subTitle" idx="1" hasCustomPrompt="1"/>
          </p:nvPr>
        </p:nvSpPr>
        <p:spPr bwMode="invGray">
          <a:xfrm>
            <a:off x="987462" y="4559021"/>
            <a:ext cx="8375613" cy="276999"/>
          </a:xfrm>
          <a:prstGeom prst="rect">
            <a:avLst/>
          </a:prstGeom>
          <a:ln/>
        </p:spPr>
        <p:txBody>
          <a:bodyPr wrap="square" rIns="0" bIns="0" anchor="t" anchorCtr="0">
            <a:noAutofit/>
          </a:bodyPr>
          <a:lstStyle>
            <a:lvl1pPr marL="0" indent="0" algn="l">
              <a:lnSpc>
                <a:spcPct val="100000"/>
              </a:lnSpc>
              <a:spcBef>
                <a:spcPts val="0"/>
              </a:spcBef>
              <a:spcAft>
                <a:spcPts val="0"/>
              </a:spcAft>
              <a:buFont typeface="Times" pitchFamily="18" charset="0"/>
              <a:buNone/>
              <a:defRPr sz="1800">
                <a:solidFill>
                  <a:schemeClr val="tx1"/>
                </a:solidFill>
              </a:defRPr>
            </a:lvl1pPr>
          </a:lstStyle>
          <a:p>
            <a:pPr lvl="0"/>
            <a:r>
              <a:rPr lang="en-US" dirty="0"/>
              <a:t>Click to add Presenter Name</a:t>
            </a:r>
          </a:p>
        </p:txBody>
      </p:sp>
      <p:sp>
        <p:nvSpPr>
          <p:cNvPr id="19" name="Text - Presentation Title"/>
          <p:cNvSpPr>
            <a:spLocks noGrp="1" noChangeArrowheads="1"/>
          </p:cNvSpPr>
          <p:nvPr>
            <p:ph type="ctrTitle" hasCustomPrompt="1"/>
          </p:nvPr>
        </p:nvSpPr>
        <p:spPr bwMode="invGray">
          <a:xfrm>
            <a:off x="987463" y="2442223"/>
            <a:ext cx="8375612" cy="1994392"/>
          </a:xfrm>
          <a:ln>
            <a:noFill/>
          </a:ln>
        </p:spPr>
        <p:txBody>
          <a:bodyPr wrap="square" tIns="0" bIns="0" anchor="ctr" anchorCtr="0">
            <a:noAutofit/>
          </a:bodyPr>
          <a:lstStyle>
            <a:lvl1pPr>
              <a:lnSpc>
                <a:spcPct val="90000"/>
              </a:lnSpc>
              <a:spcBef>
                <a:spcPts val="1000"/>
              </a:spcBef>
              <a:spcAft>
                <a:spcPts val="300"/>
              </a:spcAft>
              <a:defRPr sz="3600" b="0" baseline="0">
                <a:solidFill>
                  <a:schemeClr val="tx1"/>
                </a:solidFill>
                <a:latin typeface="Arial Black" panose="020B0A04020102020204" pitchFamily="34" charset="0"/>
                <a:cs typeface="Arial"/>
              </a:defRPr>
            </a:lvl1pPr>
          </a:lstStyle>
          <a:p>
            <a:r>
              <a:rPr lang="en-US" dirty="0"/>
              <a:t>Title Here</a:t>
            </a:r>
          </a:p>
        </p:txBody>
      </p:sp>
      <p:sp>
        <p:nvSpPr>
          <p:cNvPr id="25" name="Text - Summit Date"/>
          <p:cNvSpPr>
            <a:spLocks noGrp="1"/>
          </p:cNvSpPr>
          <p:nvPr>
            <p:ph type="body" sz="quarter" idx="11" hasCustomPrompt="1"/>
          </p:nvPr>
        </p:nvSpPr>
        <p:spPr bwMode="gray">
          <a:xfrm>
            <a:off x="460256" y="1177429"/>
            <a:ext cx="5635744" cy="252695"/>
          </a:xfrm>
        </p:spPr>
        <p:txBody>
          <a:bodyPr wrap="square" rIns="0" anchor="t" anchorCtr="0">
            <a:noAutofit/>
          </a:bodyPr>
          <a:lstStyle>
            <a:lvl1pPr marL="0" indent="0">
              <a:lnSpc>
                <a:spcPct val="90000"/>
              </a:lnSpc>
              <a:spcBef>
                <a:spcPts val="0"/>
              </a:spcBef>
              <a:spcAft>
                <a:spcPts val="0"/>
              </a:spcAft>
              <a:buFontTx/>
              <a:buNone/>
              <a:defRPr sz="1400" b="1">
                <a:solidFill>
                  <a:srgbClr val="979D9D"/>
                </a:solidFill>
                <a:latin typeface="+mj-lt"/>
                <a:cs typeface="Arial" panose="020B0604020202020204" pitchFamily="34" charset="0"/>
              </a:defRPr>
            </a:lvl1pPr>
            <a:lvl2pPr marL="0" indent="0">
              <a:lnSpc>
                <a:spcPct val="90000"/>
              </a:lnSpc>
              <a:spcBef>
                <a:spcPts val="600"/>
              </a:spcBef>
              <a:spcAft>
                <a:spcPts val="0"/>
              </a:spcAft>
              <a:buFontTx/>
              <a:buNone/>
              <a:defRPr sz="1200" b="1" baseline="0">
                <a:solidFill>
                  <a:srgbClr val="B2B2B2"/>
                </a:solidFill>
                <a:latin typeface="Arial" panose="020B0604020202020204" pitchFamily="34" charset="0"/>
                <a:cs typeface="Arial" panose="020B0604020202020204" pitchFamily="34" charset="0"/>
              </a:defRPr>
            </a:lvl2pPr>
            <a:lvl3pPr marL="731520" indent="0">
              <a:buFontTx/>
              <a:buNone/>
              <a:defRPr/>
            </a:lvl3pPr>
            <a:lvl4pPr marL="1097280" indent="0">
              <a:buFontTx/>
              <a:buNone/>
              <a:defRPr/>
            </a:lvl4pPr>
            <a:lvl5pPr marL="1463040" indent="0">
              <a:buFontTx/>
              <a:buNone/>
              <a:defRPr/>
            </a:lvl5pPr>
          </a:lstStyle>
          <a:p>
            <a:pPr lvl="0"/>
            <a:r>
              <a:rPr lang="en-US" dirty="0"/>
              <a:t>First Level Date</a:t>
            </a:r>
          </a:p>
        </p:txBody>
      </p:sp>
      <p:sp>
        <p:nvSpPr>
          <p:cNvPr id="32" name="Focus Frame 2"/>
          <p:cNvSpPr>
            <a:spLocks noChangeAspect="1"/>
          </p:cNvSpPr>
          <p:nvPr userDrawn="1"/>
        </p:nvSpPr>
        <p:spPr bwMode="auto">
          <a:xfrm>
            <a:off x="9625072" y="1991502"/>
            <a:ext cx="160433" cy="3291840"/>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800" dirty="0">
              <a:solidFill>
                <a:srgbClr val="000000"/>
              </a:solidFill>
              <a:ea typeface="+mn-ea"/>
              <a:cs typeface="+mn-cs"/>
            </a:endParaRPr>
          </a:p>
        </p:txBody>
      </p:sp>
      <p:sp>
        <p:nvSpPr>
          <p:cNvPr id="33" name="Focus Frame 2"/>
          <p:cNvSpPr>
            <a:spLocks noChangeAspect="1"/>
          </p:cNvSpPr>
          <p:nvPr userDrawn="1"/>
        </p:nvSpPr>
        <p:spPr bwMode="auto">
          <a:xfrm>
            <a:off x="460256" y="1991502"/>
            <a:ext cx="160433" cy="3291840"/>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800" dirty="0">
              <a:solidFill>
                <a:srgbClr val="000000"/>
              </a:solidFill>
              <a:ea typeface="+mn-ea"/>
              <a:cs typeface="+mn-cs"/>
            </a:endParaRPr>
          </a:p>
        </p:txBody>
      </p:sp>
      <p:pic>
        <p:nvPicPr>
          <p:cNvPr id="9" name="Summits Logo Btm"/>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21623" y="5746457"/>
            <a:ext cx="2711590" cy="606718"/>
          </a:xfrm>
          <a:prstGeom prst="rect">
            <a:avLst/>
          </a:prstGeom>
        </p:spPr>
      </p:pic>
    </p:spTree>
    <p:extLst>
      <p:ext uri="{BB962C8B-B14F-4D97-AF65-F5344CB8AC3E}">
        <p14:creationId xmlns:p14="http://schemas.microsoft.com/office/powerpoint/2010/main" val="22188987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ltGray">
          <a:xfrm>
            <a:off x="474077"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 name="Rectangle 1"/>
          <p:cNvSpPr>
            <a:spLocks noChangeAspect="1"/>
          </p:cNvSpPr>
          <p:nvPr userDrawn="1"/>
        </p:nvSpPr>
        <p:spPr bwMode="ltGray">
          <a:xfrm>
            <a:off x="9422804"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dirty="0"/>
              <a:t>Quote attribution placeholder</a:t>
            </a:r>
            <a:endParaRPr lang="en-US" dirty="0"/>
          </a:p>
        </p:txBody>
      </p:sp>
    </p:spTree>
    <p:extLst>
      <p:ext uri="{BB962C8B-B14F-4D97-AF65-F5344CB8AC3E}">
        <p14:creationId xmlns:p14="http://schemas.microsoft.com/office/powerpoint/2010/main" val="4175680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1_Tangerin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auto">
          <a:xfrm>
            <a:off x="474077"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 name="Rectangle 1"/>
          <p:cNvSpPr>
            <a:spLocks noChangeAspect="1"/>
          </p:cNvSpPr>
          <p:nvPr userDrawn="1"/>
        </p:nvSpPr>
        <p:spPr bwMode="auto">
          <a:xfrm>
            <a:off x="9422804"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dirty="0"/>
              <a:t>Quote attribution placeholder</a:t>
            </a:r>
            <a:endParaRPr lang="en-US" dirty="0"/>
          </a:p>
        </p:txBody>
      </p:sp>
    </p:spTree>
    <p:extLst>
      <p:ext uri="{BB962C8B-B14F-4D97-AF65-F5344CB8AC3E}">
        <p14:creationId xmlns:p14="http://schemas.microsoft.com/office/powerpoint/2010/main" val="3355319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17"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dirty="0"/>
              <a:t>Quote attribution placeholder</a:t>
            </a:r>
            <a:endParaRPr lang="en-US" dirty="0"/>
          </a:p>
        </p:txBody>
      </p:sp>
      <p:sp>
        <p:nvSpPr>
          <p:cNvPr id="13"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ltGray">
          <a:xfrm>
            <a:off x="6426219"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6" name="Rectangle 15"/>
          <p:cNvSpPr>
            <a:spLocks noChangeAspect="1"/>
          </p:cNvSpPr>
          <p:nvPr userDrawn="1"/>
        </p:nvSpPr>
        <p:spPr bwMode="ltGray">
          <a:xfrm>
            <a:off x="473765"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1478475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1_Tangerine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17"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dirty="0"/>
              <a:t>Quote attribution placeholder</a:t>
            </a:r>
            <a:endParaRPr lang="en-US" dirty="0"/>
          </a:p>
        </p:txBody>
      </p:sp>
      <p:sp>
        <p:nvSpPr>
          <p:cNvPr id="15" name="Rectangle 14"/>
          <p:cNvSpPr>
            <a:spLocks noChangeAspect="1"/>
          </p:cNvSpPr>
          <p:nvPr userDrawn="1"/>
        </p:nvSpPr>
        <p:spPr bwMode="auto">
          <a:xfrm>
            <a:off x="6426219"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6" name="Rectangle 15"/>
          <p:cNvSpPr>
            <a:spLocks noChangeAspect="1"/>
          </p:cNvSpPr>
          <p:nvPr userDrawn="1"/>
        </p:nvSpPr>
        <p:spPr bwMode="auto">
          <a:xfrm>
            <a:off x="473765"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7"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Tree>
    <p:extLst>
      <p:ext uri="{BB962C8B-B14F-4D97-AF65-F5344CB8AC3E}">
        <p14:creationId xmlns:p14="http://schemas.microsoft.com/office/powerpoint/2010/main" val="1695905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Divider Slide Blue">
    <p:bg>
      <p:bgPr>
        <a:solidFill>
          <a:srgbClr val="00529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0375" y="3140535"/>
            <a:ext cx="11264900" cy="609398"/>
          </a:xfrm>
        </p:spPr>
        <p:txBody>
          <a:bodyPr tIns="0" anchor="ctr" anchorCtr="0"/>
          <a:lstStyle>
            <a:lvl1pPr algn="ctr">
              <a:defRPr sz="4400">
                <a:solidFill>
                  <a:schemeClr val="bg1"/>
                </a:solidFill>
              </a:defRPr>
            </a:lvl1pPr>
          </a:lstStyle>
          <a:p>
            <a:r>
              <a:rPr lang="en-US"/>
              <a:t>Click to edit Master title style</a:t>
            </a:r>
            <a:endParaRPr lang="en-US" dirty="0"/>
          </a:p>
        </p:txBody>
      </p:sp>
      <p:sp>
        <p:nvSpPr>
          <p:cNvPr id="6" name="Slide Number Placeholder 12"/>
          <p:cNvSpPr txBox="1">
            <a:spLocks/>
          </p:cNvSpPr>
          <p:nvPr userDrawn="1"/>
        </p:nvSpPr>
        <p:spPr bwMode="gray">
          <a:xfrm>
            <a:off x="460374" y="6255269"/>
            <a:ext cx="7391400" cy="287771"/>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marL="0" marR="0" indent="0" algn="l" defTabSz="914400" rtl="0" eaLnBrk="0" fontAlgn="base" latinLnBrk="0" hangingPunct="0">
              <a:lnSpc>
                <a:spcPct val="90000"/>
              </a:lnSpc>
              <a:spcBef>
                <a:spcPts val="0"/>
              </a:spcBef>
              <a:spcAft>
                <a:spcPts val="300"/>
              </a:spcAft>
              <a:buClrTx/>
              <a:buSzTx/>
              <a:buFontTx/>
              <a:buNone/>
              <a:tabLst>
                <a:tab pos="228600" algn="l"/>
              </a:tabLst>
              <a:defRPr/>
            </a:pPr>
            <a:r>
              <a:rPr lang="en-US" sz="1100" b="0" kern="1200" dirty="0">
                <a:solidFill>
                  <a:schemeClr val="bg1">
                    <a:lumMod val="85000"/>
                  </a:schemeClr>
                </a:solidFill>
                <a:latin typeface="Arial" charset="0"/>
                <a:ea typeface="Arial Unicode MS" pitchFamily="34" charset="-128"/>
                <a:cs typeface="Arial Unicode MS" pitchFamily="34" charset="-128"/>
              </a:rPr>
              <a:t>#GartnerSYM</a:t>
            </a:r>
          </a:p>
          <a:p>
            <a:pPr algn="l">
              <a:spcBef>
                <a:spcPts val="0"/>
              </a:spcBef>
              <a:spcAft>
                <a:spcPts val="300"/>
              </a:spcAft>
              <a:tabLst>
                <a:tab pos="171450" algn="l"/>
                <a:tab pos="1714500" algn="l"/>
                <a:tab pos="1828800" algn="l"/>
              </a:tabLst>
            </a:pPr>
            <a:fld id="{F3A3B000-1756-4EBE-A736-0354EDB9A258}" type="slidenum">
              <a:rPr lang="en-US" smtClean="0">
                <a:solidFill>
                  <a:schemeClr val="bg1">
                    <a:lumMod val="85000"/>
                  </a:schemeClr>
                </a:solidFill>
              </a:rPr>
              <a:pPr algn="l">
                <a:spcBef>
                  <a:spcPts val="0"/>
                </a:spcBef>
                <a:spcAft>
                  <a:spcPts val="300"/>
                </a:spcAft>
                <a:tabLst>
                  <a:tab pos="171450" algn="l"/>
                  <a:tab pos="1714500" algn="l"/>
                  <a:tab pos="1828800" algn="l"/>
                </a:tabLst>
              </a:pPr>
              <a:t>‹#›</a:t>
            </a:fld>
            <a:r>
              <a:rPr lang="en-US" dirty="0">
                <a:solidFill>
                  <a:schemeClr val="bg1">
                    <a:lumMod val="85000"/>
                  </a:schemeClr>
                </a:solidFill>
              </a:rPr>
              <a:t>	CONFIDENTIAL AND PROPRIETARY	 I	© 2016 Gartner, Inc. and/or its affiliates. All rights reserved. Gartner and ITxpo are registered trademarks of Gartner, Inc. or its affiliates.</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324116" y="6208369"/>
            <a:ext cx="1417320" cy="323040"/>
          </a:xfrm>
          <a:prstGeom prst="rect">
            <a:avLst/>
          </a:prstGeom>
        </p:spPr>
      </p:pic>
    </p:spTree>
    <p:extLst>
      <p:ext uri="{BB962C8B-B14F-4D97-AF65-F5344CB8AC3E}">
        <p14:creationId xmlns:p14="http://schemas.microsoft.com/office/powerpoint/2010/main" val="3858489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blue - Title">
    <p:bg>
      <p:bgPr>
        <a:solidFill>
          <a:srgbClr val="00529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solidFill>
                  <a:schemeClr val="bg1"/>
                </a:solidFill>
              </a:defRPr>
            </a:lvl1pPr>
          </a:lstStyle>
          <a:p>
            <a:r>
              <a:rPr lang="en-US"/>
              <a:t>Click to edit Master title style</a:t>
            </a:r>
          </a:p>
        </p:txBody>
      </p:sp>
      <p:sp>
        <p:nvSpPr>
          <p:cNvPr id="6" name="Slide Number Placeholder 12"/>
          <p:cNvSpPr txBox="1">
            <a:spLocks/>
          </p:cNvSpPr>
          <p:nvPr userDrawn="1"/>
        </p:nvSpPr>
        <p:spPr bwMode="gray">
          <a:xfrm>
            <a:off x="460374" y="6255269"/>
            <a:ext cx="7391400" cy="287771"/>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marL="0" marR="0" indent="0" algn="l" defTabSz="914400" rtl="0" eaLnBrk="0" fontAlgn="base" latinLnBrk="0" hangingPunct="0">
              <a:lnSpc>
                <a:spcPct val="90000"/>
              </a:lnSpc>
              <a:spcBef>
                <a:spcPts val="0"/>
              </a:spcBef>
              <a:spcAft>
                <a:spcPts val="300"/>
              </a:spcAft>
              <a:buClrTx/>
              <a:buSzTx/>
              <a:buFontTx/>
              <a:buNone/>
              <a:tabLst>
                <a:tab pos="228600" algn="l"/>
              </a:tabLst>
              <a:defRPr/>
            </a:pPr>
            <a:r>
              <a:rPr lang="en-US" sz="1100" b="0" kern="1200" dirty="0">
                <a:solidFill>
                  <a:schemeClr val="bg1">
                    <a:lumMod val="85000"/>
                  </a:schemeClr>
                </a:solidFill>
                <a:latin typeface="Arial" charset="0"/>
                <a:ea typeface="Arial Unicode MS" pitchFamily="34" charset="-128"/>
                <a:cs typeface="Arial Unicode MS" pitchFamily="34" charset="-128"/>
              </a:rPr>
              <a:t>#GartnerSYM</a:t>
            </a:r>
          </a:p>
          <a:p>
            <a:pPr algn="l">
              <a:spcBef>
                <a:spcPts val="0"/>
              </a:spcBef>
              <a:spcAft>
                <a:spcPts val="300"/>
              </a:spcAft>
              <a:tabLst>
                <a:tab pos="171450" algn="l"/>
                <a:tab pos="1714500" algn="l"/>
                <a:tab pos="1828800" algn="l"/>
              </a:tabLst>
            </a:pPr>
            <a:fld id="{F3A3B000-1756-4EBE-A736-0354EDB9A258}" type="slidenum">
              <a:rPr lang="en-US" smtClean="0">
                <a:solidFill>
                  <a:schemeClr val="bg1">
                    <a:lumMod val="85000"/>
                  </a:schemeClr>
                </a:solidFill>
              </a:rPr>
              <a:pPr algn="l">
                <a:spcBef>
                  <a:spcPts val="0"/>
                </a:spcBef>
                <a:spcAft>
                  <a:spcPts val="300"/>
                </a:spcAft>
                <a:tabLst>
                  <a:tab pos="171450" algn="l"/>
                  <a:tab pos="1714500" algn="l"/>
                  <a:tab pos="1828800" algn="l"/>
                </a:tabLst>
              </a:pPr>
              <a:t>‹#›</a:t>
            </a:fld>
            <a:r>
              <a:rPr lang="en-US" dirty="0">
                <a:solidFill>
                  <a:schemeClr val="bg1">
                    <a:lumMod val="85000"/>
                  </a:schemeClr>
                </a:solidFill>
              </a:rPr>
              <a:t>	CONFIDENTIAL AND PROPRIETARY	 I	© 2016 Gartner, Inc. and/or its affiliates. All rights reserved. Gartner and ITxpo are registered trademarks of Gartner, Inc. or its affiliates.</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324116" y="6208369"/>
            <a:ext cx="1417320" cy="323040"/>
          </a:xfrm>
          <a:prstGeom prst="rect">
            <a:avLst/>
          </a:prstGeom>
        </p:spPr>
      </p:pic>
    </p:spTree>
    <p:extLst>
      <p:ext uri="{BB962C8B-B14F-4D97-AF65-F5344CB8AC3E}">
        <p14:creationId xmlns:p14="http://schemas.microsoft.com/office/powerpoint/2010/main" val="3141581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166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76463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6748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graphic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0"/>
          </p:nvPr>
        </p:nvSpPr>
        <p:spPr>
          <a:xfrm>
            <a:off x="457200" y="1527175"/>
            <a:ext cx="549910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580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418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PA Fu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11"/>
          <p:cNvSpPr>
            <a:spLocks noGrp="1"/>
          </p:cNvSpPr>
          <p:nvPr>
            <p:ph type="body" sz="quarter" idx="13"/>
          </p:nvPr>
        </p:nvSpPr>
        <p:spPr>
          <a:xfrm>
            <a:off x="457201" y="1527175"/>
            <a:ext cx="11276012" cy="4460875"/>
          </a:xfrm>
        </p:spPr>
        <p:txBody>
          <a:bodyPr>
            <a:noAutofit/>
          </a:bodyPr>
          <a:lstStyle>
            <a:lvl1pPr marL="0" indent="0">
              <a:buNone/>
              <a:defRPr sz="2800" b="1"/>
            </a:lvl1pPr>
            <a:lvl2pPr marL="548640" indent="-228600">
              <a:buClr>
                <a:schemeClr val="tx2"/>
              </a:buClr>
              <a:buFont typeface="Wingdings" panose="05000000000000000000" pitchFamily="2" charset="2"/>
              <a:buChar char="§"/>
              <a:defRPr sz="2400"/>
            </a:lvl2pPr>
            <a:lvl3pPr marL="868680" indent="-228600">
              <a:buFont typeface="Arial" panose="020B0604020202020204" pitchFamily="34" charset="0"/>
              <a:buChar char="–"/>
              <a:defRPr sz="2400"/>
            </a:lvl3pPr>
            <a:lvl4pPr marL="1143000" indent="-228600">
              <a:buFont typeface="Wingdings" panose="05000000000000000000" pitchFamily="2" charset="2"/>
              <a:buChar char="§"/>
              <a:defRPr sz="2400"/>
            </a:lvl4pPr>
            <a:lvl5pPr marL="1463040" indent="-228600">
              <a:buFont typeface="Arial" panose="020B0604020202020204" pitchFamily="34" charset="0"/>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263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457200" y="1527175"/>
            <a:ext cx="5499100" cy="4460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6234113" y="1527175"/>
            <a:ext cx="549910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261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Text Placeholder 11"/>
          <p:cNvSpPr>
            <a:spLocks noGrp="1"/>
          </p:cNvSpPr>
          <p:nvPr>
            <p:ph type="body" sz="quarter" idx="16"/>
          </p:nvPr>
        </p:nvSpPr>
        <p:spPr>
          <a:xfrm>
            <a:off x="4424193"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1"/>
          <p:cNvSpPr>
            <a:spLocks noGrp="1"/>
          </p:cNvSpPr>
          <p:nvPr>
            <p:ph type="body" sz="quarter" idx="17"/>
          </p:nvPr>
        </p:nvSpPr>
        <p:spPr>
          <a:xfrm>
            <a:off x="8391186"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12" name="Text Placeholder 11"/>
          <p:cNvSpPr>
            <a:spLocks noGrp="1"/>
          </p:cNvSpPr>
          <p:nvPr>
            <p:ph type="body" sz="quarter" idx="13"/>
          </p:nvPr>
        </p:nvSpPr>
        <p:spPr>
          <a:xfrm>
            <a:off x="457200"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6626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lumn shaded">
    <p:spTree>
      <p:nvGrpSpPr>
        <p:cNvPr id="1" name=""/>
        <p:cNvGrpSpPr/>
        <p:nvPr/>
      </p:nvGrpSpPr>
      <p:grpSpPr>
        <a:xfrm>
          <a:off x="0" y="0"/>
          <a:ext cx="0" cy="0"/>
          <a:chOff x="0" y="0"/>
          <a:chExt cx="0" cy="0"/>
        </a:xfrm>
      </p:grpSpPr>
      <p:sp>
        <p:nvSpPr>
          <p:cNvPr id="9" name="Text Placeholder 11"/>
          <p:cNvSpPr>
            <a:spLocks noGrp="1"/>
          </p:cNvSpPr>
          <p:nvPr>
            <p:ph type="body" sz="quarter" idx="19"/>
          </p:nvPr>
        </p:nvSpPr>
        <p:spPr>
          <a:xfrm>
            <a:off x="4424192" y="1527175"/>
            <a:ext cx="3336925" cy="4460875"/>
          </a:xfrm>
          <a:solidFill>
            <a:srgbClr val="26486F"/>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1"/>
          <p:cNvSpPr>
            <a:spLocks noGrp="1"/>
          </p:cNvSpPr>
          <p:nvPr>
            <p:ph type="body" sz="quarter" idx="20"/>
          </p:nvPr>
        </p:nvSpPr>
        <p:spPr>
          <a:xfrm>
            <a:off x="8391523" y="1527175"/>
            <a:ext cx="3336925" cy="4460875"/>
          </a:xfrm>
          <a:solidFill>
            <a:srgbClr val="26486F"/>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1"/>
          <p:cNvSpPr>
            <a:spLocks noGrp="1"/>
          </p:cNvSpPr>
          <p:nvPr>
            <p:ph type="body" sz="quarter" idx="18"/>
          </p:nvPr>
        </p:nvSpPr>
        <p:spPr>
          <a:xfrm>
            <a:off x="457200" y="1527175"/>
            <a:ext cx="3336925" cy="4460875"/>
          </a:xfrm>
          <a:solidFill>
            <a:srgbClr val="26486F"/>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50145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B1_Tangerin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367EBE-ACE4-6A4A-8194-81828A72B691}"/>
              </a:ext>
            </a:extLst>
          </p:cNvPr>
          <p:cNvSpPr/>
          <p:nvPr userDrawn="1"/>
        </p:nvSpPr>
        <p:spPr bwMode="ltGray">
          <a:xfrm>
            <a:off x="7140899" y="1354039"/>
            <a:ext cx="5051100" cy="328692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6" name="Rectangle 5">
            <a:extLst>
              <a:ext uri="{FF2B5EF4-FFF2-40B4-BE49-F238E27FC236}">
                <a16:creationId xmlns:a16="http://schemas.microsoft.com/office/drawing/2014/main" id="{433B9AE8-D471-4240-AAF9-7F4A822FF5B3}"/>
              </a:ext>
            </a:extLst>
          </p:cNvPr>
          <p:cNvSpPr/>
          <p:nvPr userDrawn="1"/>
        </p:nvSpPr>
        <p:spPr bwMode="ltGray">
          <a:xfrm>
            <a:off x="-2" y="1354039"/>
            <a:ext cx="1753954" cy="328692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7"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1">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endParaRPr lang="en-US" dirty="0"/>
          </a:p>
        </p:txBody>
      </p:sp>
    </p:spTree>
    <p:extLst>
      <p:ext uri="{BB962C8B-B14F-4D97-AF65-F5344CB8AC3E}">
        <p14:creationId xmlns:p14="http://schemas.microsoft.com/office/powerpoint/2010/main" val="900308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invGray">
          <a:xfrm>
            <a:off x="474077"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 name="Rectangle 1"/>
          <p:cNvSpPr>
            <a:spLocks noChangeAspect="1"/>
          </p:cNvSpPr>
          <p:nvPr userDrawn="1"/>
        </p:nvSpPr>
        <p:spPr bwMode="invGray">
          <a:xfrm>
            <a:off x="9422804"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dirty="0"/>
              <a:t>Quote attribution placeholder</a:t>
            </a:r>
            <a:endParaRPr lang="en-US" dirty="0"/>
          </a:p>
        </p:txBody>
      </p:sp>
    </p:spTree>
    <p:extLst>
      <p:ext uri="{BB962C8B-B14F-4D97-AF65-F5344CB8AC3E}">
        <p14:creationId xmlns:p14="http://schemas.microsoft.com/office/powerpoint/2010/main" val="3061341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B1_Tangerin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auto">
          <a:xfrm>
            <a:off x="474077"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 name="Rectangle 1"/>
          <p:cNvSpPr>
            <a:spLocks noChangeAspect="1"/>
          </p:cNvSpPr>
          <p:nvPr userDrawn="1"/>
        </p:nvSpPr>
        <p:spPr bwMode="auto">
          <a:xfrm>
            <a:off x="9422804"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dirty="0"/>
              <a:t>Quote attribution placeholder</a:t>
            </a:r>
            <a:endParaRPr lang="en-US" dirty="0"/>
          </a:p>
        </p:txBody>
      </p:sp>
    </p:spTree>
    <p:extLst>
      <p:ext uri="{BB962C8B-B14F-4D97-AF65-F5344CB8AC3E}">
        <p14:creationId xmlns:p14="http://schemas.microsoft.com/office/powerpoint/2010/main" val="1174525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17"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dirty="0"/>
              <a:t>Quote attribution placeholder</a:t>
            </a:r>
            <a:endParaRPr lang="en-US" dirty="0"/>
          </a:p>
        </p:txBody>
      </p:sp>
      <p:sp>
        <p:nvSpPr>
          <p:cNvPr id="13"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invGray">
          <a:xfrm>
            <a:off x="6426219"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6" name="Rectangle 15"/>
          <p:cNvSpPr>
            <a:spLocks noChangeAspect="1"/>
          </p:cNvSpPr>
          <p:nvPr userDrawn="1"/>
        </p:nvSpPr>
        <p:spPr bwMode="invGray">
          <a:xfrm>
            <a:off x="473765"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2204199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B1_Tangerine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17"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dirty="0"/>
              <a:t>Quote attribution placeholder</a:t>
            </a:r>
            <a:endParaRPr lang="en-US" dirty="0"/>
          </a:p>
        </p:txBody>
      </p:sp>
      <p:sp>
        <p:nvSpPr>
          <p:cNvPr id="15" name="Rectangle 14"/>
          <p:cNvSpPr>
            <a:spLocks noChangeAspect="1"/>
          </p:cNvSpPr>
          <p:nvPr userDrawn="1"/>
        </p:nvSpPr>
        <p:spPr bwMode="auto">
          <a:xfrm>
            <a:off x="6426219"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6" name="Rectangle 15"/>
          <p:cNvSpPr>
            <a:spLocks noChangeAspect="1"/>
          </p:cNvSpPr>
          <p:nvPr userDrawn="1"/>
        </p:nvSpPr>
        <p:spPr bwMode="auto">
          <a:xfrm>
            <a:off x="473765"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7"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Tree>
    <p:extLst>
      <p:ext uri="{BB962C8B-B14F-4D97-AF65-F5344CB8AC3E}">
        <p14:creationId xmlns:p14="http://schemas.microsoft.com/office/powerpoint/2010/main" val="912037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08316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0199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Issu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p:txBody>
          <a:bodyPr/>
          <a:lstStyle>
            <a:lvl1pPr marL="365760" indent="-365760">
              <a:buFont typeface="+mj-lt"/>
              <a:buAutoNum type="arabicPeriod"/>
              <a:defRPr/>
            </a:lvl1pPr>
            <a:lvl2pPr marL="731520">
              <a:defRPr/>
            </a:lvl2pPr>
            <a:lvl3pPr marL="1005840">
              <a:defRPr/>
            </a:lvl3pPr>
            <a:lvl4pPr marL="1325880">
              <a:defRPr/>
            </a:lvl4pPr>
            <a:lvl5pPr marL="155448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9522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Issues - Gre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p:txBody>
          <a:bodyPr/>
          <a:lstStyle>
            <a:lvl1pPr marL="365760" indent="-365760">
              <a:buClr>
                <a:schemeClr val="accent2"/>
              </a:buClr>
              <a:buFont typeface="+mj-lt"/>
              <a:buAutoNum type="arabicPeriod"/>
              <a:defRPr>
                <a:solidFill>
                  <a:schemeClr val="accent2"/>
                </a:solidFill>
              </a:defRPr>
            </a:lvl1pPr>
            <a:lvl2pPr marL="731520">
              <a:buClr>
                <a:schemeClr val="accent2"/>
              </a:buClr>
              <a:defRPr>
                <a:solidFill>
                  <a:schemeClr val="accent2"/>
                </a:solidFill>
              </a:defRPr>
            </a:lvl2pPr>
            <a:lvl3pPr marL="1005840">
              <a:buClr>
                <a:schemeClr val="accent2"/>
              </a:buClr>
              <a:defRPr>
                <a:solidFill>
                  <a:schemeClr val="accent2"/>
                </a:solidFill>
              </a:defRPr>
            </a:lvl3pPr>
            <a:lvl4pPr marL="1325880">
              <a:buClr>
                <a:schemeClr val="accent2"/>
              </a:buClr>
              <a:defRPr>
                <a:solidFill>
                  <a:schemeClr val="accent2"/>
                </a:solidFill>
              </a:defRPr>
            </a:lvl4pPr>
            <a:lvl5pPr marL="1554480">
              <a:buClr>
                <a:schemeClr val="accent2"/>
              </a:buClr>
              <a:defRPr>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3074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graphic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0"/>
          </p:nvPr>
        </p:nvSpPr>
        <p:spPr>
          <a:xfrm>
            <a:off x="457200" y="1527175"/>
            <a:ext cx="5499100" cy="4460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13357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457200" y="1527175"/>
            <a:ext cx="5499100" cy="4460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6234113" y="1527175"/>
            <a:ext cx="549910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7736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6.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pic>
        <p:nvPicPr>
          <p:cNvPr id="14" name="Gartner Logo"/>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0452994" y="6241458"/>
            <a:ext cx="1280218" cy="292850"/>
          </a:xfrm>
          <a:prstGeom prst="rect">
            <a:avLst/>
          </a:prstGeom>
        </p:spPr>
      </p:pic>
      <p:sp>
        <p:nvSpPr>
          <p:cNvPr id="2" name="Title Placeholder 1"/>
          <p:cNvSpPr>
            <a:spLocks noGrp="1"/>
          </p:cNvSpPr>
          <p:nvPr>
            <p:ph type="title"/>
          </p:nvPr>
        </p:nvSpPr>
        <p:spPr>
          <a:xfrm>
            <a:off x="457200" y="366713"/>
            <a:ext cx="11276013" cy="443198"/>
          </a:xfrm>
          <a:prstGeom prst="rect">
            <a:avLst/>
          </a:prstGeom>
        </p:spPr>
        <p:txBody>
          <a:bodyPr vert="horz" wrap="square"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527175"/>
            <a:ext cx="11276013" cy="446087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pyright and Pg Num"/>
          <p:cNvSpPr txBox="1"/>
          <p:nvPr userDrawn="1"/>
        </p:nvSpPr>
        <p:spPr>
          <a:xfrm>
            <a:off x="457201" y="6439286"/>
            <a:ext cx="7181849" cy="107722"/>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fld id="{1CE9EA8B-DBE7-492B-893F-AD13AC039ED7}" type="slidenum">
              <a:rPr lang="en-US" sz="700" smtClean="0">
                <a:solidFill>
                  <a:srgbClr val="979D9D"/>
                </a:solidFill>
              </a:rPr>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t>‹#›</a:t>
            </a:fld>
            <a:r>
              <a:rPr lang="en-US" sz="700" dirty="0">
                <a:solidFill>
                  <a:srgbClr val="979D9D"/>
                </a:solidFill>
              </a:rPr>
              <a:t>	© 2018 Gartner, Inc. and/or its affiliates. All rights reserved. Gartner is a registered trademark of Gartner, Inc. and its affiliates.</a:t>
            </a:r>
          </a:p>
        </p:txBody>
      </p:sp>
    </p:spTree>
    <p:extLst>
      <p:ext uri="{BB962C8B-B14F-4D97-AF65-F5344CB8AC3E}">
        <p14:creationId xmlns:p14="http://schemas.microsoft.com/office/powerpoint/2010/main" val="3362298311"/>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751" r:id="rId3"/>
    <p:sldLayoutId id="2147483750" r:id="rId4"/>
    <p:sldLayoutId id="2147483746" r:id="rId5"/>
    <p:sldLayoutId id="2147483875" r:id="rId6"/>
    <p:sldLayoutId id="2147483919" r:id="rId7"/>
    <p:sldLayoutId id="2147483759" r:id="rId8"/>
    <p:sldLayoutId id="2147483748" r:id="rId9"/>
    <p:sldLayoutId id="2147483878" r:id="rId10"/>
    <p:sldLayoutId id="2147483879" r:id="rId11"/>
    <p:sldLayoutId id="2147483880" r:id="rId12"/>
    <p:sldLayoutId id="2147483920" r:id="rId13"/>
    <p:sldLayoutId id="2147483890" r:id="rId14"/>
    <p:sldLayoutId id="2147483882" r:id="rId15"/>
    <p:sldLayoutId id="2147483761" r:id="rId16"/>
    <p:sldLayoutId id="2147483762" r:id="rId17"/>
    <p:sldLayoutId id="2147483788" r:id="rId18"/>
    <p:sldLayoutId id="2147483789" r:id="rId19"/>
    <p:sldLayoutId id="2147483790" r:id="rId20"/>
    <p:sldLayoutId id="2147483791" r:id="rId21"/>
    <p:sldLayoutId id="2147483792" r:id="rId22"/>
    <p:sldLayoutId id="2147483793" r:id="rId23"/>
    <p:sldLayoutId id="2147483925" r:id="rId24"/>
    <p:sldLayoutId id="2147483926" r:id="rId25"/>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400" rtl="0" eaLnBrk="1" latinLnBrk="0" hangingPunct="1">
        <a:lnSpc>
          <a:spcPct val="90000"/>
        </a:lnSpc>
        <a:spcBef>
          <a:spcPct val="0"/>
        </a:spcBef>
        <a:spcAft>
          <a:spcPts val="1200"/>
        </a:spcAft>
        <a:buNone/>
        <a:defRPr sz="3200" b="1" kern="1200">
          <a:solidFill>
            <a:schemeClr val="tx2"/>
          </a:solidFill>
          <a:latin typeface="+mj-lt"/>
          <a:ea typeface="+mj-ea"/>
          <a:cs typeface="+mj-cs"/>
        </a:defRPr>
      </a:lvl1pPr>
    </p:titleStyle>
    <p:bodyStyle>
      <a:lvl1pPr marL="274320" indent="-27432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800" kern="1200">
          <a:solidFill>
            <a:schemeClr val="tx1"/>
          </a:solidFill>
          <a:latin typeface="+mn-lt"/>
          <a:ea typeface="+mn-ea"/>
          <a:cs typeface="+mn-cs"/>
        </a:defRPr>
      </a:lvl1pPr>
      <a:lvl2pPr marL="640080" indent="-27432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3pPr>
      <a:lvl4pPr marL="1280160" indent="-27432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4pPr>
      <a:lvl5pPr marL="155448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A4A3A4"/>
          </p15:clr>
        </p15:guide>
        <p15:guide id="3" pos="288" userDrawn="1">
          <p15:clr>
            <a:srgbClr val="5ACBF0"/>
          </p15:clr>
        </p15:guide>
        <p15:guide id="4" orient="horz" pos="2160" userDrawn="1">
          <p15:clr>
            <a:srgbClr val="A4A3A4"/>
          </p15:clr>
        </p15:guide>
        <p15:guide id="5" orient="horz" pos="231" userDrawn="1">
          <p15:clr>
            <a:srgbClr val="5ACBF0"/>
          </p15:clr>
        </p15:guide>
        <p15:guide id="6" pos="7391" userDrawn="1">
          <p15:clr>
            <a:srgbClr val="5ACBF0"/>
          </p15:clr>
        </p15:guide>
        <p15:guide id="7" orient="horz" pos="3772" userDrawn="1">
          <p15:clr>
            <a:srgbClr val="FBAE40"/>
          </p15:clr>
        </p15:guide>
        <p15:guide id="9" orient="horz" pos="4110" userDrawn="1">
          <p15:clr>
            <a:srgbClr val="5ACBF0"/>
          </p15:clr>
        </p15:guide>
        <p15:guide id="10" orient="horz" pos="537" userDrawn="1">
          <p15:clr>
            <a:srgbClr val="FDE53C"/>
          </p15:clr>
        </p15:guide>
        <p15:guide id="11" orient="horz" pos="846" userDrawn="1">
          <p15:clr>
            <a:srgbClr val="FDE53C"/>
          </p15:clr>
        </p15:guide>
        <p15:guide id="12" orient="horz" pos="962" userDrawn="1">
          <p15:clr>
            <a:srgbClr val="5ACBF0"/>
          </p15:clr>
        </p15:guide>
        <p15:guide id="14" pos="3752" userDrawn="1">
          <p15:clr>
            <a:srgbClr val="5ACBF0"/>
          </p15:clr>
        </p15:guide>
        <p15:guide id="15" pos="3927" userDrawn="1">
          <p15:clr>
            <a:srgbClr val="5ACBF0"/>
          </p15:clr>
        </p15:guide>
        <p15:guide id="16" pos="2655" userDrawn="1">
          <p15:clr>
            <a:srgbClr val="A4A3A4"/>
          </p15:clr>
        </p15:guide>
        <p15:guide id="17" pos="5024" userDrawn="1">
          <p15:clr>
            <a:srgbClr val="A4A3A4"/>
          </p15:clr>
        </p15:guide>
        <p15:guide id="20" orient="horz" pos="4002"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4" name="Gartner Logo"/>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bwMode="invGray">
          <a:xfrm>
            <a:off x="10452994" y="6241641"/>
            <a:ext cx="1280218" cy="292484"/>
          </a:xfrm>
          <a:prstGeom prst="rect">
            <a:avLst/>
          </a:prstGeom>
        </p:spPr>
      </p:pic>
      <p:sp>
        <p:nvSpPr>
          <p:cNvPr id="10" name="Copyright text"/>
          <p:cNvSpPr txBox="1"/>
          <p:nvPr userDrawn="1"/>
        </p:nvSpPr>
        <p:spPr>
          <a:xfrm>
            <a:off x="457201" y="6439286"/>
            <a:ext cx="7181849" cy="107722"/>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fld id="{1CE9EA8B-DBE7-492B-893F-AD13AC039ED7}" type="slidenum">
              <a:rPr lang="en-US" sz="700" smtClean="0">
                <a:solidFill>
                  <a:srgbClr val="979D9D"/>
                </a:solidFill>
              </a:rPr>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t>‹#›</a:t>
            </a:fld>
            <a:r>
              <a:rPr lang="en-US" sz="700" dirty="0">
                <a:solidFill>
                  <a:srgbClr val="979D9D"/>
                </a:solidFill>
              </a:rPr>
              <a:t>	© 2018 Gartner, Inc. and/or its affiliates. All rights reserved. Gartner is a registered trademark of Gartner, Inc. and its affiliates.</a:t>
            </a:r>
          </a:p>
        </p:txBody>
      </p:sp>
      <p:sp>
        <p:nvSpPr>
          <p:cNvPr id="2" name="Title Placeholder 1"/>
          <p:cNvSpPr>
            <a:spLocks noGrp="1"/>
          </p:cNvSpPr>
          <p:nvPr>
            <p:ph type="title"/>
          </p:nvPr>
        </p:nvSpPr>
        <p:spPr>
          <a:xfrm>
            <a:off x="457200" y="366713"/>
            <a:ext cx="11276013" cy="443198"/>
          </a:xfrm>
          <a:prstGeom prst="rect">
            <a:avLst/>
          </a:prstGeom>
        </p:spPr>
        <p:txBody>
          <a:bodyPr vert="horz" wrap="square"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527175"/>
            <a:ext cx="11276013" cy="446087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0742484"/>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900" r:id="rId4"/>
    <p:sldLayoutId id="2147483916" r:id="rId5"/>
    <p:sldLayoutId id="2147483901" r:id="rId6"/>
    <p:sldLayoutId id="2147483908" r:id="rId7"/>
    <p:sldLayoutId id="2147483909" r:id="rId8"/>
    <p:sldLayoutId id="2147483911" r:id="rId9"/>
    <p:sldLayoutId id="2147483912" r:id="rId10"/>
    <p:sldLayoutId id="2147483913" r:id="rId11"/>
    <p:sldLayoutId id="2147483914" r:id="rId12"/>
    <p:sldLayoutId id="2147483915" r:id="rId13"/>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400" rtl="0" eaLnBrk="1" latinLnBrk="0" hangingPunct="1">
        <a:lnSpc>
          <a:spcPct val="90000"/>
        </a:lnSpc>
        <a:spcBef>
          <a:spcPct val="0"/>
        </a:spcBef>
        <a:spcAft>
          <a:spcPts val="1200"/>
        </a:spcAft>
        <a:buNone/>
        <a:defRPr sz="3200" b="1" kern="1200">
          <a:solidFill>
            <a:schemeClr val="tx2"/>
          </a:solidFill>
          <a:latin typeface="+mj-lt"/>
          <a:ea typeface="+mj-ea"/>
          <a:cs typeface="+mj-cs"/>
        </a:defRPr>
      </a:lvl1pPr>
    </p:titleStyle>
    <p:bodyStyle>
      <a:lvl1pPr marL="274320" indent="-27432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800" kern="1200">
          <a:solidFill>
            <a:schemeClr val="tx1"/>
          </a:solidFill>
          <a:latin typeface="+mn-lt"/>
          <a:ea typeface="+mn-ea"/>
          <a:cs typeface="+mn-cs"/>
        </a:defRPr>
      </a:lvl1pPr>
      <a:lvl2pPr marL="640080" indent="-27432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3pPr>
      <a:lvl4pPr marL="1280160" indent="-27432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4pPr>
      <a:lvl5pPr marL="155448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A4A3A4"/>
          </p15:clr>
        </p15:guide>
        <p15:guide id="2" pos="288">
          <p15:clr>
            <a:srgbClr val="5ACBF0"/>
          </p15:clr>
        </p15:guide>
        <p15:guide id="3" orient="horz" pos="2160">
          <p15:clr>
            <a:srgbClr val="A4A3A4"/>
          </p15:clr>
        </p15:guide>
        <p15:guide id="4" orient="horz" pos="231">
          <p15:clr>
            <a:srgbClr val="5ACBF0"/>
          </p15:clr>
        </p15:guide>
        <p15:guide id="5" pos="7391">
          <p15:clr>
            <a:srgbClr val="5ACBF0"/>
          </p15:clr>
        </p15:guide>
        <p15:guide id="6" orient="horz" pos="3772">
          <p15:clr>
            <a:srgbClr val="FBAE40"/>
          </p15:clr>
        </p15:guide>
        <p15:guide id="7" orient="horz" pos="4110">
          <p15:clr>
            <a:srgbClr val="5ACBF0"/>
          </p15:clr>
        </p15:guide>
        <p15:guide id="8" orient="horz" pos="537">
          <p15:clr>
            <a:srgbClr val="FDE53C"/>
          </p15:clr>
        </p15:guide>
        <p15:guide id="9" orient="horz" pos="846">
          <p15:clr>
            <a:srgbClr val="FDE53C"/>
          </p15:clr>
        </p15:guide>
        <p15:guide id="10" orient="horz" pos="962">
          <p15:clr>
            <a:srgbClr val="5ACBF0"/>
          </p15:clr>
        </p15:guide>
        <p15:guide id="12" pos="3752">
          <p15:clr>
            <a:srgbClr val="5ACBF0"/>
          </p15:clr>
        </p15:guide>
        <p15:guide id="13" pos="3927">
          <p15:clr>
            <a:srgbClr val="5ACBF0"/>
          </p15:clr>
        </p15:guide>
        <p15:guide id="14" pos="2655" userDrawn="1">
          <p15:clr>
            <a:srgbClr val="A4A3A4"/>
          </p15:clr>
        </p15:guide>
        <p15:guide id="15" pos="5024" userDrawn="1">
          <p15:clr>
            <a:srgbClr val="A4A3A4"/>
          </p15:clr>
        </p15:guide>
        <p15:guide id="18" orient="horz" pos="4002"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7.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8.emf"/></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notesSlide" Target="../notesSlides/notesSlide27.xml"/><Relationship Id="rId1" Type="http://schemas.openxmlformats.org/officeDocument/2006/relationships/slideLayout" Target="../slideLayouts/slideLayout26.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2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a:t>Leigh McMullen</a:t>
            </a:r>
          </a:p>
        </p:txBody>
      </p:sp>
      <p:sp>
        <p:nvSpPr>
          <p:cNvPr id="6" name="Title 5"/>
          <p:cNvSpPr>
            <a:spLocks noGrp="1"/>
          </p:cNvSpPr>
          <p:nvPr>
            <p:ph type="ctrTitle"/>
          </p:nvPr>
        </p:nvSpPr>
        <p:spPr/>
        <p:txBody>
          <a:bodyPr/>
          <a:lstStyle/>
          <a:p>
            <a:r>
              <a:rPr lang="en-US" dirty="0"/>
              <a:t>Creating a Culture That Is Ready for Anything</a:t>
            </a:r>
          </a:p>
        </p:txBody>
      </p:sp>
      <p:sp>
        <p:nvSpPr>
          <p:cNvPr id="2" name="Text Placeholder 1"/>
          <p:cNvSpPr>
            <a:spLocks noGrp="1"/>
          </p:cNvSpPr>
          <p:nvPr>
            <p:ph type="body" sz="quarter" idx="11"/>
          </p:nvPr>
        </p:nvSpPr>
        <p:spPr>
          <a:xfrm>
            <a:off x="335565" y="290945"/>
            <a:ext cx="5635744" cy="1326215"/>
          </a:xfrm>
          <a:solidFill>
            <a:schemeClr val="bg2"/>
          </a:solidFill>
        </p:spPr>
        <p:txBody>
          <a:bodyPr/>
          <a:lstStyle/>
          <a:p>
            <a:r>
              <a:rPr lang="en-US" sz="2400" dirty="0">
                <a:solidFill>
                  <a:schemeClr val="tx1"/>
                </a:solidFill>
              </a:rPr>
              <a:t>E-Enterprise National Meeting</a:t>
            </a:r>
          </a:p>
          <a:p>
            <a:r>
              <a:rPr lang="en-US" sz="2400" dirty="0">
                <a:solidFill>
                  <a:schemeClr val="tx1"/>
                </a:solidFill>
              </a:rPr>
              <a:t>October 23, 2018 	</a:t>
            </a:r>
          </a:p>
        </p:txBody>
      </p:sp>
    </p:spTree>
    <p:extLst>
      <p:ext uri="{BB962C8B-B14F-4D97-AF65-F5344CB8AC3E}">
        <p14:creationId xmlns:p14="http://schemas.microsoft.com/office/powerpoint/2010/main" val="444608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D45F6ACF-06AB-4C48-9570-0A4B519DB8B7}"/>
              </a:ext>
            </a:extLst>
          </p:cNvPr>
          <p:cNvGrpSpPr/>
          <p:nvPr/>
        </p:nvGrpSpPr>
        <p:grpSpPr>
          <a:xfrm>
            <a:off x="7975599" y="-2"/>
            <a:ext cx="4216399" cy="6857999"/>
            <a:chOff x="7032853" y="-1"/>
            <a:chExt cx="4216399" cy="6857999"/>
          </a:xfrm>
        </p:grpSpPr>
        <p:sp>
          <p:nvSpPr>
            <p:cNvPr id="23" name="Rectangle 22">
              <a:extLst>
                <a:ext uri="{FF2B5EF4-FFF2-40B4-BE49-F238E27FC236}">
                  <a16:creationId xmlns:a16="http://schemas.microsoft.com/office/drawing/2014/main" id="{11790749-6698-1A46-B675-AFC6EC892776}"/>
                </a:ext>
              </a:extLst>
            </p:cNvPr>
            <p:cNvSpPr/>
            <p:nvPr/>
          </p:nvSpPr>
          <p:spPr bwMode="auto">
            <a:xfrm rot="10800000">
              <a:off x="7032853" y="-1"/>
              <a:ext cx="4216399" cy="6857999"/>
            </a:xfrm>
            <a:prstGeom prst="rect">
              <a:avLst/>
            </a:prstGeom>
            <a:solidFill>
              <a:srgbClr val="00285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lvl="0">
                <a:lnSpc>
                  <a:spcPct val="100000"/>
                </a:lnSpc>
                <a:spcBef>
                  <a:spcPct val="50000"/>
                </a:spcBef>
                <a:spcAft>
                  <a:spcPct val="0"/>
                </a:spcAft>
              </a:pPr>
              <a:endParaRPr lang="en-US" sz="1800" dirty="0">
                <a:solidFill>
                  <a:schemeClr val="bg1"/>
                </a:solidFill>
              </a:endParaRPr>
            </a:p>
          </p:txBody>
        </p:sp>
        <p:sp>
          <p:nvSpPr>
            <p:cNvPr id="30" name="TextBox 29">
              <a:extLst>
                <a:ext uri="{FF2B5EF4-FFF2-40B4-BE49-F238E27FC236}">
                  <a16:creationId xmlns:a16="http://schemas.microsoft.com/office/drawing/2014/main" id="{7959F6AC-3EF3-794F-8627-1966BBDF89BA}"/>
                </a:ext>
              </a:extLst>
            </p:cNvPr>
            <p:cNvSpPr txBox="1"/>
            <p:nvPr/>
          </p:nvSpPr>
          <p:spPr>
            <a:xfrm>
              <a:off x="7193470" y="1997837"/>
              <a:ext cx="3895165" cy="2862322"/>
            </a:xfrm>
            <a:prstGeom prst="rect">
              <a:avLst/>
            </a:prstGeom>
            <a:noFill/>
          </p:spPr>
          <p:txBody>
            <a:bodyPr wrap="square" rtlCol="0">
              <a:spAutoFit/>
            </a:bodyPr>
            <a:lstStyle/>
            <a:p>
              <a:pPr algn="ctr"/>
              <a:r>
                <a:rPr lang="en-US" sz="3600" b="1" dirty="0">
                  <a:solidFill>
                    <a:schemeClr val="bg1"/>
                  </a:solidFill>
                </a:rPr>
                <a:t>Most of what you think of as your culture is really just a bunch of habits!</a:t>
              </a:r>
            </a:p>
          </p:txBody>
        </p:sp>
      </p:grpSp>
      <p:sp>
        <p:nvSpPr>
          <p:cNvPr id="3" name="Title 2">
            <a:extLst>
              <a:ext uri="{FF2B5EF4-FFF2-40B4-BE49-F238E27FC236}">
                <a16:creationId xmlns:a16="http://schemas.microsoft.com/office/drawing/2014/main" id="{3C591158-4EE2-484D-BC6D-72F2E6101ACE}"/>
              </a:ext>
            </a:extLst>
          </p:cNvPr>
          <p:cNvSpPr>
            <a:spLocks noGrp="1"/>
          </p:cNvSpPr>
          <p:nvPr>
            <p:ph type="title"/>
          </p:nvPr>
        </p:nvSpPr>
        <p:spPr>
          <a:xfrm>
            <a:off x="457201" y="366713"/>
            <a:ext cx="7416800" cy="443198"/>
          </a:xfrm>
        </p:spPr>
        <p:txBody>
          <a:bodyPr/>
          <a:lstStyle/>
          <a:p>
            <a:r>
              <a:rPr lang="en-US" dirty="0"/>
              <a:t>“Culture” Is Those Automatic Behaviors That Let Members of a Society Work Together With </a:t>
            </a:r>
            <a:br>
              <a:rPr lang="en-US" dirty="0"/>
            </a:br>
            <a:r>
              <a:rPr lang="en-US" dirty="0"/>
              <a:t>Minimal Friction</a:t>
            </a:r>
          </a:p>
        </p:txBody>
      </p:sp>
      <p:grpSp>
        <p:nvGrpSpPr>
          <p:cNvPr id="7" name="Group 6"/>
          <p:cNvGrpSpPr>
            <a:grpSpLocks noChangeAspect="1"/>
          </p:cNvGrpSpPr>
          <p:nvPr/>
        </p:nvGrpSpPr>
        <p:grpSpPr>
          <a:xfrm>
            <a:off x="457200" y="2426413"/>
            <a:ext cx="7331977" cy="3581400"/>
            <a:chOff x="512763" y="1446213"/>
            <a:chExt cx="8118475" cy="3965575"/>
          </a:xfrm>
        </p:grpSpPr>
        <p:sp>
          <p:nvSpPr>
            <p:cNvPr id="8" name="Freeform 19"/>
            <p:cNvSpPr>
              <a:spLocks noEditPoints="1"/>
            </p:cNvSpPr>
            <p:nvPr/>
          </p:nvSpPr>
          <p:spPr bwMode="auto">
            <a:xfrm>
              <a:off x="512763" y="1452563"/>
              <a:ext cx="8118475" cy="3959225"/>
            </a:xfrm>
            <a:custGeom>
              <a:avLst/>
              <a:gdLst>
                <a:gd name="T0" fmla="*/ 2148 w 2165"/>
                <a:gd name="T1" fmla="*/ 390 h 1056"/>
                <a:gd name="T2" fmla="*/ 1990 w 2165"/>
                <a:gd name="T3" fmla="*/ 186 h 1056"/>
                <a:gd name="T4" fmla="*/ 1963 w 2165"/>
                <a:gd name="T5" fmla="*/ 163 h 1056"/>
                <a:gd name="T6" fmla="*/ 1785 w 2165"/>
                <a:gd name="T7" fmla="*/ 109 h 1056"/>
                <a:gd name="T8" fmla="*/ 1620 w 2165"/>
                <a:gd name="T9" fmla="*/ 189 h 1056"/>
                <a:gd name="T10" fmla="*/ 1623 w 2165"/>
                <a:gd name="T11" fmla="*/ 94 h 1056"/>
                <a:gd name="T12" fmla="*/ 1563 w 2165"/>
                <a:gd name="T13" fmla="*/ 187 h 1056"/>
                <a:gd name="T14" fmla="*/ 1438 w 2165"/>
                <a:gd name="T15" fmla="*/ 217 h 1056"/>
                <a:gd name="T16" fmla="*/ 1269 w 2165"/>
                <a:gd name="T17" fmla="*/ 245 h 1056"/>
                <a:gd name="T18" fmla="*/ 1178 w 2165"/>
                <a:gd name="T19" fmla="*/ 439 h 1056"/>
                <a:gd name="T20" fmla="*/ 1140 w 2165"/>
                <a:gd name="T21" fmla="*/ 152 h 1056"/>
                <a:gd name="T22" fmla="*/ 1028 w 2165"/>
                <a:gd name="T23" fmla="*/ 197 h 1056"/>
                <a:gd name="T24" fmla="*/ 824 w 2165"/>
                <a:gd name="T25" fmla="*/ 196 h 1056"/>
                <a:gd name="T26" fmla="*/ 679 w 2165"/>
                <a:gd name="T27" fmla="*/ 49 h 1056"/>
                <a:gd name="T28" fmla="*/ 501 w 2165"/>
                <a:gd name="T29" fmla="*/ 209 h 1056"/>
                <a:gd name="T30" fmla="*/ 324 w 2165"/>
                <a:gd name="T31" fmla="*/ 96 h 1056"/>
                <a:gd name="T32" fmla="*/ 193 w 2165"/>
                <a:gd name="T33" fmla="*/ 261 h 1056"/>
                <a:gd name="T34" fmla="*/ 202 w 2165"/>
                <a:gd name="T35" fmla="*/ 140 h 1056"/>
                <a:gd name="T36" fmla="*/ 121 w 2165"/>
                <a:gd name="T37" fmla="*/ 111 h 1056"/>
                <a:gd name="T38" fmla="*/ 16 w 2165"/>
                <a:gd name="T39" fmla="*/ 596 h 1056"/>
                <a:gd name="T40" fmla="*/ 14 w 2165"/>
                <a:gd name="T41" fmla="*/ 1032 h 1056"/>
                <a:gd name="T42" fmla="*/ 175 w 2165"/>
                <a:gd name="T43" fmla="*/ 930 h 1056"/>
                <a:gd name="T44" fmla="*/ 259 w 2165"/>
                <a:gd name="T45" fmla="*/ 980 h 1056"/>
                <a:gd name="T46" fmla="*/ 352 w 2165"/>
                <a:gd name="T47" fmla="*/ 996 h 1056"/>
                <a:gd name="T48" fmla="*/ 387 w 2165"/>
                <a:gd name="T49" fmla="*/ 653 h 1056"/>
                <a:gd name="T50" fmla="*/ 449 w 2165"/>
                <a:gd name="T51" fmla="*/ 1003 h 1056"/>
                <a:gd name="T52" fmla="*/ 503 w 2165"/>
                <a:gd name="T53" fmla="*/ 651 h 1056"/>
                <a:gd name="T54" fmla="*/ 562 w 2165"/>
                <a:gd name="T55" fmla="*/ 647 h 1056"/>
                <a:gd name="T56" fmla="*/ 675 w 2165"/>
                <a:gd name="T57" fmla="*/ 1001 h 1056"/>
                <a:gd name="T58" fmla="*/ 720 w 2165"/>
                <a:gd name="T59" fmla="*/ 912 h 1056"/>
                <a:gd name="T60" fmla="*/ 800 w 2165"/>
                <a:gd name="T61" fmla="*/ 965 h 1056"/>
                <a:gd name="T62" fmla="*/ 830 w 2165"/>
                <a:gd name="T63" fmla="*/ 626 h 1056"/>
                <a:gd name="T64" fmla="*/ 866 w 2165"/>
                <a:gd name="T65" fmla="*/ 1000 h 1056"/>
                <a:gd name="T66" fmla="*/ 985 w 2165"/>
                <a:gd name="T67" fmla="*/ 986 h 1056"/>
                <a:gd name="T68" fmla="*/ 1002 w 2165"/>
                <a:gd name="T69" fmla="*/ 613 h 1056"/>
                <a:gd name="T70" fmla="*/ 1094 w 2165"/>
                <a:gd name="T71" fmla="*/ 951 h 1056"/>
                <a:gd name="T72" fmla="*/ 1165 w 2165"/>
                <a:gd name="T73" fmla="*/ 881 h 1056"/>
                <a:gd name="T74" fmla="*/ 1181 w 2165"/>
                <a:gd name="T75" fmla="*/ 820 h 1056"/>
                <a:gd name="T76" fmla="*/ 1222 w 2165"/>
                <a:gd name="T77" fmla="*/ 1012 h 1056"/>
                <a:gd name="T78" fmla="*/ 1293 w 2165"/>
                <a:gd name="T79" fmla="*/ 850 h 1056"/>
                <a:gd name="T80" fmla="*/ 1348 w 2165"/>
                <a:gd name="T81" fmla="*/ 999 h 1056"/>
                <a:gd name="T82" fmla="*/ 1385 w 2165"/>
                <a:gd name="T83" fmla="*/ 859 h 1056"/>
                <a:gd name="T84" fmla="*/ 1447 w 2165"/>
                <a:gd name="T85" fmla="*/ 570 h 1056"/>
                <a:gd name="T86" fmla="*/ 1508 w 2165"/>
                <a:gd name="T87" fmla="*/ 1011 h 1056"/>
                <a:gd name="T88" fmla="*/ 1587 w 2165"/>
                <a:gd name="T89" fmla="*/ 622 h 1056"/>
                <a:gd name="T90" fmla="*/ 1676 w 2165"/>
                <a:gd name="T91" fmla="*/ 995 h 1056"/>
                <a:gd name="T92" fmla="*/ 1725 w 2165"/>
                <a:gd name="T93" fmla="*/ 462 h 1056"/>
                <a:gd name="T94" fmla="*/ 1755 w 2165"/>
                <a:gd name="T95" fmla="*/ 967 h 1056"/>
                <a:gd name="T96" fmla="*/ 1880 w 2165"/>
                <a:gd name="T97" fmla="*/ 998 h 1056"/>
                <a:gd name="T98" fmla="*/ 2023 w 2165"/>
                <a:gd name="T99" fmla="*/ 700 h 1056"/>
                <a:gd name="T100" fmla="*/ 2066 w 2165"/>
                <a:gd name="T101" fmla="*/ 1054 h 1056"/>
                <a:gd name="T102" fmla="*/ 149 w 2165"/>
                <a:gd name="T103" fmla="*/ 240 h 1056"/>
                <a:gd name="T104" fmla="*/ 477 w 2165"/>
                <a:gd name="T105" fmla="*/ 508 h 1056"/>
                <a:gd name="T106" fmla="*/ 656 w 2165"/>
                <a:gd name="T107" fmla="*/ 184 h 1056"/>
                <a:gd name="T108" fmla="*/ 954 w 2165"/>
                <a:gd name="T109" fmla="*/ 339 h 1056"/>
                <a:gd name="T110" fmla="*/ 920 w 2165"/>
                <a:gd name="T111" fmla="*/ 253 h 1056"/>
                <a:gd name="T112" fmla="*/ 1253 w 2165"/>
                <a:gd name="T113" fmla="*/ 584 h 1056"/>
                <a:gd name="T114" fmla="*/ 1787 w 2165"/>
                <a:gd name="T115" fmla="*/ 230 h 1056"/>
                <a:gd name="T116" fmla="*/ 1945 w 2165"/>
                <a:gd name="T117" fmla="*/ 849 h 1056"/>
                <a:gd name="T118" fmla="*/ 1951 w 2165"/>
                <a:gd name="T119" fmla="*/ 788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5" h="1056">
                  <a:moveTo>
                    <a:pt x="2158" y="950"/>
                  </a:moveTo>
                  <a:cubicBezTo>
                    <a:pt x="2160" y="895"/>
                    <a:pt x="2160" y="840"/>
                    <a:pt x="2161" y="786"/>
                  </a:cubicBezTo>
                  <a:cubicBezTo>
                    <a:pt x="2161" y="780"/>
                    <a:pt x="2161" y="775"/>
                    <a:pt x="2159" y="769"/>
                  </a:cubicBezTo>
                  <a:cubicBezTo>
                    <a:pt x="2151" y="742"/>
                    <a:pt x="2148" y="713"/>
                    <a:pt x="2143" y="685"/>
                  </a:cubicBezTo>
                  <a:cubicBezTo>
                    <a:pt x="2138" y="661"/>
                    <a:pt x="2136" y="638"/>
                    <a:pt x="2130" y="614"/>
                  </a:cubicBezTo>
                  <a:cubicBezTo>
                    <a:pt x="2127" y="600"/>
                    <a:pt x="2126" y="585"/>
                    <a:pt x="2128" y="570"/>
                  </a:cubicBezTo>
                  <a:cubicBezTo>
                    <a:pt x="2129" y="568"/>
                    <a:pt x="2129" y="565"/>
                    <a:pt x="2131" y="565"/>
                  </a:cubicBezTo>
                  <a:cubicBezTo>
                    <a:pt x="2136" y="563"/>
                    <a:pt x="2135" y="559"/>
                    <a:pt x="2134" y="556"/>
                  </a:cubicBezTo>
                  <a:cubicBezTo>
                    <a:pt x="2131" y="516"/>
                    <a:pt x="2129" y="477"/>
                    <a:pt x="2122" y="438"/>
                  </a:cubicBezTo>
                  <a:cubicBezTo>
                    <a:pt x="2121" y="432"/>
                    <a:pt x="2122" y="426"/>
                    <a:pt x="2126" y="421"/>
                  </a:cubicBezTo>
                  <a:cubicBezTo>
                    <a:pt x="2134" y="411"/>
                    <a:pt x="2140" y="400"/>
                    <a:pt x="2148" y="390"/>
                  </a:cubicBezTo>
                  <a:cubicBezTo>
                    <a:pt x="2154" y="380"/>
                    <a:pt x="2158" y="369"/>
                    <a:pt x="2160" y="357"/>
                  </a:cubicBezTo>
                  <a:cubicBezTo>
                    <a:pt x="2161" y="345"/>
                    <a:pt x="2160" y="333"/>
                    <a:pt x="2160" y="321"/>
                  </a:cubicBezTo>
                  <a:cubicBezTo>
                    <a:pt x="2157" y="276"/>
                    <a:pt x="2152" y="231"/>
                    <a:pt x="2143" y="187"/>
                  </a:cubicBezTo>
                  <a:cubicBezTo>
                    <a:pt x="2141" y="178"/>
                    <a:pt x="2136" y="172"/>
                    <a:pt x="2128" y="168"/>
                  </a:cubicBezTo>
                  <a:cubicBezTo>
                    <a:pt x="2111" y="159"/>
                    <a:pt x="2093" y="155"/>
                    <a:pt x="2075" y="149"/>
                  </a:cubicBezTo>
                  <a:cubicBezTo>
                    <a:pt x="2067" y="147"/>
                    <a:pt x="2061" y="143"/>
                    <a:pt x="2057" y="136"/>
                  </a:cubicBezTo>
                  <a:cubicBezTo>
                    <a:pt x="2055" y="134"/>
                    <a:pt x="2053" y="130"/>
                    <a:pt x="2049" y="131"/>
                  </a:cubicBezTo>
                  <a:cubicBezTo>
                    <a:pt x="2049" y="134"/>
                    <a:pt x="2047" y="136"/>
                    <a:pt x="2045" y="139"/>
                  </a:cubicBezTo>
                  <a:cubicBezTo>
                    <a:pt x="2033" y="159"/>
                    <a:pt x="2021" y="179"/>
                    <a:pt x="2009" y="199"/>
                  </a:cubicBezTo>
                  <a:cubicBezTo>
                    <a:pt x="2005" y="206"/>
                    <a:pt x="2004" y="206"/>
                    <a:pt x="1999" y="199"/>
                  </a:cubicBezTo>
                  <a:cubicBezTo>
                    <a:pt x="1996" y="195"/>
                    <a:pt x="1993" y="190"/>
                    <a:pt x="1990" y="186"/>
                  </a:cubicBezTo>
                  <a:cubicBezTo>
                    <a:pt x="1987" y="181"/>
                    <a:pt x="1984" y="181"/>
                    <a:pt x="1980" y="185"/>
                  </a:cubicBezTo>
                  <a:cubicBezTo>
                    <a:pt x="1977" y="189"/>
                    <a:pt x="1973" y="192"/>
                    <a:pt x="1970" y="196"/>
                  </a:cubicBezTo>
                  <a:cubicBezTo>
                    <a:pt x="1971" y="197"/>
                    <a:pt x="1974" y="198"/>
                    <a:pt x="1973" y="201"/>
                  </a:cubicBezTo>
                  <a:cubicBezTo>
                    <a:pt x="1976" y="206"/>
                    <a:pt x="1975" y="210"/>
                    <a:pt x="1971" y="214"/>
                  </a:cubicBezTo>
                  <a:cubicBezTo>
                    <a:pt x="1960" y="226"/>
                    <a:pt x="1954" y="240"/>
                    <a:pt x="1947" y="255"/>
                  </a:cubicBezTo>
                  <a:cubicBezTo>
                    <a:pt x="1946" y="258"/>
                    <a:pt x="1945" y="262"/>
                    <a:pt x="1941" y="265"/>
                  </a:cubicBezTo>
                  <a:cubicBezTo>
                    <a:pt x="1942" y="248"/>
                    <a:pt x="1946" y="232"/>
                    <a:pt x="1951" y="217"/>
                  </a:cubicBezTo>
                  <a:cubicBezTo>
                    <a:pt x="1950" y="214"/>
                    <a:pt x="1950" y="211"/>
                    <a:pt x="1952" y="209"/>
                  </a:cubicBezTo>
                  <a:cubicBezTo>
                    <a:pt x="1956" y="194"/>
                    <a:pt x="1959" y="179"/>
                    <a:pt x="1963" y="165"/>
                  </a:cubicBezTo>
                  <a:cubicBezTo>
                    <a:pt x="1963" y="165"/>
                    <a:pt x="1963" y="165"/>
                    <a:pt x="1963" y="165"/>
                  </a:cubicBezTo>
                  <a:cubicBezTo>
                    <a:pt x="1963" y="164"/>
                    <a:pt x="1963" y="163"/>
                    <a:pt x="1963" y="163"/>
                  </a:cubicBezTo>
                  <a:cubicBezTo>
                    <a:pt x="1961" y="161"/>
                    <a:pt x="1961" y="163"/>
                    <a:pt x="1961" y="164"/>
                  </a:cubicBezTo>
                  <a:cubicBezTo>
                    <a:pt x="1956" y="176"/>
                    <a:pt x="1946" y="180"/>
                    <a:pt x="1934" y="183"/>
                  </a:cubicBezTo>
                  <a:cubicBezTo>
                    <a:pt x="1926" y="185"/>
                    <a:pt x="1919" y="191"/>
                    <a:pt x="1913" y="197"/>
                  </a:cubicBezTo>
                  <a:cubicBezTo>
                    <a:pt x="1911" y="199"/>
                    <a:pt x="1909" y="201"/>
                    <a:pt x="1906" y="199"/>
                  </a:cubicBezTo>
                  <a:cubicBezTo>
                    <a:pt x="1904" y="198"/>
                    <a:pt x="1903" y="196"/>
                    <a:pt x="1903" y="193"/>
                  </a:cubicBezTo>
                  <a:cubicBezTo>
                    <a:pt x="1903" y="181"/>
                    <a:pt x="1902" y="169"/>
                    <a:pt x="1902" y="157"/>
                  </a:cubicBezTo>
                  <a:cubicBezTo>
                    <a:pt x="1902" y="154"/>
                    <a:pt x="1902" y="151"/>
                    <a:pt x="1903" y="148"/>
                  </a:cubicBezTo>
                  <a:cubicBezTo>
                    <a:pt x="1910" y="131"/>
                    <a:pt x="1910" y="113"/>
                    <a:pt x="1907" y="95"/>
                  </a:cubicBezTo>
                  <a:cubicBezTo>
                    <a:pt x="1900" y="56"/>
                    <a:pt x="1870" y="30"/>
                    <a:pt x="1832" y="33"/>
                  </a:cubicBezTo>
                  <a:cubicBezTo>
                    <a:pt x="1816" y="34"/>
                    <a:pt x="1806" y="42"/>
                    <a:pt x="1800" y="55"/>
                  </a:cubicBezTo>
                  <a:cubicBezTo>
                    <a:pt x="1791" y="72"/>
                    <a:pt x="1787" y="90"/>
                    <a:pt x="1785" y="109"/>
                  </a:cubicBezTo>
                  <a:cubicBezTo>
                    <a:pt x="1782" y="132"/>
                    <a:pt x="1778" y="155"/>
                    <a:pt x="1782" y="178"/>
                  </a:cubicBezTo>
                  <a:cubicBezTo>
                    <a:pt x="1783" y="186"/>
                    <a:pt x="1781" y="187"/>
                    <a:pt x="1775" y="188"/>
                  </a:cubicBezTo>
                  <a:cubicBezTo>
                    <a:pt x="1763" y="189"/>
                    <a:pt x="1756" y="195"/>
                    <a:pt x="1751" y="206"/>
                  </a:cubicBezTo>
                  <a:cubicBezTo>
                    <a:pt x="1745" y="219"/>
                    <a:pt x="1737" y="231"/>
                    <a:pt x="1731" y="244"/>
                  </a:cubicBezTo>
                  <a:cubicBezTo>
                    <a:pt x="1730" y="246"/>
                    <a:pt x="1729" y="249"/>
                    <a:pt x="1726" y="249"/>
                  </a:cubicBezTo>
                  <a:cubicBezTo>
                    <a:pt x="1724" y="234"/>
                    <a:pt x="1723" y="218"/>
                    <a:pt x="1720" y="202"/>
                  </a:cubicBezTo>
                  <a:cubicBezTo>
                    <a:pt x="1718" y="193"/>
                    <a:pt x="1713" y="188"/>
                    <a:pt x="1705" y="186"/>
                  </a:cubicBezTo>
                  <a:cubicBezTo>
                    <a:pt x="1691" y="182"/>
                    <a:pt x="1677" y="179"/>
                    <a:pt x="1664" y="174"/>
                  </a:cubicBezTo>
                  <a:cubicBezTo>
                    <a:pt x="1650" y="169"/>
                    <a:pt x="1635" y="165"/>
                    <a:pt x="1625" y="154"/>
                  </a:cubicBezTo>
                  <a:cubicBezTo>
                    <a:pt x="1622" y="163"/>
                    <a:pt x="1624" y="173"/>
                    <a:pt x="1620" y="182"/>
                  </a:cubicBezTo>
                  <a:cubicBezTo>
                    <a:pt x="1621" y="185"/>
                    <a:pt x="1622" y="187"/>
                    <a:pt x="1620" y="189"/>
                  </a:cubicBezTo>
                  <a:cubicBezTo>
                    <a:pt x="1618" y="214"/>
                    <a:pt x="1615" y="238"/>
                    <a:pt x="1608" y="263"/>
                  </a:cubicBezTo>
                  <a:cubicBezTo>
                    <a:pt x="1602" y="247"/>
                    <a:pt x="1595" y="233"/>
                    <a:pt x="1589" y="220"/>
                  </a:cubicBezTo>
                  <a:cubicBezTo>
                    <a:pt x="1588" y="217"/>
                    <a:pt x="1587" y="215"/>
                    <a:pt x="1586" y="213"/>
                  </a:cubicBezTo>
                  <a:cubicBezTo>
                    <a:pt x="1578" y="206"/>
                    <a:pt x="1581" y="200"/>
                    <a:pt x="1587" y="194"/>
                  </a:cubicBezTo>
                  <a:cubicBezTo>
                    <a:pt x="1588" y="193"/>
                    <a:pt x="1589" y="192"/>
                    <a:pt x="1590" y="191"/>
                  </a:cubicBezTo>
                  <a:cubicBezTo>
                    <a:pt x="1589" y="190"/>
                    <a:pt x="1588" y="188"/>
                    <a:pt x="1586" y="187"/>
                  </a:cubicBezTo>
                  <a:cubicBezTo>
                    <a:pt x="1582" y="183"/>
                    <a:pt x="1581" y="180"/>
                    <a:pt x="1587" y="175"/>
                  </a:cubicBezTo>
                  <a:cubicBezTo>
                    <a:pt x="1593" y="170"/>
                    <a:pt x="1599" y="164"/>
                    <a:pt x="1605" y="158"/>
                  </a:cubicBezTo>
                  <a:cubicBezTo>
                    <a:pt x="1609" y="154"/>
                    <a:pt x="1613" y="149"/>
                    <a:pt x="1619" y="147"/>
                  </a:cubicBezTo>
                  <a:cubicBezTo>
                    <a:pt x="1612" y="138"/>
                    <a:pt x="1610" y="127"/>
                    <a:pt x="1614" y="121"/>
                  </a:cubicBezTo>
                  <a:cubicBezTo>
                    <a:pt x="1621" y="113"/>
                    <a:pt x="1623" y="104"/>
                    <a:pt x="1623" y="94"/>
                  </a:cubicBezTo>
                  <a:cubicBezTo>
                    <a:pt x="1622" y="78"/>
                    <a:pt x="1620" y="62"/>
                    <a:pt x="1619" y="45"/>
                  </a:cubicBezTo>
                  <a:cubicBezTo>
                    <a:pt x="1619" y="37"/>
                    <a:pt x="1614" y="31"/>
                    <a:pt x="1609" y="25"/>
                  </a:cubicBezTo>
                  <a:cubicBezTo>
                    <a:pt x="1600" y="13"/>
                    <a:pt x="1587" y="11"/>
                    <a:pt x="1574" y="11"/>
                  </a:cubicBezTo>
                  <a:cubicBezTo>
                    <a:pt x="1554" y="10"/>
                    <a:pt x="1536" y="19"/>
                    <a:pt x="1521" y="34"/>
                  </a:cubicBezTo>
                  <a:cubicBezTo>
                    <a:pt x="1519" y="36"/>
                    <a:pt x="1518" y="39"/>
                    <a:pt x="1517" y="43"/>
                  </a:cubicBezTo>
                  <a:cubicBezTo>
                    <a:pt x="1513" y="64"/>
                    <a:pt x="1517" y="86"/>
                    <a:pt x="1520" y="107"/>
                  </a:cubicBezTo>
                  <a:cubicBezTo>
                    <a:pt x="1520" y="110"/>
                    <a:pt x="1521" y="113"/>
                    <a:pt x="1524" y="115"/>
                  </a:cubicBezTo>
                  <a:cubicBezTo>
                    <a:pt x="1532" y="123"/>
                    <a:pt x="1538" y="132"/>
                    <a:pt x="1536" y="145"/>
                  </a:cubicBezTo>
                  <a:cubicBezTo>
                    <a:pt x="1535" y="148"/>
                    <a:pt x="1537" y="150"/>
                    <a:pt x="1539" y="152"/>
                  </a:cubicBezTo>
                  <a:cubicBezTo>
                    <a:pt x="1547" y="160"/>
                    <a:pt x="1555" y="168"/>
                    <a:pt x="1563" y="175"/>
                  </a:cubicBezTo>
                  <a:cubicBezTo>
                    <a:pt x="1568" y="179"/>
                    <a:pt x="1568" y="183"/>
                    <a:pt x="1563" y="187"/>
                  </a:cubicBezTo>
                  <a:cubicBezTo>
                    <a:pt x="1561" y="189"/>
                    <a:pt x="1559" y="192"/>
                    <a:pt x="1557" y="194"/>
                  </a:cubicBezTo>
                  <a:cubicBezTo>
                    <a:pt x="1558" y="194"/>
                    <a:pt x="1559" y="194"/>
                    <a:pt x="1560" y="194"/>
                  </a:cubicBezTo>
                  <a:cubicBezTo>
                    <a:pt x="1566" y="200"/>
                    <a:pt x="1566" y="207"/>
                    <a:pt x="1563" y="215"/>
                  </a:cubicBezTo>
                  <a:cubicBezTo>
                    <a:pt x="1560" y="226"/>
                    <a:pt x="1557" y="238"/>
                    <a:pt x="1555" y="249"/>
                  </a:cubicBezTo>
                  <a:cubicBezTo>
                    <a:pt x="1549" y="237"/>
                    <a:pt x="1545" y="224"/>
                    <a:pt x="1540" y="210"/>
                  </a:cubicBezTo>
                  <a:cubicBezTo>
                    <a:pt x="1537" y="207"/>
                    <a:pt x="1538" y="203"/>
                    <a:pt x="1539" y="199"/>
                  </a:cubicBezTo>
                  <a:cubicBezTo>
                    <a:pt x="1535" y="188"/>
                    <a:pt x="1533" y="177"/>
                    <a:pt x="1530" y="165"/>
                  </a:cubicBezTo>
                  <a:cubicBezTo>
                    <a:pt x="1525" y="161"/>
                    <a:pt x="1524" y="167"/>
                    <a:pt x="1523" y="169"/>
                  </a:cubicBezTo>
                  <a:cubicBezTo>
                    <a:pt x="1518" y="179"/>
                    <a:pt x="1509" y="183"/>
                    <a:pt x="1499" y="187"/>
                  </a:cubicBezTo>
                  <a:cubicBezTo>
                    <a:pt x="1485" y="193"/>
                    <a:pt x="1471" y="198"/>
                    <a:pt x="1458" y="204"/>
                  </a:cubicBezTo>
                  <a:cubicBezTo>
                    <a:pt x="1450" y="206"/>
                    <a:pt x="1443" y="209"/>
                    <a:pt x="1438" y="217"/>
                  </a:cubicBezTo>
                  <a:cubicBezTo>
                    <a:pt x="1435" y="211"/>
                    <a:pt x="1434" y="205"/>
                    <a:pt x="1431" y="201"/>
                  </a:cubicBezTo>
                  <a:cubicBezTo>
                    <a:pt x="1423" y="190"/>
                    <a:pt x="1420" y="179"/>
                    <a:pt x="1418" y="166"/>
                  </a:cubicBezTo>
                  <a:cubicBezTo>
                    <a:pt x="1417" y="156"/>
                    <a:pt x="1415" y="147"/>
                    <a:pt x="1410" y="138"/>
                  </a:cubicBezTo>
                  <a:cubicBezTo>
                    <a:pt x="1407" y="132"/>
                    <a:pt x="1406" y="125"/>
                    <a:pt x="1404" y="119"/>
                  </a:cubicBezTo>
                  <a:cubicBezTo>
                    <a:pt x="1393" y="81"/>
                    <a:pt x="1381" y="73"/>
                    <a:pt x="1349" y="74"/>
                  </a:cubicBezTo>
                  <a:cubicBezTo>
                    <a:pt x="1347" y="74"/>
                    <a:pt x="1345" y="74"/>
                    <a:pt x="1343" y="74"/>
                  </a:cubicBezTo>
                  <a:cubicBezTo>
                    <a:pt x="1324" y="74"/>
                    <a:pt x="1304" y="90"/>
                    <a:pt x="1301" y="109"/>
                  </a:cubicBezTo>
                  <a:cubicBezTo>
                    <a:pt x="1298" y="128"/>
                    <a:pt x="1295" y="146"/>
                    <a:pt x="1296" y="165"/>
                  </a:cubicBezTo>
                  <a:cubicBezTo>
                    <a:pt x="1297" y="179"/>
                    <a:pt x="1296" y="194"/>
                    <a:pt x="1293" y="207"/>
                  </a:cubicBezTo>
                  <a:cubicBezTo>
                    <a:pt x="1290" y="220"/>
                    <a:pt x="1287" y="232"/>
                    <a:pt x="1274" y="238"/>
                  </a:cubicBezTo>
                  <a:cubicBezTo>
                    <a:pt x="1271" y="239"/>
                    <a:pt x="1270" y="242"/>
                    <a:pt x="1269" y="245"/>
                  </a:cubicBezTo>
                  <a:cubicBezTo>
                    <a:pt x="1268" y="248"/>
                    <a:pt x="1268" y="252"/>
                    <a:pt x="1265" y="255"/>
                  </a:cubicBezTo>
                  <a:cubicBezTo>
                    <a:pt x="1260" y="240"/>
                    <a:pt x="1255" y="226"/>
                    <a:pt x="1254" y="212"/>
                  </a:cubicBezTo>
                  <a:cubicBezTo>
                    <a:pt x="1252" y="201"/>
                    <a:pt x="1248" y="195"/>
                    <a:pt x="1238" y="191"/>
                  </a:cubicBezTo>
                  <a:cubicBezTo>
                    <a:pt x="1217" y="184"/>
                    <a:pt x="1197" y="176"/>
                    <a:pt x="1177" y="170"/>
                  </a:cubicBezTo>
                  <a:cubicBezTo>
                    <a:pt x="1166" y="167"/>
                    <a:pt x="1157" y="160"/>
                    <a:pt x="1146" y="158"/>
                  </a:cubicBezTo>
                  <a:cubicBezTo>
                    <a:pt x="1148" y="161"/>
                    <a:pt x="1150" y="163"/>
                    <a:pt x="1149" y="167"/>
                  </a:cubicBezTo>
                  <a:cubicBezTo>
                    <a:pt x="1146" y="212"/>
                    <a:pt x="1147" y="258"/>
                    <a:pt x="1146" y="303"/>
                  </a:cubicBezTo>
                  <a:cubicBezTo>
                    <a:pt x="1146" y="309"/>
                    <a:pt x="1147" y="315"/>
                    <a:pt x="1150" y="320"/>
                  </a:cubicBezTo>
                  <a:cubicBezTo>
                    <a:pt x="1159" y="342"/>
                    <a:pt x="1165" y="365"/>
                    <a:pt x="1170" y="388"/>
                  </a:cubicBezTo>
                  <a:cubicBezTo>
                    <a:pt x="1173" y="403"/>
                    <a:pt x="1178" y="418"/>
                    <a:pt x="1183" y="432"/>
                  </a:cubicBezTo>
                  <a:cubicBezTo>
                    <a:pt x="1184" y="437"/>
                    <a:pt x="1184" y="439"/>
                    <a:pt x="1178" y="439"/>
                  </a:cubicBezTo>
                  <a:cubicBezTo>
                    <a:pt x="1150" y="439"/>
                    <a:pt x="1122" y="439"/>
                    <a:pt x="1093" y="439"/>
                  </a:cubicBezTo>
                  <a:cubicBezTo>
                    <a:pt x="1088" y="439"/>
                    <a:pt x="1087" y="436"/>
                    <a:pt x="1086" y="432"/>
                  </a:cubicBezTo>
                  <a:cubicBezTo>
                    <a:pt x="1077" y="409"/>
                    <a:pt x="1074" y="385"/>
                    <a:pt x="1073" y="361"/>
                  </a:cubicBezTo>
                  <a:cubicBezTo>
                    <a:pt x="1072" y="310"/>
                    <a:pt x="1065" y="260"/>
                    <a:pt x="1061" y="209"/>
                  </a:cubicBezTo>
                  <a:cubicBezTo>
                    <a:pt x="1060" y="204"/>
                    <a:pt x="1060" y="198"/>
                    <a:pt x="1059" y="193"/>
                  </a:cubicBezTo>
                  <a:cubicBezTo>
                    <a:pt x="1059" y="186"/>
                    <a:pt x="1061" y="179"/>
                    <a:pt x="1068" y="174"/>
                  </a:cubicBezTo>
                  <a:cubicBezTo>
                    <a:pt x="1076" y="197"/>
                    <a:pt x="1095" y="213"/>
                    <a:pt x="1106" y="235"/>
                  </a:cubicBezTo>
                  <a:cubicBezTo>
                    <a:pt x="1106" y="235"/>
                    <a:pt x="1107" y="234"/>
                    <a:pt x="1107" y="233"/>
                  </a:cubicBezTo>
                  <a:cubicBezTo>
                    <a:pt x="1109" y="225"/>
                    <a:pt x="1114" y="219"/>
                    <a:pt x="1118" y="213"/>
                  </a:cubicBezTo>
                  <a:cubicBezTo>
                    <a:pt x="1130" y="195"/>
                    <a:pt x="1138" y="177"/>
                    <a:pt x="1137" y="156"/>
                  </a:cubicBezTo>
                  <a:cubicBezTo>
                    <a:pt x="1137" y="154"/>
                    <a:pt x="1137" y="152"/>
                    <a:pt x="1140" y="152"/>
                  </a:cubicBezTo>
                  <a:cubicBezTo>
                    <a:pt x="1138" y="147"/>
                    <a:pt x="1137" y="142"/>
                    <a:pt x="1142" y="138"/>
                  </a:cubicBezTo>
                  <a:cubicBezTo>
                    <a:pt x="1146" y="134"/>
                    <a:pt x="1147" y="130"/>
                    <a:pt x="1147" y="125"/>
                  </a:cubicBezTo>
                  <a:cubicBezTo>
                    <a:pt x="1147" y="121"/>
                    <a:pt x="1148" y="117"/>
                    <a:pt x="1150" y="114"/>
                  </a:cubicBezTo>
                  <a:cubicBezTo>
                    <a:pt x="1155" y="101"/>
                    <a:pt x="1158" y="88"/>
                    <a:pt x="1155" y="74"/>
                  </a:cubicBezTo>
                  <a:cubicBezTo>
                    <a:pt x="1152" y="63"/>
                    <a:pt x="1145" y="55"/>
                    <a:pt x="1139" y="46"/>
                  </a:cubicBezTo>
                  <a:cubicBezTo>
                    <a:pt x="1130" y="34"/>
                    <a:pt x="1120" y="27"/>
                    <a:pt x="1103" y="25"/>
                  </a:cubicBezTo>
                  <a:cubicBezTo>
                    <a:pt x="1069" y="21"/>
                    <a:pt x="1052" y="44"/>
                    <a:pt x="1044" y="69"/>
                  </a:cubicBezTo>
                  <a:cubicBezTo>
                    <a:pt x="1037" y="95"/>
                    <a:pt x="1047" y="120"/>
                    <a:pt x="1057" y="144"/>
                  </a:cubicBezTo>
                  <a:cubicBezTo>
                    <a:pt x="1058" y="146"/>
                    <a:pt x="1060" y="148"/>
                    <a:pt x="1062" y="149"/>
                  </a:cubicBezTo>
                  <a:cubicBezTo>
                    <a:pt x="1068" y="156"/>
                    <a:pt x="1068" y="168"/>
                    <a:pt x="1062" y="174"/>
                  </a:cubicBezTo>
                  <a:cubicBezTo>
                    <a:pt x="1052" y="184"/>
                    <a:pt x="1039" y="190"/>
                    <a:pt x="1028" y="197"/>
                  </a:cubicBezTo>
                  <a:cubicBezTo>
                    <a:pt x="1011" y="207"/>
                    <a:pt x="996" y="218"/>
                    <a:pt x="985" y="234"/>
                  </a:cubicBezTo>
                  <a:cubicBezTo>
                    <a:pt x="981" y="225"/>
                    <a:pt x="976" y="216"/>
                    <a:pt x="964" y="216"/>
                  </a:cubicBezTo>
                  <a:cubicBezTo>
                    <a:pt x="961" y="216"/>
                    <a:pt x="959" y="212"/>
                    <a:pt x="959" y="208"/>
                  </a:cubicBezTo>
                  <a:cubicBezTo>
                    <a:pt x="958" y="205"/>
                    <a:pt x="958" y="201"/>
                    <a:pt x="958" y="198"/>
                  </a:cubicBezTo>
                  <a:cubicBezTo>
                    <a:pt x="958" y="175"/>
                    <a:pt x="953" y="152"/>
                    <a:pt x="958" y="129"/>
                  </a:cubicBezTo>
                  <a:cubicBezTo>
                    <a:pt x="963" y="102"/>
                    <a:pt x="950" y="75"/>
                    <a:pt x="926" y="62"/>
                  </a:cubicBezTo>
                  <a:cubicBezTo>
                    <a:pt x="912" y="55"/>
                    <a:pt x="895" y="52"/>
                    <a:pt x="883" y="59"/>
                  </a:cubicBezTo>
                  <a:cubicBezTo>
                    <a:pt x="856" y="74"/>
                    <a:pt x="841" y="98"/>
                    <a:pt x="839" y="129"/>
                  </a:cubicBezTo>
                  <a:cubicBezTo>
                    <a:pt x="838" y="138"/>
                    <a:pt x="837" y="146"/>
                    <a:pt x="831" y="154"/>
                  </a:cubicBezTo>
                  <a:cubicBezTo>
                    <a:pt x="828" y="157"/>
                    <a:pt x="827" y="161"/>
                    <a:pt x="827" y="166"/>
                  </a:cubicBezTo>
                  <a:cubicBezTo>
                    <a:pt x="826" y="176"/>
                    <a:pt x="825" y="186"/>
                    <a:pt x="824" y="196"/>
                  </a:cubicBezTo>
                  <a:cubicBezTo>
                    <a:pt x="823" y="215"/>
                    <a:pt x="817" y="222"/>
                    <a:pt x="800" y="228"/>
                  </a:cubicBezTo>
                  <a:cubicBezTo>
                    <a:pt x="796" y="229"/>
                    <a:pt x="794" y="228"/>
                    <a:pt x="793" y="224"/>
                  </a:cubicBezTo>
                  <a:cubicBezTo>
                    <a:pt x="790" y="215"/>
                    <a:pt x="786" y="206"/>
                    <a:pt x="782" y="197"/>
                  </a:cubicBezTo>
                  <a:cubicBezTo>
                    <a:pt x="780" y="191"/>
                    <a:pt x="776" y="188"/>
                    <a:pt x="770" y="186"/>
                  </a:cubicBezTo>
                  <a:cubicBezTo>
                    <a:pt x="742" y="179"/>
                    <a:pt x="716" y="171"/>
                    <a:pt x="689" y="164"/>
                  </a:cubicBezTo>
                  <a:cubicBezTo>
                    <a:pt x="681" y="163"/>
                    <a:pt x="673" y="159"/>
                    <a:pt x="671" y="151"/>
                  </a:cubicBezTo>
                  <a:cubicBezTo>
                    <a:pt x="667" y="139"/>
                    <a:pt x="673" y="127"/>
                    <a:pt x="673" y="116"/>
                  </a:cubicBezTo>
                  <a:cubicBezTo>
                    <a:pt x="673" y="113"/>
                    <a:pt x="676" y="113"/>
                    <a:pt x="678" y="111"/>
                  </a:cubicBezTo>
                  <a:cubicBezTo>
                    <a:pt x="684" y="107"/>
                    <a:pt x="689" y="88"/>
                    <a:pt x="684" y="83"/>
                  </a:cubicBezTo>
                  <a:cubicBezTo>
                    <a:pt x="680" y="79"/>
                    <a:pt x="680" y="74"/>
                    <a:pt x="680" y="68"/>
                  </a:cubicBezTo>
                  <a:cubicBezTo>
                    <a:pt x="681" y="62"/>
                    <a:pt x="680" y="55"/>
                    <a:pt x="679" y="49"/>
                  </a:cubicBezTo>
                  <a:cubicBezTo>
                    <a:pt x="676" y="31"/>
                    <a:pt x="665" y="19"/>
                    <a:pt x="647" y="15"/>
                  </a:cubicBezTo>
                  <a:cubicBezTo>
                    <a:pt x="642" y="14"/>
                    <a:pt x="636" y="13"/>
                    <a:pt x="631" y="12"/>
                  </a:cubicBezTo>
                  <a:cubicBezTo>
                    <a:pt x="611" y="10"/>
                    <a:pt x="592" y="22"/>
                    <a:pt x="585" y="41"/>
                  </a:cubicBezTo>
                  <a:cubicBezTo>
                    <a:pt x="581" y="51"/>
                    <a:pt x="581" y="62"/>
                    <a:pt x="580" y="73"/>
                  </a:cubicBezTo>
                  <a:cubicBezTo>
                    <a:pt x="580" y="75"/>
                    <a:pt x="580" y="77"/>
                    <a:pt x="578" y="79"/>
                  </a:cubicBezTo>
                  <a:cubicBezTo>
                    <a:pt x="571" y="86"/>
                    <a:pt x="572" y="108"/>
                    <a:pt x="581" y="112"/>
                  </a:cubicBezTo>
                  <a:cubicBezTo>
                    <a:pt x="587" y="115"/>
                    <a:pt x="588" y="120"/>
                    <a:pt x="590" y="125"/>
                  </a:cubicBezTo>
                  <a:cubicBezTo>
                    <a:pt x="592" y="130"/>
                    <a:pt x="593" y="136"/>
                    <a:pt x="596" y="141"/>
                  </a:cubicBezTo>
                  <a:cubicBezTo>
                    <a:pt x="600" y="148"/>
                    <a:pt x="598" y="157"/>
                    <a:pt x="591" y="162"/>
                  </a:cubicBezTo>
                  <a:cubicBezTo>
                    <a:pt x="586" y="166"/>
                    <a:pt x="580" y="168"/>
                    <a:pt x="575" y="171"/>
                  </a:cubicBezTo>
                  <a:cubicBezTo>
                    <a:pt x="551" y="184"/>
                    <a:pt x="524" y="194"/>
                    <a:pt x="501" y="209"/>
                  </a:cubicBezTo>
                  <a:cubicBezTo>
                    <a:pt x="497" y="211"/>
                    <a:pt x="496" y="208"/>
                    <a:pt x="494" y="206"/>
                  </a:cubicBezTo>
                  <a:cubicBezTo>
                    <a:pt x="487" y="198"/>
                    <a:pt x="479" y="194"/>
                    <a:pt x="469" y="192"/>
                  </a:cubicBezTo>
                  <a:cubicBezTo>
                    <a:pt x="459" y="191"/>
                    <a:pt x="452" y="179"/>
                    <a:pt x="456" y="170"/>
                  </a:cubicBezTo>
                  <a:cubicBezTo>
                    <a:pt x="460" y="158"/>
                    <a:pt x="460" y="146"/>
                    <a:pt x="458" y="134"/>
                  </a:cubicBezTo>
                  <a:cubicBezTo>
                    <a:pt x="454" y="119"/>
                    <a:pt x="448" y="105"/>
                    <a:pt x="445" y="90"/>
                  </a:cubicBezTo>
                  <a:cubicBezTo>
                    <a:pt x="442" y="77"/>
                    <a:pt x="437" y="64"/>
                    <a:pt x="424" y="55"/>
                  </a:cubicBezTo>
                  <a:cubicBezTo>
                    <a:pt x="419" y="51"/>
                    <a:pt x="411" y="53"/>
                    <a:pt x="406" y="50"/>
                  </a:cubicBezTo>
                  <a:cubicBezTo>
                    <a:pt x="396" y="41"/>
                    <a:pt x="385" y="44"/>
                    <a:pt x="375" y="45"/>
                  </a:cubicBezTo>
                  <a:cubicBezTo>
                    <a:pt x="363" y="45"/>
                    <a:pt x="353" y="51"/>
                    <a:pt x="346" y="61"/>
                  </a:cubicBezTo>
                  <a:cubicBezTo>
                    <a:pt x="343" y="67"/>
                    <a:pt x="339" y="72"/>
                    <a:pt x="337" y="78"/>
                  </a:cubicBezTo>
                  <a:cubicBezTo>
                    <a:pt x="334" y="85"/>
                    <a:pt x="326" y="89"/>
                    <a:pt x="324" y="96"/>
                  </a:cubicBezTo>
                  <a:cubicBezTo>
                    <a:pt x="320" y="108"/>
                    <a:pt x="317" y="119"/>
                    <a:pt x="318" y="131"/>
                  </a:cubicBezTo>
                  <a:cubicBezTo>
                    <a:pt x="322" y="151"/>
                    <a:pt x="315" y="167"/>
                    <a:pt x="304" y="182"/>
                  </a:cubicBezTo>
                  <a:cubicBezTo>
                    <a:pt x="301" y="186"/>
                    <a:pt x="300" y="187"/>
                    <a:pt x="295" y="185"/>
                  </a:cubicBezTo>
                  <a:cubicBezTo>
                    <a:pt x="283" y="179"/>
                    <a:pt x="271" y="173"/>
                    <a:pt x="258" y="169"/>
                  </a:cubicBezTo>
                  <a:cubicBezTo>
                    <a:pt x="238" y="162"/>
                    <a:pt x="218" y="155"/>
                    <a:pt x="203" y="140"/>
                  </a:cubicBezTo>
                  <a:cubicBezTo>
                    <a:pt x="203" y="140"/>
                    <a:pt x="202" y="140"/>
                    <a:pt x="202" y="140"/>
                  </a:cubicBezTo>
                  <a:cubicBezTo>
                    <a:pt x="202" y="140"/>
                    <a:pt x="202" y="140"/>
                    <a:pt x="202" y="140"/>
                  </a:cubicBezTo>
                  <a:cubicBezTo>
                    <a:pt x="204" y="142"/>
                    <a:pt x="204" y="146"/>
                    <a:pt x="205" y="148"/>
                  </a:cubicBezTo>
                  <a:cubicBezTo>
                    <a:pt x="208" y="154"/>
                    <a:pt x="207" y="161"/>
                    <a:pt x="208" y="167"/>
                  </a:cubicBezTo>
                  <a:cubicBezTo>
                    <a:pt x="212" y="206"/>
                    <a:pt x="204" y="244"/>
                    <a:pt x="198" y="283"/>
                  </a:cubicBezTo>
                  <a:cubicBezTo>
                    <a:pt x="197" y="276"/>
                    <a:pt x="195" y="268"/>
                    <a:pt x="193" y="261"/>
                  </a:cubicBezTo>
                  <a:cubicBezTo>
                    <a:pt x="187" y="241"/>
                    <a:pt x="184" y="220"/>
                    <a:pt x="175" y="201"/>
                  </a:cubicBezTo>
                  <a:cubicBezTo>
                    <a:pt x="172" y="193"/>
                    <a:pt x="178" y="191"/>
                    <a:pt x="181" y="186"/>
                  </a:cubicBezTo>
                  <a:cubicBezTo>
                    <a:pt x="182" y="185"/>
                    <a:pt x="183" y="184"/>
                    <a:pt x="184" y="183"/>
                  </a:cubicBezTo>
                  <a:cubicBezTo>
                    <a:pt x="180" y="178"/>
                    <a:pt x="177" y="174"/>
                    <a:pt x="173" y="170"/>
                  </a:cubicBezTo>
                  <a:cubicBezTo>
                    <a:pt x="169" y="166"/>
                    <a:pt x="170" y="164"/>
                    <a:pt x="174" y="161"/>
                  </a:cubicBezTo>
                  <a:cubicBezTo>
                    <a:pt x="184" y="154"/>
                    <a:pt x="195" y="150"/>
                    <a:pt x="202" y="140"/>
                  </a:cubicBezTo>
                  <a:cubicBezTo>
                    <a:pt x="202" y="140"/>
                    <a:pt x="202" y="140"/>
                    <a:pt x="202" y="139"/>
                  </a:cubicBezTo>
                  <a:cubicBezTo>
                    <a:pt x="202" y="139"/>
                    <a:pt x="202" y="139"/>
                    <a:pt x="202" y="140"/>
                  </a:cubicBezTo>
                  <a:cubicBezTo>
                    <a:pt x="202" y="140"/>
                    <a:pt x="202" y="139"/>
                    <a:pt x="202" y="139"/>
                  </a:cubicBezTo>
                  <a:cubicBezTo>
                    <a:pt x="202" y="140"/>
                    <a:pt x="202" y="140"/>
                    <a:pt x="202" y="140"/>
                  </a:cubicBezTo>
                  <a:cubicBezTo>
                    <a:pt x="202" y="140"/>
                    <a:pt x="202" y="140"/>
                    <a:pt x="202" y="140"/>
                  </a:cubicBezTo>
                  <a:cubicBezTo>
                    <a:pt x="203" y="131"/>
                    <a:pt x="203" y="122"/>
                    <a:pt x="204" y="113"/>
                  </a:cubicBezTo>
                  <a:cubicBezTo>
                    <a:pt x="204" y="111"/>
                    <a:pt x="203" y="108"/>
                    <a:pt x="206" y="106"/>
                  </a:cubicBezTo>
                  <a:cubicBezTo>
                    <a:pt x="213" y="100"/>
                    <a:pt x="217" y="74"/>
                    <a:pt x="212" y="67"/>
                  </a:cubicBezTo>
                  <a:cubicBezTo>
                    <a:pt x="209" y="63"/>
                    <a:pt x="209" y="59"/>
                    <a:pt x="208" y="55"/>
                  </a:cubicBezTo>
                  <a:cubicBezTo>
                    <a:pt x="208" y="47"/>
                    <a:pt x="208" y="39"/>
                    <a:pt x="207" y="31"/>
                  </a:cubicBezTo>
                  <a:cubicBezTo>
                    <a:pt x="206" y="19"/>
                    <a:pt x="199" y="11"/>
                    <a:pt x="188" y="6"/>
                  </a:cubicBezTo>
                  <a:cubicBezTo>
                    <a:pt x="180" y="2"/>
                    <a:pt x="170" y="0"/>
                    <a:pt x="161" y="0"/>
                  </a:cubicBezTo>
                  <a:cubicBezTo>
                    <a:pt x="143" y="0"/>
                    <a:pt x="128" y="6"/>
                    <a:pt x="119" y="23"/>
                  </a:cubicBezTo>
                  <a:cubicBezTo>
                    <a:pt x="116" y="30"/>
                    <a:pt x="106" y="77"/>
                    <a:pt x="107" y="84"/>
                  </a:cubicBezTo>
                  <a:cubicBezTo>
                    <a:pt x="108" y="90"/>
                    <a:pt x="109" y="95"/>
                    <a:pt x="111" y="100"/>
                  </a:cubicBezTo>
                  <a:cubicBezTo>
                    <a:pt x="113" y="105"/>
                    <a:pt x="115" y="110"/>
                    <a:pt x="121" y="111"/>
                  </a:cubicBezTo>
                  <a:cubicBezTo>
                    <a:pt x="125" y="112"/>
                    <a:pt x="125" y="113"/>
                    <a:pt x="124" y="116"/>
                  </a:cubicBezTo>
                  <a:cubicBezTo>
                    <a:pt x="124" y="120"/>
                    <a:pt x="123" y="123"/>
                    <a:pt x="123" y="127"/>
                  </a:cubicBezTo>
                  <a:cubicBezTo>
                    <a:pt x="124" y="134"/>
                    <a:pt x="121" y="139"/>
                    <a:pt x="114" y="142"/>
                  </a:cubicBezTo>
                  <a:cubicBezTo>
                    <a:pt x="108" y="146"/>
                    <a:pt x="101" y="151"/>
                    <a:pt x="95" y="155"/>
                  </a:cubicBezTo>
                  <a:cubicBezTo>
                    <a:pt x="73" y="169"/>
                    <a:pt x="49" y="180"/>
                    <a:pt x="27" y="193"/>
                  </a:cubicBezTo>
                  <a:cubicBezTo>
                    <a:pt x="21" y="197"/>
                    <a:pt x="17" y="200"/>
                    <a:pt x="17" y="207"/>
                  </a:cubicBezTo>
                  <a:cubicBezTo>
                    <a:pt x="14" y="227"/>
                    <a:pt x="11" y="247"/>
                    <a:pt x="9" y="267"/>
                  </a:cubicBezTo>
                  <a:cubicBezTo>
                    <a:pt x="1" y="359"/>
                    <a:pt x="5" y="452"/>
                    <a:pt x="4" y="544"/>
                  </a:cubicBezTo>
                  <a:cubicBezTo>
                    <a:pt x="4" y="549"/>
                    <a:pt x="6" y="552"/>
                    <a:pt x="10" y="552"/>
                  </a:cubicBezTo>
                  <a:cubicBezTo>
                    <a:pt x="15" y="553"/>
                    <a:pt x="16" y="555"/>
                    <a:pt x="15" y="559"/>
                  </a:cubicBezTo>
                  <a:cubicBezTo>
                    <a:pt x="14" y="572"/>
                    <a:pt x="14" y="584"/>
                    <a:pt x="16" y="596"/>
                  </a:cubicBezTo>
                  <a:cubicBezTo>
                    <a:pt x="17" y="602"/>
                    <a:pt x="18" y="608"/>
                    <a:pt x="24" y="610"/>
                  </a:cubicBezTo>
                  <a:cubicBezTo>
                    <a:pt x="36" y="617"/>
                    <a:pt x="39" y="626"/>
                    <a:pt x="36" y="639"/>
                  </a:cubicBezTo>
                  <a:cubicBezTo>
                    <a:pt x="35" y="641"/>
                    <a:pt x="36" y="642"/>
                    <a:pt x="36" y="644"/>
                  </a:cubicBezTo>
                  <a:cubicBezTo>
                    <a:pt x="34" y="677"/>
                    <a:pt x="34" y="711"/>
                    <a:pt x="31" y="743"/>
                  </a:cubicBezTo>
                  <a:cubicBezTo>
                    <a:pt x="28" y="770"/>
                    <a:pt x="26" y="797"/>
                    <a:pt x="27" y="825"/>
                  </a:cubicBezTo>
                  <a:cubicBezTo>
                    <a:pt x="28" y="868"/>
                    <a:pt x="31" y="911"/>
                    <a:pt x="27" y="955"/>
                  </a:cubicBezTo>
                  <a:cubicBezTo>
                    <a:pt x="27" y="957"/>
                    <a:pt x="26" y="960"/>
                    <a:pt x="29" y="961"/>
                  </a:cubicBezTo>
                  <a:cubicBezTo>
                    <a:pt x="39" y="962"/>
                    <a:pt x="35" y="967"/>
                    <a:pt x="32" y="971"/>
                  </a:cubicBezTo>
                  <a:cubicBezTo>
                    <a:pt x="24" y="981"/>
                    <a:pt x="16" y="991"/>
                    <a:pt x="8" y="1001"/>
                  </a:cubicBezTo>
                  <a:cubicBezTo>
                    <a:pt x="3" y="1007"/>
                    <a:pt x="0" y="1014"/>
                    <a:pt x="3" y="1023"/>
                  </a:cubicBezTo>
                  <a:cubicBezTo>
                    <a:pt x="4" y="1029"/>
                    <a:pt x="8" y="1032"/>
                    <a:pt x="14" y="1032"/>
                  </a:cubicBezTo>
                  <a:cubicBezTo>
                    <a:pt x="20" y="1032"/>
                    <a:pt x="26" y="1033"/>
                    <a:pt x="32" y="1034"/>
                  </a:cubicBezTo>
                  <a:cubicBezTo>
                    <a:pt x="45" y="1036"/>
                    <a:pt x="56" y="1035"/>
                    <a:pt x="66" y="1025"/>
                  </a:cubicBezTo>
                  <a:cubicBezTo>
                    <a:pt x="69" y="1023"/>
                    <a:pt x="72" y="1020"/>
                    <a:pt x="75" y="1019"/>
                  </a:cubicBezTo>
                  <a:cubicBezTo>
                    <a:pt x="88" y="1015"/>
                    <a:pt x="95" y="1005"/>
                    <a:pt x="99" y="993"/>
                  </a:cubicBezTo>
                  <a:cubicBezTo>
                    <a:pt x="98" y="983"/>
                    <a:pt x="101" y="973"/>
                    <a:pt x="101" y="963"/>
                  </a:cubicBezTo>
                  <a:cubicBezTo>
                    <a:pt x="102" y="942"/>
                    <a:pt x="101" y="921"/>
                    <a:pt x="102" y="901"/>
                  </a:cubicBezTo>
                  <a:cubicBezTo>
                    <a:pt x="104" y="866"/>
                    <a:pt x="107" y="831"/>
                    <a:pt x="116" y="796"/>
                  </a:cubicBezTo>
                  <a:cubicBezTo>
                    <a:pt x="126" y="758"/>
                    <a:pt x="136" y="719"/>
                    <a:pt x="147" y="681"/>
                  </a:cubicBezTo>
                  <a:cubicBezTo>
                    <a:pt x="154" y="657"/>
                    <a:pt x="157" y="632"/>
                    <a:pt x="162" y="606"/>
                  </a:cubicBezTo>
                  <a:cubicBezTo>
                    <a:pt x="170" y="634"/>
                    <a:pt x="173" y="660"/>
                    <a:pt x="173" y="687"/>
                  </a:cubicBezTo>
                  <a:cubicBezTo>
                    <a:pt x="174" y="768"/>
                    <a:pt x="175" y="849"/>
                    <a:pt x="175" y="930"/>
                  </a:cubicBezTo>
                  <a:cubicBezTo>
                    <a:pt x="175" y="941"/>
                    <a:pt x="180" y="950"/>
                    <a:pt x="179" y="960"/>
                  </a:cubicBezTo>
                  <a:cubicBezTo>
                    <a:pt x="178" y="965"/>
                    <a:pt x="176" y="969"/>
                    <a:pt x="183" y="971"/>
                  </a:cubicBezTo>
                  <a:cubicBezTo>
                    <a:pt x="186" y="972"/>
                    <a:pt x="184" y="974"/>
                    <a:pt x="183" y="976"/>
                  </a:cubicBezTo>
                  <a:cubicBezTo>
                    <a:pt x="180" y="984"/>
                    <a:pt x="179" y="993"/>
                    <a:pt x="182" y="1002"/>
                  </a:cubicBezTo>
                  <a:cubicBezTo>
                    <a:pt x="183" y="1008"/>
                    <a:pt x="187" y="1010"/>
                    <a:pt x="192" y="1011"/>
                  </a:cubicBezTo>
                  <a:cubicBezTo>
                    <a:pt x="205" y="1015"/>
                    <a:pt x="217" y="1021"/>
                    <a:pt x="227" y="1029"/>
                  </a:cubicBezTo>
                  <a:cubicBezTo>
                    <a:pt x="234" y="1035"/>
                    <a:pt x="243" y="1038"/>
                    <a:pt x="252" y="1037"/>
                  </a:cubicBezTo>
                  <a:cubicBezTo>
                    <a:pt x="259" y="1037"/>
                    <a:pt x="266" y="1038"/>
                    <a:pt x="274" y="1038"/>
                  </a:cubicBezTo>
                  <a:cubicBezTo>
                    <a:pt x="283" y="1036"/>
                    <a:pt x="293" y="1036"/>
                    <a:pt x="301" y="1029"/>
                  </a:cubicBezTo>
                  <a:cubicBezTo>
                    <a:pt x="307" y="1022"/>
                    <a:pt x="307" y="1016"/>
                    <a:pt x="299" y="1010"/>
                  </a:cubicBezTo>
                  <a:cubicBezTo>
                    <a:pt x="286" y="1000"/>
                    <a:pt x="272" y="991"/>
                    <a:pt x="259" y="980"/>
                  </a:cubicBezTo>
                  <a:cubicBezTo>
                    <a:pt x="255" y="977"/>
                    <a:pt x="252" y="973"/>
                    <a:pt x="249" y="969"/>
                  </a:cubicBezTo>
                  <a:cubicBezTo>
                    <a:pt x="248" y="967"/>
                    <a:pt x="246" y="965"/>
                    <a:pt x="249" y="964"/>
                  </a:cubicBezTo>
                  <a:cubicBezTo>
                    <a:pt x="257" y="962"/>
                    <a:pt x="255" y="956"/>
                    <a:pt x="255" y="951"/>
                  </a:cubicBezTo>
                  <a:cubicBezTo>
                    <a:pt x="254" y="911"/>
                    <a:pt x="258" y="870"/>
                    <a:pt x="265" y="830"/>
                  </a:cubicBezTo>
                  <a:cubicBezTo>
                    <a:pt x="275" y="777"/>
                    <a:pt x="278" y="724"/>
                    <a:pt x="278" y="670"/>
                  </a:cubicBezTo>
                  <a:cubicBezTo>
                    <a:pt x="278" y="654"/>
                    <a:pt x="277" y="654"/>
                    <a:pt x="293" y="655"/>
                  </a:cubicBezTo>
                  <a:cubicBezTo>
                    <a:pt x="296" y="655"/>
                    <a:pt x="299" y="656"/>
                    <a:pt x="302" y="655"/>
                  </a:cubicBezTo>
                  <a:cubicBezTo>
                    <a:pt x="309" y="654"/>
                    <a:pt x="311" y="657"/>
                    <a:pt x="311" y="664"/>
                  </a:cubicBezTo>
                  <a:cubicBezTo>
                    <a:pt x="311" y="739"/>
                    <a:pt x="325" y="812"/>
                    <a:pt x="345" y="883"/>
                  </a:cubicBezTo>
                  <a:cubicBezTo>
                    <a:pt x="351" y="905"/>
                    <a:pt x="355" y="926"/>
                    <a:pt x="353" y="948"/>
                  </a:cubicBezTo>
                  <a:cubicBezTo>
                    <a:pt x="351" y="964"/>
                    <a:pt x="352" y="980"/>
                    <a:pt x="352" y="996"/>
                  </a:cubicBezTo>
                  <a:cubicBezTo>
                    <a:pt x="352" y="998"/>
                    <a:pt x="351" y="1001"/>
                    <a:pt x="353" y="1003"/>
                  </a:cubicBezTo>
                  <a:cubicBezTo>
                    <a:pt x="355" y="1019"/>
                    <a:pt x="359" y="1023"/>
                    <a:pt x="374" y="1025"/>
                  </a:cubicBezTo>
                  <a:cubicBezTo>
                    <a:pt x="378" y="1025"/>
                    <a:pt x="383" y="1024"/>
                    <a:pt x="387" y="1024"/>
                  </a:cubicBezTo>
                  <a:cubicBezTo>
                    <a:pt x="401" y="1022"/>
                    <a:pt x="404" y="1020"/>
                    <a:pt x="407" y="1007"/>
                  </a:cubicBezTo>
                  <a:cubicBezTo>
                    <a:pt x="408" y="1001"/>
                    <a:pt x="408" y="995"/>
                    <a:pt x="408" y="990"/>
                  </a:cubicBezTo>
                  <a:cubicBezTo>
                    <a:pt x="407" y="970"/>
                    <a:pt x="401" y="951"/>
                    <a:pt x="402" y="931"/>
                  </a:cubicBezTo>
                  <a:cubicBezTo>
                    <a:pt x="402" y="924"/>
                    <a:pt x="398" y="919"/>
                    <a:pt x="394" y="914"/>
                  </a:cubicBezTo>
                  <a:cubicBezTo>
                    <a:pt x="388" y="906"/>
                    <a:pt x="385" y="896"/>
                    <a:pt x="385" y="886"/>
                  </a:cubicBezTo>
                  <a:cubicBezTo>
                    <a:pt x="384" y="827"/>
                    <a:pt x="383" y="769"/>
                    <a:pt x="382" y="710"/>
                  </a:cubicBezTo>
                  <a:cubicBezTo>
                    <a:pt x="382" y="693"/>
                    <a:pt x="382" y="675"/>
                    <a:pt x="382" y="658"/>
                  </a:cubicBezTo>
                  <a:cubicBezTo>
                    <a:pt x="382" y="653"/>
                    <a:pt x="383" y="652"/>
                    <a:pt x="387" y="653"/>
                  </a:cubicBezTo>
                  <a:cubicBezTo>
                    <a:pt x="397" y="653"/>
                    <a:pt x="408" y="653"/>
                    <a:pt x="418" y="653"/>
                  </a:cubicBezTo>
                  <a:cubicBezTo>
                    <a:pt x="424" y="653"/>
                    <a:pt x="426" y="654"/>
                    <a:pt x="427" y="660"/>
                  </a:cubicBezTo>
                  <a:cubicBezTo>
                    <a:pt x="432" y="681"/>
                    <a:pt x="436" y="703"/>
                    <a:pt x="443" y="724"/>
                  </a:cubicBezTo>
                  <a:cubicBezTo>
                    <a:pt x="448" y="738"/>
                    <a:pt x="448" y="752"/>
                    <a:pt x="447" y="766"/>
                  </a:cubicBezTo>
                  <a:cubicBezTo>
                    <a:pt x="446" y="777"/>
                    <a:pt x="445" y="788"/>
                    <a:pt x="446" y="799"/>
                  </a:cubicBezTo>
                  <a:cubicBezTo>
                    <a:pt x="452" y="829"/>
                    <a:pt x="455" y="859"/>
                    <a:pt x="457" y="890"/>
                  </a:cubicBezTo>
                  <a:cubicBezTo>
                    <a:pt x="457" y="901"/>
                    <a:pt x="456" y="911"/>
                    <a:pt x="449" y="920"/>
                  </a:cubicBezTo>
                  <a:cubicBezTo>
                    <a:pt x="438" y="934"/>
                    <a:pt x="434" y="949"/>
                    <a:pt x="435" y="967"/>
                  </a:cubicBezTo>
                  <a:cubicBezTo>
                    <a:pt x="435" y="974"/>
                    <a:pt x="435" y="981"/>
                    <a:pt x="435" y="989"/>
                  </a:cubicBezTo>
                  <a:cubicBezTo>
                    <a:pt x="435" y="993"/>
                    <a:pt x="434" y="998"/>
                    <a:pt x="436" y="1002"/>
                  </a:cubicBezTo>
                  <a:cubicBezTo>
                    <a:pt x="440" y="1007"/>
                    <a:pt x="444" y="1006"/>
                    <a:pt x="449" y="1003"/>
                  </a:cubicBezTo>
                  <a:cubicBezTo>
                    <a:pt x="453" y="1002"/>
                    <a:pt x="452" y="998"/>
                    <a:pt x="454" y="995"/>
                  </a:cubicBezTo>
                  <a:cubicBezTo>
                    <a:pt x="456" y="998"/>
                    <a:pt x="456" y="1001"/>
                    <a:pt x="457" y="1003"/>
                  </a:cubicBezTo>
                  <a:cubicBezTo>
                    <a:pt x="464" y="1015"/>
                    <a:pt x="474" y="1024"/>
                    <a:pt x="487" y="1027"/>
                  </a:cubicBezTo>
                  <a:cubicBezTo>
                    <a:pt x="497" y="1029"/>
                    <a:pt x="507" y="1032"/>
                    <a:pt x="516" y="1023"/>
                  </a:cubicBezTo>
                  <a:cubicBezTo>
                    <a:pt x="522" y="1015"/>
                    <a:pt x="520" y="1006"/>
                    <a:pt x="516" y="998"/>
                  </a:cubicBezTo>
                  <a:cubicBezTo>
                    <a:pt x="511" y="986"/>
                    <a:pt x="505" y="975"/>
                    <a:pt x="500" y="964"/>
                  </a:cubicBezTo>
                  <a:cubicBezTo>
                    <a:pt x="495" y="951"/>
                    <a:pt x="490" y="939"/>
                    <a:pt x="492" y="925"/>
                  </a:cubicBezTo>
                  <a:cubicBezTo>
                    <a:pt x="497" y="883"/>
                    <a:pt x="501" y="842"/>
                    <a:pt x="502" y="800"/>
                  </a:cubicBezTo>
                  <a:cubicBezTo>
                    <a:pt x="503" y="769"/>
                    <a:pt x="507" y="737"/>
                    <a:pt x="503" y="706"/>
                  </a:cubicBezTo>
                  <a:cubicBezTo>
                    <a:pt x="501" y="690"/>
                    <a:pt x="499" y="674"/>
                    <a:pt x="499" y="659"/>
                  </a:cubicBezTo>
                  <a:cubicBezTo>
                    <a:pt x="499" y="656"/>
                    <a:pt x="498" y="652"/>
                    <a:pt x="503" y="651"/>
                  </a:cubicBezTo>
                  <a:cubicBezTo>
                    <a:pt x="512" y="650"/>
                    <a:pt x="511" y="643"/>
                    <a:pt x="510" y="636"/>
                  </a:cubicBezTo>
                  <a:cubicBezTo>
                    <a:pt x="507" y="619"/>
                    <a:pt x="504" y="602"/>
                    <a:pt x="501" y="585"/>
                  </a:cubicBezTo>
                  <a:cubicBezTo>
                    <a:pt x="499" y="577"/>
                    <a:pt x="497" y="569"/>
                    <a:pt x="495" y="560"/>
                  </a:cubicBezTo>
                  <a:cubicBezTo>
                    <a:pt x="494" y="559"/>
                    <a:pt x="494" y="559"/>
                    <a:pt x="494" y="558"/>
                  </a:cubicBezTo>
                  <a:cubicBezTo>
                    <a:pt x="493" y="555"/>
                    <a:pt x="490" y="553"/>
                    <a:pt x="493" y="551"/>
                  </a:cubicBezTo>
                  <a:cubicBezTo>
                    <a:pt x="493" y="550"/>
                    <a:pt x="496" y="550"/>
                    <a:pt x="497" y="551"/>
                  </a:cubicBezTo>
                  <a:cubicBezTo>
                    <a:pt x="500" y="552"/>
                    <a:pt x="498" y="555"/>
                    <a:pt x="498" y="557"/>
                  </a:cubicBezTo>
                  <a:cubicBezTo>
                    <a:pt x="498" y="565"/>
                    <a:pt x="501" y="573"/>
                    <a:pt x="503" y="580"/>
                  </a:cubicBezTo>
                  <a:cubicBezTo>
                    <a:pt x="511" y="601"/>
                    <a:pt x="528" y="607"/>
                    <a:pt x="549" y="607"/>
                  </a:cubicBezTo>
                  <a:cubicBezTo>
                    <a:pt x="557" y="606"/>
                    <a:pt x="560" y="609"/>
                    <a:pt x="559" y="617"/>
                  </a:cubicBezTo>
                  <a:cubicBezTo>
                    <a:pt x="558" y="627"/>
                    <a:pt x="560" y="637"/>
                    <a:pt x="562" y="647"/>
                  </a:cubicBezTo>
                  <a:cubicBezTo>
                    <a:pt x="569" y="672"/>
                    <a:pt x="575" y="697"/>
                    <a:pt x="582" y="721"/>
                  </a:cubicBezTo>
                  <a:cubicBezTo>
                    <a:pt x="585" y="732"/>
                    <a:pt x="588" y="743"/>
                    <a:pt x="589" y="754"/>
                  </a:cubicBezTo>
                  <a:cubicBezTo>
                    <a:pt x="593" y="803"/>
                    <a:pt x="601" y="852"/>
                    <a:pt x="599" y="901"/>
                  </a:cubicBezTo>
                  <a:cubicBezTo>
                    <a:pt x="598" y="910"/>
                    <a:pt x="599" y="918"/>
                    <a:pt x="607" y="925"/>
                  </a:cubicBezTo>
                  <a:cubicBezTo>
                    <a:pt x="608" y="926"/>
                    <a:pt x="610" y="929"/>
                    <a:pt x="610" y="931"/>
                  </a:cubicBezTo>
                  <a:cubicBezTo>
                    <a:pt x="615" y="954"/>
                    <a:pt x="619" y="977"/>
                    <a:pt x="599" y="995"/>
                  </a:cubicBezTo>
                  <a:cubicBezTo>
                    <a:pt x="591" y="1003"/>
                    <a:pt x="592" y="1011"/>
                    <a:pt x="597" y="1020"/>
                  </a:cubicBezTo>
                  <a:cubicBezTo>
                    <a:pt x="599" y="1022"/>
                    <a:pt x="602" y="1023"/>
                    <a:pt x="605" y="1024"/>
                  </a:cubicBezTo>
                  <a:cubicBezTo>
                    <a:pt x="619" y="1026"/>
                    <a:pt x="633" y="1027"/>
                    <a:pt x="647" y="1019"/>
                  </a:cubicBezTo>
                  <a:cubicBezTo>
                    <a:pt x="653" y="1015"/>
                    <a:pt x="661" y="1012"/>
                    <a:pt x="668" y="1009"/>
                  </a:cubicBezTo>
                  <a:cubicBezTo>
                    <a:pt x="672" y="1007"/>
                    <a:pt x="674" y="1005"/>
                    <a:pt x="675" y="1001"/>
                  </a:cubicBezTo>
                  <a:cubicBezTo>
                    <a:pt x="676" y="991"/>
                    <a:pt x="674" y="979"/>
                    <a:pt x="685" y="971"/>
                  </a:cubicBezTo>
                  <a:cubicBezTo>
                    <a:pt x="686" y="970"/>
                    <a:pt x="686" y="968"/>
                    <a:pt x="686" y="966"/>
                  </a:cubicBezTo>
                  <a:cubicBezTo>
                    <a:pt x="690" y="949"/>
                    <a:pt x="691" y="932"/>
                    <a:pt x="686" y="914"/>
                  </a:cubicBezTo>
                  <a:cubicBezTo>
                    <a:pt x="683" y="907"/>
                    <a:pt x="682" y="898"/>
                    <a:pt x="679" y="890"/>
                  </a:cubicBezTo>
                  <a:cubicBezTo>
                    <a:pt x="668" y="853"/>
                    <a:pt x="666" y="814"/>
                    <a:pt x="667" y="776"/>
                  </a:cubicBezTo>
                  <a:cubicBezTo>
                    <a:pt x="669" y="722"/>
                    <a:pt x="670" y="669"/>
                    <a:pt x="668" y="616"/>
                  </a:cubicBezTo>
                  <a:cubicBezTo>
                    <a:pt x="668" y="611"/>
                    <a:pt x="665" y="604"/>
                    <a:pt x="669" y="603"/>
                  </a:cubicBezTo>
                  <a:cubicBezTo>
                    <a:pt x="674" y="602"/>
                    <a:pt x="676" y="609"/>
                    <a:pt x="678" y="613"/>
                  </a:cubicBezTo>
                  <a:cubicBezTo>
                    <a:pt x="692" y="645"/>
                    <a:pt x="706" y="678"/>
                    <a:pt x="718" y="710"/>
                  </a:cubicBezTo>
                  <a:cubicBezTo>
                    <a:pt x="719" y="713"/>
                    <a:pt x="719" y="716"/>
                    <a:pt x="719" y="719"/>
                  </a:cubicBezTo>
                  <a:cubicBezTo>
                    <a:pt x="714" y="783"/>
                    <a:pt x="716" y="848"/>
                    <a:pt x="720" y="912"/>
                  </a:cubicBezTo>
                  <a:cubicBezTo>
                    <a:pt x="721" y="930"/>
                    <a:pt x="727" y="947"/>
                    <a:pt x="734" y="964"/>
                  </a:cubicBezTo>
                  <a:cubicBezTo>
                    <a:pt x="734" y="965"/>
                    <a:pt x="735" y="967"/>
                    <a:pt x="735" y="967"/>
                  </a:cubicBezTo>
                  <a:cubicBezTo>
                    <a:pt x="743" y="968"/>
                    <a:pt x="740" y="974"/>
                    <a:pt x="741" y="978"/>
                  </a:cubicBezTo>
                  <a:cubicBezTo>
                    <a:pt x="742" y="985"/>
                    <a:pt x="738" y="994"/>
                    <a:pt x="746" y="1000"/>
                  </a:cubicBezTo>
                  <a:cubicBezTo>
                    <a:pt x="746" y="1003"/>
                    <a:pt x="749" y="1005"/>
                    <a:pt x="752" y="1006"/>
                  </a:cubicBezTo>
                  <a:cubicBezTo>
                    <a:pt x="755" y="1007"/>
                    <a:pt x="758" y="1008"/>
                    <a:pt x="760" y="1011"/>
                  </a:cubicBezTo>
                  <a:cubicBezTo>
                    <a:pt x="769" y="1023"/>
                    <a:pt x="783" y="1025"/>
                    <a:pt x="796" y="1023"/>
                  </a:cubicBezTo>
                  <a:cubicBezTo>
                    <a:pt x="805" y="1022"/>
                    <a:pt x="815" y="1022"/>
                    <a:pt x="822" y="1015"/>
                  </a:cubicBezTo>
                  <a:cubicBezTo>
                    <a:pt x="826" y="1004"/>
                    <a:pt x="823" y="996"/>
                    <a:pt x="814" y="989"/>
                  </a:cubicBezTo>
                  <a:cubicBezTo>
                    <a:pt x="809" y="984"/>
                    <a:pt x="803" y="979"/>
                    <a:pt x="800" y="971"/>
                  </a:cubicBezTo>
                  <a:cubicBezTo>
                    <a:pt x="800" y="969"/>
                    <a:pt x="798" y="966"/>
                    <a:pt x="800" y="965"/>
                  </a:cubicBezTo>
                  <a:cubicBezTo>
                    <a:pt x="805" y="962"/>
                    <a:pt x="804" y="958"/>
                    <a:pt x="806" y="954"/>
                  </a:cubicBezTo>
                  <a:cubicBezTo>
                    <a:pt x="808" y="946"/>
                    <a:pt x="807" y="938"/>
                    <a:pt x="810" y="930"/>
                  </a:cubicBezTo>
                  <a:cubicBezTo>
                    <a:pt x="814" y="923"/>
                    <a:pt x="814" y="915"/>
                    <a:pt x="814" y="907"/>
                  </a:cubicBezTo>
                  <a:cubicBezTo>
                    <a:pt x="816" y="865"/>
                    <a:pt x="814" y="823"/>
                    <a:pt x="815" y="781"/>
                  </a:cubicBezTo>
                  <a:cubicBezTo>
                    <a:pt x="815" y="745"/>
                    <a:pt x="813" y="711"/>
                    <a:pt x="808" y="676"/>
                  </a:cubicBezTo>
                  <a:cubicBezTo>
                    <a:pt x="803" y="641"/>
                    <a:pt x="796" y="605"/>
                    <a:pt x="790" y="570"/>
                  </a:cubicBezTo>
                  <a:cubicBezTo>
                    <a:pt x="789" y="562"/>
                    <a:pt x="792" y="556"/>
                    <a:pt x="793" y="547"/>
                  </a:cubicBezTo>
                  <a:cubicBezTo>
                    <a:pt x="799" y="557"/>
                    <a:pt x="807" y="565"/>
                    <a:pt x="806" y="576"/>
                  </a:cubicBezTo>
                  <a:cubicBezTo>
                    <a:pt x="805" y="578"/>
                    <a:pt x="806" y="579"/>
                    <a:pt x="806" y="580"/>
                  </a:cubicBezTo>
                  <a:cubicBezTo>
                    <a:pt x="807" y="592"/>
                    <a:pt x="810" y="603"/>
                    <a:pt x="821" y="610"/>
                  </a:cubicBezTo>
                  <a:cubicBezTo>
                    <a:pt x="826" y="613"/>
                    <a:pt x="830" y="619"/>
                    <a:pt x="830" y="626"/>
                  </a:cubicBezTo>
                  <a:cubicBezTo>
                    <a:pt x="827" y="648"/>
                    <a:pt x="827" y="671"/>
                    <a:pt x="823" y="693"/>
                  </a:cubicBezTo>
                  <a:cubicBezTo>
                    <a:pt x="822" y="701"/>
                    <a:pt x="823" y="706"/>
                    <a:pt x="831" y="708"/>
                  </a:cubicBezTo>
                  <a:cubicBezTo>
                    <a:pt x="837" y="710"/>
                    <a:pt x="838" y="714"/>
                    <a:pt x="838" y="720"/>
                  </a:cubicBezTo>
                  <a:cubicBezTo>
                    <a:pt x="837" y="737"/>
                    <a:pt x="837" y="755"/>
                    <a:pt x="837" y="773"/>
                  </a:cubicBezTo>
                  <a:cubicBezTo>
                    <a:pt x="838" y="812"/>
                    <a:pt x="841" y="851"/>
                    <a:pt x="855" y="888"/>
                  </a:cubicBezTo>
                  <a:cubicBezTo>
                    <a:pt x="861" y="904"/>
                    <a:pt x="862" y="921"/>
                    <a:pt x="849" y="935"/>
                  </a:cubicBezTo>
                  <a:cubicBezTo>
                    <a:pt x="842" y="944"/>
                    <a:pt x="841" y="955"/>
                    <a:pt x="847" y="964"/>
                  </a:cubicBezTo>
                  <a:cubicBezTo>
                    <a:pt x="855" y="975"/>
                    <a:pt x="855" y="985"/>
                    <a:pt x="855" y="997"/>
                  </a:cubicBezTo>
                  <a:cubicBezTo>
                    <a:pt x="856" y="1004"/>
                    <a:pt x="860" y="1006"/>
                    <a:pt x="866" y="1003"/>
                  </a:cubicBezTo>
                  <a:cubicBezTo>
                    <a:pt x="866" y="1002"/>
                    <a:pt x="867" y="1002"/>
                    <a:pt x="867" y="1002"/>
                  </a:cubicBezTo>
                  <a:cubicBezTo>
                    <a:pt x="867" y="1001"/>
                    <a:pt x="866" y="1001"/>
                    <a:pt x="866" y="1000"/>
                  </a:cubicBezTo>
                  <a:cubicBezTo>
                    <a:pt x="868" y="995"/>
                    <a:pt x="868" y="990"/>
                    <a:pt x="868" y="985"/>
                  </a:cubicBezTo>
                  <a:cubicBezTo>
                    <a:pt x="869" y="983"/>
                    <a:pt x="868" y="980"/>
                    <a:pt x="871" y="979"/>
                  </a:cubicBezTo>
                  <a:cubicBezTo>
                    <a:pt x="873" y="978"/>
                    <a:pt x="875" y="981"/>
                    <a:pt x="876" y="982"/>
                  </a:cubicBezTo>
                  <a:cubicBezTo>
                    <a:pt x="883" y="991"/>
                    <a:pt x="889" y="1001"/>
                    <a:pt x="897" y="1009"/>
                  </a:cubicBezTo>
                  <a:cubicBezTo>
                    <a:pt x="896" y="1009"/>
                    <a:pt x="895" y="1010"/>
                    <a:pt x="895" y="1011"/>
                  </a:cubicBezTo>
                  <a:cubicBezTo>
                    <a:pt x="895" y="1011"/>
                    <a:pt x="896" y="1012"/>
                    <a:pt x="897" y="1012"/>
                  </a:cubicBezTo>
                  <a:cubicBezTo>
                    <a:pt x="899" y="1014"/>
                    <a:pt x="901" y="1015"/>
                    <a:pt x="904" y="1015"/>
                  </a:cubicBezTo>
                  <a:cubicBezTo>
                    <a:pt x="920" y="1016"/>
                    <a:pt x="936" y="1018"/>
                    <a:pt x="953" y="1017"/>
                  </a:cubicBezTo>
                  <a:cubicBezTo>
                    <a:pt x="955" y="1017"/>
                    <a:pt x="958" y="1017"/>
                    <a:pt x="960" y="1015"/>
                  </a:cubicBezTo>
                  <a:cubicBezTo>
                    <a:pt x="966" y="1009"/>
                    <a:pt x="972" y="1004"/>
                    <a:pt x="977" y="997"/>
                  </a:cubicBezTo>
                  <a:cubicBezTo>
                    <a:pt x="981" y="995"/>
                    <a:pt x="986" y="992"/>
                    <a:pt x="985" y="986"/>
                  </a:cubicBezTo>
                  <a:cubicBezTo>
                    <a:pt x="985" y="981"/>
                    <a:pt x="979" y="981"/>
                    <a:pt x="975" y="979"/>
                  </a:cubicBezTo>
                  <a:cubicBezTo>
                    <a:pt x="967" y="977"/>
                    <a:pt x="959" y="976"/>
                    <a:pt x="952" y="971"/>
                  </a:cubicBezTo>
                  <a:cubicBezTo>
                    <a:pt x="923" y="949"/>
                    <a:pt x="917" y="924"/>
                    <a:pt x="926" y="891"/>
                  </a:cubicBezTo>
                  <a:cubicBezTo>
                    <a:pt x="936" y="854"/>
                    <a:pt x="951" y="818"/>
                    <a:pt x="961" y="780"/>
                  </a:cubicBezTo>
                  <a:cubicBezTo>
                    <a:pt x="965" y="765"/>
                    <a:pt x="971" y="751"/>
                    <a:pt x="983" y="741"/>
                  </a:cubicBezTo>
                  <a:cubicBezTo>
                    <a:pt x="991" y="734"/>
                    <a:pt x="995" y="725"/>
                    <a:pt x="992" y="713"/>
                  </a:cubicBezTo>
                  <a:cubicBezTo>
                    <a:pt x="990" y="707"/>
                    <a:pt x="991" y="702"/>
                    <a:pt x="998" y="698"/>
                  </a:cubicBezTo>
                  <a:cubicBezTo>
                    <a:pt x="1000" y="697"/>
                    <a:pt x="1001" y="695"/>
                    <a:pt x="1001" y="693"/>
                  </a:cubicBezTo>
                  <a:cubicBezTo>
                    <a:pt x="1001" y="687"/>
                    <a:pt x="1002" y="682"/>
                    <a:pt x="1001" y="676"/>
                  </a:cubicBezTo>
                  <a:cubicBezTo>
                    <a:pt x="998" y="657"/>
                    <a:pt x="999" y="638"/>
                    <a:pt x="998" y="618"/>
                  </a:cubicBezTo>
                  <a:cubicBezTo>
                    <a:pt x="998" y="615"/>
                    <a:pt x="999" y="614"/>
                    <a:pt x="1002" y="613"/>
                  </a:cubicBezTo>
                  <a:cubicBezTo>
                    <a:pt x="1011" y="610"/>
                    <a:pt x="1018" y="604"/>
                    <a:pt x="1025" y="599"/>
                  </a:cubicBezTo>
                  <a:cubicBezTo>
                    <a:pt x="1032" y="595"/>
                    <a:pt x="1032" y="594"/>
                    <a:pt x="1034" y="602"/>
                  </a:cubicBezTo>
                  <a:cubicBezTo>
                    <a:pt x="1040" y="623"/>
                    <a:pt x="1043" y="645"/>
                    <a:pt x="1050" y="666"/>
                  </a:cubicBezTo>
                  <a:cubicBezTo>
                    <a:pt x="1059" y="694"/>
                    <a:pt x="1061" y="723"/>
                    <a:pt x="1065" y="752"/>
                  </a:cubicBezTo>
                  <a:cubicBezTo>
                    <a:pt x="1067" y="766"/>
                    <a:pt x="1065" y="781"/>
                    <a:pt x="1075" y="793"/>
                  </a:cubicBezTo>
                  <a:cubicBezTo>
                    <a:pt x="1077" y="795"/>
                    <a:pt x="1076" y="799"/>
                    <a:pt x="1075" y="802"/>
                  </a:cubicBezTo>
                  <a:cubicBezTo>
                    <a:pt x="1071" y="813"/>
                    <a:pt x="1072" y="824"/>
                    <a:pt x="1076" y="835"/>
                  </a:cubicBezTo>
                  <a:cubicBezTo>
                    <a:pt x="1079" y="846"/>
                    <a:pt x="1082" y="857"/>
                    <a:pt x="1080" y="868"/>
                  </a:cubicBezTo>
                  <a:cubicBezTo>
                    <a:pt x="1080" y="873"/>
                    <a:pt x="1080" y="877"/>
                    <a:pt x="1082" y="882"/>
                  </a:cubicBezTo>
                  <a:cubicBezTo>
                    <a:pt x="1091" y="899"/>
                    <a:pt x="1094" y="917"/>
                    <a:pt x="1091" y="936"/>
                  </a:cubicBezTo>
                  <a:cubicBezTo>
                    <a:pt x="1090" y="941"/>
                    <a:pt x="1090" y="947"/>
                    <a:pt x="1094" y="951"/>
                  </a:cubicBezTo>
                  <a:cubicBezTo>
                    <a:pt x="1100" y="958"/>
                    <a:pt x="1099" y="964"/>
                    <a:pt x="1093" y="969"/>
                  </a:cubicBezTo>
                  <a:cubicBezTo>
                    <a:pt x="1088" y="975"/>
                    <a:pt x="1082" y="980"/>
                    <a:pt x="1076" y="985"/>
                  </a:cubicBezTo>
                  <a:cubicBezTo>
                    <a:pt x="1069" y="991"/>
                    <a:pt x="1067" y="999"/>
                    <a:pt x="1070" y="1008"/>
                  </a:cubicBezTo>
                  <a:cubicBezTo>
                    <a:pt x="1073" y="1013"/>
                    <a:pt x="1077" y="1014"/>
                    <a:pt x="1082" y="1014"/>
                  </a:cubicBezTo>
                  <a:cubicBezTo>
                    <a:pt x="1095" y="1014"/>
                    <a:pt x="1108" y="1014"/>
                    <a:pt x="1121" y="1014"/>
                  </a:cubicBezTo>
                  <a:cubicBezTo>
                    <a:pt x="1133" y="1014"/>
                    <a:pt x="1142" y="1007"/>
                    <a:pt x="1154" y="1006"/>
                  </a:cubicBezTo>
                  <a:cubicBezTo>
                    <a:pt x="1155" y="1006"/>
                    <a:pt x="1155" y="1004"/>
                    <a:pt x="1156" y="1003"/>
                  </a:cubicBezTo>
                  <a:cubicBezTo>
                    <a:pt x="1156" y="1002"/>
                    <a:pt x="1157" y="1000"/>
                    <a:pt x="1157" y="999"/>
                  </a:cubicBezTo>
                  <a:cubicBezTo>
                    <a:pt x="1158" y="983"/>
                    <a:pt x="1163" y="968"/>
                    <a:pt x="1165" y="953"/>
                  </a:cubicBezTo>
                  <a:cubicBezTo>
                    <a:pt x="1167" y="933"/>
                    <a:pt x="1163" y="913"/>
                    <a:pt x="1167" y="893"/>
                  </a:cubicBezTo>
                  <a:cubicBezTo>
                    <a:pt x="1168" y="889"/>
                    <a:pt x="1167" y="885"/>
                    <a:pt x="1165" y="881"/>
                  </a:cubicBezTo>
                  <a:cubicBezTo>
                    <a:pt x="1160" y="869"/>
                    <a:pt x="1161" y="857"/>
                    <a:pt x="1161" y="845"/>
                  </a:cubicBezTo>
                  <a:cubicBezTo>
                    <a:pt x="1162" y="839"/>
                    <a:pt x="1161" y="834"/>
                    <a:pt x="1160" y="829"/>
                  </a:cubicBezTo>
                  <a:cubicBezTo>
                    <a:pt x="1156" y="803"/>
                    <a:pt x="1155" y="777"/>
                    <a:pt x="1146" y="752"/>
                  </a:cubicBezTo>
                  <a:cubicBezTo>
                    <a:pt x="1145" y="750"/>
                    <a:pt x="1145" y="748"/>
                    <a:pt x="1145" y="746"/>
                  </a:cubicBezTo>
                  <a:cubicBezTo>
                    <a:pt x="1144" y="708"/>
                    <a:pt x="1140" y="671"/>
                    <a:pt x="1137" y="633"/>
                  </a:cubicBezTo>
                  <a:cubicBezTo>
                    <a:pt x="1136" y="622"/>
                    <a:pt x="1137" y="611"/>
                    <a:pt x="1137" y="600"/>
                  </a:cubicBezTo>
                  <a:cubicBezTo>
                    <a:pt x="1140" y="601"/>
                    <a:pt x="1140" y="603"/>
                    <a:pt x="1140" y="605"/>
                  </a:cubicBezTo>
                  <a:cubicBezTo>
                    <a:pt x="1155" y="656"/>
                    <a:pt x="1161" y="709"/>
                    <a:pt x="1169" y="761"/>
                  </a:cubicBezTo>
                  <a:cubicBezTo>
                    <a:pt x="1171" y="771"/>
                    <a:pt x="1170" y="782"/>
                    <a:pt x="1177" y="791"/>
                  </a:cubicBezTo>
                  <a:cubicBezTo>
                    <a:pt x="1178" y="793"/>
                    <a:pt x="1178" y="796"/>
                    <a:pt x="1179" y="798"/>
                  </a:cubicBezTo>
                  <a:cubicBezTo>
                    <a:pt x="1179" y="806"/>
                    <a:pt x="1180" y="813"/>
                    <a:pt x="1181" y="820"/>
                  </a:cubicBezTo>
                  <a:cubicBezTo>
                    <a:pt x="1183" y="834"/>
                    <a:pt x="1181" y="850"/>
                    <a:pt x="1190" y="862"/>
                  </a:cubicBezTo>
                  <a:cubicBezTo>
                    <a:pt x="1192" y="865"/>
                    <a:pt x="1192" y="870"/>
                    <a:pt x="1191" y="874"/>
                  </a:cubicBezTo>
                  <a:cubicBezTo>
                    <a:pt x="1191" y="881"/>
                    <a:pt x="1191" y="887"/>
                    <a:pt x="1190" y="894"/>
                  </a:cubicBezTo>
                  <a:cubicBezTo>
                    <a:pt x="1189" y="900"/>
                    <a:pt x="1190" y="906"/>
                    <a:pt x="1196" y="910"/>
                  </a:cubicBezTo>
                  <a:cubicBezTo>
                    <a:pt x="1201" y="914"/>
                    <a:pt x="1202" y="919"/>
                    <a:pt x="1199" y="924"/>
                  </a:cubicBezTo>
                  <a:cubicBezTo>
                    <a:pt x="1197" y="928"/>
                    <a:pt x="1196" y="932"/>
                    <a:pt x="1198" y="936"/>
                  </a:cubicBezTo>
                  <a:cubicBezTo>
                    <a:pt x="1201" y="944"/>
                    <a:pt x="1202" y="953"/>
                    <a:pt x="1202" y="962"/>
                  </a:cubicBezTo>
                  <a:cubicBezTo>
                    <a:pt x="1202" y="965"/>
                    <a:pt x="1202" y="969"/>
                    <a:pt x="1206" y="970"/>
                  </a:cubicBezTo>
                  <a:cubicBezTo>
                    <a:pt x="1210" y="971"/>
                    <a:pt x="1210" y="974"/>
                    <a:pt x="1210" y="976"/>
                  </a:cubicBezTo>
                  <a:cubicBezTo>
                    <a:pt x="1209" y="986"/>
                    <a:pt x="1212" y="996"/>
                    <a:pt x="1213" y="1006"/>
                  </a:cubicBezTo>
                  <a:cubicBezTo>
                    <a:pt x="1214" y="1011"/>
                    <a:pt x="1218" y="1012"/>
                    <a:pt x="1222" y="1012"/>
                  </a:cubicBezTo>
                  <a:cubicBezTo>
                    <a:pt x="1228" y="1012"/>
                    <a:pt x="1234" y="1014"/>
                    <a:pt x="1240" y="1015"/>
                  </a:cubicBezTo>
                  <a:cubicBezTo>
                    <a:pt x="1258" y="1016"/>
                    <a:pt x="1277" y="1019"/>
                    <a:pt x="1294" y="1008"/>
                  </a:cubicBezTo>
                  <a:cubicBezTo>
                    <a:pt x="1297" y="1005"/>
                    <a:pt x="1297" y="1002"/>
                    <a:pt x="1297" y="999"/>
                  </a:cubicBezTo>
                  <a:cubicBezTo>
                    <a:pt x="1297" y="998"/>
                    <a:pt x="1297" y="998"/>
                    <a:pt x="1296" y="998"/>
                  </a:cubicBezTo>
                  <a:cubicBezTo>
                    <a:pt x="1296" y="997"/>
                    <a:pt x="1296" y="995"/>
                    <a:pt x="1296" y="994"/>
                  </a:cubicBezTo>
                  <a:cubicBezTo>
                    <a:pt x="1294" y="985"/>
                    <a:pt x="1288" y="978"/>
                    <a:pt x="1283" y="971"/>
                  </a:cubicBezTo>
                  <a:cubicBezTo>
                    <a:pt x="1279" y="967"/>
                    <a:pt x="1277" y="963"/>
                    <a:pt x="1279" y="957"/>
                  </a:cubicBezTo>
                  <a:cubicBezTo>
                    <a:pt x="1281" y="952"/>
                    <a:pt x="1281" y="947"/>
                    <a:pt x="1280" y="942"/>
                  </a:cubicBezTo>
                  <a:cubicBezTo>
                    <a:pt x="1277" y="914"/>
                    <a:pt x="1275" y="887"/>
                    <a:pt x="1275" y="859"/>
                  </a:cubicBezTo>
                  <a:cubicBezTo>
                    <a:pt x="1276" y="846"/>
                    <a:pt x="1276" y="845"/>
                    <a:pt x="1289" y="849"/>
                  </a:cubicBezTo>
                  <a:cubicBezTo>
                    <a:pt x="1290" y="850"/>
                    <a:pt x="1292" y="850"/>
                    <a:pt x="1293" y="850"/>
                  </a:cubicBezTo>
                  <a:cubicBezTo>
                    <a:pt x="1301" y="851"/>
                    <a:pt x="1305" y="856"/>
                    <a:pt x="1306" y="863"/>
                  </a:cubicBezTo>
                  <a:cubicBezTo>
                    <a:pt x="1309" y="876"/>
                    <a:pt x="1313" y="889"/>
                    <a:pt x="1317" y="901"/>
                  </a:cubicBezTo>
                  <a:cubicBezTo>
                    <a:pt x="1321" y="916"/>
                    <a:pt x="1322" y="930"/>
                    <a:pt x="1318" y="945"/>
                  </a:cubicBezTo>
                  <a:cubicBezTo>
                    <a:pt x="1315" y="958"/>
                    <a:pt x="1310" y="969"/>
                    <a:pt x="1302" y="979"/>
                  </a:cubicBezTo>
                  <a:cubicBezTo>
                    <a:pt x="1299" y="984"/>
                    <a:pt x="1296" y="988"/>
                    <a:pt x="1296" y="994"/>
                  </a:cubicBezTo>
                  <a:cubicBezTo>
                    <a:pt x="1296" y="995"/>
                    <a:pt x="1296" y="997"/>
                    <a:pt x="1296" y="998"/>
                  </a:cubicBezTo>
                  <a:cubicBezTo>
                    <a:pt x="1297" y="999"/>
                    <a:pt x="1297" y="1000"/>
                    <a:pt x="1297" y="1001"/>
                  </a:cubicBezTo>
                  <a:cubicBezTo>
                    <a:pt x="1306" y="1008"/>
                    <a:pt x="1337" y="1011"/>
                    <a:pt x="1346" y="1005"/>
                  </a:cubicBezTo>
                  <a:cubicBezTo>
                    <a:pt x="1347" y="1004"/>
                    <a:pt x="1348" y="1003"/>
                    <a:pt x="1349" y="1002"/>
                  </a:cubicBezTo>
                  <a:cubicBezTo>
                    <a:pt x="1349" y="1002"/>
                    <a:pt x="1349" y="1002"/>
                    <a:pt x="1350" y="1002"/>
                  </a:cubicBezTo>
                  <a:cubicBezTo>
                    <a:pt x="1349" y="1001"/>
                    <a:pt x="1349" y="1000"/>
                    <a:pt x="1348" y="999"/>
                  </a:cubicBezTo>
                  <a:cubicBezTo>
                    <a:pt x="1353" y="993"/>
                    <a:pt x="1351" y="986"/>
                    <a:pt x="1353" y="980"/>
                  </a:cubicBezTo>
                  <a:cubicBezTo>
                    <a:pt x="1353" y="979"/>
                    <a:pt x="1352" y="976"/>
                    <a:pt x="1355" y="976"/>
                  </a:cubicBezTo>
                  <a:cubicBezTo>
                    <a:pt x="1358" y="976"/>
                    <a:pt x="1357" y="979"/>
                    <a:pt x="1357" y="980"/>
                  </a:cubicBezTo>
                  <a:cubicBezTo>
                    <a:pt x="1357" y="988"/>
                    <a:pt x="1358" y="996"/>
                    <a:pt x="1358" y="1003"/>
                  </a:cubicBezTo>
                  <a:cubicBezTo>
                    <a:pt x="1358" y="1006"/>
                    <a:pt x="1358" y="1008"/>
                    <a:pt x="1358" y="1011"/>
                  </a:cubicBezTo>
                  <a:cubicBezTo>
                    <a:pt x="1360" y="1015"/>
                    <a:pt x="1363" y="1019"/>
                    <a:pt x="1365" y="1023"/>
                  </a:cubicBezTo>
                  <a:cubicBezTo>
                    <a:pt x="1369" y="1029"/>
                    <a:pt x="1375" y="1030"/>
                    <a:pt x="1382" y="1027"/>
                  </a:cubicBezTo>
                  <a:cubicBezTo>
                    <a:pt x="1392" y="1021"/>
                    <a:pt x="1402" y="1014"/>
                    <a:pt x="1405" y="1002"/>
                  </a:cubicBezTo>
                  <a:cubicBezTo>
                    <a:pt x="1406" y="977"/>
                    <a:pt x="1399" y="954"/>
                    <a:pt x="1388" y="932"/>
                  </a:cubicBezTo>
                  <a:cubicBezTo>
                    <a:pt x="1387" y="929"/>
                    <a:pt x="1385" y="927"/>
                    <a:pt x="1385" y="923"/>
                  </a:cubicBezTo>
                  <a:cubicBezTo>
                    <a:pt x="1385" y="902"/>
                    <a:pt x="1385" y="880"/>
                    <a:pt x="1385" y="859"/>
                  </a:cubicBezTo>
                  <a:cubicBezTo>
                    <a:pt x="1385" y="857"/>
                    <a:pt x="1385" y="853"/>
                    <a:pt x="1388" y="853"/>
                  </a:cubicBezTo>
                  <a:cubicBezTo>
                    <a:pt x="1393" y="852"/>
                    <a:pt x="1393" y="848"/>
                    <a:pt x="1394" y="844"/>
                  </a:cubicBezTo>
                  <a:cubicBezTo>
                    <a:pt x="1399" y="816"/>
                    <a:pt x="1396" y="787"/>
                    <a:pt x="1395" y="759"/>
                  </a:cubicBezTo>
                  <a:cubicBezTo>
                    <a:pt x="1393" y="732"/>
                    <a:pt x="1386" y="705"/>
                    <a:pt x="1395" y="678"/>
                  </a:cubicBezTo>
                  <a:cubicBezTo>
                    <a:pt x="1406" y="647"/>
                    <a:pt x="1410" y="613"/>
                    <a:pt x="1424" y="583"/>
                  </a:cubicBezTo>
                  <a:cubicBezTo>
                    <a:pt x="1425" y="580"/>
                    <a:pt x="1426" y="577"/>
                    <a:pt x="1426" y="574"/>
                  </a:cubicBezTo>
                  <a:cubicBezTo>
                    <a:pt x="1424" y="564"/>
                    <a:pt x="1429" y="562"/>
                    <a:pt x="1438" y="562"/>
                  </a:cubicBezTo>
                  <a:cubicBezTo>
                    <a:pt x="1444" y="562"/>
                    <a:pt x="1446" y="560"/>
                    <a:pt x="1446" y="553"/>
                  </a:cubicBezTo>
                  <a:cubicBezTo>
                    <a:pt x="1445" y="544"/>
                    <a:pt x="1446" y="536"/>
                    <a:pt x="1446" y="526"/>
                  </a:cubicBezTo>
                  <a:cubicBezTo>
                    <a:pt x="1451" y="529"/>
                    <a:pt x="1453" y="533"/>
                    <a:pt x="1452" y="539"/>
                  </a:cubicBezTo>
                  <a:cubicBezTo>
                    <a:pt x="1450" y="549"/>
                    <a:pt x="1449" y="560"/>
                    <a:pt x="1447" y="570"/>
                  </a:cubicBezTo>
                  <a:cubicBezTo>
                    <a:pt x="1447" y="572"/>
                    <a:pt x="1446" y="576"/>
                    <a:pt x="1450" y="576"/>
                  </a:cubicBezTo>
                  <a:cubicBezTo>
                    <a:pt x="1456" y="576"/>
                    <a:pt x="1457" y="580"/>
                    <a:pt x="1457" y="585"/>
                  </a:cubicBezTo>
                  <a:cubicBezTo>
                    <a:pt x="1462" y="615"/>
                    <a:pt x="1467" y="646"/>
                    <a:pt x="1477" y="675"/>
                  </a:cubicBezTo>
                  <a:cubicBezTo>
                    <a:pt x="1478" y="679"/>
                    <a:pt x="1479" y="683"/>
                    <a:pt x="1480" y="686"/>
                  </a:cubicBezTo>
                  <a:cubicBezTo>
                    <a:pt x="1486" y="714"/>
                    <a:pt x="1488" y="742"/>
                    <a:pt x="1489" y="769"/>
                  </a:cubicBezTo>
                  <a:cubicBezTo>
                    <a:pt x="1492" y="830"/>
                    <a:pt x="1498" y="891"/>
                    <a:pt x="1499" y="951"/>
                  </a:cubicBezTo>
                  <a:cubicBezTo>
                    <a:pt x="1499" y="961"/>
                    <a:pt x="1502" y="965"/>
                    <a:pt x="1512" y="967"/>
                  </a:cubicBezTo>
                  <a:cubicBezTo>
                    <a:pt x="1513" y="967"/>
                    <a:pt x="1514" y="967"/>
                    <a:pt x="1516" y="967"/>
                  </a:cubicBezTo>
                  <a:cubicBezTo>
                    <a:pt x="1523" y="967"/>
                    <a:pt x="1522" y="970"/>
                    <a:pt x="1519" y="975"/>
                  </a:cubicBezTo>
                  <a:cubicBezTo>
                    <a:pt x="1517" y="980"/>
                    <a:pt x="1514" y="985"/>
                    <a:pt x="1511" y="990"/>
                  </a:cubicBezTo>
                  <a:cubicBezTo>
                    <a:pt x="1507" y="997"/>
                    <a:pt x="1505" y="1003"/>
                    <a:pt x="1508" y="1011"/>
                  </a:cubicBezTo>
                  <a:cubicBezTo>
                    <a:pt x="1509" y="1017"/>
                    <a:pt x="1513" y="1019"/>
                    <a:pt x="1518" y="1020"/>
                  </a:cubicBezTo>
                  <a:cubicBezTo>
                    <a:pt x="1533" y="1022"/>
                    <a:pt x="1548" y="1021"/>
                    <a:pt x="1563" y="1017"/>
                  </a:cubicBezTo>
                  <a:cubicBezTo>
                    <a:pt x="1567" y="1016"/>
                    <a:pt x="1569" y="1014"/>
                    <a:pt x="1571" y="1010"/>
                  </a:cubicBezTo>
                  <a:cubicBezTo>
                    <a:pt x="1573" y="1004"/>
                    <a:pt x="1578" y="999"/>
                    <a:pt x="1581" y="994"/>
                  </a:cubicBezTo>
                  <a:cubicBezTo>
                    <a:pt x="1584" y="986"/>
                    <a:pt x="1586" y="978"/>
                    <a:pt x="1582" y="969"/>
                  </a:cubicBezTo>
                  <a:cubicBezTo>
                    <a:pt x="1582" y="968"/>
                    <a:pt x="1581" y="967"/>
                    <a:pt x="1582" y="966"/>
                  </a:cubicBezTo>
                  <a:cubicBezTo>
                    <a:pt x="1587" y="939"/>
                    <a:pt x="1590" y="913"/>
                    <a:pt x="1583" y="887"/>
                  </a:cubicBezTo>
                  <a:cubicBezTo>
                    <a:pt x="1572" y="841"/>
                    <a:pt x="1569" y="795"/>
                    <a:pt x="1570" y="749"/>
                  </a:cubicBezTo>
                  <a:cubicBezTo>
                    <a:pt x="1572" y="702"/>
                    <a:pt x="1574" y="656"/>
                    <a:pt x="1575" y="610"/>
                  </a:cubicBezTo>
                  <a:cubicBezTo>
                    <a:pt x="1575" y="599"/>
                    <a:pt x="1576" y="588"/>
                    <a:pt x="1576" y="578"/>
                  </a:cubicBezTo>
                  <a:cubicBezTo>
                    <a:pt x="1583" y="592"/>
                    <a:pt x="1586" y="607"/>
                    <a:pt x="1587" y="622"/>
                  </a:cubicBezTo>
                  <a:cubicBezTo>
                    <a:pt x="1592" y="670"/>
                    <a:pt x="1599" y="718"/>
                    <a:pt x="1601" y="766"/>
                  </a:cubicBezTo>
                  <a:cubicBezTo>
                    <a:pt x="1603" y="793"/>
                    <a:pt x="1606" y="820"/>
                    <a:pt x="1602" y="847"/>
                  </a:cubicBezTo>
                  <a:cubicBezTo>
                    <a:pt x="1601" y="863"/>
                    <a:pt x="1598" y="880"/>
                    <a:pt x="1596" y="896"/>
                  </a:cubicBezTo>
                  <a:cubicBezTo>
                    <a:pt x="1595" y="912"/>
                    <a:pt x="1596" y="928"/>
                    <a:pt x="1595" y="944"/>
                  </a:cubicBezTo>
                  <a:cubicBezTo>
                    <a:pt x="1593" y="960"/>
                    <a:pt x="1604" y="974"/>
                    <a:pt x="1600" y="990"/>
                  </a:cubicBezTo>
                  <a:cubicBezTo>
                    <a:pt x="1599" y="992"/>
                    <a:pt x="1600" y="994"/>
                    <a:pt x="1601" y="995"/>
                  </a:cubicBezTo>
                  <a:cubicBezTo>
                    <a:pt x="1604" y="1007"/>
                    <a:pt x="1615" y="1012"/>
                    <a:pt x="1622" y="1020"/>
                  </a:cubicBezTo>
                  <a:cubicBezTo>
                    <a:pt x="1623" y="1021"/>
                    <a:pt x="1624" y="1021"/>
                    <a:pt x="1625" y="1022"/>
                  </a:cubicBezTo>
                  <a:cubicBezTo>
                    <a:pt x="1635" y="1022"/>
                    <a:pt x="1646" y="1023"/>
                    <a:pt x="1656" y="1021"/>
                  </a:cubicBezTo>
                  <a:cubicBezTo>
                    <a:pt x="1664" y="1019"/>
                    <a:pt x="1672" y="1016"/>
                    <a:pt x="1677" y="1008"/>
                  </a:cubicBezTo>
                  <a:cubicBezTo>
                    <a:pt x="1679" y="1004"/>
                    <a:pt x="1678" y="1000"/>
                    <a:pt x="1676" y="995"/>
                  </a:cubicBezTo>
                  <a:cubicBezTo>
                    <a:pt x="1673" y="989"/>
                    <a:pt x="1669" y="983"/>
                    <a:pt x="1664" y="977"/>
                  </a:cubicBezTo>
                  <a:cubicBezTo>
                    <a:pt x="1658" y="968"/>
                    <a:pt x="1658" y="966"/>
                    <a:pt x="1669" y="964"/>
                  </a:cubicBezTo>
                  <a:cubicBezTo>
                    <a:pt x="1678" y="962"/>
                    <a:pt x="1681" y="957"/>
                    <a:pt x="1681" y="948"/>
                  </a:cubicBezTo>
                  <a:cubicBezTo>
                    <a:pt x="1679" y="896"/>
                    <a:pt x="1680" y="844"/>
                    <a:pt x="1680" y="792"/>
                  </a:cubicBezTo>
                  <a:cubicBezTo>
                    <a:pt x="1681" y="765"/>
                    <a:pt x="1681" y="737"/>
                    <a:pt x="1683" y="710"/>
                  </a:cubicBezTo>
                  <a:cubicBezTo>
                    <a:pt x="1686" y="664"/>
                    <a:pt x="1695" y="619"/>
                    <a:pt x="1693" y="573"/>
                  </a:cubicBezTo>
                  <a:cubicBezTo>
                    <a:pt x="1692" y="568"/>
                    <a:pt x="1694" y="567"/>
                    <a:pt x="1697" y="567"/>
                  </a:cubicBezTo>
                  <a:cubicBezTo>
                    <a:pt x="1702" y="567"/>
                    <a:pt x="1703" y="564"/>
                    <a:pt x="1703" y="560"/>
                  </a:cubicBezTo>
                  <a:cubicBezTo>
                    <a:pt x="1702" y="549"/>
                    <a:pt x="1701" y="537"/>
                    <a:pt x="1700" y="526"/>
                  </a:cubicBezTo>
                  <a:cubicBezTo>
                    <a:pt x="1699" y="521"/>
                    <a:pt x="1700" y="516"/>
                    <a:pt x="1704" y="512"/>
                  </a:cubicBezTo>
                  <a:cubicBezTo>
                    <a:pt x="1715" y="497"/>
                    <a:pt x="1722" y="481"/>
                    <a:pt x="1725" y="462"/>
                  </a:cubicBezTo>
                  <a:cubicBezTo>
                    <a:pt x="1727" y="452"/>
                    <a:pt x="1727" y="452"/>
                    <a:pt x="1736" y="457"/>
                  </a:cubicBezTo>
                  <a:cubicBezTo>
                    <a:pt x="1741" y="460"/>
                    <a:pt x="1746" y="465"/>
                    <a:pt x="1751" y="457"/>
                  </a:cubicBezTo>
                  <a:cubicBezTo>
                    <a:pt x="1753" y="454"/>
                    <a:pt x="1755" y="456"/>
                    <a:pt x="1755" y="459"/>
                  </a:cubicBezTo>
                  <a:cubicBezTo>
                    <a:pt x="1757" y="470"/>
                    <a:pt x="1759" y="481"/>
                    <a:pt x="1760" y="492"/>
                  </a:cubicBezTo>
                  <a:cubicBezTo>
                    <a:pt x="1764" y="525"/>
                    <a:pt x="1765" y="558"/>
                    <a:pt x="1771" y="590"/>
                  </a:cubicBezTo>
                  <a:cubicBezTo>
                    <a:pt x="1780" y="642"/>
                    <a:pt x="1786" y="694"/>
                    <a:pt x="1787" y="747"/>
                  </a:cubicBezTo>
                  <a:cubicBezTo>
                    <a:pt x="1789" y="807"/>
                    <a:pt x="1789" y="866"/>
                    <a:pt x="1790" y="926"/>
                  </a:cubicBezTo>
                  <a:cubicBezTo>
                    <a:pt x="1791" y="930"/>
                    <a:pt x="1789" y="932"/>
                    <a:pt x="1786" y="934"/>
                  </a:cubicBezTo>
                  <a:cubicBezTo>
                    <a:pt x="1775" y="941"/>
                    <a:pt x="1764" y="950"/>
                    <a:pt x="1752" y="956"/>
                  </a:cubicBezTo>
                  <a:cubicBezTo>
                    <a:pt x="1749" y="957"/>
                    <a:pt x="1746" y="960"/>
                    <a:pt x="1747" y="965"/>
                  </a:cubicBezTo>
                  <a:cubicBezTo>
                    <a:pt x="1749" y="970"/>
                    <a:pt x="1752" y="967"/>
                    <a:pt x="1755" y="967"/>
                  </a:cubicBezTo>
                  <a:cubicBezTo>
                    <a:pt x="1764" y="969"/>
                    <a:pt x="1773" y="970"/>
                    <a:pt x="1782" y="970"/>
                  </a:cubicBezTo>
                  <a:cubicBezTo>
                    <a:pt x="1787" y="970"/>
                    <a:pt x="1792" y="970"/>
                    <a:pt x="1797" y="970"/>
                  </a:cubicBezTo>
                  <a:cubicBezTo>
                    <a:pt x="1798" y="970"/>
                    <a:pt x="1800" y="970"/>
                    <a:pt x="1801" y="972"/>
                  </a:cubicBezTo>
                  <a:cubicBezTo>
                    <a:pt x="1802" y="974"/>
                    <a:pt x="1801" y="976"/>
                    <a:pt x="1799" y="977"/>
                  </a:cubicBezTo>
                  <a:cubicBezTo>
                    <a:pt x="1795" y="980"/>
                    <a:pt x="1794" y="985"/>
                    <a:pt x="1791" y="988"/>
                  </a:cubicBezTo>
                  <a:cubicBezTo>
                    <a:pt x="1784" y="994"/>
                    <a:pt x="1778" y="999"/>
                    <a:pt x="1772" y="1004"/>
                  </a:cubicBezTo>
                  <a:cubicBezTo>
                    <a:pt x="1769" y="1006"/>
                    <a:pt x="1765" y="1008"/>
                    <a:pt x="1767" y="1013"/>
                  </a:cubicBezTo>
                  <a:cubicBezTo>
                    <a:pt x="1777" y="1017"/>
                    <a:pt x="1788" y="1018"/>
                    <a:pt x="1800" y="1017"/>
                  </a:cubicBezTo>
                  <a:cubicBezTo>
                    <a:pt x="1807" y="1017"/>
                    <a:pt x="1814" y="1017"/>
                    <a:pt x="1821" y="1017"/>
                  </a:cubicBezTo>
                  <a:cubicBezTo>
                    <a:pt x="1839" y="1019"/>
                    <a:pt x="1854" y="1015"/>
                    <a:pt x="1866" y="1002"/>
                  </a:cubicBezTo>
                  <a:cubicBezTo>
                    <a:pt x="1870" y="998"/>
                    <a:pt x="1874" y="997"/>
                    <a:pt x="1880" y="998"/>
                  </a:cubicBezTo>
                  <a:cubicBezTo>
                    <a:pt x="1887" y="998"/>
                    <a:pt x="1895" y="1000"/>
                    <a:pt x="1902" y="993"/>
                  </a:cubicBezTo>
                  <a:cubicBezTo>
                    <a:pt x="1901" y="993"/>
                    <a:pt x="1901" y="993"/>
                    <a:pt x="1901" y="993"/>
                  </a:cubicBezTo>
                  <a:cubicBezTo>
                    <a:pt x="1903" y="990"/>
                    <a:pt x="1905" y="987"/>
                    <a:pt x="1909" y="985"/>
                  </a:cubicBezTo>
                  <a:cubicBezTo>
                    <a:pt x="1920" y="980"/>
                    <a:pt x="1933" y="978"/>
                    <a:pt x="1942" y="969"/>
                  </a:cubicBezTo>
                  <a:cubicBezTo>
                    <a:pt x="1947" y="964"/>
                    <a:pt x="1954" y="963"/>
                    <a:pt x="1961" y="964"/>
                  </a:cubicBezTo>
                  <a:cubicBezTo>
                    <a:pt x="1973" y="966"/>
                    <a:pt x="1984" y="967"/>
                    <a:pt x="1993" y="956"/>
                  </a:cubicBezTo>
                  <a:cubicBezTo>
                    <a:pt x="1999" y="954"/>
                    <a:pt x="2001" y="951"/>
                    <a:pt x="2002" y="944"/>
                  </a:cubicBezTo>
                  <a:cubicBezTo>
                    <a:pt x="2003" y="937"/>
                    <a:pt x="2003" y="929"/>
                    <a:pt x="2007" y="924"/>
                  </a:cubicBezTo>
                  <a:cubicBezTo>
                    <a:pt x="2013" y="917"/>
                    <a:pt x="2012" y="910"/>
                    <a:pt x="2013" y="902"/>
                  </a:cubicBezTo>
                  <a:cubicBezTo>
                    <a:pt x="2013" y="891"/>
                    <a:pt x="2014" y="880"/>
                    <a:pt x="2014" y="869"/>
                  </a:cubicBezTo>
                  <a:cubicBezTo>
                    <a:pt x="2014" y="813"/>
                    <a:pt x="2017" y="756"/>
                    <a:pt x="2023" y="700"/>
                  </a:cubicBezTo>
                  <a:cubicBezTo>
                    <a:pt x="2024" y="689"/>
                    <a:pt x="2024" y="679"/>
                    <a:pt x="2025" y="669"/>
                  </a:cubicBezTo>
                  <a:cubicBezTo>
                    <a:pt x="2030" y="680"/>
                    <a:pt x="2034" y="692"/>
                    <a:pt x="2038" y="704"/>
                  </a:cubicBezTo>
                  <a:cubicBezTo>
                    <a:pt x="2045" y="727"/>
                    <a:pt x="2055" y="750"/>
                    <a:pt x="2060" y="775"/>
                  </a:cubicBezTo>
                  <a:cubicBezTo>
                    <a:pt x="2068" y="821"/>
                    <a:pt x="2071" y="868"/>
                    <a:pt x="2075" y="915"/>
                  </a:cubicBezTo>
                  <a:cubicBezTo>
                    <a:pt x="2076" y="929"/>
                    <a:pt x="2077" y="943"/>
                    <a:pt x="2078" y="958"/>
                  </a:cubicBezTo>
                  <a:cubicBezTo>
                    <a:pt x="2079" y="961"/>
                    <a:pt x="2079" y="965"/>
                    <a:pt x="2084" y="964"/>
                  </a:cubicBezTo>
                  <a:cubicBezTo>
                    <a:pt x="2092" y="963"/>
                    <a:pt x="2093" y="968"/>
                    <a:pt x="2093" y="974"/>
                  </a:cubicBezTo>
                  <a:cubicBezTo>
                    <a:pt x="2093" y="981"/>
                    <a:pt x="2091" y="987"/>
                    <a:pt x="2087" y="993"/>
                  </a:cubicBezTo>
                  <a:cubicBezTo>
                    <a:pt x="2079" y="1005"/>
                    <a:pt x="2069" y="1015"/>
                    <a:pt x="2059" y="1025"/>
                  </a:cubicBezTo>
                  <a:cubicBezTo>
                    <a:pt x="2054" y="1029"/>
                    <a:pt x="2052" y="1034"/>
                    <a:pt x="2052" y="1041"/>
                  </a:cubicBezTo>
                  <a:cubicBezTo>
                    <a:pt x="2053" y="1049"/>
                    <a:pt x="2058" y="1053"/>
                    <a:pt x="2066" y="1054"/>
                  </a:cubicBezTo>
                  <a:cubicBezTo>
                    <a:pt x="2070" y="1054"/>
                    <a:pt x="2074" y="1056"/>
                    <a:pt x="2079" y="1056"/>
                  </a:cubicBezTo>
                  <a:cubicBezTo>
                    <a:pt x="2102" y="1056"/>
                    <a:pt x="2123" y="1052"/>
                    <a:pt x="2139" y="1032"/>
                  </a:cubicBezTo>
                  <a:cubicBezTo>
                    <a:pt x="2142" y="1028"/>
                    <a:pt x="2146" y="1025"/>
                    <a:pt x="2150" y="1023"/>
                  </a:cubicBezTo>
                  <a:cubicBezTo>
                    <a:pt x="2156" y="1020"/>
                    <a:pt x="2161" y="1017"/>
                    <a:pt x="2162" y="1010"/>
                  </a:cubicBezTo>
                  <a:cubicBezTo>
                    <a:pt x="2165" y="1005"/>
                    <a:pt x="2164" y="999"/>
                    <a:pt x="2164" y="994"/>
                  </a:cubicBezTo>
                  <a:cubicBezTo>
                    <a:pt x="2165" y="979"/>
                    <a:pt x="2158" y="965"/>
                    <a:pt x="2158" y="950"/>
                  </a:cubicBezTo>
                  <a:close/>
                  <a:moveTo>
                    <a:pt x="163" y="169"/>
                  </a:moveTo>
                  <a:cubicBezTo>
                    <a:pt x="160" y="173"/>
                    <a:pt x="156" y="177"/>
                    <a:pt x="152" y="181"/>
                  </a:cubicBezTo>
                  <a:cubicBezTo>
                    <a:pt x="153" y="182"/>
                    <a:pt x="154" y="183"/>
                    <a:pt x="154" y="185"/>
                  </a:cubicBezTo>
                  <a:cubicBezTo>
                    <a:pt x="158" y="189"/>
                    <a:pt x="158" y="193"/>
                    <a:pt x="156" y="199"/>
                  </a:cubicBezTo>
                  <a:cubicBezTo>
                    <a:pt x="151" y="212"/>
                    <a:pt x="150" y="226"/>
                    <a:pt x="149" y="240"/>
                  </a:cubicBezTo>
                  <a:cubicBezTo>
                    <a:pt x="149" y="252"/>
                    <a:pt x="148" y="264"/>
                    <a:pt x="147" y="278"/>
                  </a:cubicBezTo>
                  <a:cubicBezTo>
                    <a:pt x="142" y="273"/>
                    <a:pt x="141" y="268"/>
                    <a:pt x="140" y="263"/>
                  </a:cubicBezTo>
                  <a:cubicBezTo>
                    <a:pt x="134" y="234"/>
                    <a:pt x="129" y="205"/>
                    <a:pt x="125" y="176"/>
                  </a:cubicBezTo>
                  <a:cubicBezTo>
                    <a:pt x="125" y="176"/>
                    <a:pt x="124" y="175"/>
                    <a:pt x="124" y="175"/>
                  </a:cubicBezTo>
                  <a:cubicBezTo>
                    <a:pt x="123" y="169"/>
                    <a:pt x="122" y="164"/>
                    <a:pt x="124" y="158"/>
                  </a:cubicBezTo>
                  <a:cubicBezTo>
                    <a:pt x="123" y="153"/>
                    <a:pt x="121" y="149"/>
                    <a:pt x="122" y="144"/>
                  </a:cubicBezTo>
                  <a:cubicBezTo>
                    <a:pt x="122" y="139"/>
                    <a:pt x="124" y="137"/>
                    <a:pt x="128" y="140"/>
                  </a:cubicBezTo>
                  <a:cubicBezTo>
                    <a:pt x="140" y="148"/>
                    <a:pt x="151" y="156"/>
                    <a:pt x="163" y="163"/>
                  </a:cubicBezTo>
                  <a:cubicBezTo>
                    <a:pt x="166" y="165"/>
                    <a:pt x="166" y="167"/>
                    <a:pt x="163" y="169"/>
                  </a:cubicBezTo>
                  <a:close/>
                  <a:moveTo>
                    <a:pt x="489" y="543"/>
                  </a:moveTo>
                  <a:cubicBezTo>
                    <a:pt x="483" y="532"/>
                    <a:pt x="478" y="521"/>
                    <a:pt x="477" y="508"/>
                  </a:cubicBezTo>
                  <a:cubicBezTo>
                    <a:pt x="477" y="503"/>
                    <a:pt x="477" y="499"/>
                    <a:pt x="476" y="494"/>
                  </a:cubicBezTo>
                  <a:cubicBezTo>
                    <a:pt x="475" y="483"/>
                    <a:pt x="473" y="472"/>
                    <a:pt x="484" y="464"/>
                  </a:cubicBezTo>
                  <a:cubicBezTo>
                    <a:pt x="484" y="490"/>
                    <a:pt x="491" y="516"/>
                    <a:pt x="489" y="543"/>
                  </a:cubicBezTo>
                  <a:close/>
                  <a:moveTo>
                    <a:pt x="731" y="453"/>
                  </a:moveTo>
                  <a:cubicBezTo>
                    <a:pt x="697" y="453"/>
                    <a:pt x="663" y="453"/>
                    <a:pt x="629" y="453"/>
                  </a:cubicBezTo>
                  <a:cubicBezTo>
                    <a:pt x="623" y="453"/>
                    <a:pt x="621" y="452"/>
                    <a:pt x="621" y="446"/>
                  </a:cubicBezTo>
                  <a:cubicBezTo>
                    <a:pt x="622" y="436"/>
                    <a:pt x="621" y="426"/>
                    <a:pt x="621" y="417"/>
                  </a:cubicBezTo>
                  <a:cubicBezTo>
                    <a:pt x="622" y="346"/>
                    <a:pt x="621" y="276"/>
                    <a:pt x="604" y="207"/>
                  </a:cubicBezTo>
                  <a:cubicBezTo>
                    <a:pt x="600" y="192"/>
                    <a:pt x="599" y="176"/>
                    <a:pt x="600" y="161"/>
                  </a:cubicBezTo>
                  <a:cubicBezTo>
                    <a:pt x="612" y="181"/>
                    <a:pt x="631" y="194"/>
                    <a:pt x="648" y="210"/>
                  </a:cubicBezTo>
                  <a:cubicBezTo>
                    <a:pt x="654" y="203"/>
                    <a:pt x="650" y="192"/>
                    <a:pt x="656" y="184"/>
                  </a:cubicBezTo>
                  <a:cubicBezTo>
                    <a:pt x="662" y="177"/>
                    <a:pt x="665" y="167"/>
                    <a:pt x="670" y="159"/>
                  </a:cubicBezTo>
                  <a:cubicBezTo>
                    <a:pt x="673" y="161"/>
                    <a:pt x="672" y="164"/>
                    <a:pt x="672" y="166"/>
                  </a:cubicBezTo>
                  <a:cubicBezTo>
                    <a:pt x="675" y="214"/>
                    <a:pt x="679" y="262"/>
                    <a:pt x="686" y="309"/>
                  </a:cubicBezTo>
                  <a:cubicBezTo>
                    <a:pt x="689" y="328"/>
                    <a:pt x="698" y="346"/>
                    <a:pt x="704" y="364"/>
                  </a:cubicBezTo>
                  <a:cubicBezTo>
                    <a:pt x="713" y="392"/>
                    <a:pt x="723" y="419"/>
                    <a:pt x="736" y="446"/>
                  </a:cubicBezTo>
                  <a:cubicBezTo>
                    <a:pt x="738" y="451"/>
                    <a:pt x="739" y="453"/>
                    <a:pt x="731" y="453"/>
                  </a:cubicBezTo>
                  <a:close/>
                  <a:moveTo>
                    <a:pt x="944" y="245"/>
                  </a:moveTo>
                  <a:cubicBezTo>
                    <a:pt x="941" y="244"/>
                    <a:pt x="939" y="245"/>
                    <a:pt x="938" y="249"/>
                  </a:cubicBezTo>
                  <a:cubicBezTo>
                    <a:pt x="937" y="258"/>
                    <a:pt x="936" y="268"/>
                    <a:pt x="944" y="275"/>
                  </a:cubicBezTo>
                  <a:cubicBezTo>
                    <a:pt x="959" y="292"/>
                    <a:pt x="959" y="313"/>
                    <a:pt x="957" y="334"/>
                  </a:cubicBezTo>
                  <a:cubicBezTo>
                    <a:pt x="957" y="336"/>
                    <a:pt x="957" y="338"/>
                    <a:pt x="954" y="339"/>
                  </a:cubicBezTo>
                  <a:cubicBezTo>
                    <a:pt x="952" y="339"/>
                    <a:pt x="949" y="339"/>
                    <a:pt x="948" y="337"/>
                  </a:cubicBezTo>
                  <a:cubicBezTo>
                    <a:pt x="946" y="334"/>
                    <a:pt x="944" y="331"/>
                    <a:pt x="943" y="327"/>
                  </a:cubicBezTo>
                  <a:cubicBezTo>
                    <a:pt x="936" y="299"/>
                    <a:pt x="916" y="277"/>
                    <a:pt x="901" y="253"/>
                  </a:cubicBezTo>
                  <a:cubicBezTo>
                    <a:pt x="898" y="249"/>
                    <a:pt x="895" y="251"/>
                    <a:pt x="892" y="251"/>
                  </a:cubicBezTo>
                  <a:cubicBezTo>
                    <a:pt x="883" y="253"/>
                    <a:pt x="874" y="254"/>
                    <a:pt x="866" y="256"/>
                  </a:cubicBezTo>
                  <a:cubicBezTo>
                    <a:pt x="861" y="257"/>
                    <a:pt x="858" y="255"/>
                    <a:pt x="858" y="250"/>
                  </a:cubicBezTo>
                  <a:cubicBezTo>
                    <a:pt x="856" y="241"/>
                    <a:pt x="856" y="233"/>
                    <a:pt x="857" y="224"/>
                  </a:cubicBezTo>
                  <a:cubicBezTo>
                    <a:pt x="858" y="214"/>
                    <a:pt x="867" y="209"/>
                    <a:pt x="873" y="202"/>
                  </a:cubicBezTo>
                  <a:cubicBezTo>
                    <a:pt x="875" y="199"/>
                    <a:pt x="877" y="203"/>
                    <a:pt x="878" y="205"/>
                  </a:cubicBezTo>
                  <a:cubicBezTo>
                    <a:pt x="890" y="220"/>
                    <a:pt x="902" y="234"/>
                    <a:pt x="913" y="249"/>
                  </a:cubicBezTo>
                  <a:cubicBezTo>
                    <a:pt x="915" y="251"/>
                    <a:pt x="916" y="255"/>
                    <a:pt x="920" y="253"/>
                  </a:cubicBezTo>
                  <a:cubicBezTo>
                    <a:pt x="924" y="252"/>
                    <a:pt x="923" y="248"/>
                    <a:pt x="923" y="245"/>
                  </a:cubicBezTo>
                  <a:cubicBezTo>
                    <a:pt x="923" y="236"/>
                    <a:pt x="923" y="227"/>
                    <a:pt x="923" y="217"/>
                  </a:cubicBezTo>
                  <a:cubicBezTo>
                    <a:pt x="923" y="212"/>
                    <a:pt x="924" y="211"/>
                    <a:pt x="929" y="213"/>
                  </a:cubicBezTo>
                  <a:cubicBezTo>
                    <a:pt x="943" y="221"/>
                    <a:pt x="955" y="232"/>
                    <a:pt x="967" y="245"/>
                  </a:cubicBezTo>
                  <a:cubicBezTo>
                    <a:pt x="958" y="245"/>
                    <a:pt x="951" y="245"/>
                    <a:pt x="944" y="245"/>
                  </a:cubicBezTo>
                  <a:close/>
                  <a:moveTo>
                    <a:pt x="1272" y="808"/>
                  </a:moveTo>
                  <a:cubicBezTo>
                    <a:pt x="1267" y="789"/>
                    <a:pt x="1261" y="772"/>
                    <a:pt x="1255" y="755"/>
                  </a:cubicBezTo>
                  <a:cubicBezTo>
                    <a:pt x="1249" y="739"/>
                    <a:pt x="1248" y="722"/>
                    <a:pt x="1246" y="705"/>
                  </a:cubicBezTo>
                  <a:cubicBezTo>
                    <a:pt x="1242" y="667"/>
                    <a:pt x="1239" y="629"/>
                    <a:pt x="1239" y="590"/>
                  </a:cubicBezTo>
                  <a:cubicBezTo>
                    <a:pt x="1239" y="585"/>
                    <a:pt x="1241" y="582"/>
                    <a:pt x="1246" y="580"/>
                  </a:cubicBezTo>
                  <a:cubicBezTo>
                    <a:pt x="1252" y="577"/>
                    <a:pt x="1252" y="580"/>
                    <a:pt x="1253" y="584"/>
                  </a:cubicBezTo>
                  <a:cubicBezTo>
                    <a:pt x="1268" y="655"/>
                    <a:pt x="1271" y="726"/>
                    <a:pt x="1272" y="798"/>
                  </a:cubicBezTo>
                  <a:cubicBezTo>
                    <a:pt x="1272" y="801"/>
                    <a:pt x="1272" y="804"/>
                    <a:pt x="1272" y="808"/>
                  </a:cubicBezTo>
                  <a:close/>
                  <a:moveTo>
                    <a:pt x="1880" y="196"/>
                  </a:moveTo>
                  <a:cubicBezTo>
                    <a:pt x="1874" y="209"/>
                    <a:pt x="1866" y="216"/>
                    <a:pt x="1851" y="214"/>
                  </a:cubicBezTo>
                  <a:cubicBezTo>
                    <a:pt x="1838" y="212"/>
                    <a:pt x="1828" y="216"/>
                    <a:pt x="1817" y="226"/>
                  </a:cubicBezTo>
                  <a:cubicBezTo>
                    <a:pt x="1792" y="249"/>
                    <a:pt x="1780" y="277"/>
                    <a:pt x="1780" y="311"/>
                  </a:cubicBezTo>
                  <a:cubicBezTo>
                    <a:pt x="1780" y="312"/>
                    <a:pt x="1780" y="314"/>
                    <a:pt x="1779" y="316"/>
                  </a:cubicBezTo>
                  <a:cubicBezTo>
                    <a:pt x="1779" y="328"/>
                    <a:pt x="1774" y="332"/>
                    <a:pt x="1761" y="328"/>
                  </a:cubicBezTo>
                  <a:cubicBezTo>
                    <a:pt x="1759" y="328"/>
                    <a:pt x="1758" y="327"/>
                    <a:pt x="1758" y="325"/>
                  </a:cubicBezTo>
                  <a:cubicBezTo>
                    <a:pt x="1759" y="308"/>
                    <a:pt x="1756" y="290"/>
                    <a:pt x="1761" y="274"/>
                  </a:cubicBezTo>
                  <a:cubicBezTo>
                    <a:pt x="1766" y="257"/>
                    <a:pt x="1778" y="244"/>
                    <a:pt x="1787" y="230"/>
                  </a:cubicBezTo>
                  <a:cubicBezTo>
                    <a:pt x="1791" y="225"/>
                    <a:pt x="1791" y="222"/>
                    <a:pt x="1786" y="218"/>
                  </a:cubicBezTo>
                  <a:cubicBezTo>
                    <a:pt x="1781" y="214"/>
                    <a:pt x="1777" y="210"/>
                    <a:pt x="1772" y="206"/>
                  </a:cubicBezTo>
                  <a:cubicBezTo>
                    <a:pt x="1770" y="204"/>
                    <a:pt x="1770" y="202"/>
                    <a:pt x="1773" y="201"/>
                  </a:cubicBezTo>
                  <a:cubicBezTo>
                    <a:pt x="1788" y="196"/>
                    <a:pt x="1801" y="187"/>
                    <a:pt x="1818" y="179"/>
                  </a:cubicBezTo>
                  <a:cubicBezTo>
                    <a:pt x="1816" y="191"/>
                    <a:pt x="1814" y="201"/>
                    <a:pt x="1812" y="211"/>
                  </a:cubicBezTo>
                  <a:cubicBezTo>
                    <a:pt x="1813" y="211"/>
                    <a:pt x="1813" y="212"/>
                    <a:pt x="1814" y="212"/>
                  </a:cubicBezTo>
                  <a:cubicBezTo>
                    <a:pt x="1818" y="208"/>
                    <a:pt x="1822" y="203"/>
                    <a:pt x="1826" y="198"/>
                  </a:cubicBezTo>
                  <a:cubicBezTo>
                    <a:pt x="1840" y="184"/>
                    <a:pt x="1854" y="170"/>
                    <a:pt x="1868" y="155"/>
                  </a:cubicBezTo>
                  <a:cubicBezTo>
                    <a:pt x="1873" y="150"/>
                    <a:pt x="1876" y="151"/>
                    <a:pt x="1879" y="157"/>
                  </a:cubicBezTo>
                  <a:cubicBezTo>
                    <a:pt x="1884" y="170"/>
                    <a:pt x="1885" y="183"/>
                    <a:pt x="1880" y="196"/>
                  </a:cubicBezTo>
                  <a:close/>
                  <a:moveTo>
                    <a:pt x="1945" y="849"/>
                  </a:moveTo>
                  <a:cubicBezTo>
                    <a:pt x="1943" y="870"/>
                    <a:pt x="1938" y="891"/>
                    <a:pt x="1932" y="911"/>
                  </a:cubicBezTo>
                  <a:cubicBezTo>
                    <a:pt x="1929" y="921"/>
                    <a:pt x="1922" y="932"/>
                    <a:pt x="1910" y="938"/>
                  </a:cubicBezTo>
                  <a:cubicBezTo>
                    <a:pt x="1909" y="927"/>
                    <a:pt x="1908" y="916"/>
                    <a:pt x="1907" y="906"/>
                  </a:cubicBezTo>
                  <a:cubicBezTo>
                    <a:pt x="1902" y="582"/>
                    <a:pt x="1902" y="582"/>
                    <a:pt x="1902" y="582"/>
                  </a:cubicBezTo>
                  <a:cubicBezTo>
                    <a:pt x="1903" y="548"/>
                    <a:pt x="1905" y="514"/>
                    <a:pt x="1909" y="481"/>
                  </a:cubicBezTo>
                  <a:cubicBezTo>
                    <a:pt x="1909" y="479"/>
                    <a:pt x="1909" y="478"/>
                    <a:pt x="1910" y="477"/>
                  </a:cubicBezTo>
                  <a:cubicBezTo>
                    <a:pt x="1910" y="475"/>
                    <a:pt x="1910" y="473"/>
                    <a:pt x="1912" y="473"/>
                  </a:cubicBezTo>
                  <a:cubicBezTo>
                    <a:pt x="1914" y="473"/>
                    <a:pt x="1915" y="475"/>
                    <a:pt x="1915" y="477"/>
                  </a:cubicBezTo>
                  <a:cubicBezTo>
                    <a:pt x="1912" y="497"/>
                    <a:pt x="1916" y="517"/>
                    <a:pt x="1916" y="537"/>
                  </a:cubicBezTo>
                  <a:cubicBezTo>
                    <a:pt x="1916" y="564"/>
                    <a:pt x="1925" y="590"/>
                    <a:pt x="1929" y="616"/>
                  </a:cubicBezTo>
                  <a:cubicBezTo>
                    <a:pt x="1937" y="673"/>
                    <a:pt x="1947" y="730"/>
                    <a:pt x="1951" y="788"/>
                  </a:cubicBezTo>
                  <a:cubicBezTo>
                    <a:pt x="1952" y="809"/>
                    <a:pt x="1947" y="829"/>
                    <a:pt x="1945" y="849"/>
                  </a:cubicBezTo>
                  <a:close/>
                  <a:moveTo>
                    <a:pt x="2002" y="211"/>
                  </a:moveTo>
                  <a:cubicBezTo>
                    <a:pt x="1997" y="221"/>
                    <a:pt x="1993" y="231"/>
                    <a:pt x="1988" y="241"/>
                  </a:cubicBezTo>
                  <a:cubicBezTo>
                    <a:pt x="1988" y="241"/>
                    <a:pt x="1987" y="241"/>
                    <a:pt x="1986" y="241"/>
                  </a:cubicBezTo>
                  <a:cubicBezTo>
                    <a:pt x="1986" y="231"/>
                    <a:pt x="1986" y="222"/>
                    <a:pt x="1986" y="213"/>
                  </a:cubicBezTo>
                  <a:cubicBezTo>
                    <a:pt x="1987" y="207"/>
                    <a:pt x="1993" y="205"/>
                    <a:pt x="1996" y="201"/>
                  </a:cubicBezTo>
                  <a:cubicBezTo>
                    <a:pt x="1997" y="199"/>
                    <a:pt x="1998" y="201"/>
                    <a:pt x="1999" y="202"/>
                  </a:cubicBezTo>
                  <a:cubicBezTo>
                    <a:pt x="2001" y="205"/>
                    <a:pt x="2004" y="207"/>
                    <a:pt x="2002" y="211"/>
                  </a:cubicBezTo>
                  <a:close/>
                </a:path>
              </a:pathLst>
            </a:custGeom>
            <a:solidFill>
              <a:srgbClr val="535A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20"/>
            <p:cNvSpPr>
              <a:spLocks/>
            </p:cNvSpPr>
            <p:nvPr/>
          </p:nvSpPr>
          <p:spPr bwMode="auto">
            <a:xfrm>
              <a:off x="1190626" y="2151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0808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1"/>
            <p:cNvSpPr>
              <a:spLocks/>
            </p:cNvSpPr>
            <p:nvPr/>
          </p:nvSpPr>
          <p:spPr bwMode="auto">
            <a:xfrm>
              <a:off x="4483101" y="2022476"/>
              <a:ext cx="469900" cy="1076325"/>
            </a:xfrm>
            <a:custGeom>
              <a:avLst/>
              <a:gdLst>
                <a:gd name="T0" fmla="*/ 78 w 125"/>
                <a:gd name="T1" fmla="*/ 4 h 287"/>
                <a:gd name="T2" fmla="*/ 59 w 125"/>
                <a:gd name="T3" fmla="*/ 61 h 287"/>
                <a:gd name="T4" fmla="*/ 48 w 125"/>
                <a:gd name="T5" fmla="*/ 81 h 287"/>
                <a:gd name="T6" fmla="*/ 47 w 125"/>
                <a:gd name="T7" fmla="*/ 83 h 287"/>
                <a:gd name="T8" fmla="*/ 9 w 125"/>
                <a:gd name="T9" fmla="*/ 22 h 287"/>
                <a:gd name="T10" fmla="*/ 0 w 125"/>
                <a:gd name="T11" fmla="*/ 41 h 287"/>
                <a:gd name="T12" fmla="*/ 2 w 125"/>
                <a:gd name="T13" fmla="*/ 57 h 287"/>
                <a:gd name="T14" fmla="*/ 14 w 125"/>
                <a:gd name="T15" fmla="*/ 209 h 287"/>
                <a:gd name="T16" fmla="*/ 27 w 125"/>
                <a:gd name="T17" fmla="*/ 280 h 287"/>
                <a:gd name="T18" fmla="*/ 34 w 125"/>
                <a:gd name="T19" fmla="*/ 287 h 287"/>
                <a:gd name="T20" fmla="*/ 119 w 125"/>
                <a:gd name="T21" fmla="*/ 287 h 287"/>
                <a:gd name="T22" fmla="*/ 124 w 125"/>
                <a:gd name="T23" fmla="*/ 280 h 287"/>
                <a:gd name="T24" fmla="*/ 111 w 125"/>
                <a:gd name="T25" fmla="*/ 236 h 287"/>
                <a:gd name="T26" fmla="*/ 91 w 125"/>
                <a:gd name="T27" fmla="*/ 168 h 287"/>
                <a:gd name="T28" fmla="*/ 87 w 125"/>
                <a:gd name="T29" fmla="*/ 151 h 287"/>
                <a:gd name="T30" fmla="*/ 90 w 125"/>
                <a:gd name="T31" fmla="*/ 15 h 287"/>
                <a:gd name="T32" fmla="*/ 87 w 125"/>
                <a:gd name="T33" fmla="*/ 6 h 287"/>
                <a:gd name="T34" fmla="*/ 81 w 125"/>
                <a:gd name="T35" fmla="*/ 0 h 287"/>
                <a:gd name="T36" fmla="*/ 78 w 125"/>
                <a:gd name="T37" fmla="*/ 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287">
                  <a:moveTo>
                    <a:pt x="78" y="4"/>
                  </a:moveTo>
                  <a:cubicBezTo>
                    <a:pt x="79" y="25"/>
                    <a:pt x="71" y="43"/>
                    <a:pt x="59" y="61"/>
                  </a:cubicBezTo>
                  <a:cubicBezTo>
                    <a:pt x="55" y="67"/>
                    <a:pt x="50" y="73"/>
                    <a:pt x="48" y="81"/>
                  </a:cubicBezTo>
                  <a:cubicBezTo>
                    <a:pt x="48" y="82"/>
                    <a:pt x="47" y="83"/>
                    <a:pt x="47" y="83"/>
                  </a:cubicBezTo>
                  <a:cubicBezTo>
                    <a:pt x="36" y="61"/>
                    <a:pt x="17" y="45"/>
                    <a:pt x="9" y="22"/>
                  </a:cubicBezTo>
                  <a:cubicBezTo>
                    <a:pt x="2" y="27"/>
                    <a:pt x="0" y="34"/>
                    <a:pt x="0" y="41"/>
                  </a:cubicBezTo>
                  <a:cubicBezTo>
                    <a:pt x="1" y="46"/>
                    <a:pt x="1" y="52"/>
                    <a:pt x="2" y="57"/>
                  </a:cubicBezTo>
                  <a:cubicBezTo>
                    <a:pt x="6" y="108"/>
                    <a:pt x="13" y="158"/>
                    <a:pt x="14" y="209"/>
                  </a:cubicBezTo>
                  <a:cubicBezTo>
                    <a:pt x="15" y="233"/>
                    <a:pt x="18" y="257"/>
                    <a:pt x="27" y="280"/>
                  </a:cubicBezTo>
                  <a:cubicBezTo>
                    <a:pt x="28" y="284"/>
                    <a:pt x="29" y="287"/>
                    <a:pt x="34" y="287"/>
                  </a:cubicBezTo>
                  <a:cubicBezTo>
                    <a:pt x="63" y="287"/>
                    <a:pt x="91" y="287"/>
                    <a:pt x="119" y="287"/>
                  </a:cubicBezTo>
                  <a:cubicBezTo>
                    <a:pt x="125" y="287"/>
                    <a:pt x="125" y="285"/>
                    <a:pt x="124" y="280"/>
                  </a:cubicBezTo>
                  <a:cubicBezTo>
                    <a:pt x="119" y="266"/>
                    <a:pt x="114" y="251"/>
                    <a:pt x="111" y="236"/>
                  </a:cubicBezTo>
                  <a:cubicBezTo>
                    <a:pt x="106" y="213"/>
                    <a:pt x="100" y="190"/>
                    <a:pt x="91" y="168"/>
                  </a:cubicBezTo>
                  <a:cubicBezTo>
                    <a:pt x="88" y="163"/>
                    <a:pt x="87" y="157"/>
                    <a:pt x="87" y="151"/>
                  </a:cubicBezTo>
                  <a:cubicBezTo>
                    <a:pt x="88" y="106"/>
                    <a:pt x="87" y="60"/>
                    <a:pt x="90" y="15"/>
                  </a:cubicBezTo>
                  <a:cubicBezTo>
                    <a:pt x="91" y="11"/>
                    <a:pt x="89" y="9"/>
                    <a:pt x="87" y="6"/>
                  </a:cubicBezTo>
                  <a:cubicBezTo>
                    <a:pt x="85" y="4"/>
                    <a:pt x="83" y="2"/>
                    <a:pt x="81" y="0"/>
                  </a:cubicBezTo>
                  <a:cubicBezTo>
                    <a:pt x="78" y="0"/>
                    <a:pt x="78" y="2"/>
                    <a:pt x="78"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auto">
            <a:xfrm>
              <a:off x="7802563" y="1446213"/>
              <a:ext cx="404813" cy="674688"/>
            </a:xfrm>
            <a:custGeom>
              <a:avLst/>
              <a:gdLst>
                <a:gd name="T0" fmla="*/ 46 w 108"/>
                <a:gd name="T1" fmla="*/ 176 h 180"/>
                <a:gd name="T2" fmla="*/ 91 w 108"/>
                <a:gd name="T3" fmla="*/ 126 h 180"/>
                <a:gd name="T4" fmla="*/ 95 w 108"/>
                <a:gd name="T5" fmla="*/ 118 h 180"/>
                <a:gd name="T6" fmla="*/ 99 w 108"/>
                <a:gd name="T7" fmla="*/ 94 h 180"/>
                <a:gd name="T8" fmla="*/ 105 w 108"/>
                <a:gd name="T9" fmla="*/ 61 h 180"/>
                <a:gd name="T10" fmla="*/ 103 w 108"/>
                <a:gd name="T11" fmla="*/ 41 h 180"/>
                <a:gd name="T12" fmla="*/ 83 w 108"/>
                <a:gd name="T13" fmla="*/ 10 h 180"/>
                <a:gd name="T14" fmla="*/ 36 w 108"/>
                <a:gd name="T15" fmla="*/ 3 h 180"/>
                <a:gd name="T16" fmla="*/ 1 w 108"/>
                <a:gd name="T17" fmla="*/ 47 h 180"/>
                <a:gd name="T18" fmla="*/ 8 w 108"/>
                <a:gd name="T19" fmla="*/ 97 h 180"/>
                <a:gd name="T20" fmla="*/ 18 w 108"/>
                <a:gd name="T21" fmla="*/ 125 h 180"/>
                <a:gd name="T22" fmla="*/ 24 w 108"/>
                <a:gd name="T23" fmla="*/ 150 h 180"/>
                <a:gd name="T24" fmla="*/ 27 w 108"/>
                <a:gd name="T25" fmla="*/ 157 h 180"/>
                <a:gd name="T26" fmla="*/ 38 w 108"/>
                <a:gd name="T27" fmla="*/ 175 h 180"/>
                <a:gd name="T28" fmla="*/ 46 w 108"/>
                <a:gd name="T29" fmla="*/ 17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180">
                  <a:moveTo>
                    <a:pt x="46" y="176"/>
                  </a:moveTo>
                  <a:cubicBezTo>
                    <a:pt x="60" y="159"/>
                    <a:pt x="76" y="142"/>
                    <a:pt x="91" y="126"/>
                  </a:cubicBezTo>
                  <a:cubicBezTo>
                    <a:pt x="91" y="122"/>
                    <a:pt x="97" y="123"/>
                    <a:pt x="95" y="118"/>
                  </a:cubicBezTo>
                  <a:cubicBezTo>
                    <a:pt x="93" y="109"/>
                    <a:pt x="95" y="102"/>
                    <a:pt x="99" y="94"/>
                  </a:cubicBezTo>
                  <a:cubicBezTo>
                    <a:pt x="105" y="84"/>
                    <a:pt x="108" y="73"/>
                    <a:pt x="105" y="61"/>
                  </a:cubicBezTo>
                  <a:cubicBezTo>
                    <a:pt x="104" y="55"/>
                    <a:pt x="103" y="48"/>
                    <a:pt x="103" y="41"/>
                  </a:cubicBezTo>
                  <a:cubicBezTo>
                    <a:pt x="102" y="27"/>
                    <a:pt x="94" y="18"/>
                    <a:pt x="83" y="10"/>
                  </a:cubicBezTo>
                  <a:cubicBezTo>
                    <a:pt x="68" y="1"/>
                    <a:pt x="52" y="0"/>
                    <a:pt x="36" y="3"/>
                  </a:cubicBezTo>
                  <a:cubicBezTo>
                    <a:pt x="14" y="7"/>
                    <a:pt x="0" y="25"/>
                    <a:pt x="1" y="47"/>
                  </a:cubicBezTo>
                  <a:cubicBezTo>
                    <a:pt x="3" y="64"/>
                    <a:pt x="6" y="80"/>
                    <a:pt x="8" y="97"/>
                  </a:cubicBezTo>
                  <a:cubicBezTo>
                    <a:pt x="9" y="107"/>
                    <a:pt x="12" y="117"/>
                    <a:pt x="18" y="125"/>
                  </a:cubicBezTo>
                  <a:cubicBezTo>
                    <a:pt x="23" y="133"/>
                    <a:pt x="27" y="141"/>
                    <a:pt x="24" y="150"/>
                  </a:cubicBezTo>
                  <a:cubicBezTo>
                    <a:pt x="23" y="153"/>
                    <a:pt x="26" y="154"/>
                    <a:pt x="27" y="157"/>
                  </a:cubicBezTo>
                  <a:cubicBezTo>
                    <a:pt x="31" y="163"/>
                    <a:pt x="35" y="169"/>
                    <a:pt x="38" y="175"/>
                  </a:cubicBezTo>
                  <a:cubicBezTo>
                    <a:pt x="41" y="180"/>
                    <a:pt x="42" y="179"/>
                    <a:pt x="46" y="176"/>
                  </a:cubicBezTo>
                  <a:close/>
                </a:path>
              </a:pathLst>
            </a:custGeom>
            <a:solidFill>
              <a:srgbClr val="535A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3"/>
            <p:cNvSpPr>
              <a:spLocks/>
            </p:cNvSpPr>
            <p:nvPr/>
          </p:nvSpPr>
          <p:spPr bwMode="auto">
            <a:xfrm>
              <a:off x="7832726" y="1917701"/>
              <a:ext cx="363538" cy="333375"/>
            </a:xfrm>
            <a:custGeom>
              <a:avLst/>
              <a:gdLst>
                <a:gd name="T0" fmla="*/ 4 w 97"/>
                <a:gd name="T1" fmla="*/ 85 h 89"/>
                <a:gd name="T2" fmla="*/ 18 w 97"/>
                <a:gd name="T3" fmla="*/ 72 h 89"/>
                <a:gd name="T4" fmla="*/ 28 w 97"/>
                <a:gd name="T5" fmla="*/ 61 h 89"/>
                <a:gd name="T6" fmla="*/ 38 w 97"/>
                <a:gd name="T7" fmla="*/ 62 h 89"/>
                <a:gd name="T8" fmla="*/ 47 w 97"/>
                <a:gd name="T9" fmla="*/ 75 h 89"/>
                <a:gd name="T10" fmla="*/ 57 w 97"/>
                <a:gd name="T11" fmla="*/ 75 h 89"/>
                <a:gd name="T12" fmla="*/ 93 w 97"/>
                <a:gd name="T13" fmla="*/ 15 h 89"/>
                <a:gd name="T14" fmla="*/ 97 w 97"/>
                <a:gd name="T15" fmla="*/ 7 h 89"/>
                <a:gd name="T16" fmla="*/ 83 w 97"/>
                <a:gd name="T17" fmla="*/ 0 h 89"/>
                <a:gd name="T18" fmla="*/ 38 w 97"/>
                <a:gd name="T19" fmla="*/ 50 h 89"/>
                <a:gd name="T20" fmla="*/ 30 w 97"/>
                <a:gd name="T21" fmla="*/ 49 h 89"/>
                <a:gd name="T22" fmla="*/ 19 w 97"/>
                <a:gd name="T23" fmla="*/ 31 h 89"/>
                <a:gd name="T24" fmla="*/ 11 w 97"/>
                <a:gd name="T25" fmla="*/ 41 h 89"/>
                <a:gd name="T26" fmla="*/ 11 w 97"/>
                <a:gd name="T27" fmla="*/ 41 h 89"/>
                <a:gd name="T28" fmla="*/ 0 w 97"/>
                <a:gd name="T29" fmla="*/ 85 h 89"/>
                <a:gd name="T30" fmla="*/ 4 w 97"/>
                <a:gd name="T31"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89">
                  <a:moveTo>
                    <a:pt x="4" y="85"/>
                  </a:moveTo>
                  <a:cubicBezTo>
                    <a:pt x="9" y="81"/>
                    <a:pt x="13" y="75"/>
                    <a:pt x="18" y="72"/>
                  </a:cubicBezTo>
                  <a:cubicBezTo>
                    <a:pt x="21" y="68"/>
                    <a:pt x="25" y="65"/>
                    <a:pt x="28" y="61"/>
                  </a:cubicBezTo>
                  <a:cubicBezTo>
                    <a:pt x="32" y="57"/>
                    <a:pt x="35" y="57"/>
                    <a:pt x="38" y="62"/>
                  </a:cubicBezTo>
                  <a:cubicBezTo>
                    <a:pt x="41" y="66"/>
                    <a:pt x="44" y="71"/>
                    <a:pt x="47" y="75"/>
                  </a:cubicBezTo>
                  <a:cubicBezTo>
                    <a:pt x="52" y="82"/>
                    <a:pt x="53" y="82"/>
                    <a:pt x="57" y="75"/>
                  </a:cubicBezTo>
                  <a:cubicBezTo>
                    <a:pt x="69" y="55"/>
                    <a:pt x="81" y="35"/>
                    <a:pt x="93" y="15"/>
                  </a:cubicBezTo>
                  <a:cubicBezTo>
                    <a:pt x="95" y="12"/>
                    <a:pt x="97" y="10"/>
                    <a:pt x="97" y="7"/>
                  </a:cubicBezTo>
                  <a:cubicBezTo>
                    <a:pt x="90" y="8"/>
                    <a:pt x="88" y="0"/>
                    <a:pt x="83" y="0"/>
                  </a:cubicBezTo>
                  <a:cubicBezTo>
                    <a:pt x="68" y="16"/>
                    <a:pt x="52" y="33"/>
                    <a:pt x="38" y="50"/>
                  </a:cubicBezTo>
                  <a:cubicBezTo>
                    <a:pt x="34" y="53"/>
                    <a:pt x="33" y="54"/>
                    <a:pt x="30" y="49"/>
                  </a:cubicBezTo>
                  <a:cubicBezTo>
                    <a:pt x="27" y="43"/>
                    <a:pt x="23" y="37"/>
                    <a:pt x="19" y="31"/>
                  </a:cubicBezTo>
                  <a:cubicBezTo>
                    <a:pt x="14" y="33"/>
                    <a:pt x="14" y="38"/>
                    <a:pt x="11" y="41"/>
                  </a:cubicBezTo>
                  <a:cubicBezTo>
                    <a:pt x="11" y="41"/>
                    <a:pt x="11" y="41"/>
                    <a:pt x="11" y="41"/>
                  </a:cubicBezTo>
                  <a:cubicBezTo>
                    <a:pt x="7" y="55"/>
                    <a:pt x="4" y="70"/>
                    <a:pt x="0" y="85"/>
                  </a:cubicBezTo>
                  <a:cubicBezTo>
                    <a:pt x="1" y="89"/>
                    <a:pt x="3" y="86"/>
                    <a:pt x="4"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4"/>
            <p:cNvSpPr>
              <a:spLocks/>
            </p:cNvSpPr>
            <p:nvPr/>
          </p:nvSpPr>
          <p:spPr bwMode="auto">
            <a:xfrm>
              <a:off x="6442076" y="2003426"/>
              <a:ext cx="165100" cy="206375"/>
            </a:xfrm>
            <a:custGeom>
              <a:avLst/>
              <a:gdLst>
                <a:gd name="T0" fmla="*/ 6 w 44"/>
                <a:gd name="T1" fmla="*/ 28 h 55"/>
                <a:gd name="T2" fmla="*/ 5 w 44"/>
                <a:gd name="T3" fmla="*/ 40 h 55"/>
                <a:gd name="T4" fmla="*/ 9 w 44"/>
                <a:gd name="T5" fmla="*/ 44 h 55"/>
                <a:gd name="T6" fmla="*/ 23 w 44"/>
                <a:gd name="T7" fmla="*/ 54 h 55"/>
                <a:gd name="T8" fmla="*/ 35 w 44"/>
                <a:gd name="T9" fmla="*/ 40 h 55"/>
                <a:gd name="T10" fmla="*/ 39 w 44"/>
                <a:gd name="T11" fmla="*/ 35 h 55"/>
                <a:gd name="T12" fmla="*/ 44 w 44"/>
                <a:gd name="T13" fmla="*/ 7 h 55"/>
                <a:gd name="T14" fmla="*/ 38 w 44"/>
                <a:gd name="T15" fmla="*/ 0 h 55"/>
                <a:gd name="T16" fmla="*/ 24 w 44"/>
                <a:gd name="T17" fmla="*/ 11 h 55"/>
                <a:gd name="T18" fmla="*/ 6 w 44"/>
                <a:gd name="T19"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55">
                  <a:moveTo>
                    <a:pt x="6" y="28"/>
                  </a:moveTo>
                  <a:cubicBezTo>
                    <a:pt x="0" y="33"/>
                    <a:pt x="1" y="36"/>
                    <a:pt x="5" y="40"/>
                  </a:cubicBezTo>
                  <a:cubicBezTo>
                    <a:pt x="7" y="41"/>
                    <a:pt x="8" y="43"/>
                    <a:pt x="9" y="44"/>
                  </a:cubicBezTo>
                  <a:cubicBezTo>
                    <a:pt x="15" y="47"/>
                    <a:pt x="18" y="55"/>
                    <a:pt x="23" y="54"/>
                  </a:cubicBezTo>
                  <a:cubicBezTo>
                    <a:pt x="29" y="53"/>
                    <a:pt x="31" y="45"/>
                    <a:pt x="35" y="40"/>
                  </a:cubicBezTo>
                  <a:cubicBezTo>
                    <a:pt x="36" y="38"/>
                    <a:pt x="38" y="37"/>
                    <a:pt x="39" y="35"/>
                  </a:cubicBezTo>
                  <a:cubicBezTo>
                    <a:pt x="43" y="26"/>
                    <a:pt x="41" y="16"/>
                    <a:pt x="44" y="7"/>
                  </a:cubicBezTo>
                  <a:cubicBezTo>
                    <a:pt x="43" y="4"/>
                    <a:pt x="41" y="2"/>
                    <a:pt x="38" y="0"/>
                  </a:cubicBezTo>
                  <a:cubicBezTo>
                    <a:pt x="32" y="2"/>
                    <a:pt x="28" y="7"/>
                    <a:pt x="24" y="11"/>
                  </a:cubicBezTo>
                  <a:cubicBezTo>
                    <a:pt x="18" y="17"/>
                    <a:pt x="12" y="23"/>
                    <a:pt x="6" y="28"/>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5"/>
            <p:cNvSpPr>
              <a:spLocks/>
            </p:cNvSpPr>
            <p:nvPr/>
          </p:nvSpPr>
          <p:spPr bwMode="auto">
            <a:xfrm>
              <a:off x="6249988" y="2022476"/>
              <a:ext cx="142875" cy="211138"/>
            </a:xfrm>
            <a:custGeom>
              <a:avLst/>
              <a:gdLst>
                <a:gd name="T0" fmla="*/ 11 w 38"/>
                <a:gd name="T1" fmla="*/ 49 h 56"/>
                <a:gd name="T2" fmla="*/ 19 w 38"/>
                <a:gd name="T3" fmla="*/ 50 h 56"/>
                <a:gd name="T4" fmla="*/ 27 w 38"/>
                <a:gd name="T5" fmla="*/ 42 h 56"/>
                <a:gd name="T6" fmla="*/ 33 w 38"/>
                <a:gd name="T7" fmla="*/ 35 h 56"/>
                <a:gd name="T8" fmla="*/ 33 w 38"/>
                <a:gd name="T9" fmla="*/ 23 h 56"/>
                <a:gd name="T10" fmla="*/ 9 w 38"/>
                <a:gd name="T11" fmla="*/ 0 h 56"/>
                <a:gd name="T12" fmla="*/ 0 w 38"/>
                <a:gd name="T13" fmla="*/ 13 h 56"/>
                <a:gd name="T14" fmla="*/ 9 w 38"/>
                <a:gd name="T15" fmla="*/ 47 h 56"/>
                <a:gd name="T16" fmla="*/ 11 w 38"/>
                <a:gd name="T1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56">
                  <a:moveTo>
                    <a:pt x="11" y="49"/>
                  </a:moveTo>
                  <a:cubicBezTo>
                    <a:pt x="13" y="56"/>
                    <a:pt x="16" y="54"/>
                    <a:pt x="19" y="50"/>
                  </a:cubicBezTo>
                  <a:cubicBezTo>
                    <a:pt x="22" y="47"/>
                    <a:pt x="25" y="45"/>
                    <a:pt x="27" y="42"/>
                  </a:cubicBezTo>
                  <a:cubicBezTo>
                    <a:pt x="29" y="40"/>
                    <a:pt x="31" y="37"/>
                    <a:pt x="33" y="35"/>
                  </a:cubicBezTo>
                  <a:cubicBezTo>
                    <a:pt x="38" y="31"/>
                    <a:pt x="38" y="27"/>
                    <a:pt x="33" y="23"/>
                  </a:cubicBezTo>
                  <a:cubicBezTo>
                    <a:pt x="25" y="16"/>
                    <a:pt x="17" y="8"/>
                    <a:pt x="9" y="0"/>
                  </a:cubicBezTo>
                  <a:cubicBezTo>
                    <a:pt x="6" y="4"/>
                    <a:pt x="3" y="9"/>
                    <a:pt x="0" y="13"/>
                  </a:cubicBezTo>
                  <a:cubicBezTo>
                    <a:pt x="3" y="25"/>
                    <a:pt x="5" y="36"/>
                    <a:pt x="9" y="47"/>
                  </a:cubicBezTo>
                  <a:cubicBezTo>
                    <a:pt x="9" y="48"/>
                    <a:pt x="10" y="48"/>
                    <a:pt x="11" y="49"/>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6"/>
            <p:cNvSpPr>
              <a:spLocks/>
            </p:cNvSpPr>
            <p:nvPr/>
          </p:nvSpPr>
          <p:spPr bwMode="auto">
            <a:xfrm>
              <a:off x="2368551" y="3541713"/>
              <a:ext cx="30163" cy="104775"/>
            </a:xfrm>
            <a:custGeom>
              <a:avLst/>
              <a:gdLst>
                <a:gd name="T0" fmla="*/ 0 w 8"/>
                <a:gd name="T1" fmla="*/ 3 h 28"/>
                <a:gd name="T2" fmla="*/ 6 w 8"/>
                <a:gd name="T3" fmla="*/ 28 h 28"/>
                <a:gd name="T4" fmla="*/ 8 w 8"/>
                <a:gd name="T5" fmla="*/ 23 h 28"/>
                <a:gd name="T6" fmla="*/ 3 w 8"/>
                <a:gd name="T7" fmla="*/ 0 h 28"/>
                <a:gd name="T8" fmla="*/ 0 w 8"/>
                <a:gd name="T9" fmla="*/ 3 h 28"/>
              </a:gdLst>
              <a:ahLst/>
              <a:cxnLst>
                <a:cxn ang="0">
                  <a:pos x="T0" y="T1"/>
                </a:cxn>
                <a:cxn ang="0">
                  <a:pos x="T2" y="T3"/>
                </a:cxn>
                <a:cxn ang="0">
                  <a:pos x="T4" y="T5"/>
                </a:cxn>
                <a:cxn ang="0">
                  <a:pos x="T6" y="T7"/>
                </a:cxn>
                <a:cxn ang="0">
                  <a:pos x="T8" y="T9"/>
                </a:cxn>
              </a:cxnLst>
              <a:rect l="0" t="0" r="r" b="b"/>
              <a:pathLst>
                <a:path w="8" h="28">
                  <a:moveTo>
                    <a:pt x="0" y="3"/>
                  </a:moveTo>
                  <a:cubicBezTo>
                    <a:pt x="2" y="12"/>
                    <a:pt x="4" y="20"/>
                    <a:pt x="6" y="28"/>
                  </a:cubicBezTo>
                  <a:cubicBezTo>
                    <a:pt x="7" y="27"/>
                    <a:pt x="7" y="25"/>
                    <a:pt x="8" y="23"/>
                  </a:cubicBezTo>
                  <a:cubicBezTo>
                    <a:pt x="6" y="16"/>
                    <a:pt x="3" y="8"/>
                    <a:pt x="3" y="0"/>
                  </a:cubicBezTo>
                  <a:cubicBezTo>
                    <a:pt x="2" y="1"/>
                    <a:pt x="1" y="2"/>
                    <a:pt x="0" y="3"/>
                  </a:cubicBez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7"/>
            <p:cNvSpPr>
              <a:spLocks/>
            </p:cNvSpPr>
            <p:nvPr/>
          </p:nvSpPr>
          <p:spPr bwMode="auto">
            <a:xfrm>
              <a:off x="2759076" y="2049463"/>
              <a:ext cx="523875" cy="1101725"/>
            </a:xfrm>
            <a:custGeom>
              <a:avLst/>
              <a:gdLst>
                <a:gd name="T0" fmla="*/ 105 w 140"/>
                <a:gd name="T1" fmla="*/ 205 h 294"/>
                <a:gd name="T2" fmla="*/ 87 w 140"/>
                <a:gd name="T3" fmla="*/ 150 h 294"/>
                <a:gd name="T4" fmla="*/ 73 w 140"/>
                <a:gd name="T5" fmla="*/ 7 h 294"/>
                <a:gd name="T6" fmla="*/ 71 w 140"/>
                <a:gd name="T7" fmla="*/ 0 h 294"/>
                <a:gd name="T8" fmla="*/ 57 w 140"/>
                <a:gd name="T9" fmla="*/ 25 h 294"/>
                <a:gd name="T10" fmla="*/ 49 w 140"/>
                <a:gd name="T11" fmla="*/ 51 h 294"/>
                <a:gd name="T12" fmla="*/ 1 w 140"/>
                <a:gd name="T13" fmla="*/ 2 h 294"/>
                <a:gd name="T14" fmla="*/ 5 w 140"/>
                <a:gd name="T15" fmla="*/ 48 h 294"/>
                <a:gd name="T16" fmla="*/ 22 w 140"/>
                <a:gd name="T17" fmla="*/ 258 h 294"/>
                <a:gd name="T18" fmla="*/ 22 w 140"/>
                <a:gd name="T19" fmla="*/ 287 h 294"/>
                <a:gd name="T20" fmla="*/ 30 w 140"/>
                <a:gd name="T21" fmla="*/ 294 h 294"/>
                <a:gd name="T22" fmla="*/ 132 w 140"/>
                <a:gd name="T23" fmla="*/ 294 h 294"/>
                <a:gd name="T24" fmla="*/ 137 w 140"/>
                <a:gd name="T25" fmla="*/ 287 h 294"/>
                <a:gd name="T26" fmla="*/ 105 w 140"/>
                <a:gd name="T27" fmla="*/ 20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0" h="294">
                  <a:moveTo>
                    <a:pt x="105" y="205"/>
                  </a:moveTo>
                  <a:cubicBezTo>
                    <a:pt x="99" y="187"/>
                    <a:pt x="90" y="169"/>
                    <a:pt x="87" y="150"/>
                  </a:cubicBezTo>
                  <a:cubicBezTo>
                    <a:pt x="80" y="103"/>
                    <a:pt x="76" y="55"/>
                    <a:pt x="73" y="7"/>
                  </a:cubicBezTo>
                  <a:cubicBezTo>
                    <a:pt x="73" y="5"/>
                    <a:pt x="74" y="2"/>
                    <a:pt x="71" y="0"/>
                  </a:cubicBezTo>
                  <a:cubicBezTo>
                    <a:pt x="66" y="8"/>
                    <a:pt x="63" y="18"/>
                    <a:pt x="57" y="25"/>
                  </a:cubicBezTo>
                  <a:cubicBezTo>
                    <a:pt x="51" y="33"/>
                    <a:pt x="55" y="44"/>
                    <a:pt x="49" y="51"/>
                  </a:cubicBezTo>
                  <a:cubicBezTo>
                    <a:pt x="32" y="35"/>
                    <a:pt x="13" y="22"/>
                    <a:pt x="1" y="2"/>
                  </a:cubicBezTo>
                  <a:cubicBezTo>
                    <a:pt x="0" y="17"/>
                    <a:pt x="1" y="33"/>
                    <a:pt x="5" y="48"/>
                  </a:cubicBezTo>
                  <a:cubicBezTo>
                    <a:pt x="22" y="117"/>
                    <a:pt x="23" y="187"/>
                    <a:pt x="22" y="258"/>
                  </a:cubicBezTo>
                  <a:cubicBezTo>
                    <a:pt x="22" y="267"/>
                    <a:pt x="23" y="277"/>
                    <a:pt x="22" y="287"/>
                  </a:cubicBezTo>
                  <a:cubicBezTo>
                    <a:pt x="22" y="293"/>
                    <a:pt x="24" y="294"/>
                    <a:pt x="30" y="294"/>
                  </a:cubicBezTo>
                  <a:cubicBezTo>
                    <a:pt x="64" y="294"/>
                    <a:pt x="98" y="294"/>
                    <a:pt x="132" y="294"/>
                  </a:cubicBezTo>
                  <a:cubicBezTo>
                    <a:pt x="140" y="294"/>
                    <a:pt x="139" y="292"/>
                    <a:pt x="137" y="287"/>
                  </a:cubicBezTo>
                  <a:cubicBezTo>
                    <a:pt x="124" y="260"/>
                    <a:pt x="114" y="233"/>
                    <a:pt x="105" y="2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8"/>
            <p:cNvSpPr>
              <a:spLocks/>
            </p:cNvSpPr>
            <p:nvPr/>
          </p:nvSpPr>
          <p:spPr bwMode="auto">
            <a:xfrm>
              <a:off x="7645401" y="3225801"/>
              <a:ext cx="187325" cy="1744663"/>
            </a:xfrm>
            <a:custGeom>
              <a:avLst/>
              <a:gdLst>
                <a:gd name="T0" fmla="*/ 27 w 50"/>
                <a:gd name="T1" fmla="*/ 143 h 465"/>
                <a:gd name="T2" fmla="*/ 14 w 50"/>
                <a:gd name="T3" fmla="*/ 64 h 465"/>
                <a:gd name="T4" fmla="*/ 13 w 50"/>
                <a:gd name="T5" fmla="*/ 4 h 465"/>
                <a:gd name="T6" fmla="*/ 10 w 50"/>
                <a:gd name="T7" fmla="*/ 0 h 465"/>
                <a:gd name="T8" fmla="*/ 8 w 50"/>
                <a:gd name="T9" fmla="*/ 4 h 465"/>
                <a:gd name="T10" fmla="*/ 7 w 50"/>
                <a:gd name="T11" fmla="*/ 8 h 465"/>
                <a:gd name="T12" fmla="*/ 0 w 50"/>
                <a:gd name="T13" fmla="*/ 109 h 465"/>
                <a:gd name="T14" fmla="*/ 5 w 50"/>
                <a:gd name="T15" fmla="*/ 433 h 465"/>
                <a:gd name="T16" fmla="*/ 8 w 50"/>
                <a:gd name="T17" fmla="*/ 465 h 465"/>
                <a:gd name="T18" fmla="*/ 30 w 50"/>
                <a:gd name="T19" fmla="*/ 438 h 465"/>
                <a:gd name="T20" fmla="*/ 43 w 50"/>
                <a:gd name="T21" fmla="*/ 376 h 465"/>
                <a:gd name="T22" fmla="*/ 49 w 50"/>
                <a:gd name="T23" fmla="*/ 315 h 465"/>
                <a:gd name="T24" fmla="*/ 27 w 50"/>
                <a:gd name="T25" fmla="*/ 14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65">
                  <a:moveTo>
                    <a:pt x="27" y="143"/>
                  </a:moveTo>
                  <a:cubicBezTo>
                    <a:pt x="23" y="117"/>
                    <a:pt x="14" y="91"/>
                    <a:pt x="14" y="64"/>
                  </a:cubicBezTo>
                  <a:cubicBezTo>
                    <a:pt x="14" y="44"/>
                    <a:pt x="10" y="24"/>
                    <a:pt x="13" y="4"/>
                  </a:cubicBezTo>
                  <a:cubicBezTo>
                    <a:pt x="13" y="2"/>
                    <a:pt x="12" y="0"/>
                    <a:pt x="10" y="0"/>
                  </a:cubicBezTo>
                  <a:cubicBezTo>
                    <a:pt x="8" y="0"/>
                    <a:pt x="8" y="2"/>
                    <a:pt x="8" y="4"/>
                  </a:cubicBezTo>
                  <a:cubicBezTo>
                    <a:pt x="7" y="5"/>
                    <a:pt x="7" y="6"/>
                    <a:pt x="7" y="8"/>
                  </a:cubicBezTo>
                  <a:cubicBezTo>
                    <a:pt x="3" y="41"/>
                    <a:pt x="1" y="75"/>
                    <a:pt x="0" y="109"/>
                  </a:cubicBezTo>
                  <a:cubicBezTo>
                    <a:pt x="5" y="433"/>
                    <a:pt x="5" y="433"/>
                    <a:pt x="5" y="433"/>
                  </a:cubicBezTo>
                  <a:cubicBezTo>
                    <a:pt x="6" y="443"/>
                    <a:pt x="7" y="454"/>
                    <a:pt x="8" y="465"/>
                  </a:cubicBezTo>
                  <a:cubicBezTo>
                    <a:pt x="20" y="459"/>
                    <a:pt x="27" y="448"/>
                    <a:pt x="30" y="438"/>
                  </a:cubicBezTo>
                  <a:cubicBezTo>
                    <a:pt x="36" y="418"/>
                    <a:pt x="41" y="397"/>
                    <a:pt x="43" y="376"/>
                  </a:cubicBezTo>
                  <a:cubicBezTo>
                    <a:pt x="45" y="356"/>
                    <a:pt x="50" y="336"/>
                    <a:pt x="49" y="315"/>
                  </a:cubicBezTo>
                  <a:cubicBezTo>
                    <a:pt x="45" y="257"/>
                    <a:pt x="35" y="200"/>
                    <a:pt x="27" y="1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9"/>
            <p:cNvSpPr>
              <a:spLocks/>
            </p:cNvSpPr>
            <p:nvPr/>
          </p:nvSpPr>
          <p:spPr bwMode="auto">
            <a:xfrm>
              <a:off x="7097713" y="2016126"/>
              <a:ext cx="484188" cy="681038"/>
            </a:xfrm>
            <a:custGeom>
              <a:avLst/>
              <a:gdLst>
                <a:gd name="T0" fmla="*/ 112 w 129"/>
                <a:gd name="T1" fmla="*/ 5 h 182"/>
                <a:gd name="T2" fmla="*/ 70 w 129"/>
                <a:gd name="T3" fmla="*/ 48 h 182"/>
                <a:gd name="T4" fmla="*/ 58 w 129"/>
                <a:gd name="T5" fmla="*/ 62 h 182"/>
                <a:gd name="T6" fmla="*/ 56 w 129"/>
                <a:gd name="T7" fmla="*/ 61 h 182"/>
                <a:gd name="T8" fmla="*/ 62 w 129"/>
                <a:gd name="T9" fmla="*/ 29 h 182"/>
                <a:gd name="T10" fmla="*/ 17 w 129"/>
                <a:gd name="T11" fmla="*/ 51 h 182"/>
                <a:gd name="T12" fmla="*/ 16 w 129"/>
                <a:gd name="T13" fmla="*/ 56 h 182"/>
                <a:gd name="T14" fmla="*/ 30 w 129"/>
                <a:gd name="T15" fmla="*/ 68 h 182"/>
                <a:gd name="T16" fmla="*/ 31 w 129"/>
                <a:gd name="T17" fmla="*/ 80 h 182"/>
                <a:gd name="T18" fmla="*/ 5 w 129"/>
                <a:gd name="T19" fmla="*/ 124 h 182"/>
                <a:gd name="T20" fmla="*/ 2 w 129"/>
                <a:gd name="T21" fmla="*/ 175 h 182"/>
                <a:gd name="T22" fmla="*/ 5 w 129"/>
                <a:gd name="T23" fmla="*/ 178 h 182"/>
                <a:gd name="T24" fmla="*/ 23 w 129"/>
                <a:gd name="T25" fmla="*/ 166 h 182"/>
                <a:gd name="T26" fmla="*/ 24 w 129"/>
                <a:gd name="T27" fmla="*/ 161 h 182"/>
                <a:gd name="T28" fmla="*/ 61 w 129"/>
                <a:gd name="T29" fmla="*/ 76 h 182"/>
                <a:gd name="T30" fmla="*/ 95 w 129"/>
                <a:gd name="T31" fmla="*/ 64 h 182"/>
                <a:gd name="T32" fmla="*/ 124 w 129"/>
                <a:gd name="T33" fmla="*/ 46 h 182"/>
                <a:gd name="T34" fmla="*/ 123 w 129"/>
                <a:gd name="T35" fmla="*/ 7 h 182"/>
                <a:gd name="T36" fmla="*/ 112 w 129"/>
                <a:gd name="T37" fmla="*/ 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182">
                  <a:moveTo>
                    <a:pt x="112" y="5"/>
                  </a:moveTo>
                  <a:cubicBezTo>
                    <a:pt x="98" y="20"/>
                    <a:pt x="84" y="34"/>
                    <a:pt x="70" y="48"/>
                  </a:cubicBezTo>
                  <a:cubicBezTo>
                    <a:pt x="66" y="53"/>
                    <a:pt x="62" y="58"/>
                    <a:pt x="58" y="62"/>
                  </a:cubicBezTo>
                  <a:cubicBezTo>
                    <a:pt x="57" y="62"/>
                    <a:pt x="57" y="61"/>
                    <a:pt x="56" y="61"/>
                  </a:cubicBezTo>
                  <a:cubicBezTo>
                    <a:pt x="58" y="51"/>
                    <a:pt x="60" y="41"/>
                    <a:pt x="62" y="29"/>
                  </a:cubicBezTo>
                  <a:cubicBezTo>
                    <a:pt x="45" y="37"/>
                    <a:pt x="32" y="46"/>
                    <a:pt x="17" y="51"/>
                  </a:cubicBezTo>
                  <a:cubicBezTo>
                    <a:pt x="14" y="52"/>
                    <a:pt x="14" y="54"/>
                    <a:pt x="16" y="56"/>
                  </a:cubicBezTo>
                  <a:cubicBezTo>
                    <a:pt x="21" y="60"/>
                    <a:pt x="25" y="64"/>
                    <a:pt x="30" y="68"/>
                  </a:cubicBezTo>
                  <a:cubicBezTo>
                    <a:pt x="35" y="72"/>
                    <a:pt x="35" y="75"/>
                    <a:pt x="31" y="80"/>
                  </a:cubicBezTo>
                  <a:cubicBezTo>
                    <a:pt x="22" y="94"/>
                    <a:pt x="10" y="107"/>
                    <a:pt x="5" y="124"/>
                  </a:cubicBezTo>
                  <a:cubicBezTo>
                    <a:pt x="0" y="140"/>
                    <a:pt x="3" y="158"/>
                    <a:pt x="2" y="175"/>
                  </a:cubicBezTo>
                  <a:cubicBezTo>
                    <a:pt x="2" y="177"/>
                    <a:pt x="3" y="178"/>
                    <a:pt x="5" y="178"/>
                  </a:cubicBezTo>
                  <a:cubicBezTo>
                    <a:pt x="18" y="182"/>
                    <a:pt x="23" y="178"/>
                    <a:pt x="23" y="166"/>
                  </a:cubicBezTo>
                  <a:cubicBezTo>
                    <a:pt x="24" y="164"/>
                    <a:pt x="24" y="162"/>
                    <a:pt x="24" y="161"/>
                  </a:cubicBezTo>
                  <a:cubicBezTo>
                    <a:pt x="24" y="127"/>
                    <a:pt x="36" y="99"/>
                    <a:pt x="61" y="76"/>
                  </a:cubicBezTo>
                  <a:cubicBezTo>
                    <a:pt x="72" y="66"/>
                    <a:pt x="82" y="62"/>
                    <a:pt x="95" y="64"/>
                  </a:cubicBezTo>
                  <a:cubicBezTo>
                    <a:pt x="110" y="66"/>
                    <a:pt x="118" y="59"/>
                    <a:pt x="124" y="46"/>
                  </a:cubicBezTo>
                  <a:cubicBezTo>
                    <a:pt x="129" y="33"/>
                    <a:pt x="128" y="20"/>
                    <a:pt x="123" y="7"/>
                  </a:cubicBezTo>
                  <a:cubicBezTo>
                    <a:pt x="120" y="1"/>
                    <a:pt x="117" y="0"/>
                    <a:pt x="11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30"/>
            <p:cNvSpPr>
              <a:spLocks/>
            </p:cNvSpPr>
            <p:nvPr/>
          </p:nvSpPr>
          <p:spPr bwMode="auto">
            <a:xfrm>
              <a:off x="3722688" y="2198688"/>
              <a:ext cx="415925" cy="525463"/>
            </a:xfrm>
            <a:custGeom>
              <a:avLst/>
              <a:gdLst>
                <a:gd name="T0" fmla="*/ 73 w 111"/>
                <a:gd name="T1" fmla="*/ 14 h 140"/>
                <a:gd name="T2" fmla="*/ 67 w 111"/>
                <a:gd name="T3" fmla="*/ 18 h 140"/>
                <a:gd name="T4" fmla="*/ 67 w 111"/>
                <a:gd name="T5" fmla="*/ 46 h 140"/>
                <a:gd name="T6" fmla="*/ 64 w 111"/>
                <a:gd name="T7" fmla="*/ 54 h 140"/>
                <a:gd name="T8" fmla="*/ 57 w 111"/>
                <a:gd name="T9" fmla="*/ 50 h 140"/>
                <a:gd name="T10" fmla="*/ 22 w 111"/>
                <a:gd name="T11" fmla="*/ 6 h 140"/>
                <a:gd name="T12" fmla="*/ 17 w 111"/>
                <a:gd name="T13" fmla="*/ 3 h 140"/>
                <a:gd name="T14" fmla="*/ 1 w 111"/>
                <a:gd name="T15" fmla="*/ 25 h 140"/>
                <a:gd name="T16" fmla="*/ 2 w 111"/>
                <a:gd name="T17" fmla="*/ 51 h 140"/>
                <a:gd name="T18" fmla="*/ 10 w 111"/>
                <a:gd name="T19" fmla="*/ 57 h 140"/>
                <a:gd name="T20" fmla="*/ 36 w 111"/>
                <a:gd name="T21" fmla="*/ 52 h 140"/>
                <a:gd name="T22" fmla="*/ 45 w 111"/>
                <a:gd name="T23" fmla="*/ 54 h 140"/>
                <a:gd name="T24" fmla="*/ 87 w 111"/>
                <a:gd name="T25" fmla="*/ 128 h 140"/>
                <a:gd name="T26" fmla="*/ 92 w 111"/>
                <a:gd name="T27" fmla="*/ 138 h 140"/>
                <a:gd name="T28" fmla="*/ 98 w 111"/>
                <a:gd name="T29" fmla="*/ 140 h 140"/>
                <a:gd name="T30" fmla="*/ 101 w 111"/>
                <a:gd name="T31" fmla="*/ 135 h 140"/>
                <a:gd name="T32" fmla="*/ 88 w 111"/>
                <a:gd name="T33" fmla="*/ 76 h 140"/>
                <a:gd name="T34" fmla="*/ 82 w 111"/>
                <a:gd name="T35" fmla="*/ 50 h 140"/>
                <a:gd name="T36" fmla="*/ 88 w 111"/>
                <a:gd name="T37" fmla="*/ 46 h 140"/>
                <a:gd name="T38" fmla="*/ 111 w 111"/>
                <a:gd name="T39" fmla="*/ 46 h 140"/>
                <a:gd name="T40" fmla="*/ 73 w 111"/>
                <a:gd name="T41"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140">
                  <a:moveTo>
                    <a:pt x="73" y="14"/>
                  </a:moveTo>
                  <a:cubicBezTo>
                    <a:pt x="68" y="12"/>
                    <a:pt x="67" y="13"/>
                    <a:pt x="67" y="18"/>
                  </a:cubicBezTo>
                  <a:cubicBezTo>
                    <a:pt x="67" y="28"/>
                    <a:pt x="67" y="37"/>
                    <a:pt x="67" y="46"/>
                  </a:cubicBezTo>
                  <a:cubicBezTo>
                    <a:pt x="67" y="49"/>
                    <a:pt x="68" y="53"/>
                    <a:pt x="64" y="54"/>
                  </a:cubicBezTo>
                  <a:cubicBezTo>
                    <a:pt x="60" y="56"/>
                    <a:pt x="59" y="52"/>
                    <a:pt x="57" y="50"/>
                  </a:cubicBezTo>
                  <a:cubicBezTo>
                    <a:pt x="46" y="35"/>
                    <a:pt x="34" y="21"/>
                    <a:pt x="22" y="6"/>
                  </a:cubicBezTo>
                  <a:cubicBezTo>
                    <a:pt x="21" y="4"/>
                    <a:pt x="19" y="0"/>
                    <a:pt x="17" y="3"/>
                  </a:cubicBezTo>
                  <a:cubicBezTo>
                    <a:pt x="11" y="10"/>
                    <a:pt x="2" y="15"/>
                    <a:pt x="1" y="25"/>
                  </a:cubicBezTo>
                  <a:cubicBezTo>
                    <a:pt x="0" y="34"/>
                    <a:pt x="0" y="42"/>
                    <a:pt x="2" y="51"/>
                  </a:cubicBezTo>
                  <a:cubicBezTo>
                    <a:pt x="2" y="56"/>
                    <a:pt x="5" y="58"/>
                    <a:pt x="10" y="57"/>
                  </a:cubicBezTo>
                  <a:cubicBezTo>
                    <a:pt x="18" y="55"/>
                    <a:pt x="27" y="54"/>
                    <a:pt x="36" y="52"/>
                  </a:cubicBezTo>
                  <a:cubicBezTo>
                    <a:pt x="39" y="52"/>
                    <a:pt x="42" y="50"/>
                    <a:pt x="45" y="54"/>
                  </a:cubicBezTo>
                  <a:cubicBezTo>
                    <a:pt x="60" y="78"/>
                    <a:pt x="80" y="100"/>
                    <a:pt x="87" y="128"/>
                  </a:cubicBezTo>
                  <a:cubicBezTo>
                    <a:pt x="88" y="132"/>
                    <a:pt x="90" y="135"/>
                    <a:pt x="92" y="138"/>
                  </a:cubicBezTo>
                  <a:cubicBezTo>
                    <a:pt x="93" y="140"/>
                    <a:pt x="96" y="140"/>
                    <a:pt x="98" y="140"/>
                  </a:cubicBezTo>
                  <a:cubicBezTo>
                    <a:pt x="101" y="139"/>
                    <a:pt x="101" y="137"/>
                    <a:pt x="101" y="135"/>
                  </a:cubicBezTo>
                  <a:cubicBezTo>
                    <a:pt x="103" y="114"/>
                    <a:pt x="103" y="93"/>
                    <a:pt x="88" y="76"/>
                  </a:cubicBezTo>
                  <a:cubicBezTo>
                    <a:pt x="80" y="69"/>
                    <a:pt x="81" y="59"/>
                    <a:pt x="82" y="50"/>
                  </a:cubicBezTo>
                  <a:cubicBezTo>
                    <a:pt x="83" y="46"/>
                    <a:pt x="85" y="45"/>
                    <a:pt x="88" y="46"/>
                  </a:cubicBezTo>
                  <a:cubicBezTo>
                    <a:pt x="95" y="46"/>
                    <a:pt x="102" y="46"/>
                    <a:pt x="111" y="46"/>
                  </a:cubicBezTo>
                  <a:cubicBezTo>
                    <a:pt x="99" y="33"/>
                    <a:pt x="87" y="22"/>
                    <a:pt x="73"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31"/>
            <p:cNvSpPr>
              <a:spLocks/>
            </p:cNvSpPr>
            <p:nvPr/>
          </p:nvSpPr>
          <p:spPr bwMode="auto">
            <a:xfrm>
              <a:off x="5159376" y="3616326"/>
              <a:ext cx="123825" cy="866775"/>
            </a:xfrm>
            <a:custGeom>
              <a:avLst/>
              <a:gdLst>
                <a:gd name="T0" fmla="*/ 14 w 33"/>
                <a:gd name="T1" fmla="*/ 7 h 231"/>
                <a:gd name="T2" fmla="*/ 7 w 33"/>
                <a:gd name="T3" fmla="*/ 3 h 231"/>
                <a:gd name="T4" fmla="*/ 0 w 33"/>
                <a:gd name="T5" fmla="*/ 13 h 231"/>
                <a:gd name="T6" fmla="*/ 7 w 33"/>
                <a:gd name="T7" fmla="*/ 128 h 231"/>
                <a:gd name="T8" fmla="*/ 16 w 33"/>
                <a:gd name="T9" fmla="*/ 178 h 231"/>
                <a:gd name="T10" fmla="*/ 33 w 33"/>
                <a:gd name="T11" fmla="*/ 231 h 231"/>
                <a:gd name="T12" fmla="*/ 33 w 33"/>
                <a:gd name="T13" fmla="*/ 221 h 231"/>
                <a:gd name="T14" fmla="*/ 14 w 33"/>
                <a:gd name="T15" fmla="*/ 7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31">
                  <a:moveTo>
                    <a:pt x="14" y="7"/>
                  </a:moveTo>
                  <a:cubicBezTo>
                    <a:pt x="13" y="3"/>
                    <a:pt x="13" y="0"/>
                    <a:pt x="7" y="3"/>
                  </a:cubicBezTo>
                  <a:cubicBezTo>
                    <a:pt x="2" y="5"/>
                    <a:pt x="0" y="8"/>
                    <a:pt x="0" y="13"/>
                  </a:cubicBezTo>
                  <a:cubicBezTo>
                    <a:pt x="0" y="52"/>
                    <a:pt x="3" y="90"/>
                    <a:pt x="7" y="128"/>
                  </a:cubicBezTo>
                  <a:cubicBezTo>
                    <a:pt x="9" y="145"/>
                    <a:pt x="10" y="162"/>
                    <a:pt x="16" y="178"/>
                  </a:cubicBezTo>
                  <a:cubicBezTo>
                    <a:pt x="22" y="195"/>
                    <a:pt x="28" y="212"/>
                    <a:pt x="33" y="231"/>
                  </a:cubicBezTo>
                  <a:cubicBezTo>
                    <a:pt x="33" y="227"/>
                    <a:pt x="33" y="224"/>
                    <a:pt x="33" y="221"/>
                  </a:cubicBezTo>
                  <a:cubicBezTo>
                    <a:pt x="32" y="149"/>
                    <a:pt x="29" y="78"/>
                    <a:pt x="14"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2"/>
            <p:cNvSpPr>
              <a:spLocks/>
            </p:cNvSpPr>
            <p:nvPr/>
          </p:nvSpPr>
          <p:spPr bwMode="auto">
            <a:xfrm>
              <a:off x="1220788" y="2165351"/>
              <a:ext cx="7938" cy="11113"/>
            </a:xfrm>
            <a:custGeom>
              <a:avLst/>
              <a:gdLst>
                <a:gd name="T0" fmla="*/ 2 w 2"/>
                <a:gd name="T1" fmla="*/ 1 h 3"/>
                <a:gd name="T2" fmla="*/ 0 w 2"/>
                <a:gd name="T3" fmla="*/ 0 h 3"/>
                <a:gd name="T4" fmla="*/ 2 w 2"/>
                <a:gd name="T5" fmla="*/ 3 h 3"/>
                <a:gd name="T6" fmla="*/ 2 w 2"/>
                <a:gd name="T7" fmla="*/ 1 h 3"/>
              </a:gdLst>
              <a:ahLst/>
              <a:cxnLst>
                <a:cxn ang="0">
                  <a:pos x="T0" y="T1"/>
                </a:cxn>
                <a:cxn ang="0">
                  <a:pos x="T2" y="T3"/>
                </a:cxn>
                <a:cxn ang="0">
                  <a:pos x="T4" y="T5"/>
                </a:cxn>
                <a:cxn ang="0">
                  <a:pos x="T6" y="T7"/>
                </a:cxn>
              </a:cxnLst>
              <a:rect l="0" t="0" r="r" b="b"/>
              <a:pathLst>
                <a:path w="2" h="3">
                  <a:moveTo>
                    <a:pt x="2" y="1"/>
                  </a:moveTo>
                  <a:cubicBezTo>
                    <a:pt x="2" y="1"/>
                    <a:pt x="1" y="1"/>
                    <a:pt x="0" y="0"/>
                  </a:cubicBezTo>
                  <a:cubicBezTo>
                    <a:pt x="1" y="1"/>
                    <a:pt x="1" y="2"/>
                    <a:pt x="2" y="3"/>
                  </a:cubicBezTo>
                  <a:cubicBezTo>
                    <a:pt x="2" y="2"/>
                    <a:pt x="2" y="2"/>
                    <a:pt x="2" y="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3"/>
            <p:cNvSpPr>
              <a:spLocks/>
            </p:cNvSpPr>
            <p:nvPr/>
          </p:nvSpPr>
          <p:spPr bwMode="auto">
            <a:xfrm>
              <a:off x="1157288" y="2079626"/>
              <a:ext cx="150813" cy="434975"/>
            </a:xfrm>
            <a:custGeom>
              <a:avLst/>
              <a:gdLst>
                <a:gd name="T0" fmla="*/ 27 w 40"/>
                <a:gd name="T1" fmla="*/ 16 h 116"/>
                <a:gd name="T2" fmla="*/ 25 w 40"/>
                <a:gd name="T3" fmla="*/ 19 h 116"/>
                <a:gd name="T4" fmla="*/ 13 w 40"/>
                <a:gd name="T5" fmla="*/ 21 h 116"/>
                <a:gd name="T6" fmla="*/ 10 w 40"/>
                <a:gd name="T7" fmla="*/ 19 h 116"/>
                <a:gd name="T8" fmla="*/ 9 w 40"/>
                <a:gd name="T9" fmla="*/ 19 h 116"/>
                <a:gd name="T10" fmla="*/ 3 w 40"/>
                <a:gd name="T11" fmla="*/ 34 h 116"/>
                <a:gd name="T12" fmla="*/ 21 w 40"/>
                <a:gd name="T13" fmla="*/ 94 h 116"/>
                <a:gd name="T14" fmla="*/ 26 w 40"/>
                <a:gd name="T15" fmla="*/ 116 h 116"/>
                <a:gd name="T16" fmla="*/ 36 w 40"/>
                <a:gd name="T17" fmla="*/ 0 h 116"/>
                <a:gd name="T18" fmla="*/ 27 w 40"/>
                <a:gd name="T19" fmla="*/ 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116">
                  <a:moveTo>
                    <a:pt x="27" y="16"/>
                  </a:moveTo>
                  <a:cubicBezTo>
                    <a:pt x="26" y="17"/>
                    <a:pt x="26" y="18"/>
                    <a:pt x="25" y="19"/>
                  </a:cubicBezTo>
                  <a:cubicBezTo>
                    <a:pt x="21" y="28"/>
                    <a:pt x="21" y="28"/>
                    <a:pt x="13" y="21"/>
                  </a:cubicBezTo>
                  <a:cubicBezTo>
                    <a:pt x="12" y="20"/>
                    <a:pt x="11" y="19"/>
                    <a:pt x="10" y="19"/>
                  </a:cubicBezTo>
                  <a:cubicBezTo>
                    <a:pt x="10" y="19"/>
                    <a:pt x="9" y="19"/>
                    <a:pt x="9" y="19"/>
                  </a:cubicBezTo>
                  <a:cubicBezTo>
                    <a:pt x="6" y="24"/>
                    <a:pt x="0" y="26"/>
                    <a:pt x="3" y="34"/>
                  </a:cubicBezTo>
                  <a:cubicBezTo>
                    <a:pt x="12" y="53"/>
                    <a:pt x="15" y="74"/>
                    <a:pt x="21" y="94"/>
                  </a:cubicBezTo>
                  <a:cubicBezTo>
                    <a:pt x="23" y="101"/>
                    <a:pt x="25" y="109"/>
                    <a:pt x="26" y="116"/>
                  </a:cubicBezTo>
                  <a:cubicBezTo>
                    <a:pt x="32" y="77"/>
                    <a:pt x="40" y="39"/>
                    <a:pt x="36" y="0"/>
                  </a:cubicBezTo>
                  <a:cubicBezTo>
                    <a:pt x="30" y="3"/>
                    <a:pt x="30" y="11"/>
                    <a:pt x="27" y="16"/>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4"/>
            <p:cNvSpPr>
              <a:spLocks/>
            </p:cNvSpPr>
            <p:nvPr/>
          </p:nvSpPr>
          <p:spPr bwMode="auto">
            <a:xfrm>
              <a:off x="981076" y="2093913"/>
              <a:ext cx="123825" cy="401638"/>
            </a:xfrm>
            <a:custGeom>
              <a:avLst/>
              <a:gdLst>
                <a:gd name="T0" fmla="*/ 22 w 33"/>
                <a:gd name="T1" fmla="*/ 19 h 107"/>
                <a:gd name="T2" fmla="*/ 10 w 33"/>
                <a:gd name="T3" fmla="*/ 18 h 107"/>
                <a:gd name="T4" fmla="*/ 2 w 33"/>
                <a:gd name="T5" fmla="*/ 4 h 107"/>
                <a:gd name="T6" fmla="*/ 0 w 33"/>
                <a:gd name="T7" fmla="*/ 5 h 107"/>
                <a:gd name="T8" fmla="*/ 15 w 33"/>
                <a:gd name="T9" fmla="*/ 92 h 107"/>
                <a:gd name="T10" fmla="*/ 22 w 33"/>
                <a:gd name="T11" fmla="*/ 107 h 107"/>
                <a:gd name="T12" fmla="*/ 24 w 33"/>
                <a:gd name="T13" fmla="*/ 69 h 107"/>
                <a:gd name="T14" fmla="*/ 31 w 33"/>
                <a:gd name="T15" fmla="*/ 28 h 107"/>
                <a:gd name="T16" fmla="*/ 29 w 33"/>
                <a:gd name="T17" fmla="*/ 14 h 107"/>
                <a:gd name="T18" fmla="*/ 22 w 33"/>
                <a:gd name="T19" fmla="*/ 1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07">
                  <a:moveTo>
                    <a:pt x="22" y="19"/>
                  </a:moveTo>
                  <a:cubicBezTo>
                    <a:pt x="17" y="25"/>
                    <a:pt x="14" y="24"/>
                    <a:pt x="10" y="18"/>
                  </a:cubicBezTo>
                  <a:cubicBezTo>
                    <a:pt x="7" y="14"/>
                    <a:pt x="4" y="9"/>
                    <a:pt x="2" y="4"/>
                  </a:cubicBezTo>
                  <a:cubicBezTo>
                    <a:pt x="0" y="0"/>
                    <a:pt x="1" y="5"/>
                    <a:pt x="0" y="5"/>
                  </a:cubicBezTo>
                  <a:cubicBezTo>
                    <a:pt x="4" y="34"/>
                    <a:pt x="9" y="63"/>
                    <a:pt x="15" y="92"/>
                  </a:cubicBezTo>
                  <a:cubicBezTo>
                    <a:pt x="16" y="97"/>
                    <a:pt x="17" y="102"/>
                    <a:pt x="22" y="107"/>
                  </a:cubicBezTo>
                  <a:cubicBezTo>
                    <a:pt x="23" y="93"/>
                    <a:pt x="24" y="81"/>
                    <a:pt x="24" y="69"/>
                  </a:cubicBezTo>
                  <a:cubicBezTo>
                    <a:pt x="25" y="55"/>
                    <a:pt x="26" y="41"/>
                    <a:pt x="31" y="28"/>
                  </a:cubicBezTo>
                  <a:cubicBezTo>
                    <a:pt x="33" y="22"/>
                    <a:pt x="33" y="18"/>
                    <a:pt x="29" y="14"/>
                  </a:cubicBezTo>
                  <a:cubicBezTo>
                    <a:pt x="25" y="13"/>
                    <a:pt x="24" y="17"/>
                    <a:pt x="22" y="19"/>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5"/>
            <p:cNvSpPr>
              <a:spLocks/>
            </p:cNvSpPr>
            <p:nvPr/>
          </p:nvSpPr>
          <p:spPr bwMode="auto">
            <a:xfrm>
              <a:off x="977901" y="210978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0" y="0"/>
                    <a:pt x="1" y="1"/>
                    <a:pt x="1" y="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6"/>
            <p:cNvSpPr>
              <a:spLocks/>
            </p:cNvSpPr>
            <p:nvPr/>
          </p:nvSpPr>
          <p:spPr bwMode="auto">
            <a:xfrm>
              <a:off x="6430963" y="2162176"/>
              <a:ext cx="157163" cy="276225"/>
            </a:xfrm>
            <a:custGeom>
              <a:avLst/>
              <a:gdLst>
                <a:gd name="T0" fmla="*/ 33 w 42"/>
                <a:gd name="T1" fmla="*/ 11 h 74"/>
                <a:gd name="T2" fmla="*/ 20 w 42"/>
                <a:gd name="T3" fmla="*/ 12 h 74"/>
                <a:gd name="T4" fmla="*/ 9 w 42"/>
                <a:gd name="T5" fmla="*/ 5 h 74"/>
                <a:gd name="T6" fmla="*/ 8 w 42"/>
                <a:gd name="T7" fmla="*/ 24 h 74"/>
                <a:gd name="T8" fmla="*/ 11 w 42"/>
                <a:gd name="T9" fmla="*/ 31 h 74"/>
                <a:gd name="T10" fmla="*/ 30 w 42"/>
                <a:gd name="T11" fmla="*/ 74 h 74"/>
                <a:gd name="T12" fmla="*/ 42 w 42"/>
                <a:gd name="T13" fmla="*/ 0 h 74"/>
                <a:gd name="T14" fmla="*/ 33 w 42"/>
                <a:gd name="T15" fmla="*/ 11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74">
                  <a:moveTo>
                    <a:pt x="33" y="11"/>
                  </a:moveTo>
                  <a:cubicBezTo>
                    <a:pt x="29" y="17"/>
                    <a:pt x="25" y="17"/>
                    <a:pt x="20" y="12"/>
                  </a:cubicBezTo>
                  <a:cubicBezTo>
                    <a:pt x="17" y="10"/>
                    <a:pt x="15" y="5"/>
                    <a:pt x="9" y="5"/>
                  </a:cubicBezTo>
                  <a:cubicBezTo>
                    <a:pt x="3" y="11"/>
                    <a:pt x="0" y="17"/>
                    <a:pt x="8" y="24"/>
                  </a:cubicBezTo>
                  <a:cubicBezTo>
                    <a:pt x="9" y="26"/>
                    <a:pt x="10" y="28"/>
                    <a:pt x="11" y="31"/>
                  </a:cubicBezTo>
                  <a:cubicBezTo>
                    <a:pt x="17" y="44"/>
                    <a:pt x="24" y="58"/>
                    <a:pt x="30" y="74"/>
                  </a:cubicBezTo>
                  <a:cubicBezTo>
                    <a:pt x="37" y="49"/>
                    <a:pt x="40" y="25"/>
                    <a:pt x="42" y="0"/>
                  </a:cubicBezTo>
                  <a:cubicBezTo>
                    <a:pt x="36" y="1"/>
                    <a:pt x="35" y="7"/>
                    <a:pt x="33" y="1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7"/>
            <p:cNvSpPr>
              <a:spLocks/>
            </p:cNvSpPr>
            <p:nvPr/>
          </p:nvSpPr>
          <p:spPr bwMode="auto">
            <a:xfrm>
              <a:off x="966788" y="1966913"/>
              <a:ext cx="168275" cy="209550"/>
            </a:xfrm>
            <a:custGeom>
              <a:avLst/>
              <a:gdLst>
                <a:gd name="T0" fmla="*/ 42 w 45"/>
                <a:gd name="T1" fmla="*/ 26 h 56"/>
                <a:gd name="T2" fmla="*/ 7 w 45"/>
                <a:gd name="T3" fmla="*/ 3 h 56"/>
                <a:gd name="T4" fmla="*/ 1 w 45"/>
                <a:gd name="T5" fmla="*/ 7 h 56"/>
                <a:gd name="T6" fmla="*/ 3 w 45"/>
                <a:gd name="T7" fmla="*/ 21 h 56"/>
                <a:gd name="T8" fmla="*/ 12 w 45"/>
                <a:gd name="T9" fmla="*/ 45 h 56"/>
                <a:gd name="T10" fmla="*/ 28 w 45"/>
                <a:gd name="T11" fmla="*/ 47 h 56"/>
                <a:gd name="T12" fmla="*/ 31 w 45"/>
                <a:gd name="T13" fmla="*/ 44 h 56"/>
                <a:gd name="T14" fmla="*/ 42 w 45"/>
                <a:gd name="T15" fmla="*/ 32 h 56"/>
                <a:gd name="T16" fmla="*/ 42 w 45"/>
                <a:gd name="T17"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56">
                  <a:moveTo>
                    <a:pt x="42" y="26"/>
                  </a:moveTo>
                  <a:cubicBezTo>
                    <a:pt x="30" y="19"/>
                    <a:pt x="19" y="11"/>
                    <a:pt x="7" y="3"/>
                  </a:cubicBezTo>
                  <a:cubicBezTo>
                    <a:pt x="3" y="0"/>
                    <a:pt x="1" y="2"/>
                    <a:pt x="1" y="7"/>
                  </a:cubicBezTo>
                  <a:cubicBezTo>
                    <a:pt x="0" y="12"/>
                    <a:pt x="2" y="16"/>
                    <a:pt x="3" y="21"/>
                  </a:cubicBezTo>
                  <a:cubicBezTo>
                    <a:pt x="7" y="29"/>
                    <a:pt x="7" y="38"/>
                    <a:pt x="12" y="45"/>
                  </a:cubicBezTo>
                  <a:cubicBezTo>
                    <a:pt x="19" y="56"/>
                    <a:pt x="19" y="56"/>
                    <a:pt x="28" y="47"/>
                  </a:cubicBezTo>
                  <a:cubicBezTo>
                    <a:pt x="29" y="46"/>
                    <a:pt x="30" y="45"/>
                    <a:pt x="31" y="44"/>
                  </a:cubicBezTo>
                  <a:cubicBezTo>
                    <a:pt x="35" y="40"/>
                    <a:pt x="39" y="36"/>
                    <a:pt x="42" y="32"/>
                  </a:cubicBezTo>
                  <a:cubicBezTo>
                    <a:pt x="45" y="30"/>
                    <a:pt x="45" y="28"/>
                    <a:pt x="42" y="26"/>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8"/>
            <p:cNvSpPr>
              <a:spLocks/>
            </p:cNvSpPr>
            <p:nvPr/>
          </p:nvSpPr>
          <p:spPr bwMode="auto">
            <a:xfrm>
              <a:off x="1146176" y="1978026"/>
              <a:ext cx="142875" cy="190500"/>
            </a:xfrm>
            <a:custGeom>
              <a:avLst/>
              <a:gdLst>
                <a:gd name="T0" fmla="*/ 33 w 38"/>
                <a:gd name="T1" fmla="*/ 0 h 51"/>
                <a:gd name="T2" fmla="*/ 5 w 38"/>
                <a:gd name="T3" fmla="*/ 21 h 51"/>
                <a:gd name="T4" fmla="*/ 4 w 38"/>
                <a:gd name="T5" fmla="*/ 30 h 51"/>
                <a:gd name="T6" fmla="*/ 15 w 38"/>
                <a:gd name="T7" fmla="*/ 43 h 51"/>
                <a:gd name="T8" fmla="*/ 20 w 38"/>
                <a:gd name="T9" fmla="*/ 50 h 51"/>
                <a:gd name="T10" fmla="*/ 22 w 38"/>
                <a:gd name="T11" fmla="*/ 51 h 51"/>
                <a:gd name="T12" fmla="*/ 36 w 38"/>
                <a:gd name="T13" fmla="*/ 8 h 51"/>
                <a:gd name="T14" fmla="*/ 33 w 38"/>
                <a:gd name="T15" fmla="*/ 0 h 51"/>
                <a:gd name="T16" fmla="*/ 33 w 38"/>
                <a:gd name="T17" fmla="*/ 0 h 51"/>
                <a:gd name="T18" fmla="*/ 33 w 38"/>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1">
                  <a:moveTo>
                    <a:pt x="33" y="0"/>
                  </a:moveTo>
                  <a:cubicBezTo>
                    <a:pt x="26" y="10"/>
                    <a:pt x="15" y="14"/>
                    <a:pt x="5" y="21"/>
                  </a:cubicBezTo>
                  <a:cubicBezTo>
                    <a:pt x="1" y="24"/>
                    <a:pt x="0" y="26"/>
                    <a:pt x="4" y="30"/>
                  </a:cubicBezTo>
                  <a:cubicBezTo>
                    <a:pt x="8" y="34"/>
                    <a:pt x="11" y="38"/>
                    <a:pt x="15" y="43"/>
                  </a:cubicBezTo>
                  <a:cubicBezTo>
                    <a:pt x="16" y="45"/>
                    <a:pt x="18" y="47"/>
                    <a:pt x="20" y="50"/>
                  </a:cubicBezTo>
                  <a:cubicBezTo>
                    <a:pt x="21" y="51"/>
                    <a:pt x="22" y="51"/>
                    <a:pt x="22" y="51"/>
                  </a:cubicBezTo>
                  <a:cubicBezTo>
                    <a:pt x="30" y="36"/>
                    <a:pt x="38" y="24"/>
                    <a:pt x="36" y="8"/>
                  </a:cubicBezTo>
                  <a:cubicBezTo>
                    <a:pt x="35" y="6"/>
                    <a:pt x="35" y="2"/>
                    <a:pt x="33" y="0"/>
                  </a:cubicBezTo>
                  <a:cubicBezTo>
                    <a:pt x="33" y="0"/>
                    <a:pt x="33" y="0"/>
                    <a:pt x="33" y="0"/>
                  </a:cubicBezTo>
                  <a:cubicBezTo>
                    <a:pt x="33" y="0"/>
                    <a:pt x="33" y="0"/>
                    <a:pt x="33"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9"/>
            <p:cNvSpPr>
              <a:spLocks/>
            </p:cNvSpPr>
            <p:nvPr/>
          </p:nvSpPr>
          <p:spPr bwMode="auto">
            <a:xfrm>
              <a:off x="1270001" y="1974851"/>
              <a:ext cx="3175" cy="3175"/>
            </a:xfrm>
            <a:custGeom>
              <a:avLst/>
              <a:gdLst>
                <a:gd name="T0" fmla="*/ 0 w 1"/>
                <a:gd name="T1" fmla="*/ 1 h 1"/>
                <a:gd name="T2" fmla="*/ 0 w 1"/>
                <a:gd name="T3" fmla="*/ 1 h 1"/>
                <a:gd name="T4" fmla="*/ 0 w 1"/>
                <a:gd name="T5" fmla="*/ 1 h 1"/>
                <a:gd name="T6" fmla="*/ 1 w 1"/>
                <a:gd name="T7" fmla="*/ 1 h 1"/>
                <a:gd name="T8" fmla="*/ 1 w 1"/>
                <a:gd name="T9" fmla="*/ 1 h 1"/>
                <a:gd name="T10" fmla="*/ 0 w 1"/>
                <a:gd name="T11" fmla="*/ 1 h 1"/>
                <a:gd name="T12" fmla="*/ 0 w 1"/>
                <a:gd name="T13" fmla="*/ 0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1" y="1"/>
                    <a:pt x="1" y="1"/>
                  </a:cubicBezTo>
                  <a:cubicBezTo>
                    <a:pt x="1" y="1"/>
                    <a:pt x="1" y="1"/>
                    <a:pt x="1" y="1"/>
                  </a:cubicBezTo>
                  <a:cubicBezTo>
                    <a:pt x="1" y="1"/>
                    <a:pt x="1" y="1"/>
                    <a:pt x="0" y="1"/>
                  </a:cubicBezTo>
                  <a:cubicBezTo>
                    <a:pt x="0" y="1"/>
                    <a:pt x="0" y="1"/>
                    <a:pt x="0" y="0"/>
                  </a:cubicBezTo>
                  <a:cubicBezTo>
                    <a:pt x="0" y="0"/>
                    <a:pt x="0" y="1"/>
                    <a:pt x="0" y="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40"/>
            <p:cNvSpPr>
              <a:spLocks/>
            </p:cNvSpPr>
            <p:nvPr/>
          </p:nvSpPr>
          <p:spPr bwMode="auto">
            <a:xfrm>
              <a:off x="3760788" y="5119688"/>
              <a:ext cx="115888" cy="157163"/>
            </a:xfrm>
            <a:custGeom>
              <a:avLst/>
              <a:gdLst>
                <a:gd name="T0" fmla="*/ 31 w 31"/>
                <a:gd name="T1" fmla="*/ 31 h 42"/>
                <a:gd name="T2" fmla="*/ 10 w 31"/>
                <a:gd name="T3" fmla="*/ 4 h 42"/>
                <a:gd name="T4" fmla="*/ 5 w 31"/>
                <a:gd name="T5" fmla="*/ 1 h 42"/>
                <a:gd name="T6" fmla="*/ 2 w 31"/>
                <a:gd name="T7" fmla="*/ 7 h 42"/>
                <a:gd name="T8" fmla="*/ 0 w 31"/>
                <a:gd name="T9" fmla="*/ 22 h 42"/>
                <a:gd name="T10" fmla="*/ 1 w 31"/>
                <a:gd name="T11" fmla="*/ 24 h 42"/>
                <a:gd name="T12" fmla="*/ 2 w 31"/>
                <a:gd name="T13" fmla="*/ 35 h 42"/>
                <a:gd name="T14" fmla="*/ 7 w 31"/>
                <a:gd name="T15" fmla="*/ 41 h 42"/>
                <a:gd name="T16" fmla="*/ 29 w 31"/>
                <a:gd name="T17" fmla="*/ 33 h 42"/>
                <a:gd name="T18" fmla="*/ 31 w 31"/>
                <a:gd name="T19"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2">
                  <a:moveTo>
                    <a:pt x="31" y="31"/>
                  </a:moveTo>
                  <a:cubicBezTo>
                    <a:pt x="23" y="23"/>
                    <a:pt x="17" y="13"/>
                    <a:pt x="10" y="4"/>
                  </a:cubicBezTo>
                  <a:cubicBezTo>
                    <a:pt x="9" y="3"/>
                    <a:pt x="7" y="0"/>
                    <a:pt x="5" y="1"/>
                  </a:cubicBezTo>
                  <a:cubicBezTo>
                    <a:pt x="2" y="2"/>
                    <a:pt x="3" y="5"/>
                    <a:pt x="2" y="7"/>
                  </a:cubicBezTo>
                  <a:cubicBezTo>
                    <a:pt x="2" y="12"/>
                    <a:pt x="2" y="17"/>
                    <a:pt x="0" y="22"/>
                  </a:cubicBezTo>
                  <a:cubicBezTo>
                    <a:pt x="0" y="23"/>
                    <a:pt x="1" y="23"/>
                    <a:pt x="1" y="24"/>
                  </a:cubicBezTo>
                  <a:cubicBezTo>
                    <a:pt x="2" y="28"/>
                    <a:pt x="1" y="32"/>
                    <a:pt x="2" y="35"/>
                  </a:cubicBezTo>
                  <a:cubicBezTo>
                    <a:pt x="3" y="39"/>
                    <a:pt x="4" y="42"/>
                    <a:pt x="7" y="41"/>
                  </a:cubicBezTo>
                  <a:cubicBezTo>
                    <a:pt x="15" y="40"/>
                    <a:pt x="23" y="38"/>
                    <a:pt x="29" y="33"/>
                  </a:cubicBezTo>
                  <a:cubicBezTo>
                    <a:pt x="29" y="32"/>
                    <a:pt x="30" y="31"/>
                    <a:pt x="31" y="3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1"/>
            <p:cNvSpPr>
              <a:spLocks/>
            </p:cNvSpPr>
            <p:nvPr/>
          </p:nvSpPr>
          <p:spPr bwMode="auto">
            <a:xfrm>
              <a:off x="6288088" y="2179638"/>
              <a:ext cx="96838" cy="206375"/>
            </a:xfrm>
            <a:custGeom>
              <a:avLst/>
              <a:gdLst>
                <a:gd name="T0" fmla="*/ 14 w 26"/>
                <a:gd name="T1" fmla="*/ 7 h 55"/>
                <a:gd name="T2" fmla="*/ 0 w 26"/>
                <a:gd name="T3" fmla="*/ 16 h 55"/>
                <a:gd name="T4" fmla="*/ 15 w 26"/>
                <a:gd name="T5" fmla="*/ 55 h 55"/>
                <a:gd name="T6" fmla="*/ 23 w 26"/>
                <a:gd name="T7" fmla="*/ 21 h 55"/>
                <a:gd name="T8" fmla="*/ 20 w 26"/>
                <a:gd name="T9" fmla="*/ 0 h 55"/>
                <a:gd name="T10" fmla="*/ 14 w 26"/>
                <a:gd name="T11" fmla="*/ 7 h 55"/>
              </a:gdLst>
              <a:ahLst/>
              <a:cxnLst>
                <a:cxn ang="0">
                  <a:pos x="T0" y="T1"/>
                </a:cxn>
                <a:cxn ang="0">
                  <a:pos x="T2" y="T3"/>
                </a:cxn>
                <a:cxn ang="0">
                  <a:pos x="T4" y="T5"/>
                </a:cxn>
                <a:cxn ang="0">
                  <a:pos x="T6" y="T7"/>
                </a:cxn>
                <a:cxn ang="0">
                  <a:pos x="T8" y="T9"/>
                </a:cxn>
                <a:cxn ang="0">
                  <a:pos x="T10" y="T11"/>
                </a:cxn>
              </a:cxnLst>
              <a:rect l="0" t="0" r="r" b="b"/>
              <a:pathLst>
                <a:path w="26" h="55">
                  <a:moveTo>
                    <a:pt x="14" y="7"/>
                  </a:moveTo>
                  <a:cubicBezTo>
                    <a:pt x="10" y="11"/>
                    <a:pt x="7" y="17"/>
                    <a:pt x="0" y="16"/>
                  </a:cubicBezTo>
                  <a:cubicBezTo>
                    <a:pt x="5" y="30"/>
                    <a:pt x="9" y="43"/>
                    <a:pt x="15" y="55"/>
                  </a:cubicBezTo>
                  <a:cubicBezTo>
                    <a:pt x="17" y="44"/>
                    <a:pt x="20" y="32"/>
                    <a:pt x="23" y="21"/>
                  </a:cubicBezTo>
                  <a:cubicBezTo>
                    <a:pt x="26" y="13"/>
                    <a:pt x="26" y="6"/>
                    <a:pt x="20" y="0"/>
                  </a:cubicBezTo>
                  <a:cubicBezTo>
                    <a:pt x="18" y="2"/>
                    <a:pt x="16" y="5"/>
                    <a:pt x="14" y="7"/>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42"/>
            <p:cNvSpPr>
              <a:spLocks/>
            </p:cNvSpPr>
            <p:nvPr/>
          </p:nvSpPr>
          <p:spPr bwMode="auto">
            <a:xfrm>
              <a:off x="7791451" y="2195513"/>
              <a:ext cx="131763" cy="250825"/>
            </a:xfrm>
            <a:custGeom>
              <a:avLst/>
              <a:gdLst>
                <a:gd name="T0" fmla="*/ 26 w 35"/>
                <a:gd name="T1" fmla="*/ 5 h 67"/>
                <a:gd name="T2" fmla="*/ 10 w 35"/>
                <a:gd name="T3" fmla="*/ 19 h 67"/>
                <a:gd name="T4" fmla="*/ 0 w 35"/>
                <a:gd name="T5" fmla="*/ 67 h 67"/>
                <a:gd name="T6" fmla="*/ 6 w 35"/>
                <a:gd name="T7" fmla="*/ 57 h 67"/>
                <a:gd name="T8" fmla="*/ 30 w 35"/>
                <a:gd name="T9" fmla="*/ 16 h 67"/>
                <a:gd name="T10" fmla="*/ 32 w 35"/>
                <a:gd name="T11" fmla="*/ 3 h 67"/>
                <a:gd name="T12" fmla="*/ 26 w 35"/>
                <a:gd name="T13" fmla="*/ 5 h 67"/>
              </a:gdLst>
              <a:ahLst/>
              <a:cxnLst>
                <a:cxn ang="0">
                  <a:pos x="T0" y="T1"/>
                </a:cxn>
                <a:cxn ang="0">
                  <a:pos x="T2" y="T3"/>
                </a:cxn>
                <a:cxn ang="0">
                  <a:pos x="T4" y="T5"/>
                </a:cxn>
                <a:cxn ang="0">
                  <a:pos x="T6" y="T7"/>
                </a:cxn>
                <a:cxn ang="0">
                  <a:pos x="T8" y="T9"/>
                </a:cxn>
                <a:cxn ang="0">
                  <a:pos x="T10" y="T11"/>
                </a:cxn>
                <a:cxn ang="0">
                  <a:pos x="T12" y="T13"/>
                </a:cxn>
              </a:cxnLst>
              <a:rect l="0" t="0" r="r" b="b"/>
              <a:pathLst>
                <a:path w="35" h="67">
                  <a:moveTo>
                    <a:pt x="26" y="5"/>
                  </a:moveTo>
                  <a:cubicBezTo>
                    <a:pt x="20" y="9"/>
                    <a:pt x="15" y="14"/>
                    <a:pt x="10" y="19"/>
                  </a:cubicBezTo>
                  <a:cubicBezTo>
                    <a:pt x="5" y="34"/>
                    <a:pt x="1" y="50"/>
                    <a:pt x="0" y="67"/>
                  </a:cubicBezTo>
                  <a:cubicBezTo>
                    <a:pt x="4" y="64"/>
                    <a:pt x="5" y="60"/>
                    <a:pt x="6" y="57"/>
                  </a:cubicBezTo>
                  <a:cubicBezTo>
                    <a:pt x="13" y="42"/>
                    <a:pt x="19" y="28"/>
                    <a:pt x="30" y="16"/>
                  </a:cubicBezTo>
                  <a:cubicBezTo>
                    <a:pt x="34" y="12"/>
                    <a:pt x="35" y="8"/>
                    <a:pt x="32" y="3"/>
                  </a:cubicBezTo>
                  <a:cubicBezTo>
                    <a:pt x="29" y="0"/>
                    <a:pt x="27" y="3"/>
                    <a:pt x="26" y="5"/>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43"/>
            <p:cNvSpPr>
              <a:spLocks/>
            </p:cNvSpPr>
            <p:nvPr/>
          </p:nvSpPr>
          <p:spPr bwMode="auto">
            <a:xfrm>
              <a:off x="2286001" y="3192463"/>
              <a:ext cx="68263" cy="296863"/>
            </a:xfrm>
            <a:custGeom>
              <a:avLst/>
              <a:gdLst>
                <a:gd name="T0" fmla="*/ 3 w 18"/>
                <a:gd name="T1" fmla="*/ 30 h 79"/>
                <a:gd name="T2" fmla="*/ 4 w 18"/>
                <a:gd name="T3" fmla="*/ 44 h 79"/>
                <a:gd name="T4" fmla="*/ 16 w 18"/>
                <a:gd name="T5" fmla="*/ 79 h 79"/>
                <a:gd name="T6" fmla="*/ 11 w 18"/>
                <a:gd name="T7" fmla="*/ 0 h 79"/>
                <a:gd name="T8" fmla="*/ 3 w 18"/>
                <a:gd name="T9" fmla="*/ 30 h 79"/>
              </a:gdLst>
              <a:ahLst/>
              <a:cxnLst>
                <a:cxn ang="0">
                  <a:pos x="T0" y="T1"/>
                </a:cxn>
                <a:cxn ang="0">
                  <a:pos x="T2" y="T3"/>
                </a:cxn>
                <a:cxn ang="0">
                  <a:pos x="T4" y="T5"/>
                </a:cxn>
                <a:cxn ang="0">
                  <a:pos x="T6" y="T7"/>
                </a:cxn>
                <a:cxn ang="0">
                  <a:pos x="T8" y="T9"/>
                </a:cxn>
              </a:cxnLst>
              <a:rect l="0" t="0" r="r" b="b"/>
              <a:pathLst>
                <a:path w="18" h="79">
                  <a:moveTo>
                    <a:pt x="3" y="30"/>
                  </a:moveTo>
                  <a:cubicBezTo>
                    <a:pt x="4" y="35"/>
                    <a:pt x="4" y="39"/>
                    <a:pt x="4" y="44"/>
                  </a:cubicBezTo>
                  <a:cubicBezTo>
                    <a:pt x="5" y="57"/>
                    <a:pt x="10" y="68"/>
                    <a:pt x="16" y="79"/>
                  </a:cubicBezTo>
                  <a:cubicBezTo>
                    <a:pt x="18" y="52"/>
                    <a:pt x="11" y="26"/>
                    <a:pt x="11" y="0"/>
                  </a:cubicBezTo>
                  <a:cubicBezTo>
                    <a:pt x="0" y="8"/>
                    <a:pt x="2" y="19"/>
                    <a:pt x="3" y="30"/>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44"/>
            <p:cNvSpPr>
              <a:spLocks/>
            </p:cNvSpPr>
            <p:nvPr/>
          </p:nvSpPr>
          <p:spPr bwMode="auto">
            <a:xfrm>
              <a:off x="7959726" y="2198688"/>
              <a:ext cx="68263" cy="157163"/>
            </a:xfrm>
            <a:custGeom>
              <a:avLst/>
              <a:gdLst>
                <a:gd name="T0" fmla="*/ 10 w 18"/>
                <a:gd name="T1" fmla="*/ 2 h 42"/>
                <a:gd name="T2" fmla="*/ 0 w 18"/>
                <a:gd name="T3" fmla="*/ 14 h 42"/>
                <a:gd name="T4" fmla="*/ 0 w 18"/>
                <a:gd name="T5" fmla="*/ 42 h 42"/>
                <a:gd name="T6" fmla="*/ 2 w 18"/>
                <a:gd name="T7" fmla="*/ 42 h 42"/>
                <a:gd name="T8" fmla="*/ 16 w 18"/>
                <a:gd name="T9" fmla="*/ 12 h 42"/>
                <a:gd name="T10" fmla="*/ 13 w 18"/>
                <a:gd name="T11" fmla="*/ 3 h 42"/>
                <a:gd name="T12" fmla="*/ 10 w 18"/>
                <a:gd name="T13" fmla="*/ 2 h 42"/>
              </a:gdLst>
              <a:ahLst/>
              <a:cxnLst>
                <a:cxn ang="0">
                  <a:pos x="T0" y="T1"/>
                </a:cxn>
                <a:cxn ang="0">
                  <a:pos x="T2" y="T3"/>
                </a:cxn>
                <a:cxn ang="0">
                  <a:pos x="T4" y="T5"/>
                </a:cxn>
                <a:cxn ang="0">
                  <a:pos x="T6" y="T7"/>
                </a:cxn>
                <a:cxn ang="0">
                  <a:pos x="T8" y="T9"/>
                </a:cxn>
                <a:cxn ang="0">
                  <a:pos x="T10" y="T11"/>
                </a:cxn>
                <a:cxn ang="0">
                  <a:pos x="T12" y="T13"/>
                </a:cxn>
              </a:cxnLst>
              <a:rect l="0" t="0" r="r" b="b"/>
              <a:pathLst>
                <a:path w="18" h="42">
                  <a:moveTo>
                    <a:pt x="10" y="2"/>
                  </a:moveTo>
                  <a:cubicBezTo>
                    <a:pt x="7" y="6"/>
                    <a:pt x="1" y="8"/>
                    <a:pt x="0" y="14"/>
                  </a:cubicBezTo>
                  <a:cubicBezTo>
                    <a:pt x="0" y="23"/>
                    <a:pt x="0" y="32"/>
                    <a:pt x="0" y="42"/>
                  </a:cubicBezTo>
                  <a:cubicBezTo>
                    <a:pt x="1" y="42"/>
                    <a:pt x="2" y="42"/>
                    <a:pt x="2" y="42"/>
                  </a:cubicBezTo>
                  <a:cubicBezTo>
                    <a:pt x="7" y="32"/>
                    <a:pt x="11" y="22"/>
                    <a:pt x="16" y="12"/>
                  </a:cubicBezTo>
                  <a:cubicBezTo>
                    <a:pt x="18" y="8"/>
                    <a:pt x="15" y="6"/>
                    <a:pt x="13" y="3"/>
                  </a:cubicBezTo>
                  <a:cubicBezTo>
                    <a:pt x="12" y="2"/>
                    <a:pt x="11" y="0"/>
                    <a:pt x="10" y="2"/>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5"/>
            <p:cNvSpPr>
              <a:spLocks/>
            </p:cNvSpPr>
            <p:nvPr/>
          </p:nvSpPr>
          <p:spPr bwMode="auto">
            <a:xfrm>
              <a:off x="5567363" y="5111751"/>
              <a:ext cx="38100" cy="173038"/>
            </a:xfrm>
            <a:custGeom>
              <a:avLst/>
              <a:gdLst>
                <a:gd name="T0" fmla="*/ 9 w 10"/>
                <a:gd name="T1" fmla="*/ 4 h 46"/>
                <a:gd name="T2" fmla="*/ 7 w 10"/>
                <a:gd name="T3" fmla="*/ 0 h 46"/>
                <a:gd name="T4" fmla="*/ 5 w 10"/>
                <a:gd name="T5" fmla="*/ 4 h 46"/>
                <a:gd name="T6" fmla="*/ 0 w 10"/>
                <a:gd name="T7" fmla="*/ 23 h 46"/>
                <a:gd name="T8" fmla="*/ 2 w 10"/>
                <a:gd name="T9" fmla="*/ 26 h 46"/>
                <a:gd name="T10" fmla="*/ 4 w 10"/>
                <a:gd name="T11" fmla="*/ 42 h 46"/>
                <a:gd name="T12" fmla="*/ 8 w 10"/>
                <a:gd name="T13" fmla="*/ 45 h 46"/>
                <a:gd name="T14" fmla="*/ 10 w 10"/>
                <a:gd name="T15" fmla="*/ 41 h 46"/>
                <a:gd name="T16" fmla="*/ 10 w 10"/>
                <a:gd name="T17" fmla="*/ 35 h 46"/>
                <a:gd name="T18" fmla="*/ 10 w 10"/>
                <a:gd name="T19" fmla="*/ 27 h 46"/>
                <a:gd name="T20" fmla="*/ 9 w 10"/>
                <a:gd name="T21"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46">
                  <a:moveTo>
                    <a:pt x="9" y="4"/>
                  </a:moveTo>
                  <a:cubicBezTo>
                    <a:pt x="9" y="3"/>
                    <a:pt x="10" y="0"/>
                    <a:pt x="7" y="0"/>
                  </a:cubicBezTo>
                  <a:cubicBezTo>
                    <a:pt x="4" y="0"/>
                    <a:pt x="5" y="3"/>
                    <a:pt x="5" y="4"/>
                  </a:cubicBezTo>
                  <a:cubicBezTo>
                    <a:pt x="3" y="10"/>
                    <a:pt x="5" y="17"/>
                    <a:pt x="0" y="23"/>
                  </a:cubicBezTo>
                  <a:cubicBezTo>
                    <a:pt x="1" y="24"/>
                    <a:pt x="1" y="25"/>
                    <a:pt x="2" y="26"/>
                  </a:cubicBezTo>
                  <a:cubicBezTo>
                    <a:pt x="4" y="31"/>
                    <a:pt x="3" y="37"/>
                    <a:pt x="4" y="42"/>
                  </a:cubicBezTo>
                  <a:cubicBezTo>
                    <a:pt x="5" y="44"/>
                    <a:pt x="5" y="46"/>
                    <a:pt x="8" y="45"/>
                  </a:cubicBezTo>
                  <a:cubicBezTo>
                    <a:pt x="10" y="45"/>
                    <a:pt x="10" y="43"/>
                    <a:pt x="10" y="41"/>
                  </a:cubicBezTo>
                  <a:cubicBezTo>
                    <a:pt x="10" y="39"/>
                    <a:pt x="10" y="37"/>
                    <a:pt x="10" y="35"/>
                  </a:cubicBezTo>
                  <a:cubicBezTo>
                    <a:pt x="10" y="32"/>
                    <a:pt x="10" y="30"/>
                    <a:pt x="10" y="27"/>
                  </a:cubicBezTo>
                  <a:cubicBezTo>
                    <a:pt x="10" y="20"/>
                    <a:pt x="9" y="12"/>
                    <a:pt x="9" y="4"/>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6"/>
            <p:cNvSpPr>
              <a:spLocks/>
            </p:cNvSpPr>
            <p:nvPr/>
          </p:nvSpPr>
          <p:spPr bwMode="auto">
            <a:xfrm>
              <a:off x="969963" y="2044701"/>
              <a:ext cx="119063" cy="142875"/>
            </a:xfrm>
            <a:custGeom>
              <a:avLst/>
              <a:gdLst>
                <a:gd name="T0" fmla="*/ 11 w 32"/>
                <a:gd name="T1" fmla="*/ 24 h 38"/>
                <a:gd name="T2" fmla="*/ 2 w 32"/>
                <a:gd name="T3" fmla="*/ 0 h 38"/>
                <a:gd name="T4" fmla="*/ 2 w 32"/>
                <a:gd name="T5" fmla="*/ 17 h 38"/>
                <a:gd name="T6" fmla="*/ 3 w 32"/>
                <a:gd name="T7" fmla="*/ 18 h 38"/>
                <a:gd name="T8" fmla="*/ 5 w 32"/>
                <a:gd name="T9" fmla="*/ 17 h 38"/>
                <a:gd name="T10" fmla="*/ 13 w 32"/>
                <a:gd name="T11" fmla="*/ 31 h 38"/>
                <a:gd name="T12" fmla="*/ 25 w 32"/>
                <a:gd name="T13" fmla="*/ 32 h 38"/>
                <a:gd name="T14" fmla="*/ 32 w 32"/>
                <a:gd name="T15" fmla="*/ 27 h 38"/>
                <a:gd name="T16" fmla="*/ 30 w 32"/>
                <a:gd name="T17" fmla="*/ 23 h 38"/>
                <a:gd name="T18" fmla="*/ 27 w 32"/>
                <a:gd name="T19" fmla="*/ 26 h 38"/>
                <a:gd name="T20" fmla="*/ 11 w 32"/>
                <a:gd name="T21"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8">
                  <a:moveTo>
                    <a:pt x="11" y="24"/>
                  </a:moveTo>
                  <a:cubicBezTo>
                    <a:pt x="6" y="17"/>
                    <a:pt x="6" y="8"/>
                    <a:pt x="2" y="0"/>
                  </a:cubicBezTo>
                  <a:cubicBezTo>
                    <a:pt x="0" y="6"/>
                    <a:pt x="1" y="11"/>
                    <a:pt x="2" y="17"/>
                  </a:cubicBezTo>
                  <a:cubicBezTo>
                    <a:pt x="3" y="17"/>
                    <a:pt x="3" y="18"/>
                    <a:pt x="3" y="18"/>
                  </a:cubicBezTo>
                  <a:cubicBezTo>
                    <a:pt x="4" y="18"/>
                    <a:pt x="3" y="13"/>
                    <a:pt x="5" y="17"/>
                  </a:cubicBezTo>
                  <a:cubicBezTo>
                    <a:pt x="7" y="22"/>
                    <a:pt x="10" y="27"/>
                    <a:pt x="13" y="31"/>
                  </a:cubicBezTo>
                  <a:cubicBezTo>
                    <a:pt x="17" y="37"/>
                    <a:pt x="20" y="38"/>
                    <a:pt x="25" y="32"/>
                  </a:cubicBezTo>
                  <a:cubicBezTo>
                    <a:pt x="27" y="30"/>
                    <a:pt x="28" y="26"/>
                    <a:pt x="32" y="27"/>
                  </a:cubicBezTo>
                  <a:cubicBezTo>
                    <a:pt x="32" y="25"/>
                    <a:pt x="31" y="24"/>
                    <a:pt x="30" y="23"/>
                  </a:cubicBezTo>
                  <a:cubicBezTo>
                    <a:pt x="29" y="24"/>
                    <a:pt x="28" y="25"/>
                    <a:pt x="27" y="26"/>
                  </a:cubicBezTo>
                  <a:cubicBezTo>
                    <a:pt x="18" y="35"/>
                    <a:pt x="18" y="35"/>
                    <a:pt x="11" y="24"/>
                  </a:cubicBez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7"/>
            <p:cNvSpPr>
              <a:spLocks/>
            </p:cNvSpPr>
            <p:nvPr/>
          </p:nvSpPr>
          <p:spPr bwMode="auto">
            <a:xfrm>
              <a:off x="1190626" y="2008188"/>
              <a:ext cx="101600" cy="176213"/>
            </a:xfrm>
            <a:custGeom>
              <a:avLst/>
              <a:gdLst>
                <a:gd name="T0" fmla="*/ 10 w 27"/>
                <a:gd name="T1" fmla="*/ 43 h 47"/>
                <a:gd name="T2" fmla="*/ 10 w 27"/>
                <a:gd name="T3" fmla="*/ 45 h 47"/>
                <a:gd name="T4" fmla="*/ 8 w 27"/>
                <a:gd name="T5" fmla="*/ 42 h 47"/>
                <a:gd name="T6" fmla="*/ 3 w 27"/>
                <a:gd name="T7" fmla="*/ 35 h 47"/>
                <a:gd name="T8" fmla="*/ 0 w 27"/>
                <a:gd name="T9" fmla="*/ 38 h 47"/>
                <a:gd name="T10" fmla="*/ 1 w 27"/>
                <a:gd name="T11" fmla="*/ 38 h 47"/>
                <a:gd name="T12" fmla="*/ 4 w 27"/>
                <a:gd name="T13" fmla="*/ 40 h 47"/>
                <a:gd name="T14" fmla="*/ 16 w 27"/>
                <a:gd name="T15" fmla="*/ 38 h 47"/>
                <a:gd name="T16" fmla="*/ 18 w 27"/>
                <a:gd name="T17" fmla="*/ 35 h 47"/>
                <a:gd name="T18" fmla="*/ 27 w 27"/>
                <a:gd name="T19" fmla="*/ 19 h 47"/>
                <a:gd name="T20" fmla="*/ 24 w 27"/>
                <a:gd name="T21" fmla="*/ 0 h 47"/>
                <a:gd name="T22" fmla="*/ 10 w 27"/>
                <a:gd name="T23"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47">
                  <a:moveTo>
                    <a:pt x="10" y="43"/>
                  </a:moveTo>
                  <a:cubicBezTo>
                    <a:pt x="10" y="44"/>
                    <a:pt x="10" y="44"/>
                    <a:pt x="10" y="45"/>
                  </a:cubicBezTo>
                  <a:cubicBezTo>
                    <a:pt x="9" y="44"/>
                    <a:pt x="9" y="43"/>
                    <a:pt x="8" y="42"/>
                  </a:cubicBezTo>
                  <a:cubicBezTo>
                    <a:pt x="6" y="39"/>
                    <a:pt x="4" y="37"/>
                    <a:pt x="3" y="35"/>
                  </a:cubicBezTo>
                  <a:cubicBezTo>
                    <a:pt x="2" y="36"/>
                    <a:pt x="1" y="37"/>
                    <a:pt x="0" y="38"/>
                  </a:cubicBezTo>
                  <a:cubicBezTo>
                    <a:pt x="0" y="38"/>
                    <a:pt x="1" y="38"/>
                    <a:pt x="1" y="38"/>
                  </a:cubicBezTo>
                  <a:cubicBezTo>
                    <a:pt x="2" y="38"/>
                    <a:pt x="3" y="39"/>
                    <a:pt x="4" y="40"/>
                  </a:cubicBezTo>
                  <a:cubicBezTo>
                    <a:pt x="12" y="47"/>
                    <a:pt x="12" y="47"/>
                    <a:pt x="16" y="38"/>
                  </a:cubicBezTo>
                  <a:cubicBezTo>
                    <a:pt x="17" y="37"/>
                    <a:pt x="17" y="36"/>
                    <a:pt x="18" y="35"/>
                  </a:cubicBezTo>
                  <a:cubicBezTo>
                    <a:pt x="21" y="30"/>
                    <a:pt x="21" y="22"/>
                    <a:pt x="27" y="19"/>
                  </a:cubicBezTo>
                  <a:cubicBezTo>
                    <a:pt x="26" y="13"/>
                    <a:pt x="27" y="6"/>
                    <a:pt x="24" y="0"/>
                  </a:cubicBezTo>
                  <a:cubicBezTo>
                    <a:pt x="26" y="16"/>
                    <a:pt x="18" y="28"/>
                    <a:pt x="10" y="43"/>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8"/>
            <p:cNvSpPr>
              <a:spLocks/>
            </p:cNvSpPr>
            <p:nvPr/>
          </p:nvSpPr>
          <p:spPr bwMode="auto">
            <a:xfrm>
              <a:off x="6464301" y="2135188"/>
              <a:ext cx="130175" cy="90488"/>
            </a:xfrm>
            <a:custGeom>
              <a:avLst/>
              <a:gdLst>
                <a:gd name="T0" fmla="*/ 29 w 35"/>
                <a:gd name="T1" fmla="*/ 5 h 24"/>
                <a:gd name="T2" fmla="*/ 17 w 35"/>
                <a:gd name="T3" fmla="*/ 19 h 24"/>
                <a:gd name="T4" fmla="*/ 3 w 35"/>
                <a:gd name="T5" fmla="*/ 9 h 24"/>
                <a:gd name="T6" fmla="*/ 0 w 35"/>
                <a:gd name="T7" fmla="*/ 12 h 24"/>
                <a:gd name="T8" fmla="*/ 11 w 35"/>
                <a:gd name="T9" fmla="*/ 19 h 24"/>
                <a:gd name="T10" fmla="*/ 24 w 35"/>
                <a:gd name="T11" fmla="*/ 18 h 24"/>
                <a:gd name="T12" fmla="*/ 33 w 35"/>
                <a:gd name="T13" fmla="*/ 7 h 24"/>
                <a:gd name="T14" fmla="*/ 33 w 35"/>
                <a:gd name="T15" fmla="*/ 0 h 24"/>
                <a:gd name="T16" fmla="*/ 29 w 35"/>
                <a:gd name="T1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4">
                  <a:moveTo>
                    <a:pt x="29" y="5"/>
                  </a:moveTo>
                  <a:cubicBezTo>
                    <a:pt x="25" y="10"/>
                    <a:pt x="23" y="18"/>
                    <a:pt x="17" y="19"/>
                  </a:cubicBezTo>
                  <a:cubicBezTo>
                    <a:pt x="12" y="20"/>
                    <a:pt x="9" y="12"/>
                    <a:pt x="3" y="9"/>
                  </a:cubicBezTo>
                  <a:cubicBezTo>
                    <a:pt x="2" y="10"/>
                    <a:pt x="1" y="11"/>
                    <a:pt x="0" y="12"/>
                  </a:cubicBezTo>
                  <a:cubicBezTo>
                    <a:pt x="6" y="12"/>
                    <a:pt x="8" y="17"/>
                    <a:pt x="11" y="19"/>
                  </a:cubicBezTo>
                  <a:cubicBezTo>
                    <a:pt x="16" y="24"/>
                    <a:pt x="20" y="24"/>
                    <a:pt x="24" y="18"/>
                  </a:cubicBezTo>
                  <a:cubicBezTo>
                    <a:pt x="26" y="14"/>
                    <a:pt x="27" y="8"/>
                    <a:pt x="33" y="7"/>
                  </a:cubicBezTo>
                  <a:cubicBezTo>
                    <a:pt x="35" y="5"/>
                    <a:pt x="34" y="3"/>
                    <a:pt x="33" y="0"/>
                  </a:cubicBezTo>
                  <a:cubicBezTo>
                    <a:pt x="32" y="2"/>
                    <a:pt x="30" y="3"/>
                    <a:pt x="29" y="5"/>
                  </a:cubicBezTo>
                  <a:close/>
                </a:path>
              </a:pathLst>
            </a:custGeom>
            <a:solidFill>
              <a:srgbClr val="6F6F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9"/>
            <p:cNvSpPr>
              <a:spLocks/>
            </p:cNvSpPr>
            <p:nvPr/>
          </p:nvSpPr>
          <p:spPr bwMode="auto">
            <a:xfrm>
              <a:off x="6276976" y="2179638"/>
              <a:ext cx="85725" cy="65088"/>
            </a:xfrm>
            <a:custGeom>
              <a:avLst/>
              <a:gdLst>
                <a:gd name="T0" fmla="*/ 12 w 23"/>
                <a:gd name="T1" fmla="*/ 8 h 17"/>
                <a:gd name="T2" fmla="*/ 4 w 23"/>
                <a:gd name="T3" fmla="*/ 7 h 17"/>
                <a:gd name="T4" fmla="*/ 2 w 23"/>
                <a:gd name="T5" fmla="*/ 5 h 17"/>
                <a:gd name="T6" fmla="*/ 3 w 23"/>
                <a:gd name="T7" fmla="*/ 16 h 17"/>
                <a:gd name="T8" fmla="*/ 17 w 23"/>
                <a:gd name="T9" fmla="*/ 7 h 17"/>
                <a:gd name="T10" fmla="*/ 23 w 23"/>
                <a:gd name="T11" fmla="*/ 0 h 17"/>
                <a:gd name="T12" fmla="*/ 20 w 23"/>
                <a:gd name="T13" fmla="*/ 0 h 17"/>
                <a:gd name="T14" fmla="*/ 12 w 23"/>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7">
                  <a:moveTo>
                    <a:pt x="12" y="8"/>
                  </a:moveTo>
                  <a:cubicBezTo>
                    <a:pt x="9" y="12"/>
                    <a:pt x="6" y="14"/>
                    <a:pt x="4" y="7"/>
                  </a:cubicBezTo>
                  <a:cubicBezTo>
                    <a:pt x="3" y="6"/>
                    <a:pt x="2" y="6"/>
                    <a:pt x="2" y="5"/>
                  </a:cubicBezTo>
                  <a:cubicBezTo>
                    <a:pt x="1" y="9"/>
                    <a:pt x="0" y="13"/>
                    <a:pt x="3" y="16"/>
                  </a:cubicBezTo>
                  <a:cubicBezTo>
                    <a:pt x="10" y="17"/>
                    <a:pt x="13" y="11"/>
                    <a:pt x="17" y="7"/>
                  </a:cubicBezTo>
                  <a:cubicBezTo>
                    <a:pt x="19" y="5"/>
                    <a:pt x="21" y="2"/>
                    <a:pt x="23" y="0"/>
                  </a:cubicBezTo>
                  <a:cubicBezTo>
                    <a:pt x="22" y="0"/>
                    <a:pt x="21" y="0"/>
                    <a:pt x="20" y="0"/>
                  </a:cubicBezTo>
                  <a:cubicBezTo>
                    <a:pt x="18" y="3"/>
                    <a:pt x="15" y="5"/>
                    <a:pt x="12" y="8"/>
                  </a:cubicBez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50"/>
            <p:cNvSpPr>
              <a:spLocks/>
            </p:cNvSpPr>
            <p:nvPr/>
          </p:nvSpPr>
          <p:spPr bwMode="auto">
            <a:xfrm>
              <a:off x="7824788" y="2187576"/>
              <a:ext cx="90488" cy="79375"/>
            </a:xfrm>
            <a:custGeom>
              <a:avLst/>
              <a:gdLst>
                <a:gd name="T0" fmla="*/ 6 w 24"/>
                <a:gd name="T1" fmla="*/ 13 h 21"/>
                <a:gd name="T2" fmla="*/ 2 w 24"/>
                <a:gd name="T3" fmla="*/ 13 h 21"/>
                <a:gd name="T4" fmla="*/ 1 w 24"/>
                <a:gd name="T5" fmla="*/ 21 h 21"/>
                <a:gd name="T6" fmla="*/ 17 w 24"/>
                <a:gd name="T7" fmla="*/ 7 h 21"/>
                <a:gd name="T8" fmla="*/ 23 w 24"/>
                <a:gd name="T9" fmla="*/ 5 h 21"/>
                <a:gd name="T10" fmla="*/ 20 w 24"/>
                <a:gd name="T11" fmla="*/ 0 h 21"/>
                <a:gd name="T12" fmla="*/ 6 w 24"/>
                <a:gd name="T13" fmla="*/ 13 h 21"/>
              </a:gdLst>
              <a:ahLst/>
              <a:cxnLst>
                <a:cxn ang="0">
                  <a:pos x="T0" y="T1"/>
                </a:cxn>
                <a:cxn ang="0">
                  <a:pos x="T2" y="T3"/>
                </a:cxn>
                <a:cxn ang="0">
                  <a:pos x="T4" y="T5"/>
                </a:cxn>
                <a:cxn ang="0">
                  <a:pos x="T6" y="T7"/>
                </a:cxn>
                <a:cxn ang="0">
                  <a:pos x="T8" y="T9"/>
                </a:cxn>
                <a:cxn ang="0">
                  <a:pos x="T10" y="T11"/>
                </a:cxn>
                <a:cxn ang="0">
                  <a:pos x="T12" y="T13"/>
                </a:cxn>
              </a:cxnLst>
              <a:rect l="0" t="0" r="r" b="b"/>
              <a:pathLst>
                <a:path w="24" h="21">
                  <a:moveTo>
                    <a:pt x="6" y="13"/>
                  </a:moveTo>
                  <a:cubicBezTo>
                    <a:pt x="5" y="14"/>
                    <a:pt x="3" y="17"/>
                    <a:pt x="2" y="13"/>
                  </a:cubicBezTo>
                  <a:cubicBezTo>
                    <a:pt x="0" y="15"/>
                    <a:pt x="0" y="18"/>
                    <a:pt x="1" y="21"/>
                  </a:cubicBezTo>
                  <a:cubicBezTo>
                    <a:pt x="6" y="16"/>
                    <a:pt x="11" y="11"/>
                    <a:pt x="17" y="7"/>
                  </a:cubicBezTo>
                  <a:cubicBezTo>
                    <a:pt x="18" y="5"/>
                    <a:pt x="20" y="2"/>
                    <a:pt x="23" y="5"/>
                  </a:cubicBezTo>
                  <a:cubicBezTo>
                    <a:pt x="24" y="2"/>
                    <a:pt x="21" y="1"/>
                    <a:pt x="20" y="0"/>
                  </a:cubicBezTo>
                  <a:cubicBezTo>
                    <a:pt x="15" y="3"/>
                    <a:pt x="11" y="9"/>
                    <a:pt x="6" y="13"/>
                  </a:cubicBezTo>
                  <a:close/>
                </a:path>
              </a:pathLst>
            </a:cu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51"/>
            <p:cNvSpPr>
              <a:spLocks/>
            </p:cNvSpPr>
            <p:nvPr/>
          </p:nvSpPr>
          <p:spPr bwMode="auto">
            <a:xfrm>
              <a:off x="2349501" y="3514726"/>
              <a:ext cx="38100" cy="38100"/>
            </a:xfrm>
            <a:custGeom>
              <a:avLst/>
              <a:gdLst>
                <a:gd name="T0" fmla="*/ 7 w 10"/>
                <a:gd name="T1" fmla="*/ 1 h 10"/>
                <a:gd name="T2" fmla="*/ 3 w 10"/>
                <a:gd name="T3" fmla="*/ 1 h 10"/>
                <a:gd name="T4" fmla="*/ 4 w 10"/>
                <a:gd name="T5" fmla="*/ 8 h 10"/>
                <a:gd name="T6" fmla="*/ 5 w 10"/>
                <a:gd name="T7" fmla="*/ 10 h 10"/>
                <a:gd name="T8" fmla="*/ 8 w 10"/>
                <a:gd name="T9" fmla="*/ 7 h 10"/>
                <a:gd name="T10" fmla="*/ 7 w 10"/>
                <a:gd name="T11" fmla="*/ 1 h 10"/>
              </a:gdLst>
              <a:ahLst/>
              <a:cxnLst>
                <a:cxn ang="0">
                  <a:pos x="T0" y="T1"/>
                </a:cxn>
                <a:cxn ang="0">
                  <a:pos x="T2" y="T3"/>
                </a:cxn>
                <a:cxn ang="0">
                  <a:pos x="T4" y="T5"/>
                </a:cxn>
                <a:cxn ang="0">
                  <a:pos x="T6" y="T7"/>
                </a:cxn>
                <a:cxn ang="0">
                  <a:pos x="T8" y="T9"/>
                </a:cxn>
                <a:cxn ang="0">
                  <a:pos x="T10" y="T11"/>
                </a:cxn>
              </a:cxnLst>
              <a:rect l="0" t="0" r="r" b="b"/>
              <a:pathLst>
                <a:path w="10" h="10">
                  <a:moveTo>
                    <a:pt x="7" y="1"/>
                  </a:moveTo>
                  <a:cubicBezTo>
                    <a:pt x="6" y="0"/>
                    <a:pt x="3" y="0"/>
                    <a:pt x="3" y="1"/>
                  </a:cubicBezTo>
                  <a:cubicBezTo>
                    <a:pt x="0" y="3"/>
                    <a:pt x="3" y="5"/>
                    <a:pt x="4" y="8"/>
                  </a:cubicBezTo>
                  <a:cubicBezTo>
                    <a:pt x="4" y="9"/>
                    <a:pt x="4" y="9"/>
                    <a:pt x="5" y="10"/>
                  </a:cubicBezTo>
                  <a:cubicBezTo>
                    <a:pt x="6" y="9"/>
                    <a:pt x="7" y="8"/>
                    <a:pt x="8" y="7"/>
                  </a:cubicBezTo>
                  <a:cubicBezTo>
                    <a:pt x="8" y="5"/>
                    <a:pt x="10" y="2"/>
                    <a:pt x="7" y="1"/>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07438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400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692" y="6353175"/>
            <a:ext cx="5468816" cy="311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p:cNvSpPr/>
          <p:nvPr/>
        </p:nvSpPr>
        <p:spPr>
          <a:xfrm>
            <a:off x="5090490" y="1327979"/>
            <a:ext cx="6639339" cy="2800767"/>
          </a:xfrm>
          <a:prstGeom prst="rect">
            <a:avLst/>
          </a:prstGeom>
        </p:spPr>
        <p:txBody>
          <a:bodyPr wrap="square">
            <a:spAutoFit/>
          </a:bodyPr>
          <a:lstStyle/>
          <a:p>
            <a:pPr algn="ctr">
              <a:spcBef>
                <a:spcPts val="0"/>
              </a:spcBef>
              <a:spcAft>
                <a:spcPts val="0"/>
              </a:spcAft>
            </a:pPr>
            <a:r>
              <a:rPr lang="en-US" sz="4400" b="1" dirty="0">
                <a:solidFill>
                  <a:srgbClr val="002856"/>
                </a:solidFill>
              </a:rPr>
              <a:t>Which is why simply explaining “</a:t>
            </a:r>
            <a:r>
              <a:rPr lang="en-US" sz="4400" b="1" i="1" dirty="0">
                <a:solidFill>
                  <a:srgbClr val="002856"/>
                </a:solidFill>
              </a:rPr>
              <a:t>what’s in it for them</a:t>
            </a:r>
            <a:r>
              <a:rPr lang="en-US" sz="4400" b="1" dirty="0">
                <a:solidFill>
                  <a:srgbClr val="002856"/>
                </a:solidFill>
              </a:rPr>
              <a:t>” doesn’t drive people to change.</a:t>
            </a:r>
          </a:p>
        </p:txBody>
      </p:sp>
      <p:pic>
        <p:nvPicPr>
          <p:cNvPr id="8" name="Picture 7"/>
          <p:cNvPicPr>
            <a:picLocks noChangeAspect="1"/>
          </p:cNvPicPr>
          <p:nvPr/>
        </p:nvPicPr>
        <p:blipFill rotWithShape="1">
          <a:blip r:embed="rId3"/>
          <a:srcRect l="23450" t="1" r="529" b="66043"/>
          <a:stretch/>
        </p:blipFill>
        <p:spPr>
          <a:xfrm>
            <a:off x="0" y="795131"/>
            <a:ext cx="4698723" cy="6062869"/>
          </a:xfrm>
          <a:prstGeom prst="rect">
            <a:avLst/>
          </a:prstGeom>
        </p:spPr>
      </p:pic>
      <p:sp>
        <p:nvSpPr>
          <p:cNvPr id="17" name="Rectangle 16">
            <a:extLst>
              <a:ext uri="{FF2B5EF4-FFF2-40B4-BE49-F238E27FC236}">
                <a16:creationId xmlns:a16="http://schemas.microsoft.com/office/drawing/2014/main" id="{6016E36B-7CA9-7441-8D41-4DC62EF520C4}"/>
              </a:ext>
            </a:extLst>
          </p:cNvPr>
          <p:cNvSpPr/>
          <p:nvPr/>
        </p:nvSpPr>
        <p:spPr>
          <a:xfrm>
            <a:off x="5090490" y="4245528"/>
            <a:ext cx="6639339" cy="1754326"/>
          </a:xfrm>
          <a:prstGeom prst="rect">
            <a:avLst/>
          </a:prstGeom>
        </p:spPr>
        <p:txBody>
          <a:bodyPr wrap="square">
            <a:spAutoFit/>
          </a:bodyPr>
          <a:lstStyle/>
          <a:p>
            <a:pPr algn="ctr">
              <a:spcBef>
                <a:spcPts val="0"/>
              </a:spcBef>
              <a:spcAft>
                <a:spcPts val="0"/>
              </a:spcAft>
            </a:pPr>
            <a:r>
              <a:rPr lang="en-US" sz="3600" dirty="0">
                <a:solidFill>
                  <a:srgbClr val="FF540A"/>
                </a:solidFill>
              </a:rPr>
              <a:t>Using persuasion on a habit is like trying to hammer a nail with a duck …</a:t>
            </a:r>
          </a:p>
        </p:txBody>
      </p:sp>
    </p:spTree>
    <p:extLst>
      <p:ext uri="{BB962C8B-B14F-4D97-AF65-F5344CB8AC3E}">
        <p14:creationId xmlns:p14="http://schemas.microsoft.com/office/powerpoint/2010/main" val="1510444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3884" y="6353175"/>
            <a:ext cx="1186809" cy="270976"/>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Rectangle 51">
            <a:extLst>
              <a:ext uri="{FF2B5EF4-FFF2-40B4-BE49-F238E27FC236}">
                <a16:creationId xmlns:a16="http://schemas.microsoft.com/office/drawing/2014/main" id="{42425067-ADA3-AE4A-960B-C38F753587C0}"/>
              </a:ext>
            </a:extLst>
          </p:cNvPr>
          <p:cNvSpPr/>
          <p:nvPr/>
        </p:nvSpPr>
        <p:spPr bwMode="auto">
          <a:xfrm>
            <a:off x="0" y="0"/>
            <a:ext cx="4581175" cy="6858000"/>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B1026E8-7362-1445-8606-DA04C38C47F1}"/>
              </a:ext>
            </a:extLst>
          </p:cNvPr>
          <p:cNvPicPr>
            <a:picLocks noChangeAspect="1"/>
          </p:cNvPicPr>
          <p:nvPr/>
        </p:nvPicPr>
        <p:blipFill>
          <a:blip r:embed="rId3"/>
          <a:stretch>
            <a:fillRect/>
          </a:stretch>
        </p:blipFill>
        <p:spPr>
          <a:xfrm>
            <a:off x="4676161" y="618652"/>
            <a:ext cx="1972450" cy="6037805"/>
          </a:xfrm>
          <a:prstGeom prst="rect">
            <a:avLst/>
          </a:prstGeom>
        </p:spPr>
      </p:pic>
      <p:cxnSp>
        <p:nvCxnSpPr>
          <p:cNvPr id="4" name="Straight Connector 3">
            <a:extLst>
              <a:ext uri="{FF2B5EF4-FFF2-40B4-BE49-F238E27FC236}">
                <a16:creationId xmlns:a16="http://schemas.microsoft.com/office/drawing/2014/main" id="{089A7EF0-2E5B-4442-B9A9-B579E7F0130E}"/>
              </a:ext>
            </a:extLst>
          </p:cNvPr>
          <p:cNvCxnSpPr>
            <a:endCxn id="5" idx="1"/>
          </p:cNvCxnSpPr>
          <p:nvPr/>
        </p:nvCxnSpPr>
        <p:spPr bwMode="auto">
          <a:xfrm>
            <a:off x="5604455" y="835963"/>
            <a:ext cx="1428868" cy="11946"/>
          </a:xfrm>
          <a:prstGeom prst="line">
            <a:avLst/>
          </a:prstGeom>
          <a:solidFill>
            <a:srgbClr val="00529B"/>
          </a:solidFill>
          <a:ln w="38100" cap="flat" cmpd="sng" algn="ctr">
            <a:solidFill>
              <a:schemeClr val="tx1"/>
            </a:solidFill>
            <a:prstDash val="solid"/>
            <a:round/>
            <a:headEnd type="oval" w="lg" len="lg"/>
            <a:tailEnd type="none" w="lg" len="lg"/>
          </a:ln>
          <a:effectLst/>
        </p:spPr>
      </p:cxnSp>
      <p:sp>
        <p:nvSpPr>
          <p:cNvPr id="5" name="TextBox 4">
            <a:extLst>
              <a:ext uri="{FF2B5EF4-FFF2-40B4-BE49-F238E27FC236}">
                <a16:creationId xmlns:a16="http://schemas.microsoft.com/office/drawing/2014/main" id="{CD458912-1848-0641-8A3B-8BE647DF17FB}"/>
              </a:ext>
            </a:extLst>
          </p:cNvPr>
          <p:cNvSpPr txBox="1"/>
          <p:nvPr/>
        </p:nvSpPr>
        <p:spPr>
          <a:xfrm>
            <a:off x="7033323" y="663243"/>
            <a:ext cx="2703712" cy="369332"/>
          </a:xfrm>
          <a:prstGeom prst="rect">
            <a:avLst/>
          </a:prstGeom>
          <a:noFill/>
        </p:spPr>
        <p:txBody>
          <a:bodyPr wrap="square" rtlCol="0">
            <a:spAutoFit/>
          </a:bodyPr>
          <a:lstStyle/>
          <a:p>
            <a:pPr algn="l"/>
            <a:r>
              <a:rPr lang="en-US" sz="1800" dirty="0">
                <a:solidFill>
                  <a:srgbClr val="FFFFFF"/>
                </a:solidFill>
              </a:rPr>
              <a:t>Formal/Work behaviors</a:t>
            </a:r>
          </a:p>
        </p:txBody>
      </p:sp>
      <p:cxnSp>
        <p:nvCxnSpPr>
          <p:cNvPr id="6" name="Straight Connector 5">
            <a:extLst>
              <a:ext uri="{FF2B5EF4-FFF2-40B4-BE49-F238E27FC236}">
                <a16:creationId xmlns:a16="http://schemas.microsoft.com/office/drawing/2014/main" id="{BF49AFCD-9BD8-CF46-9C6A-B08D5A993CFE}"/>
              </a:ext>
            </a:extLst>
          </p:cNvPr>
          <p:cNvCxnSpPr>
            <a:endCxn id="7" idx="1"/>
          </p:cNvCxnSpPr>
          <p:nvPr/>
        </p:nvCxnSpPr>
        <p:spPr bwMode="auto">
          <a:xfrm>
            <a:off x="5604455" y="1178863"/>
            <a:ext cx="1428868" cy="11946"/>
          </a:xfrm>
          <a:prstGeom prst="line">
            <a:avLst/>
          </a:prstGeom>
          <a:solidFill>
            <a:srgbClr val="00529B"/>
          </a:solidFill>
          <a:ln w="38100" cap="flat" cmpd="sng" algn="ctr">
            <a:solidFill>
              <a:schemeClr val="tx1"/>
            </a:solidFill>
            <a:prstDash val="solid"/>
            <a:round/>
            <a:headEnd type="oval" w="lg" len="lg"/>
            <a:tailEnd type="none" w="lg" len="lg"/>
          </a:ln>
          <a:effectLst/>
        </p:spPr>
      </p:cxnSp>
      <p:sp>
        <p:nvSpPr>
          <p:cNvPr id="7" name="TextBox 6">
            <a:extLst>
              <a:ext uri="{FF2B5EF4-FFF2-40B4-BE49-F238E27FC236}">
                <a16:creationId xmlns:a16="http://schemas.microsoft.com/office/drawing/2014/main" id="{9FD5B54A-4208-EC4A-ADA7-F030DB9D282A}"/>
              </a:ext>
            </a:extLst>
          </p:cNvPr>
          <p:cNvSpPr txBox="1"/>
          <p:nvPr/>
        </p:nvSpPr>
        <p:spPr>
          <a:xfrm>
            <a:off x="7033323" y="1006143"/>
            <a:ext cx="2602112" cy="369332"/>
          </a:xfrm>
          <a:prstGeom prst="rect">
            <a:avLst/>
          </a:prstGeom>
          <a:noFill/>
        </p:spPr>
        <p:txBody>
          <a:bodyPr wrap="square" rtlCol="0">
            <a:spAutoFit/>
          </a:bodyPr>
          <a:lstStyle/>
          <a:p>
            <a:pPr algn="l"/>
            <a:r>
              <a:rPr lang="en-US" sz="1800" dirty="0">
                <a:solidFill>
                  <a:srgbClr val="FFFFFF"/>
                </a:solidFill>
              </a:rPr>
              <a:t>Casual social behavior</a:t>
            </a:r>
          </a:p>
        </p:txBody>
      </p:sp>
      <p:cxnSp>
        <p:nvCxnSpPr>
          <p:cNvPr id="8" name="Straight Connector 7">
            <a:extLst>
              <a:ext uri="{FF2B5EF4-FFF2-40B4-BE49-F238E27FC236}">
                <a16:creationId xmlns:a16="http://schemas.microsoft.com/office/drawing/2014/main" id="{A8484867-66B4-5946-8F25-BB16C2DFA2B0}"/>
              </a:ext>
            </a:extLst>
          </p:cNvPr>
          <p:cNvCxnSpPr>
            <a:endCxn id="9" idx="1"/>
          </p:cNvCxnSpPr>
          <p:nvPr/>
        </p:nvCxnSpPr>
        <p:spPr bwMode="auto">
          <a:xfrm>
            <a:off x="5604455" y="1851963"/>
            <a:ext cx="1428868" cy="11946"/>
          </a:xfrm>
          <a:prstGeom prst="line">
            <a:avLst/>
          </a:prstGeom>
          <a:solidFill>
            <a:srgbClr val="00529B"/>
          </a:solidFill>
          <a:ln w="38100" cap="flat" cmpd="sng" algn="ctr">
            <a:solidFill>
              <a:schemeClr val="tx1"/>
            </a:solidFill>
            <a:prstDash val="solid"/>
            <a:round/>
            <a:headEnd type="oval" w="lg" len="lg"/>
            <a:tailEnd type="none" w="lg" len="lg"/>
          </a:ln>
          <a:effectLst/>
        </p:spPr>
      </p:cxnSp>
      <p:sp>
        <p:nvSpPr>
          <p:cNvPr id="9" name="TextBox 8">
            <a:extLst>
              <a:ext uri="{FF2B5EF4-FFF2-40B4-BE49-F238E27FC236}">
                <a16:creationId xmlns:a16="http://schemas.microsoft.com/office/drawing/2014/main" id="{C680484F-9DBF-5B41-BC7B-6C320AB5E1CD}"/>
              </a:ext>
            </a:extLst>
          </p:cNvPr>
          <p:cNvSpPr txBox="1"/>
          <p:nvPr/>
        </p:nvSpPr>
        <p:spPr>
          <a:xfrm>
            <a:off x="7033323" y="1679243"/>
            <a:ext cx="3605412" cy="369332"/>
          </a:xfrm>
          <a:prstGeom prst="rect">
            <a:avLst/>
          </a:prstGeom>
          <a:noFill/>
        </p:spPr>
        <p:txBody>
          <a:bodyPr wrap="square" rtlCol="0">
            <a:spAutoFit/>
          </a:bodyPr>
          <a:lstStyle/>
          <a:p>
            <a:pPr algn="l"/>
            <a:r>
              <a:rPr lang="en-US" sz="1800" dirty="0">
                <a:solidFill>
                  <a:srgbClr val="FFFFFF"/>
                </a:solidFill>
              </a:rPr>
              <a:t>Intimate personal behavior</a:t>
            </a:r>
          </a:p>
        </p:txBody>
      </p:sp>
      <p:cxnSp>
        <p:nvCxnSpPr>
          <p:cNvPr id="10" name="Straight Connector 9">
            <a:extLst>
              <a:ext uri="{FF2B5EF4-FFF2-40B4-BE49-F238E27FC236}">
                <a16:creationId xmlns:a16="http://schemas.microsoft.com/office/drawing/2014/main" id="{6A0DA613-F3C0-674F-B91F-C7034E080FE9}"/>
              </a:ext>
            </a:extLst>
          </p:cNvPr>
          <p:cNvCxnSpPr>
            <a:endCxn id="11" idx="1"/>
          </p:cNvCxnSpPr>
          <p:nvPr/>
        </p:nvCxnSpPr>
        <p:spPr bwMode="auto">
          <a:xfrm>
            <a:off x="5604455" y="2423463"/>
            <a:ext cx="1428868" cy="11946"/>
          </a:xfrm>
          <a:prstGeom prst="line">
            <a:avLst/>
          </a:prstGeom>
          <a:solidFill>
            <a:srgbClr val="00529B"/>
          </a:solidFill>
          <a:ln w="38100" cap="flat" cmpd="sng" algn="ctr">
            <a:solidFill>
              <a:schemeClr val="tx1"/>
            </a:solidFill>
            <a:prstDash val="solid"/>
            <a:round/>
            <a:headEnd type="oval" w="lg" len="lg"/>
            <a:tailEnd type="none" w="lg" len="lg"/>
          </a:ln>
          <a:effectLst/>
        </p:spPr>
      </p:cxnSp>
      <p:sp>
        <p:nvSpPr>
          <p:cNvPr id="11" name="TextBox 10">
            <a:extLst>
              <a:ext uri="{FF2B5EF4-FFF2-40B4-BE49-F238E27FC236}">
                <a16:creationId xmlns:a16="http://schemas.microsoft.com/office/drawing/2014/main" id="{BDA3A78A-49E4-5E47-A2C4-BA16B2C20A19}"/>
              </a:ext>
            </a:extLst>
          </p:cNvPr>
          <p:cNvSpPr txBox="1"/>
          <p:nvPr/>
        </p:nvSpPr>
        <p:spPr>
          <a:xfrm>
            <a:off x="7033323" y="2250743"/>
            <a:ext cx="2602112" cy="369332"/>
          </a:xfrm>
          <a:prstGeom prst="rect">
            <a:avLst/>
          </a:prstGeom>
          <a:noFill/>
        </p:spPr>
        <p:txBody>
          <a:bodyPr wrap="square" rtlCol="0">
            <a:spAutoFit/>
          </a:bodyPr>
          <a:lstStyle/>
          <a:p>
            <a:pPr algn="l"/>
            <a:r>
              <a:rPr lang="en-US" sz="1800" dirty="0">
                <a:solidFill>
                  <a:srgbClr val="FFFFFF"/>
                </a:solidFill>
              </a:rPr>
              <a:t>Core identity</a:t>
            </a:r>
          </a:p>
        </p:txBody>
      </p:sp>
      <p:cxnSp>
        <p:nvCxnSpPr>
          <p:cNvPr id="12" name="Straight Connector 11">
            <a:extLst>
              <a:ext uri="{FF2B5EF4-FFF2-40B4-BE49-F238E27FC236}">
                <a16:creationId xmlns:a16="http://schemas.microsoft.com/office/drawing/2014/main" id="{FBF69761-FDAE-0A48-AE92-0A3A9132084F}"/>
              </a:ext>
            </a:extLst>
          </p:cNvPr>
          <p:cNvCxnSpPr>
            <a:endCxn id="13" idx="1"/>
          </p:cNvCxnSpPr>
          <p:nvPr/>
        </p:nvCxnSpPr>
        <p:spPr bwMode="auto">
          <a:xfrm>
            <a:off x="5604455" y="3185463"/>
            <a:ext cx="1428868" cy="11946"/>
          </a:xfrm>
          <a:prstGeom prst="line">
            <a:avLst/>
          </a:prstGeom>
          <a:solidFill>
            <a:srgbClr val="00529B"/>
          </a:solidFill>
          <a:ln w="38100" cap="flat" cmpd="sng" algn="ctr">
            <a:solidFill>
              <a:schemeClr val="tx1"/>
            </a:solidFill>
            <a:prstDash val="solid"/>
            <a:round/>
            <a:headEnd type="oval" w="lg" len="lg"/>
            <a:tailEnd type="none" w="lg" len="lg"/>
          </a:ln>
          <a:effectLst/>
        </p:spPr>
      </p:cxnSp>
      <p:sp>
        <p:nvSpPr>
          <p:cNvPr id="13" name="TextBox 12">
            <a:extLst>
              <a:ext uri="{FF2B5EF4-FFF2-40B4-BE49-F238E27FC236}">
                <a16:creationId xmlns:a16="http://schemas.microsoft.com/office/drawing/2014/main" id="{3CA92B45-EB1F-C948-9F82-AD73F8560D5F}"/>
              </a:ext>
            </a:extLst>
          </p:cNvPr>
          <p:cNvSpPr txBox="1"/>
          <p:nvPr/>
        </p:nvSpPr>
        <p:spPr>
          <a:xfrm>
            <a:off x="7033323" y="3012743"/>
            <a:ext cx="2602112" cy="369332"/>
          </a:xfrm>
          <a:prstGeom prst="rect">
            <a:avLst/>
          </a:prstGeom>
          <a:noFill/>
        </p:spPr>
        <p:txBody>
          <a:bodyPr wrap="square" rtlCol="0">
            <a:spAutoFit/>
          </a:bodyPr>
          <a:lstStyle/>
          <a:p>
            <a:pPr algn="l"/>
            <a:r>
              <a:rPr lang="en-US" sz="1800" dirty="0">
                <a:solidFill>
                  <a:srgbClr val="FFFFFF"/>
                </a:solidFill>
              </a:rPr>
              <a:t>Survival reactions</a:t>
            </a:r>
          </a:p>
        </p:txBody>
      </p:sp>
      <p:grpSp>
        <p:nvGrpSpPr>
          <p:cNvPr id="14" name="Group 13">
            <a:extLst>
              <a:ext uri="{FF2B5EF4-FFF2-40B4-BE49-F238E27FC236}">
                <a16:creationId xmlns:a16="http://schemas.microsoft.com/office/drawing/2014/main" id="{75C301CB-1572-3D4F-A03A-5AC48C882C36}"/>
              </a:ext>
            </a:extLst>
          </p:cNvPr>
          <p:cNvGrpSpPr/>
          <p:nvPr/>
        </p:nvGrpSpPr>
        <p:grpSpPr>
          <a:xfrm>
            <a:off x="4982155" y="498143"/>
            <a:ext cx="6365394" cy="1107996"/>
            <a:chOff x="2026920" y="660400"/>
            <a:chExt cx="6365394" cy="1107996"/>
          </a:xfrm>
        </p:grpSpPr>
        <p:cxnSp>
          <p:nvCxnSpPr>
            <p:cNvPr id="15" name="Straight Connector 14">
              <a:extLst>
                <a:ext uri="{FF2B5EF4-FFF2-40B4-BE49-F238E27FC236}">
                  <a16:creationId xmlns:a16="http://schemas.microsoft.com/office/drawing/2014/main" id="{B5947CEB-F10A-FB43-847D-8463D74EFC66}"/>
                </a:ext>
              </a:extLst>
            </p:cNvPr>
            <p:cNvCxnSpPr/>
            <p:nvPr/>
          </p:nvCxnSpPr>
          <p:spPr bwMode="auto">
            <a:xfrm flipV="1">
              <a:off x="2026920" y="1689100"/>
              <a:ext cx="4729480" cy="7620"/>
            </a:xfrm>
            <a:prstGeom prst="line">
              <a:avLst/>
            </a:prstGeom>
            <a:solidFill>
              <a:srgbClr val="00529B"/>
            </a:solidFill>
            <a:ln w="25400" cap="flat" cmpd="sng" algn="ctr">
              <a:solidFill>
                <a:srgbClr val="FF540A"/>
              </a:solidFill>
              <a:prstDash val="dash"/>
              <a:round/>
              <a:headEnd type="none" w="med" len="med"/>
              <a:tailEnd type="none" w="lg" len="lg"/>
            </a:ln>
            <a:effectLst/>
          </p:spPr>
        </p:cxnSp>
        <p:sp>
          <p:nvSpPr>
            <p:cNvPr id="16" name="TextBox 15">
              <a:extLst>
                <a:ext uri="{FF2B5EF4-FFF2-40B4-BE49-F238E27FC236}">
                  <a16:creationId xmlns:a16="http://schemas.microsoft.com/office/drawing/2014/main" id="{0357F1D5-4B24-474C-BDE2-6B25CF88B873}"/>
                </a:ext>
              </a:extLst>
            </p:cNvPr>
            <p:cNvSpPr txBox="1"/>
            <p:nvPr/>
          </p:nvSpPr>
          <p:spPr>
            <a:xfrm>
              <a:off x="6556903" y="660400"/>
              <a:ext cx="538609" cy="1107996"/>
            </a:xfrm>
            <a:prstGeom prst="rect">
              <a:avLst/>
            </a:prstGeom>
            <a:noFill/>
          </p:spPr>
          <p:txBody>
            <a:bodyPr wrap="none" lIns="0" tIns="0" rIns="0" bIns="0" rtlCol="0">
              <a:spAutoFit/>
            </a:bodyPr>
            <a:lstStyle/>
            <a:p>
              <a:r>
                <a:rPr lang="en-US" sz="7200" dirty="0">
                  <a:solidFill>
                    <a:srgbClr val="FF540A"/>
                  </a:solidFill>
                </a:rPr>
                <a:t>&gt;</a:t>
              </a:r>
            </a:p>
          </p:txBody>
        </p:sp>
        <p:sp>
          <p:nvSpPr>
            <p:cNvPr id="17" name="TextBox 16">
              <a:extLst>
                <a:ext uri="{FF2B5EF4-FFF2-40B4-BE49-F238E27FC236}">
                  <a16:creationId xmlns:a16="http://schemas.microsoft.com/office/drawing/2014/main" id="{D43E454B-6175-F541-B046-694F042C2F2C}"/>
                </a:ext>
              </a:extLst>
            </p:cNvPr>
            <p:cNvSpPr txBox="1"/>
            <p:nvPr/>
          </p:nvSpPr>
          <p:spPr>
            <a:xfrm>
              <a:off x="7122736" y="1057275"/>
              <a:ext cx="1269578" cy="387286"/>
            </a:xfrm>
            <a:prstGeom prst="rect">
              <a:avLst/>
            </a:prstGeom>
            <a:noFill/>
          </p:spPr>
          <p:txBody>
            <a:bodyPr wrap="none" lIns="0" tIns="0" rIns="0" bIns="0" rtlCol="0">
              <a:spAutoFit/>
            </a:bodyPr>
            <a:lstStyle/>
            <a:p>
              <a:pPr algn="ctr">
                <a:lnSpc>
                  <a:spcPct val="40000"/>
                </a:lnSpc>
                <a:spcBef>
                  <a:spcPts val="720"/>
                </a:spcBef>
                <a:spcAft>
                  <a:spcPts val="420"/>
                </a:spcAft>
              </a:pPr>
              <a:r>
                <a:rPr lang="en-US" sz="2000" dirty="0">
                  <a:solidFill>
                    <a:srgbClr val="FF540A"/>
                  </a:solidFill>
                </a:rPr>
                <a:t>Situational/</a:t>
              </a:r>
            </a:p>
            <a:p>
              <a:pPr algn="ctr">
                <a:lnSpc>
                  <a:spcPct val="40000"/>
                </a:lnSpc>
                <a:spcBef>
                  <a:spcPts val="720"/>
                </a:spcBef>
                <a:spcAft>
                  <a:spcPts val="420"/>
                </a:spcAft>
              </a:pPr>
              <a:r>
                <a:rPr lang="en-US" sz="2000" dirty="0">
                  <a:solidFill>
                    <a:srgbClr val="FF540A"/>
                  </a:solidFill>
                </a:rPr>
                <a:t>Superficial</a:t>
              </a:r>
            </a:p>
          </p:txBody>
        </p:sp>
      </p:grpSp>
      <p:grpSp>
        <p:nvGrpSpPr>
          <p:cNvPr id="18" name="Group 17">
            <a:extLst>
              <a:ext uri="{FF2B5EF4-FFF2-40B4-BE49-F238E27FC236}">
                <a16:creationId xmlns:a16="http://schemas.microsoft.com/office/drawing/2014/main" id="{F69C6EEF-1B27-724D-9E1A-4444C4EA89CB}"/>
              </a:ext>
            </a:extLst>
          </p:cNvPr>
          <p:cNvGrpSpPr/>
          <p:nvPr/>
        </p:nvGrpSpPr>
        <p:grpSpPr>
          <a:xfrm>
            <a:off x="6264855" y="3706163"/>
            <a:ext cx="5440680" cy="2195840"/>
            <a:chOff x="3309620" y="3639820"/>
            <a:chExt cx="5440680" cy="2195840"/>
          </a:xfrm>
        </p:grpSpPr>
        <p:sp>
          <p:nvSpPr>
            <p:cNvPr id="19" name="TextBox 18">
              <a:extLst>
                <a:ext uri="{FF2B5EF4-FFF2-40B4-BE49-F238E27FC236}">
                  <a16:creationId xmlns:a16="http://schemas.microsoft.com/office/drawing/2014/main" id="{985805A9-D093-CE42-BCD7-90C42475CDDD}"/>
                </a:ext>
              </a:extLst>
            </p:cNvPr>
            <p:cNvSpPr txBox="1"/>
            <p:nvPr/>
          </p:nvSpPr>
          <p:spPr>
            <a:xfrm>
              <a:off x="3685605" y="4127500"/>
              <a:ext cx="5064695" cy="1708160"/>
            </a:xfrm>
            <a:prstGeom prst="rect">
              <a:avLst/>
            </a:prstGeom>
            <a:solidFill>
              <a:srgbClr val="FF540A"/>
            </a:solidFill>
            <a:ln w="50800" cap="rnd">
              <a:round/>
            </a:ln>
          </p:spPr>
          <p:style>
            <a:lnRef idx="3">
              <a:schemeClr val="lt1"/>
            </a:lnRef>
            <a:fillRef idx="1">
              <a:schemeClr val="accent2"/>
            </a:fillRef>
            <a:effectRef idx="1">
              <a:schemeClr val="accent2"/>
            </a:effectRef>
            <a:fontRef idx="minor">
              <a:schemeClr val="lt1"/>
            </a:fontRef>
          </p:style>
          <p:txBody>
            <a:bodyPr wrap="square" tIns="182880" rtlCol="0">
              <a:spAutoFit/>
            </a:bodyPr>
            <a:lstStyle/>
            <a:p>
              <a:pPr algn="ctr"/>
              <a:r>
                <a:rPr lang="en-US" sz="2400" dirty="0">
                  <a:ln w="18000">
                    <a:noFill/>
                    <a:prstDash val="solid"/>
                    <a:miter lim="800000"/>
                  </a:ln>
                  <a:solidFill>
                    <a:schemeClr val="tx1"/>
                  </a:solidFill>
                </a:rPr>
                <a:t>It is immoral and dangerous to attempt any deeper levels of change than this, or to attempt to drive change too quickly.</a:t>
              </a:r>
            </a:p>
          </p:txBody>
        </p:sp>
        <p:grpSp>
          <p:nvGrpSpPr>
            <p:cNvPr id="20" name="Group 19">
              <a:extLst>
                <a:ext uri="{FF2B5EF4-FFF2-40B4-BE49-F238E27FC236}">
                  <a16:creationId xmlns:a16="http://schemas.microsoft.com/office/drawing/2014/main" id="{CAE4F9AE-F2DE-144C-8709-66466929D6D4}"/>
                </a:ext>
              </a:extLst>
            </p:cNvPr>
            <p:cNvGrpSpPr/>
            <p:nvPr/>
          </p:nvGrpSpPr>
          <p:grpSpPr>
            <a:xfrm>
              <a:off x="3309620" y="3639820"/>
              <a:ext cx="3065780" cy="822960"/>
              <a:chOff x="96520" y="3830320"/>
              <a:chExt cx="3065780" cy="822960"/>
            </a:xfrm>
          </p:grpSpPr>
          <p:sp>
            <p:nvSpPr>
              <p:cNvPr id="21" name="Rectangle 9">
                <a:extLst>
                  <a:ext uri="{FF2B5EF4-FFF2-40B4-BE49-F238E27FC236}">
                    <a16:creationId xmlns:a16="http://schemas.microsoft.com/office/drawing/2014/main" id="{1567CCB1-97B5-FD4B-9273-1736486ED69E}"/>
                  </a:ext>
                </a:extLst>
              </p:cNvPr>
              <p:cNvSpPr/>
              <p:nvPr/>
            </p:nvSpPr>
            <p:spPr bwMode="auto">
              <a:xfrm>
                <a:off x="96520" y="3830320"/>
                <a:ext cx="3065780" cy="822960"/>
              </a:xfrm>
              <a:custGeom>
                <a:avLst/>
                <a:gdLst/>
                <a:ahLst/>
                <a:cxnLst/>
                <a:rect l="l" t="t" r="r" b="b"/>
                <a:pathLst>
                  <a:path w="3065780" h="822960">
                    <a:moveTo>
                      <a:pt x="411480" y="0"/>
                    </a:moveTo>
                    <a:cubicBezTo>
                      <a:pt x="581920" y="0"/>
                      <a:pt x="728158" y="103627"/>
                      <a:pt x="790624" y="251313"/>
                    </a:cubicBezTo>
                    <a:lnTo>
                      <a:pt x="791458" y="254000"/>
                    </a:lnTo>
                    <a:lnTo>
                      <a:pt x="3065780" y="254000"/>
                    </a:lnTo>
                    <a:lnTo>
                      <a:pt x="3065780" y="627380"/>
                    </a:lnTo>
                    <a:lnTo>
                      <a:pt x="760373" y="627380"/>
                    </a:lnTo>
                    <a:lnTo>
                      <a:pt x="752686" y="641543"/>
                    </a:lnTo>
                    <a:cubicBezTo>
                      <a:pt x="678740" y="750997"/>
                      <a:pt x="553514" y="822960"/>
                      <a:pt x="411480" y="822960"/>
                    </a:cubicBezTo>
                    <a:cubicBezTo>
                      <a:pt x="184226" y="822960"/>
                      <a:pt x="0" y="638734"/>
                      <a:pt x="0" y="411480"/>
                    </a:cubicBezTo>
                    <a:cubicBezTo>
                      <a:pt x="0" y="184226"/>
                      <a:pt x="184226" y="0"/>
                      <a:pt x="411480" y="0"/>
                    </a:cubicBezTo>
                    <a:close/>
                  </a:path>
                </a:pathLst>
              </a:cu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endParaRPr lang="en-US" dirty="0"/>
              </a:p>
            </p:txBody>
          </p:sp>
          <p:sp>
            <p:nvSpPr>
              <p:cNvPr id="22" name="TextBox 21">
                <a:extLst>
                  <a:ext uri="{FF2B5EF4-FFF2-40B4-BE49-F238E27FC236}">
                    <a16:creationId xmlns:a16="http://schemas.microsoft.com/office/drawing/2014/main" id="{12533C49-E1B3-AE42-9B3F-1B2254C5E23F}"/>
                  </a:ext>
                </a:extLst>
              </p:cNvPr>
              <p:cNvSpPr txBox="1"/>
              <p:nvPr/>
            </p:nvSpPr>
            <p:spPr>
              <a:xfrm>
                <a:off x="782344" y="4089400"/>
                <a:ext cx="2348720" cy="369332"/>
              </a:xfrm>
              <a:prstGeom prst="rect">
                <a:avLst/>
              </a:prstGeom>
              <a:noFill/>
            </p:spPr>
            <p:txBody>
              <a:bodyPr wrap="none" rtlCol="0">
                <a:spAutoFit/>
              </a:bodyPr>
              <a:lstStyle/>
              <a:p>
                <a:pPr algn="ctr"/>
                <a:r>
                  <a:rPr lang="en-US" sz="1800" dirty="0"/>
                  <a:t>Beware</a:t>
                </a:r>
                <a:r>
                  <a:rPr lang="en-US" sz="1050" dirty="0"/>
                  <a:t> </a:t>
                </a:r>
                <a:r>
                  <a:rPr lang="en-US" sz="1800" dirty="0"/>
                  <a:t>the</a:t>
                </a:r>
                <a:r>
                  <a:rPr lang="en-US" sz="1050" dirty="0"/>
                  <a:t> </a:t>
                </a:r>
                <a:r>
                  <a:rPr lang="en-US" sz="1800" dirty="0"/>
                  <a:t>Dark</a:t>
                </a:r>
                <a:r>
                  <a:rPr lang="en-US" sz="1100" dirty="0"/>
                  <a:t> </a:t>
                </a:r>
                <a:r>
                  <a:rPr lang="en-US" sz="1800" dirty="0"/>
                  <a:t>Side</a:t>
                </a:r>
              </a:p>
            </p:txBody>
          </p:sp>
          <p:pic>
            <p:nvPicPr>
              <p:cNvPr id="23" name="Picture 22" descr="220px-Skull_and_crossbones.png">
                <a:extLst>
                  <a:ext uri="{FF2B5EF4-FFF2-40B4-BE49-F238E27FC236}">
                    <a16:creationId xmlns:a16="http://schemas.microsoft.com/office/drawing/2014/main" id="{D0F1D5F6-8B82-A24A-A004-88D345AAF1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1" y="3879850"/>
                <a:ext cx="695190" cy="666750"/>
              </a:xfrm>
              <a:prstGeom prst="rect">
                <a:avLst/>
              </a:prstGeom>
            </p:spPr>
          </p:pic>
        </p:grpSp>
      </p:grpSp>
      <p:sp>
        <p:nvSpPr>
          <p:cNvPr id="25" name="Oval 24">
            <a:extLst>
              <a:ext uri="{FF2B5EF4-FFF2-40B4-BE49-F238E27FC236}">
                <a16:creationId xmlns:a16="http://schemas.microsoft.com/office/drawing/2014/main" id="{F5959024-2AE4-5D4F-BB7C-8601B887D059}"/>
              </a:ext>
            </a:extLst>
          </p:cNvPr>
          <p:cNvSpPr/>
          <p:nvPr/>
        </p:nvSpPr>
        <p:spPr bwMode="auto">
          <a:xfrm>
            <a:off x="5401255" y="625143"/>
            <a:ext cx="424180" cy="424180"/>
          </a:xfrm>
          <a:prstGeom prst="ellipse">
            <a:avLst/>
          </a:prstGeom>
          <a:noFill/>
          <a:ln w="38100" cap="flat" cmpd="sng" algn="ctr">
            <a:solidFill>
              <a:srgbClr val="FF540A"/>
            </a:solidFill>
            <a:prstDash val="solid"/>
            <a:round/>
            <a:headEnd type="none" w="med" len="med"/>
            <a:tailEnd type="none" w="med" len="med"/>
          </a:ln>
          <a:effectLst/>
        </p:spPr>
        <p:txBody>
          <a:bodyPr/>
          <a:lstStyle/>
          <a:p>
            <a:endParaRPr lang="en-US" dirty="0"/>
          </a:p>
        </p:txBody>
      </p:sp>
      <p:sp>
        <p:nvSpPr>
          <p:cNvPr id="51" name="Rectangle 50">
            <a:extLst>
              <a:ext uri="{FF2B5EF4-FFF2-40B4-BE49-F238E27FC236}">
                <a16:creationId xmlns:a16="http://schemas.microsoft.com/office/drawing/2014/main" id="{A69C78B3-AEED-AF43-85E9-28CA95B986B3}"/>
              </a:ext>
            </a:extLst>
          </p:cNvPr>
          <p:cNvSpPr/>
          <p:nvPr/>
        </p:nvSpPr>
        <p:spPr>
          <a:xfrm>
            <a:off x="330200" y="674400"/>
            <a:ext cx="4113183" cy="5509200"/>
          </a:xfrm>
          <a:prstGeom prst="rect">
            <a:avLst/>
          </a:prstGeom>
        </p:spPr>
        <p:txBody>
          <a:bodyPr wrap="square">
            <a:spAutoFit/>
          </a:bodyPr>
          <a:lstStyle/>
          <a:p>
            <a:pPr algn="ctr">
              <a:spcBef>
                <a:spcPts val="0"/>
              </a:spcBef>
              <a:spcAft>
                <a:spcPts val="0"/>
              </a:spcAft>
            </a:pPr>
            <a:r>
              <a:rPr lang="en-US" sz="3200" b="1" dirty="0">
                <a:solidFill>
                  <a:srgbClr val="979D9D"/>
                </a:solidFill>
              </a:rPr>
              <a:t>The Good News: </a:t>
            </a:r>
            <a:br>
              <a:rPr lang="en-US" sz="3200" b="1" dirty="0">
                <a:solidFill>
                  <a:srgbClr val="979D9D"/>
                </a:solidFill>
              </a:rPr>
            </a:br>
            <a:r>
              <a:rPr lang="en-US" sz="3200" dirty="0">
                <a:solidFill>
                  <a:srgbClr val="979D9D"/>
                </a:solidFill>
              </a:rPr>
              <a:t>You don't need to </a:t>
            </a:r>
            <a:r>
              <a:rPr lang="en-US" sz="3200" i="1" dirty="0">
                <a:solidFill>
                  <a:srgbClr val="979D9D"/>
                </a:solidFill>
              </a:rPr>
              <a:t>persuade people much at all.</a:t>
            </a:r>
          </a:p>
          <a:p>
            <a:pPr algn="ctr">
              <a:spcBef>
                <a:spcPts val="0"/>
              </a:spcBef>
              <a:spcAft>
                <a:spcPts val="0"/>
              </a:spcAft>
            </a:pPr>
            <a:endParaRPr lang="en-US" sz="3200" b="1" i="1" dirty="0">
              <a:solidFill>
                <a:srgbClr val="979D9D"/>
              </a:solidFill>
            </a:endParaRPr>
          </a:p>
          <a:p>
            <a:pPr algn="ctr">
              <a:spcBef>
                <a:spcPts val="0"/>
              </a:spcBef>
              <a:spcAft>
                <a:spcPts val="0"/>
              </a:spcAft>
            </a:pPr>
            <a:r>
              <a:rPr lang="en-US" sz="3200" b="1" i="1" dirty="0">
                <a:solidFill>
                  <a:srgbClr val="979D9D"/>
                </a:solidFill>
              </a:rPr>
              <a:t>You just need to show them. </a:t>
            </a:r>
          </a:p>
          <a:p>
            <a:pPr algn="ctr">
              <a:spcBef>
                <a:spcPts val="0"/>
              </a:spcBef>
              <a:spcAft>
                <a:spcPts val="0"/>
              </a:spcAft>
            </a:pPr>
            <a:endParaRPr lang="en-US" sz="3200" b="1" i="1" dirty="0">
              <a:solidFill>
                <a:srgbClr val="979D9D"/>
              </a:solidFill>
            </a:endParaRPr>
          </a:p>
          <a:p>
            <a:pPr algn="ctr">
              <a:spcBef>
                <a:spcPts val="0"/>
              </a:spcBef>
              <a:spcAft>
                <a:spcPts val="0"/>
              </a:spcAft>
            </a:pPr>
            <a:r>
              <a:rPr lang="en-US" sz="2200" i="1" dirty="0">
                <a:solidFill>
                  <a:srgbClr val="979D9D"/>
                </a:solidFill>
              </a:rPr>
              <a:t>Most people readily adapt their formal work and casual social behaviors based</a:t>
            </a:r>
            <a:br>
              <a:rPr lang="en-US" sz="2200" i="1" dirty="0">
                <a:solidFill>
                  <a:srgbClr val="979D9D"/>
                </a:solidFill>
              </a:rPr>
            </a:br>
            <a:r>
              <a:rPr lang="en-US" sz="2200" i="1" dirty="0">
                <a:solidFill>
                  <a:srgbClr val="979D9D"/>
                </a:solidFill>
              </a:rPr>
              <a:t>on context.</a:t>
            </a:r>
            <a:endParaRPr lang="en-US" sz="2200" dirty="0">
              <a:solidFill>
                <a:srgbClr val="979D9D"/>
              </a:solidFill>
            </a:endParaRPr>
          </a:p>
        </p:txBody>
      </p:sp>
    </p:spTree>
    <p:extLst>
      <p:ext uri="{BB962C8B-B14F-4D97-AF65-F5344CB8AC3E}">
        <p14:creationId xmlns:p14="http://schemas.microsoft.com/office/powerpoint/2010/main" val="1611902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25D91D-5815-764A-A01D-5EBA28035185}"/>
              </a:ext>
            </a:extLst>
          </p:cNvPr>
          <p:cNvSpPr>
            <a:spLocks noGrp="1"/>
          </p:cNvSpPr>
          <p:nvPr>
            <p:ph type="title"/>
          </p:nvPr>
        </p:nvSpPr>
        <p:spPr>
          <a:xfrm>
            <a:off x="457201" y="366713"/>
            <a:ext cx="8818684" cy="443198"/>
          </a:xfrm>
        </p:spPr>
        <p:txBody>
          <a:bodyPr/>
          <a:lstStyle/>
          <a:p>
            <a:r>
              <a:rPr lang="en-US" sz="4000" dirty="0"/>
              <a:t>Your Brain Loves Making Habits; Don’t Fight It, Use It!</a:t>
            </a:r>
          </a:p>
        </p:txBody>
      </p:sp>
      <p:grpSp>
        <p:nvGrpSpPr>
          <p:cNvPr id="18" name="Group 17">
            <a:extLst>
              <a:ext uri="{FF2B5EF4-FFF2-40B4-BE49-F238E27FC236}">
                <a16:creationId xmlns:a16="http://schemas.microsoft.com/office/drawing/2014/main" id="{1B971A24-60AE-ED45-957D-C51DB99C60AD}"/>
              </a:ext>
            </a:extLst>
          </p:cNvPr>
          <p:cNvGrpSpPr/>
          <p:nvPr/>
        </p:nvGrpSpPr>
        <p:grpSpPr>
          <a:xfrm>
            <a:off x="4062936" y="1497511"/>
            <a:ext cx="7625482" cy="1325880"/>
            <a:chOff x="4062936" y="1154611"/>
            <a:chExt cx="7625482" cy="1325880"/>
          </a:xfrm>
        </p:grpSpPr>
        <p:sp>
          <p:nvSpPr>
            <p:cNvPr id="7" name="Rectangle 6">
              <a:extLst>
                <a:ext uri="{FF2B5EF4-FFF2-40B4-BE49-F238E27FC236}">
                  <a16:creationId xmlns:a16="http://schemas.microsoft.com/office/drawing/2014/main" id="{A5AD8242-95C2-E648-8828-B72132764C43}"/>
                </a:ext>
              </a:extLst>
            </p:cNvPr>
            <p:cNvSpPr/>
            <p:nvPr/>
          </p:nvSpPr>
          <p:spPr bwMode="auto">
            <a:xfrm>
              <a:off x="5687932" y="1154611"/>
              <a:ext cx="6000486" cy="1325880"/>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l">
                <a:lnSpc>
                  <a:spcPct val="100000"/>
                </a:lnSpc>
                <a:spcBef>
                  <a:spcPct val="50000"/>
                </a:spcBef>
                <a:spcAft>
                  <a:spcPct val="0"/>
                </a:spcAft>
              </a:pPr>
              <a:r>
                <a:rPr lang="en-US" sz="3600" dirty="0">
                  <a:solidFill>
                    <a:srgbClr val="FF540A"/>
                  </a:solidFill>
                </a:rPr>
                <a:t>Trigger</a:t>
              </a:r>
              <a:r>
                <a:rPr lang="en-US" sz="4000" dirty="0">
                  <a:solidFill>
                    <a:schemeClr val="bg1"/>
                  </a:solidFill>
                </a:rPr>
                <a:t> </a:t>
              </a:r>
              <a:r>
                <a:rPr lang="en-US" sz="1600" dirty="0">
                  <a:latin typeface="Arial" panose="020B0604020202020204" pitchFamily="34" charset="0"/>
                  <a:cs typeface="Arial" panose="020B0604020202020204" pitchFamily="34" charset="0"/>
                </a:rPr>
                <a:t>—</a:t>
              </a:r>
              <a:r>
                <a:rPr lang="en-US" sz="1600" dirty="0"/>
                <a:t> </a:t>
              </a:r>
              <a:r>
                <a:rPr lang="en-US" sz="2000" dirty="0"/>
                <a:t>A situation or an event that provokes the execution of a </a:t>
              </a:r>
              <a:r>
                <a:rPr lang="en-US" sz="2000" i="1" dirty="0"/>
                <a:t>routine, </a:t>
              </a:r>
              <a:r>
                <a:rPr lang="en-US" sz="2000" b="1" dirty="0"/>
                <a:t>e.g., if you smoke after your eat, feeling full is the trigger</a:t>
              </a:r>
              <a:endParaRPr kumimoji="0" lang="en-US" sz="4000" b="1" u="none" strike="noStrike" cap="none" normalizeH="0" baseline="0" dirty="0">
                <a:ln>
                  <a:noFill/>
                </a:ln>
                <a:effectLst/>
                <a:latin typeface="Arial" charset="0"/>
              </a:endParaRPr>
            </a:p>
          </p:txBody>
        </p:sp>
        <p:cxnSp>
          <p:nvCxnSpPr>
            <p:cNvPr id="11" name="Straight Connector 10">
              <a:extLst>
                <a:ext uri="{FF2B5EF4-FFF2-40B4-BE49-F238E27FC236}">
                  <a16:creationId xmlns:a16="http://schemas.microsoft.com/office/drawing/2014/main" id="{7BC08B14-046B-D849-8A7F-2C29172E5907}"/>
                </a:ext>
              </a:extLst>
            </p:cNvPr>
            <p:cNvCxnSpPr/>
            <p:nvPr/>
          </p:nvCxnSpPr>
          <p:spPr bwMode="auto">
            <a:xfrm flipV="1">
              <a:off x="4062936" y="1789883"/>
              <a:ext cx="1624996" cy="635267"/>
            </a:xfrm>
            <a:prstGeom prst="line">
              <a:avLst/>
            </a:prstGeom>
            <a:solidFill>
              <a:srgbClr val="00529B"/>
            </a:solidFill>
            <a:ln w="38100" cap="flat" cmpd="sng" algn="ctr">
              <a:solidFill>
                <a:schemeClr val="tx1"/>
              </a:solidFill>
              <a:prstDash val="solid"/>
              <a:round/>
              <a:headEnd type="none" w="med" len="med"/>
              <a:tailEnd type="none" w="lg" len="lg"/>
            </a:ln>
            <a:effectLst/>
          </p:spPr>
        </p:cxnSp>
      </p:grpSp>
      <p:grpSp>
        <p:nvGrpSpPr>
          <p:cNvPr id="19" name="Group 18">
            <a:extLst>
              <a:ext uri="{FF2B5EF4-FFF2-40B4-BE49-F238E27FC236}">
                <a16:creationId xmlns:a16="http://schemas.microsoft.com/office/drawing/2014/main" id="{7E54E73D-F186-6246-A94F-24BD484A63FB}"/>
              </a:ext>
            </a:extLst>
          </p:cNvPr>
          <p:cNvGrpSpPr/>
          <p:nvPr/>
        </p:nvGrpSpPr>
        <p:grpSpPr>
          <a:xfrm>
            <a:off x="4427066" y="3060655"/>
            <a:ext cx="7261352" cy="1325880"/>
            <a:chOff x="4427066" y="2717755"/>
            <a:chExt cx="7261352" cy="1325880"/>
          </a:xfrm>
        </p:grpSpPr>
        <p:sp>
          <p:nvSpPr>
            <p:cNvPr id="8" name="Rectangle 7">
              <a:extLst>
                <a:ext uri="{FF2B5EF4-FFF2-40B4-BE49-F238E27FC236}">
                  <a16:creationId xmlns:a16="http://schemas.microsoft.com/office/drawing/2014/main" id="{053BE062-EA30-474D-AAF0-B5C70A6E8ABA}"/>
                </a:ext>
              </a:extLst>
            </p:cNvPr>
            <p:cNvSpPr/>
            <p:nvPr/>
          </p:nvSpPr>
          <p:spPr bwMode="auto">
            <a:xfrm>
              <a:off x="5687932" y="2717755"/>
              <a:ext cx="6000486" cy="1325880"/>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spcBef>
                  <a:spcPct val="50000"/>
                </a:spcBef>
                <a:spcAft>
                  <a:spcPct val="0"/>
                </a:spcAft>
              </a:pPr>
              <a:r>
                <a:rPr lang="en-US" sz="3600" dirty="0">
                  <a:solidFill>
                    <a:srgbClr val="FF540A"/>
                  </a:solidFill>
                </a:rPr>
                <a:t>Routine</a:t>
              </a:r>
              <a:r>
                <a:rPr lang="en-US" sz="4000" dirty="0">
                  <a:solidFill>
                    <a:schemeClr val="bg1"/>
                  </a:solidFill>
                </a:rPr>
                <a:t> </a:t>
              </a:r>
              <a:r>
                <a:rPr lang="en-US" sz="1600" dirty="0">
                  <a:latin typeface="Arial" panose="020B0604020202020204" pitchFamily="34" charset="0"/>
                  <a:cs typeface="Arial" panose="020B0604020202020204" pitchFamily="34" charset="0"/>
                </a:rPr>
                <a:t>—</a:t>
              </a:r>
              <a:r>
                <a:rPr lang="en-US" sz="1600" dirty="0"/>
                <a:t> </a:t>
              </a:r>
              <a:r>
                <a:rPr lang="en-US" sz="2000" dirty="0"/>
                <a:t>A behavior that is executed </a:t>
              </a:r>
              <a:br>
                <a:rPr lang="en-US" sz="2000" dirty="0"/>
              </a:br>
              <a:r>
                <a:rPr lang="en-US" sz="2000" dirty="0"/>
                <a:t>quasi automatically as a result of the trigger. “Smoking after eating”</a:t>
              </a:r>
              <a:endParaRPr kumimoji="0" lang="en-US" sz="4000" b="0" i="0" u="none" strike="noStrike" cap="none" normalizeH="0" baseline="0" dirty="0">
                <a:ln>
                  <a:noFill/>
                </a:ln>
                <a:effectLst/>
                <a:latin typeface="Arial" charset="0"/>
              </a:endParaRPr>
            </a:p>
          </p:txBody>
        </p:sp>
        <p:cxnSp>
          <p:nvCxnSpPr>
            <p:cNvPr id="12" name="Straight Connector 11">
              <a:extLst>
                <a:ext uri="{FF2B5EF4-FFF2-40B4-BE49-F238E27FC236}">
                  <a16:creationId xmlns:a16="http://schemas.microsoft.com/office/drawing/2014/main" id="{75F6A27A-3728-8741-B137-B2BDBD3FC73A}"/>
                </a:ext>
              </a:extLst>
            </p:cNvPr>
            <p:cNvCxnSpPr>
              <a:cxnSpLocks/>
            </p:cNvCxnSpPr>
            <p:nvPr/>
          </p:nvCxnSpPr>
          <p:spPr bwMode="auto">
            <a:xfrm>
              <a:off x="4427066" y="3327400"/>
              <a:ext cx="1260866" cy="0"/>
            </a:xfrm>
            <a:prstGeom prst="line">
              <a:avLst/>
            </a:prstGeom>
            <a:solidFill>
              <a:srgbClr val="00529B"/>
            </a:solidFill>
            <a:ln w="38100" cap="flat" cmpd="sng" algn="ctr">
              <a:solidFill>
                <a:schemeClr val="tx1"/>
              </a:solidFill>
              <a:prstDash val="solid"/>
              <a:round/>
              <a:headEnd type="none" w="med" len="med"/>
              <a:tailEnd type="none" w="lg" len="lg"/>
            </a:ln>
            <a:effectLst/>
          </p:spPr>
        </p:cxnSp>
      </p:grpSp>
      <p:grpSp>
        <p:nvGrpSpPr>
          <p:cNvPr id="20" name="Group 19">
            <a:extLst>
              <a:ext uri="{FF2B5EF4-FFF2-40B4-BE49-F238E27FC236}">
                <a16:creationId xmlns:a16="http://schemas.microsoft.com/office/drawing/2014/main" id="{C641E9A8-7496-DB4B-837B-F0E9C373B821}"/>
              </a:ext>
            </a:extLst>
          </p:cNvPr>
          <p:cNvGrpSpPr/>
          <p:nvPr/>
        </p:nvGrpSpPr>
        <p:grpSpPr>
          <a:xfrm>
            <a:off x="3568700" y="4623799"/>
            <a:ext cx="8119718" cy="1325880"/>
            <a:chOff x="3568700" y="4280899"/>
            <a:chExt cx="8119718" cy="1325880"/>
          </a:xfrm>
        </p:grpSpPr>
        <p:sp>
          <p:nvSpPr>
            <p:cNvPr id="9" name="Rectangle 8">
              <a:extLst>
                <a:ext uri="{FF2B5EF4-FFF2-40B4-BE49-F238E27FC236}">
                  <a16:creationId xmlns:a16="http://schemas.microsoft.com/office/drawing/2014/main" id="{F6E3E199-B8E2-864E-AF2A-FFD410A995EC}"/>
                </a:ext>
              </a:extLst>
            </p:cNvPr>
            <p:cNvSpPr/>
            <p:nvPr/>
          </p:nvSpPr>
          <p:spPr bwMode="auto">
            <a:xfrm>
              <a:off x="5687932" y="4280899"/>
              <a:ext cx="6000486" cy="1325880"/>
            </a:xfrm>
            <a:prstGeom prst="rect">
              <a:avLst/>
            </a:prstGeom>
            <a:no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spcBef>
                  <a:spcPct val="50000"/>
                </a:spcBef>
                <a:spcAft>
                  <a:spcPct val="0"/>
                </a:spcAft>
              </a:pPr>
              <a:r>
                <a:rPr lang="en-US" sz="3600" dirty="0">
                  <a:solidFill>
                    <a:srgbClr val="FF540A"/>
                  </a:solidFill>
                </a:rPr>
                <a:t>Reward</a:t>
              </a:r>
              <a:r>
                <a:rPr lang="en-US" sz="4000" dirty="0">
                  <a:solidFill>
                    <a:schemeClr val="bg1"/>
                  </a:solidFill>
                </a:rPr>
                <a:t> </a:t>
              </a:r>
              <a:r>
                <a:rPr lang="en-US" sz="1600" dirty="0">
                  <a:latin typeface="Arial" panose="020B0604020202020204" pitchFamily="34" charset="0"/>
                  <a:cs typeface="Arial" panose="020B0604020202020204" pitchFamily="34" charset="0"/>
                </a:rPr>
                <a:t>—</a:t>
              </a:r>
              <a:r>
                <a:rPr lang="en-US" sz="1600" dirty="0"/>
                <a:t> </a:t>
              </a:r>
              <a:r>
                <a:rPr lang="en-US" sz="2000" dirty="0"/>
                <a:t>A physical, chemical or emotional reward used by our brain to reinforce the habit. “Nicotine Rush.”</a:t>
              </a:r>
              <a:endParaRPr kumimoji="0" lang="en-US" sz="4000" b="0" i="0" u="none" strike="noStrike" cap="none" normalizeH="0" baseline="0" dirty="0">
                <a:ln>
                  <a:noFill/>
                </a:ln>
                <a:effectLst/>
                <a:latin typeface="Arial" charset="0"/>
              </a:endParaRPr>
            </a:p>
          </p:txBody>
        </p:sp>
        <p:cxnSp>
          <p:nvCxnSpPr>
            <p:cNvPr id="15" name="Straight Connector 14">
              <a:extLst>
                <a:ext uri="{FF2B5EF4-FFF2-40B4-BE49-F238E27FC236}">
                  <a16:creationId xmlns:a16="http://schemas.microsoft.com/office/drawing/2014/main" id="{C19B585C-95E8-CD4D-8B20-64EEE900D7D5}"/>
                </a:ext>
              </a:extLst>
            </p:cNvPr>
            <p:cNvCxnSpPr>
              <a:cxnSpLocks/>
            </p:cNvCxnSpPr>
            <p:nvPr/>
          </p:nvCxnSpPr>
          <p:spPr bwMode="auto">
            <a:xfrm flipV="1">
              <a:off x="3568700" y="4916168"/>
              <a:ext cx="2119232" cy="0"/>
            </a:xfrm>
            <a:prstGeom prst="line">
              <a:avLst/>
            </a:prstGeom>
            <a:solidFill>
              <a:srgbClr val="00529B"/>
            </a:solidFill>
            <a:ln w="38100" cap="flat" cmpd="sng" algn="ctr">
              <a:solidFill>
                <a:schemeClr val="tx1"/>
              </a:solidFill>
              <a:prstDash val="solid"/>
              <a:round/>
              <a:headEnd type="none" w="med" len="med"/>
              <a:tailEnd type="none" w="lg" len="lg"/>
            </a:ln>
            <a:effectLst/>
          </p:spPr>
        </p:cxnSp>
      </p:grpSp>
      <p:grpSp>
        <p:nvGrpSpPr>
          <p:cNvPr id="17" name="Group 16"/>
          <p:cNvGrpSpPr/>
          <p:nvPr/>
        </p:nvGrpSpPr>
        <p:grpSpPr>
          <a:xfrm>
            <a:off x="965878" y="2081779"/>
            <a:ext cx="3461188" cy="3423848"/>
            <a:chOff x="965878" y="2081779"/>
            <a:chExt cx="3461188" cy="3423848"/>
          </a:xfrm>
        </p:grpSpPr>
        <p:sp>
          <p:nvSpPr>
            <p:cNvPr id="3" name="Oval 2">
              <a:extLst>
                <a:ext uri="{FF2B5EF4-FFF2-40B4-BE49-F238E27FC236}">
                  <a16:creationId xmlns:a16="http://schemas.microsoft.com/office/drawing/2014/main" id="{49D440F5-8615-D749-84DE-CBA1429CAE44}"/>
                </a:ext>
              </a:extLst>
            </p:cNvPr>
            <p:cNvSpPr/>
            <p:nvPr/>
          </p:nvSpPr>
          <p:spPr bwMode="auto">
            <a:xfrm>
              <a:off x="965878" y="2081779"/>
              <a:ext cx="3461188" cy="3423848"/>
            </a:xfrm>
            <a:prstGeom prst="ellipse">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6" name="Freeform 5"/>
            <p:cNvSpPr>
              <a:spLocks noEditPoints="1"/>
            </p:cNvSpPr>
            <p:nvPr/>
          </p:nvSpPr>
          <p:spPr bwMode="auto">
            <a:xfrm>
              <a:off x="1330009" y="2671479"/>
              <a:ext cx="2732927" cy="2244449"/>
            </a:xfrm>
            <a:custGeom>
              <a:avLst/>
              <a:gdLst>
                <a:gd name="T0" fmla="*/ 1015 w 2084"/>
                <a:gd name="T1" fmla="*/ 0 h 1711"/>
                <a:gd name="T2" fmla="*/ 14 w 2084"/>
                <a:gd name="T3" fmla="*/ 603 h 1711"/>
                <a:gd name="T4" fmla="*/ 115 w 2084"/>
                <a:gd name="T5" fmla="*/ 1013 h 1711"/>
                <a:gd name="T6" fmla="*/ 415 w 2084"/>
                <a:gd name="T7" fmla="*/ 1114 h 1711"/>
                <a:gd name="T8" fmla="*/ 785 w 2084"/>
                <a:gd name="T9" fmla="*/ 1400 h 1711"/>
                <a:gd name="T10" fmla="*/ 1150 w 2084"/>
                <a:gd name="T11" fmla="*/ 1582 h 1711"/>
                <a:gd name="T12" fmla="*/ 1439 w 2084"/>
                <a:gd name="T13" fmla="*/ 1380 h 1711"/>
                <a:gd name="T14" fmla="*/ 2003 w 2084"/>
                <a:gd name="T15" fmla="*/ 746 h 1711"/>
                <a:gd name="T16" fmla="*/ 1736 w 2084"/>
                <a:gd name="T17" fmla="*/ 988 h 1711"/>
                <a:gd name="T18" fmla="*/ 1680 w 2084"/>
                <a:gd name="T19" fmla="*/ 738 h 1711"/>
                <a:gd name="T20" fmla="*/ 1591 w 2084"/>
                <a:gd name="T21" fmla="*/ 926 h 1711"/>
                <a:gd name="T22" fmla="*/ 1411 w 2084"/>
                <a:gd name="T23" fmla="*/ 1190 h 1711"/>
                <a:gd name="T24" fmla="*/ 1501 w 2084"/>
                <a:gd name="T25" fmla="*/ 1122 h 1711"/>
                <a:gd name="T26" fmla="*/ 1633 w 2084"/>
                <a:gd name="T27" fmla="*/ 1041 h 1711"/>
                <a:gd name="T28" fmla="*/ 1728 w 2084"/>
                <a:gd name="T29" fmla="*/ 1206 h 1711"/>
                <a:gd name="T30" fmla="*/ 1302 w 2084"/>
                <a:gd name="T31" fmla="*/ 1347 h 1711"/>
                <a:gd name="T32" fmla="*/ 1237 w 2084"/>
                <a:gd name="T33" fmla="*/ 1515 h 1711"/>
                <a:gd name="T34" fmla="*/ 1004 w 2084"/>
                <a:gd name="T35" fmla="*/ 1268 h 1711"/>
                <a:gd name="T36" fmla="*/ 752 w 2084"/>
                <a:gd name="T37" fmla="*/ 1246 h 1711"/>
                <a:gd name="T38" fmla="*/ 982 w 2084"/>
                <a:gd name="T39" fmla="*/ 1178 h 1711"/>
                <a:gd name="T40" fmla="*/ 1060 w 2084"/>
                <a:gd name="T41" fmla="*/ 1100 h 1711"/>
                <a:gd name="T42" fmla="*/ 861 w 2084"/>
                <a:gd name="T43" fmla="*/ 830 h 1711"/>
                <a:gd name="T44" fmla="*/ 662 w 2084"/>
                <a:gd name="T45" fmla="*/ 929 h 1711"/>
                <a:gd name="T46" fmla="*/ 813 w 2084"/>
                <a:gd name="T47" fmla="*/ 931 h 1711"/>
                <a:gd name="T48" fmla="*/ 639 w 2084"/>
                <a:gd name="T49" fmla="*/ 1218 h 1711"/>
                <a:gd name="T50" fmla="*/ 561 w 2084"/>
                <a:gd name="T51" fmla="*/ 1223 h 1711"/>
                <a:gd name="T52" fmla="*/ 508 w 2084"/>
                <a:gd name="T53" fmla="*/ 870 h 1711"/>
                <a:gd name="T54" fmla="*/ 300 w 2084"/>
                <a:gd name="T55" fmla="*/ 892 h 1711"/>
                <a:gd name="T56" fmla="*/ 423 w 2084"/>
                <a:gd name="T57" fmla="*/ 1004 h 1711"/>
                <a:gd name="T58" fmla="*/ 137 w 2084"/>
                <a:gd name="T59" fmla="*/ 822 h 1711"/>
                <a:gd name="T60" fmla="*/ 365 w 2084"/>
                <a:gd name="T61" fmla="*/ 606 h 1711"/>
                <a:gd name="T62" fmla="*/ 252 w 2084"/>
                <a:gd name="T63" fmla="*/ 606 h 1711"/>
                <a:gd name="T64" fmla="*/ 123 w 2084"/>
                <a:gd name="T65" fmla="*/ 704 h 1711"/>
                <a:gd name="T66" fmla="*/ 252 w 2084"/>
                <a:gd name="T67" fmla="*/ 384 h 1711"/>
                <a:gd name="T68" fmla="*/ 460 w 2084"/>
                <a:gd name="T69" fmla="*/ 659 h 1711"/>
                <a:gd name="T70" fmla="*/ 561 w 2084"/>
                <a:gd name="T71" fmla="*/ 710 h 1711"/>
                <a:gd name="T72" fmla="*/ 844 w 2084"/>
                <a:gd name="T73" fmla="*/ 595 h 1711"/>
                <a:gd name="T74" fmla="*/ 760 w 2084"/>
                <a:gd name="T75" fmla="*/ 522 h 1711"/>
                <a:gd name="T76" fmla="*/ 547 w 2084"/>
                <a:gd name="T77" fmla="*/ 412 h 1711"/>
                <a:gd name="T78" fmla="*/ 757 w 2084"/>
                <a:gd name="T79" fmla="*/ 135 h 1711"/>
                <a:gd name="T80" fmla="*/ 999 w 2084"/>
                <a:gd name="T81" fmla="*/ 424 h 1711"/>
                <a:gd name="T82" fmla="*/ 999 w 2084"/>
                <a:gd name="T83" fmla="*/ 311 h 1711"/>
                <a:gd name="T84" fmla="*/ 870 w 2084"/>
                <a:gd name="T85" fmla="*/ 118 h 1711"/>
                <a:gd name="T86" fmla="*/ 1352 w 2084"/>
                <a:gd name="T87" fmla="*/ 185 h 1711"/>
                <a:gd name="T88" fmla="*/ 1139 w 2084"/>
                <a:gd name="T89" fmla="*/ 508 h 1711"/>
                <a:gd name="T90" fmla="*/ 1133 w 2084"/>
                <a:gd name="T91" fmla="*/ 620 h 1711"/>
                <a:gd name="T92" fmla="*/ 1411 w 2084"/>
                <a:gd name="T93" fmla="*/ 651 h 1711"/>
                <a:gd name="T94" fmla="*/ 1290 w 2084"/>
                <a:gd name="T95" fmla="*/ 802 h 1711"/>
                <a:gd name="T96" fmla="*/ 1518 w 2084"/>
                <a:gd name="T97" fmla="*/ 682 h 1711"/>
                <a:gd name="T98" fmla="*/ 1484 w 2084"/>
                <a:gd name="T99" fmla="*/ 255 h 1711"/>
                <a:gd name="T100" fmla="*/ 1885 w 2084"/>
                <a:gd name="T101" fmla="*/ 1055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84" h="1711">
                  <a:moveTo>
                    <a:pt x="2003" y="746"/>
                  </a:moveTo>
                  <a:cubicBezTo>
                    <a:pt x="1734" y="8"/>
                    <a:pt x="1049" y="0"/>
                    <a:pt x="1015" y="0"/>
                  </a:cubicBezTo>
                  <a:cubicBezTo>
                    <a:pt x="1015" y="0"/>
                    <a:pt x="1015" y="0"/>
                    <a:pt x="1015" y="0"/>
                  </a:cubicBezTo>
                  <a:cubicBezTo>
                    <a:pt x="101" y="34"/>
                    <a:pt x="17" y="581"/>
                    <a:pt x="14" y="603"/>
                  </a:cubicBezTo>
                  <a:cubicBezTo>
                    <a:pt x="14" y="606"/>
                    <a:pt x="14" y="606"/>
                    <a:pt x="14" y="606"/>
                  </a:cubicBezTo>
                  <a:cubicBezTo>
                    <a:pt x="0" y="788"/>
                    <a:pt x="33" y="926"/>
                    <a:pt x="115" y="1013"/>
                  </a:cubicBezTo>
                  <a:cubicBezTo>
                    <a:pt x="177" y="1080"/>
                    <a:pt x="266" y="1117"/>
                    <a:pt x="376" y="1117"/>
                  </a:cubicBezTo>
                  <a:cubicBezTo>
                    <a:pt x="390" y="1117"/>
                    <a:pt x="401" y="1117"/>
                    <a:pt x="415" y="1114"/>
                  </a:cubicBezTo>
                  <a:cubicBezTo>
                    <a:pt x="418" y="1187"/>
                    <a:pt x="440" y="1246"/>
                    <a:pt x="482" y="1293"/>
                  </a:cubicBezTo>
                  <a:cubicBezTo>
                    <a:pt x="544" y="1363"/>
                    <a:pt x="648" y="1400"/>
                    <a:pt x="785" y="1400"/>
                  </a:cubicBezTo>
                  <a:cubicBezTo>
                    <a:pt x="861" y="1400"/>
                    <a:pt x="934" y="1389"/>
                    <a:pt x="982" y="1380"/>
                  </a:cubicBezTo>
                  <a:cubicBezTo>
                    <a:pt x="1150" y="1582"/>
                    <a:pt x="1150" y="1582"/>
                    <a:pt x="1150" y="1582"/>
                  </a:cubicBezTo>
                  <a:cubicBezTo>
                    <a:pt x="1290" y="1711"/>
                    <a:pt x="1403" y="1610"/>
                    <a:pt x="1439" y="1560"/>
                  </a:cubicBezTo>
                  <a:cubicBezTo>
                    <a:pt x="1487" y="1493"/>
                    <a:pt x="1439" y="1380"/>
                    <a:pt x="1439" y="1380"/>
                  </a:cubicBezTo>
                  <a:cubicBezTo>
                    <a:pt x="1568" y="1369"/>
                    <a:pt x="1680" y="1347"/>
                    <a:pt x="1770" y="1307"/>
                  </a:cubicBezTo>
                  <a:cubicBezTo>
                    <a:pt x="1983" y="1218"/>
                    <a:pt x="2084" y="973"/>
                    <a:pt x="2003" y="746"/>
                  </a:cubicBezTo>
                  <a:close/>
                  <a:moveTo>
                    <a:pt x="1885" y="1055"/>
                  </a:moveTo>
                  <a:cubicBezTo>
                    <a:pt x="1826" y="1058"/>
                    <a:pt x="1773" y="1035"/>
                    <a:pt x="1736" y="988"/>
                  </a:cubicBezTo>
                  <a:cubicBezTo>
                    <a:pt x="1697" y="937"/>
                    <a:pt x="1686" y="872"/>
                    <a:pt x="1711" y="811"/>
                  </a:cubicBezTo>
                  <a:cubicBezTo>
                    <a:pt x="1722" y="783"/>
                    <a:pt x="1708" y="749"/>
                    <a:pt x="1680" y="738"/>
                  </a:cubicBezTo>
                  <a:cubicBezTo>
                    <a:pt x="1652" y="727"/>
                    <a:pt x="1619" y="741"/>
                    <a:pt x="1607" y="769"/>
                  </a:cubicBezTo>
                  <a:cubicBezTo>
                    <a:pt x="1588" y="819"/>
                    <a:pt x="1582" y="872"/>
                    <a:pt x="1591" y="926"/>
                  </a:cubicBezTo>
                  <a:cubicBezTo>
                    <a:pt x="1591" y="926"/>
                    <a:pt x="1447" y="909"/>
                    <a:pt x="1394" y="1021"/>
                  </a:cubicBezTo>
                  <a:cubicBezTo>
                    <a:pt x="1369" y="1077"/>
                    <a:pt x="1374" y="1139"/>
                    <a:pt x="1411" y="1190"/>
                  </a:cubicBezTo>
                  <a:cubicBezTo>
                    <a:pt x="1436" y="1223"/>
                    <a:pt x="1478" y="1206"/>
                    <a:pt x="1490" y="1201"/>
                  </a:cubicBezTo>
                  <a:cubicBezTo>
                    <a:pt x="1515" y="1181"/>
                    <a:pt x="1518" y="1147"/>
                    <a:pt x="1501" y="1122"/>
                  </a:cubicBezTo>
                  <a:cubicBezTo>
                    <a:pt x="1484" y="1100"/>
                    <a:pt x="1481" y="1041"/>
                    <a:pt x="1537" y="1044"/>
                  </a:cubicBezTo>
                  <a:cubicBezTo>
                    <a:pt x="1633" y="1041"/>
                    <a:pt x="1633" y="1041"/>
                    <a:pt x="1633" y="1041"/>
                  </a:cubicBezTo>
                  <a:cubicBezTo>
                    <a:pt x="1638" y="1046"/>
                    <a:pt x="1686" y="1122"/>
                    <a:pt x="1801" y="1161"/>
                  </a:cubicBezTo>
                  <a:cubicBezTo>
                    <a:pt x="1778" y="1178"/>
                    <a:pt x="1753" y="1195"/>
                    <a:pt x="1728" y="1206"/>
                  </a:cubicBezTo>
                  <a:cubicBezTo>
                    <a:pt x="1633" y="1246"/>
                    <a:pt x="1506" y="1274"/>
                    <a:pt x="1355" y="1274"/>
                  </a:cubicBezTo>
                  <a:cubicBezTo>
                    <a:pt x="1296" y="1274"/>
                    <a:pt x="1299" y="1330"/>
                    <a:pt x="1302" y="1347"/>
                  </a:cubicBezTo>
                  <a:cubicBezTo>
                    <a:pt x="1310" y="1375"/>
                    <a:pt x="1324" y="1408"/>
                    <a:pt x="1344" y="1442"/>
                  </a:cubicBezTo>
                  <a:cubicBezTo>
                    <a:pt x="1389" y="1521"/>
                    <a:pt x="1293" y="1585"/>
                    <a:pt x="1237" y="1515"/>
                  </a:cubicBezTo>
                  <a:cubicBezTo>
                    <a:pt x="1046" y="1288"/>
                    <a:pt x="1046" y="1288"/>
                    <a:pt x="1046" y="1288"/>
                  </a:cubicBezTo>
                  <a:cubicBezTo>
                    <a:pt x="1035" y="1274"/>
                    <a:pt x="1021" y="1268"/>
                    <a:pt x="1004" y="1268"/>
                  </a:cubicBezTo>
                  <a:cubicBezTo>
                    <a:pt x="1001" y="1268"/>
                    <a:pt x="827" y="1319"/>
                    <a:pt x="740" y="1293"/>
                  </a:cubicBezTo>
                  <a:cubicBezTo>
                    <a:pt x="752" y="1246"/>
                    <a:pt x="752" y="1246"/>
                    <a:pt x="752" y="1246"/>
                  </a:cubicBezTo>
                  <a:cubicBezTo>
                    <a:pt x="763" y="1195"/>
                    <a:pt x="799" y="1159"/>
                    <a:pt x="847" y="1145"/>
                  </a:cubicBezTo>
                  <a:cubicBezTo>
                    <a:pt x="895" y="1131"/>
                    <a:pt x="945" y="1145"/>
                    <a:pt x="982" y="1178"/>
                  </a:cubicBezTo>
                  <a:cubicBezTo>
                    <a:pt x="1004" y="1201"/>
                    <a:pt x="1038" y="1201"/>
                    <a:pt x="1060" y="1178"/>
                  </a:cubicBezTo>
                  <a:cubicBezTo>
                    <a:pt x="1083" y="1156"/>
                    <a:pt x="1083" y="1122"/>
                    <a:pt x="1060" y="1100"/>
                  </a:cubicBezTo>
                  <a:cubicBezTo>
                    <a:pt x="1035" y="1074"/>
                    <a:pt x="1004" y="1055"/>
                    <a:pt x="971" y="1041"/>
                  </a:cubicBezTo>
                  <a:cubicBezTo>
                    <a:pt x="971" y="1041"/>
                    <a:pt x="987" y="884"/>
                    <a:pt x="861" y="830"/>
                  </a:cubicBezTo>
                  <a:cubicBezTo>
                    <a:pt x="799" y="802"/>
                    <a:pt x="726" y="811"/>
                    <a:pt x="673" y="850"/>
                  </a:cubicBezTo>
                  <a:cubicBezTo>
                    <a:pt x="648" y="870"/>
                    <a:pt x="642" y="903"/>
                    <a:pt x="662" y="929"/>
                  </a:cubicBezTo>
                  <a:cubicBezTo>
                    <a:pt x="682" y="954"/>
                    <a:pt x="715" y="959"/>
                    <a:pt x="740" y="940"/>
                  </a:cubicBezTo>
                  <a:cubicBezTo>
                    <a:pt x="763" y="923"/>
                    <a:pt x="788" y="923"/>
                    <a:pt x="813" y="931"/>
                  </a:cubicBezTo>
                  <a:cubicBezTo>
                    <a:pt x="867" y="951"/>
                    <a:pt x="855" y="1027"/>
                    <a:pt x="855" y="1027"/>
                  </a:cubicBezTo>
                  <a:cubicBezTo>
                    <a:pt x="841" y="1030"/>
                    <a:pt x="690" y="1038"/>
                    <a:pt x="639" y="1218"/>
                  </a:cubicBezTo>
                  <a:cubicBezTo>
                    <a:pt x="628" y="1268"/>
                    <a:pt x="628" y="1268"/>
                    <a:pt x="628" y="1268"/>
                  </a:cubicBezTo>
                  <a:cubicBezTo>
                    <a:pt x="603" y="1257"/>
                    <a:pt x="578" y="1246"/>
                    <a:pt x="561" y="1223"/>
                  </a:cubicBezTo>
                  <a:cubicBezTo>
                    <a:pt x="496" y="1136"/>
                    <a:pt x="524" y="1052"/>
                    <a:pt x="524" y="1049"/>
                  </a:cubicBezTo>
                  <a:cubicBezTo>
                    <a:pt x="558" y="990"/>
                    <a:pt x="552" y="920"/>
                    <a:pt x="508" y="870"/>
                  </a:cubicBezTo>
                  <a:cubicBezTo>
                    <a:pt x="466" y="819"/>
                    <a:pt x="395" y="800"/>
                    <a:pt x="334" y="822"/>
                  </a:cubicBezTo>
                  <a:cubicBezTo>
                    <a:pt x="306" y="833"/>
                    <a:pt x="289" y="864"/>
                    <a:pt x="300" y="892"/>
                  </a:cubicBezTo>
                  <a:cubicBezTo>
                    <a:pt x="311" y="920"/>
                    <a:pt x="342" y="931"/>
                    <a:pt x="370" y="926"/>
                  </a:cubicBezTo>
                  <a:cubicBezTo>
                    <a:pt x="454" y="912"/>
                    <a:pt x="423" y="1002"/>
                    <a:pt x="423" y="1004"/>
                  </a:cubicBezTo>
                  <a:cubicBezTo>
                    <a:pt x="384" y="1016"/>
                    <a:pt x="297" y="1038"/>
                    <a:pt x="196" y="940"/>
                  </a:cubicBezTo>
                  <a:cubicBezTo>
                    <a:pt x="168" y="912"/>
                    <a:pt x="148" y="870"/>
                    <a:pt x="137" y="822"/>
                  </a:cubicBezTo>
                  <a:cubicBezTo>
                    <a:pt x="174" y="825"/>
                    <a:pt x="233" y="811"/>
                    <a:pt x="269" y="786"/>
                  </a:cubicBezTo>
                  <a:cubicBezTo>
                    <a:pt x="328" y="746"/>
                    <a:pt x="365" y="679"/>
                    <a:pt x="365" y="606"/>
                  </a:cubicBezTo>
                  <a:cubicBezTo>
                    <a:pt x="365" y="575"/>
                    <a:pt x="339" y="550"/>
                    <a:pt x="308" y="550"/>
                  </a:cubicBezTo>
                  <a:cubicBezTo>
                    <a:pt x="278" y="550"/>
                    <a:pt x="252" y="575"/>
                    <a:pt x="252" y="606"/>
                  </a:cubicBezTo>
                  <a:cubicBezTo>
                    <a:pt x="252" y="640"/>
                    <a:pt x="235" y="671"/>
                    <a:pt x="207" y="690"/>
                  </a:cubicBezTo>
                  <a:cubicBezTo>
                    <a:pt x="182" y="707"/>
                    <a:pt x="151" y="710"/>
                    <a:pt x="123" y="704"/>
                  </a:cubicBezTo>
                  <a:cubicBezTo>
                    <a:pt x="123" y="676"/>
                    <a:pt x="123" y="648"/>
                    <a:pt x="126" y="617"/>
                  </a:cubicBezTo>
                  <a:cubicBezTo>
                    <a:pt x="129" y="600"/>
                    <a:pt x="148" y="497"/>
                    <a:pt x="252" y="384"/>
                  </a:cubicBezTo>
                  <a:cubicBezTo>
                    <a:pt x="252" y="384"/>
                    <a:pt x="376" y="362"/>
                    <a:pt x="451" y="474"/>
                  </a:cubicBezTo>
                  <a:cubicBezTo>
                    <a:pt x="488" y="530"/>
                    <a:pt x="491" y="600"/>
                    <a:pt x="460" y="659"/>
                  </a:cubicBezTo>
                  <a:cubicBezTo>
                    <a:pt x="446" y="687"/>
                    <a:pt x="457" y="721"/>
                    <a:pt x="485" y="735"/>
                  </a:cubicBezTo>
                  <a:cubicBezTo>
                    <a:pt x="494" y="738"/>
                    <a:pt x="538" y="749"/>
                    <a:pt x="561" y="710"/>
                  </a:cubicBezTo>
                  <a:cubicBezTo>
                    <a:pt x="572" y="690"/>
                    <a:pt x="578" y="668"/>
                    <a:pt x="583" y="645"/>
                  </a:cubicBezTo>
                  <a:cubicBezTo>
                    <a:pt x="676" y="685"/>
                    <a:pt x="805" y="642"/>
                    <a:pt x="844" y="595"/>
                  </a:cubicBezTo>
                  <a:cubicBezTo>
                    <a:pt x="864" y="572"/>
                    <a:pt x="861" y="536"/>
                    <a:pt x="839" y="516"/>
                  </a:cubicBezTo>
                  <a:cubicBezTo>
                    <a:pt x="816" y="497"/>
                    <a:pt x="780" y="499"/>
                    <a:pt x="760" y="522"/>
                  </a:cubicBezTo>
                  <a:cubicBezTo>
                    <a:pt x="735" y="550"/>
                    <a:pt x="701" y="564"/>
                    <a:pt x="668" y="555"/>
                  </a:cubicBezTo>
                  <a:cubicBezTo>
                    <a:pt x="555" y="536"/>
                    <a:pt x="561" y="435"/>
                    <a:pt x="547" y="412"/>
                  </a:cubicBezTo>
                  <a:cubicBezTo>
                    <a:pt x="508" y="348"/>
                    <a:pt x="443" y="300"/>
                    <a:pt x="373" y="281"/>
                  </a:cubicBezTo>
                  <a:cubicBezTo>
                    <a:pt x="463" y="219"/>
                    <a:pt x="589" y="166"/>
                    <a:pt x="757" y="135"/>
                  </a:cubicBezTo>
                  <a:cubicBezTo>
                    <a:pt x="757" y="182"/>
                    <a:pt x="757" y="182"/>
                    <a:pt x="757" y="182"/>
                  </a:cubicBezTo>
                  <a:cubicBezTo>
                    <a:pt x="757" y="317"/>
                    <a:pt x="867" y="424"/>
                    <a:pt x="999" y="424"/>
                  </a:cubicBezTo>
                  <a:cubicBezTo>
                    <a:pt x="1029" y="424"/>
                    <a:pt x="1055" y="398"/>
                    <a:pt x="1055" y="368"/>
                  </a:cubicBezTo>
                  <a:cubicBezTo>
                    <a:pt x="1055" y="337"/>
                    <a:pt x="1029" y="311"/>
                    <a:pt x="999" y="311"/>
                  </a:cubicBezTo>
                  <a:cubicBezTo>
                    <a:pt x="926" y="311"/>
                    <a:pt x="870" y="252"/>
                    <a:pt x="870" y="182"/>
                  </a:cubicBezTo>
                  <a:cubicBezTo>
                    <a:pt x="870" y="118"/>
                    <a:pt x="870" y="118"/>
                    <a:pt x="870" y="118"/>
                  </a:cubicBezTo>
                  <a:cubicBezTo>
                    <a:pt x="917" y="112"/>
                    <a:pt x="965" y="109"/>
                    <a:pt x="1018" y="107"/>
                  </a:cubicBezTo>
                  <a:cubicBezTo>
                    <a:pt x="1029" y="107"/>
                    <a:pt x="1178" y="109"/>
                    <a:pt x="1352" y="185"/>
                  </a:cubicBezTo>
                  <a:cubicBezTo>
                    <a:pt x="1352" y="188"/>
                    <a:pt x="1408" y="309"/>
                    <a:pt x="1335" y="412"/>
                  </a:cubicBezTo>
                  <a:cubicBezTo>
                    <a:pt x="1290" y="477"/>
                    <a:pt x="1217" y="513"/>
                    <a:pt x="1139" y="508"/>
                  </a:cubicBezTo>
                  <a:cubicBezTo>
                    <a:pt x="1108" y="505"/>
                    <a:pt x="1080" y="530"/>
                    <a:pt x="1080" y="561"/>
                  </a:cubicBezTo>
                  <a:cubicBezTo>
                    <a:pt x="1077" y="592"/>
                    <a:pt x="1102" y="620"/>
                    <a:pt x="1133" y="620"/>
                  </a:cubicBezTo>
                  <a:cubicBezTo>
                    <a:pt x="1142" y="620"/>
                    <a:pt x="1296" y="620"/>
                    <a:pt x="1377" y="536"/>
                  </a:cubicBezTo>
                  <a:cubicBezTo>
                    <a:pt x="1377" y="536"/>
                    <a:pt x="1433" y="592"/>
                    <a:pt x="1411" y="651"/>
                  </a:cubicBezTo>
                  <a:cubicBezTo>
                    <a:pt x="1397" y="690"/>
                    <a:pt x="1372" y="721"/>
                    <a:pt x="1330" y="732"/>
                  </a:cubicBezTo>
                  <a:cubicBezTo>
                    <a:pt x="1299" y="741"/>
                    <a:pt x="1282" y="772"/>
                    <a:pt x="1290" y="802"/>
                  </a:cubicBezTo>
                  <a:cubicBezTo>
                    <a:pt x="1296" y="828"/>
                    <a:pt x="1321" y="844"/>
                    <a:pt x="1344" y="844"/>
                  </a:cubicBezTo>
                  <a:cubicBezTo>
                    <a:pt x="1349" y="844"/>
                    <a:pt x="1487" y="814"/>
                    <a:pt x="1518" y="682"/>
                  </a:cubicBezTo>
                  <a:cubicBezTo>
                    <a:pt x="1548" y="539"/>
                    <a:pt x="1445" y="449"/>
                    <a:pt x="1445" y="449"/>
                  </a:cubicBezTo>
                  <a:cubicBezTo>
                    <a:pt x="1478" y="390"/>
                    <a:pt x="1490" y="323"/>
                    <a:pt x="1484" y="255"/>
                  </a:cubicBezTo>
                  <a:cubicBezTo>
                    <a:pt x="1638" y="353"/>
                    <a:pt x="1798" y="513"/>
                    <a:pt x="1896" y="783"/>
                  </a:cubicBezTo>
                  <a:cubicBezTo>
                    <a:pt x="1930" y="878"/>
                    <a:pt x="1924" y="976"/>
                    <a:pt x="1885" y="1055"/>
                  </a:cubicBezTo>
                  <a:close/>
                </a:path>
              </a:pathLst>
            </a:custGeom>
            <a:solidFill>
              <a:srgbClr val="002856"/>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1775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ppt_h*1.125000"/>
                                          </p:val>
                                        </p:tav>
                                        <p:tav tm="100000">
                                          <p:val>
                                            <p:strVal val="#ppt_y"/>
                                          </p:val>
                                        </p:tav>
                                      </p:tavLst>
                                    </p:anim>
                                    <p:animEffect transition="in" filter="wipe(up)">
                                      <p:cBhvr>
                                        <p:cTn id="8" dur="500"/>
                                        <p:tgtEl>
                                          <p:spTgt spid="1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ppt_x</p:attrName>
                                        </p:attrNameLst>
                                      </p:cBhvr>
                                      <p:tavLst>
                                        <p:tav tm="0">
                                          <p:val>
                                            <p:strVal val="#ppt_x+#ppt_w*1.125000"/>
                                          </p:val>
                                        </p:tav>
                                        <p:tav tm="100000">
                                          <p:val>
                                            <p:strVal val="#ppt_x"/>
                                          </p:val>
                                        </p:tav>
                                      </p:tavLst>
                                    </p:anim>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p:tgtEl>
                                          <p:spTgt spid="20"/>
                                        </p:tgtEl>
                                        <p:attrNameLst>
                                          <p:attrName>ppt_x</p:attrName>
                                        </p:attrNameLst>
                                      </p:cBhvr>
                                      <p:tavLst>
                                        <p:tav tm="0">
                                          <p:val>
                                            <p:strVal val="#ppt_x-#ppt_w*1.125000"/>
                                          </p:val>
                                        </p:tav>
                                        <p:tav tm="100000">
                                          <p:val>
                                            <p:strVal val="#ppt_x"/>
                                          </p:val>
                                        </p:tav>
                                      </p:tavLst>
                                    </p:anim>
                                    <p:animEffect transition="in" filter="wipe(right)">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4C0CEA6-F0D1-CD48-95CD-6CD990AB2A7B}"/>
              </a:ext>
            </a:extLst>
          </p:cNvPr>
          <p:cNvGrpSpPr/>
          <p:nvPr/>
        </p:nvGrpSpPr>
        <p:grpSpPr>
          <a:xfrm>
            <a:off x="5794131" y="0"/>
            <a:ext cx="6397868" cy="6858000"/>
            <a:chOff x="5744817" y="0"/>
            <a:chExt cx="6447182" cy="6858000"/>
          </a:xfrm>
        </p:grpSpPr>
        <p:sp>
          <p:nvSpPr>
            <p:cNvPr id="10" name="Rectangle 9">
              <a:extLst>
                <a:ext uri="{FF2B5EF4-FFF2-40B4-BE49-F238E27FC236}">
                  <a16:creationId xmlns:a16="http://schemas.microsoft.com/office/drawing/2014/main" id="{5D4C5675-E48A-C541-BA4F-A16BA4AC7E3D}"/>
                </a:ext>
              </a:extLst>
            </p:cNvPr>
            <p:cNvSpPr/>
            <p:nvPr/>
          </p:nvSpPr>
          <p:spPr bwMode="auto">
            <a:xfrm>
              <a:off x="5744817" y="0"/>
              <a:ext cx="6447182" cy="6858000"/>
            </a:xfrm>
            <a:prstGeom prst="rect">
              <a:avLst/>
            </a:prstGeom>
            <a:solidFill>
              <a:schemeClr val="accent1">
                <a:lumMod val="7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17" name="Title 1">
              <a:extLst>
                <a:ext uri="{FF2B5EF4-FFF2-40B4-BE49-F238E27FC236}">
                  <a16:creationId xmlns:a16="http://schemas.microsoft.com/office/drawing/2014/main" id="{9EB95315-4337-844D-B2E5-2CCBA12CC407}"/>
                </a:ext>
              </a:extLst>
            </p:cNvPr>
            <p:cNvSpPr txBox="1">
              <a:spLocks/>
            </p:cNvSpPr>
            <p:nvPr/>
          </p:nvSpPr>
          <p:spPr bwMode="auto">
            <a:xfrm>
              <a:off x="6209101" y="2349869"/>
              <a:ext cx="5202226" cy="21752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60960" rIns="0" bIns="60960" numCol="1" anchor="t" anchorCtr="0" compatLnSpc="1">
              <a:prstTxWarp prst="textNoShape">
                <a:avLst/>
              </a:prstTxWarp>
              <a:spAutoFit/>
            </a:bodyPr>
            <a:lstStyle>
              <a:lvl1pPr algn="l" rtl="0" eaLnBrk="1" fontAlgn="base" hangingPunct="1">
                <a:lnSpc>
                  <a:spcPct val="90000"/>
                </a:lnSpc>
                <a:spcBef>
                  <a:spcPct val="0"/>
                </a:spcBef>
                <a:spcAft>
                  <a:spcPct val="0"/>
                </a:spcAft>
                <a:defRPr lang="en-US" sz="3200" b="1">
                  <a:solidFill>
                    <a:srgbClr val="00529B"/>
                  </a:solidFill>
                  <a:latin typeface="+mj-lt"/>
                  <a:ea typeface="ＭＳ Ｐゴシック" charset="0"/>
                  <a:cs typeface="+mj-cs"/>
                </a:defRPr>
              </a:lvl1pPr>
              <a:lvl2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2pPr>
              <a:lvl3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3pPr>
              <a:lvl4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4pPr>
              <a:lvl5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5pPr>
              <a:lvl6pPr marL="4572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a:lstStyle>
            <a:p>
              <a:pPr defTabSz="812760">
                <a:lnSpc>
                  <a:spcPct val="100000"/>
                </a:lnSpc>
                <a:spcBef>
                  <a:spcPts val="0"/>
                </a:spcBef>
                <a:spcAft>
                  <a:spcPts val="0"/>
                </a:spcAft>
              </a:pPr>
              <a:r>
                <a:rPr lang="en-US" sz="2600" b="0" dirty="0">
                  <a:solidFill>
                    <a:schemeClr val="bg1"/>
                  </a:solidFill>
                  <a:latin typeface="Arial"/>
                  <a:cs typeface="Arial Unicode MS"/>
                </a:rPr>
                <a:t>Changing the narrative for how one interprets commonly occurring triggers can reframe the situation and make it easier for the brain to accept a new </a:t>
              </a:r>
              <a:r>
                <a:rPr lang="en-US" sz="2600" b="0" dirty="0">
                  <a:solidFill>
                    <a:srgbClr val="FF540A"/>
                  </a:solidFill>
                  <a:latin typeface="Arial"/>
                  <a:cs typeface="Arial Unicode MS"/>
                </a:rPr>
                <a:t>routine</a:t>
              </a:r>
            </a:p>
          </p:txBody>
        </p:sp>
      </p:grpSp>
      <p:sp>
        <p:nvSpPr>
          <p:cNvPr id="16" name="Rounded Rectangular Callout 15"/>
          <p:cNvSpPr/>
          <p:nvPr/>
        </p:nvSpPr>
        <p:spPr bwMode="auto">
          <a:xfrm>
            <a:off x="10566399" y="5324252"/>
            <a:ext cx="1170432" cy="725841"/>
          </a:xfrm>
          <a:prstGeom prst="wedgeRoundRectCallout">
            <a:avLst>
              <a:gd name="adj1" fmla="val 54043"/>
              <a:gd name="adj2" fmla="val 63092"/>
              <a:gd name="adj3" fmla="val 16667"/>
            </a:avLst>
          </a:prstGeom>
          <a:solidFill>
            <a:srgbClr val="979D9D"/>
          </a:solidFill>
          <a:ln>
            <a:noFill/>
            <a:headEnd type="none" w="med" len="med"/>
            <a:tailEnd type="none" w="med" len="med"/>
          </a:ln>
          <a:effectLst/>
        </p:spPr>
        <p:style>
          <a:lnRef idx="3">
            <a:schemeClr val="lt1"/>
          </a:lnRef>
          <a:fillRef idx="1">
            <a:schemeClr val="accent4"/>
          </a:fillRef>
          <a:effectRef idx="1">
            <a:schemeClr val="accent4"/>
          </a:effectRef>
          <a:fontRef idx="minor">
            <a:schemeClr val="lt1"/>
          </a:fontRef>
        </p:style>
        <p:txBody>
          <a:bodyPr lIns="0" tIns="0" rIns="0" bIns="0" anchor="ctr"/>
          <a:lstStyle/>
          <a:p>
            <a:pPr algn="ctr"/>
            <a:r>
              <a:rPr lang="en-US" sz="1200" dirty="0"/>
              <a:t>That </a:t>
            </a:r>
            <a:r>
              <a:rPr lang="en-US" sz="1200" i="1" dirty="0"/>
              <a:t>still </a:t>
            </a:r>
            <a:r>
              <a:rPr lang="en-US" sz="1200" dirty="0"/>
              <a:t>doesn’t make you a snowflake</a:t>
            </a:r>
          </a:p>
        </p:txBody>
      </p:sp>
      <p:sp>
        <p:nvSpPr>
          <p:cNvPr id="20" name="Rounded Rectangular Callout 19"/>
          <p:cNvSpPr/>
          <p:nvPr/>
        </p:nvSpPr>
        <p:spPr bwMode="auto">
          <a:xfrm>
            <a:off x="10566399" y="4701976"/>
            <a:ext cx="1170432" cy="538589"/>
          </a:xfrm>
          <a:prstGeom prst="wedgeRoundRectCallout">
            <a:avLst>
              <a:gd name="adj1" fmla="val 44938"/>
              <a:gd name="adj2" fmla="val -73188"/>
              <a:gd name="adj3" fmla="val 16667"/>
            </a:avLst>
          </a:prstGeom>
          <a:solidFill>
            <a:srgbClr val="6E7D9D"/>
          </a:solidFill>
          <a:ln>
            <a:noFill/>
            <a:headEnd type="none" w="med" len="med"/>
            <a:tailEnd type="none" w="med" len="med"/>
          </a:ln>
          <a:effectLst/>
        </p:spPr>
        <p:style>
          <a:lnRef idx="3">
            <a:schemeClr val="lt1"/>
          </a:lnRef>
          <a:fillRef idx="1">
            <a:schemeClr val="accent4"/>
          </a:fillRef>
          <a:effectRef idx="1">
            <a:schemeClr val="accent4"/>
          </a:effectRef>
          <a:fontRef idx="minor">
            <a:schemeClr val="lt1"/>
          </a:fontRef>
        </p:style>
        <p:txBody>
          <a:bodyPr lIns="0" tIns="0" rIns="0" bIns="0" anchor="ctr" anchorCtr="0"/>
          <a:lstStyle/>
          <a:p>
            <a:pPr algn="ctr"/>
            <a:r>
              <a:rPr lang="en-US" sz="1200" dirty="0"/>
              <a:t>I’m feeling triggered</a:t>
            </a:r>
          </a:p>
        </p:txBody>
      </p:sp>
      <p:sp>
        <p:nvSpPr>
          <p:cNvPr id="21" name="Freeform 20"/>
          <p:cNvSpPr>
            <a:spLocks noChangeAspect="1"/>
          </p:cNvSpPr>
          <p:nvPr/>
        </p:nvSpPr>
        <p:spPr bwMode="auto">
          <a:xfrm flipH="1">
            <a:off x="10272673" y="-28575"/>
            <a:ext cx="1938376" cy="1898374"/>
          </a:xfrm>
          <a:custGeom>
            <a:avLst/>
            <a:gdLst>
              <a:gd name="connsiteX0" fmla="*/ 0 w 2429938"/>
              <a:gd name="connsiteY0" fmla="*/ 0 h 2379792"/>
              <a:gd name="connsiteX1" fmla="*/ 2298705 w 2429938"/>
              <a:gd name="connsiteY1" fmla="*/ 0 h 2379792"/>
              <a:gd name="connsiteX2" fmla="*/ 2350767 w 2429938"/>
              <a:gd name="connsiteY2" fmla="*/ 139483 h 2379792"/>
              <a:gd name="connsiteX3" fmla="*/ 2429938 w 2429938"/>
              <a:gd name="connsiteY3" fmla="*/ 652983 h 2379792"/>
              <a:gd name="connsiteX4" fmla="*/ 668946 w 2429938"/>
              <a:gd name="connsiteY4" fmla="*/ 2379792 h 2379792"/>
              <a:gd name="connsiteX5" fmla="*/ 145281 w 2429938"/>
              <a:gd name="connsiteY5" fmla="*/ 2302158 h 2379792"/>
              <a:gd name="connsiteX6" fmla="*/ 0 w 2429938"/>
              <a:gd name="connsiteY6" fmla="*/ 2250017 h 237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9938" h="2379792">
                <a:moveTo>
                  <a:pt x="0" y="0"/>
                </a:moveTo>
                <a:lnTo>
                  <a:pt x="2298705" y="0"/>
                </a:lnTo>
                <a:lnTo>
                  <a:pt x="2350767" y="139483"/>
                </a:lnTo>
                <a:cubicBezTo>
                  <a:pt x="2402220" y="301698"/>
                  <a:pt x="2429938" y="474166"/>
                  <a:pt x="2429938" y="652983"/>
                </a:cubicBezTo>
                <a:cubicBezTo>
                  <a:pt x="2429938" y="1606673"/>
                  <a:pt x="1641515" y="2379792"/>
                  <a:pt x="668946" y="2379792"/>
                </a:cubicBezTo>
                <a:cubicBezTo>
                  <a:pt x="486589" y="2379792"/>
                  <a:pt x="310707" y="2352612"/>
                  <a:pt x="145281" y="2302158"/>
                </a:cubicBezTo>
                <a:lnTo>
                  <a:pt x="0" y="2250017"/>
                </a:lnTo>
                <a:close/>
              </a:path>
            </a:pathLst>
          </a:custGeom>
          <a:solidFill>
            <a:srgbClr val="FF540A"/>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wrap="square" lIns="0" tIns="0" rIns="0" bIns="457200" anchor="ctr">
            <a:noAutofit/>
          </a:bodyPr>
          <a:lstStyle/>
          <a:p>
            <a:pPr algn="ctr"/>
            <a:r>
              <a:rPr lang="en-US" sz="3200" dirty="0">
                <a:solidFill>
                  <a:schemeClr val="bg1"/>
                </a:solidFill>
              </a:rPr>
              <a:t>Triggers</a:t>
            </a:r>
          </a:p>
        </p:txBody>
      </p:sp>
      <p:sp>
        <p:nvSpPr>
          <p:cNvPr id="41" name="Rectangle 40">
            <a:extLst>
              <a:ext uri="{FF2B5EF4-FFF2-40B4-BE49-F238E27FC236}">
                <a16:creationId xmlns:a16="http://schemas.microsoft.com/office/drawing/2014/main" id="{C8810FF0-E953-6B40-ADCC-CB1E973572ED}"/>
              </a:ext>
            </a:extLst>
          </p:cNvPr>
          <p:cNvSpPr/>
          <p:nvPr/>
        </p:nvSpPr>
        <p:spPr>
          <a:xfrm>
            <a:off x="197987" y="222639"/>
            <a:ext cx="5542414" cy="1846659"/>
          </a:xfrm>
          <a:prstGeom prst="rect">
            <a:avLst/>
          </a:prstGeom>
        </p:spPr>
        <p:txBody>
          <a:bodyPr wrap="square">
            <a:spAutoFit/>
          </a:bodyPr>
          <a:lstStyle/>
          <a:p>
            <a:pPr algn="ctr">
              <a:spcBef>
                <a:spcPts val="0"/>
              </a:spcBef>
              <a:spcAft>
                <a:spcPts val="0"/>
              </a:spcAft>
            </a:pPr>
            <a:r>
              <a:rPr lang="en-US" sz="3200" b="1" dirty="0">
                <a:solidFill>
                  <a:srgbClr val="002856"/>
                </a:solidFill>
              </a:rPr>
              <a:t>It Is Nearly Impossible to Eliminate Old Triggers.</a:t>
            </a:r>
            <a:endParaRPr lang="en-US" sz="3200" i="1" dirty="0">
              <a:solidFill>
                <a:srgbClr val="002856"/>
              </a:solidFill>
            </a:endParaRPr>
          </a:p>
          <a:p>
            <a:pPr algn="ctr">
              <a:spcBef>
                <a:spcPts val="0"/>
              </a:spcBef>
              <a:spcAft>
                <a:spcPts val="0"/>
              </a:spcAft>
            </a:pPr>
            <a:endParaRPr lang="en-US" sz="1400" b="1" i="1" dirty="0">
              <a:solidFill>
                <a:srgbClr val="002856"/>
              </a:solidFill>
            </a:endParaRPr>
          </a:p>
          <a:p>
            <a:pPr algn="ctr">
              <a:spcBef>
                <a:spcPts val="0"/>
              </a:spcBef>
              <a:spcAft>
                <a:spcPts val="0"/>
              </a:spcAft>
            </a:pPr>
            <a:r>
              <a:rPr lang="en-US" sz="3200" b="1" dirty="0"/>
              <a:t>But you can </a:t>
            </a:r>
            <a:r>
              <a:rPr lang="en-US" sz="3200" b="1" dirty="0">
                <a:solidFill>
                  <a:srgbClr val="FF540A"/>
                </a:solidFill>
              </a:rPr>
              <a:t>reframe</a:t>
            </a:r>
            <a:r>
              <a:rPr lang="en-US" sz="3200" b="1" dirty="0">
                <a:solidFill>
                  <a:schemeClr val="accent1">
                    <a:lumMod val="75000"/>
                  </a:schemeClr>
                </a:solidFill>
              </a:rPr>
              <a:t> </a:t>
            </a:r>
            <a:r>
              <a:rPr lang="en-US" sz="3200" b="1" dirty="0"/>
              <a:t>them</a:t>
            </a:r>
          </a:p>
        </p:txBody>
      </p:sp>
      <p:sp>
        <p:nvSpPr>
          <p:cNvPr id="44" name="Can 43">
            <a:extLst>
              <a:ext uri="{FF2B5EF4-FFF2-40B4-BE49-F238E27FC236}">
                <a16:creationId xmlns:a16="http://schemas.microsoft.com/office/drawing/2014/main" id="{DFE8A107-5D53-C940-881C-3BEFAA6D99B7}"/>
              </a:ext>
            </a:extLst>
          </p:cNvPr>
          <p:cNvSpPr/>
          <p:nvPr/>
        </p:nvSpPr>
        <p:spPr bwMode="auto">
          <a:xfrm>
            <a:off x="2465572" y="4874348"/>
            <a:ext cx="1328530" cy="886191"/>
          </a:xfrm>
          <a:prstGeom prst="can">
            <a:avLst>
              <a:gd name="adj" fmla="val 46333"/>
            </a:avLst>
          </a:prstGeom>
          <a:solidFill>
            <a:srgbClr val="6F7878"/>
          </a:solidFill>
          <a:ln w="12700" cap="flat" cmpd="sng" algn="ctr">
            <a:noFill/>
            <a:prstDash val="solid"/>
            <a:round/>
            <a:headEnd type="none" w="med" len="med"/>
            <a:tailEnd type="none" w="med" len="med"/>
          </a:ln>
          <a:effectLst/>
        </p:spPr>
        <p:txBody>
          <a:bodyPr/>
          <a:lstStyle/>
          <a:p>
            <a:endParaRPr lang="en-US" sz="1867" dirty="0"/>
          </a:p>
        </p:txBody>
      </p:sp>
      <p:grpSp>
        <p:nvGrpSpPr>
          <p:cNvPr id="6" name="Group 5">
            <a:extLst>
              <a:ext uri="{FF2B5EF4-FFF2-40B4-BE49-F238E27FC236}">
                <a16:creationId xmlns:a16="http://schemas.microsoft.com/office/drawing/2014/main" id="{3DED7836-E5A0-C443-A42F-A68F0C82B6B7}"/>
              </a:ext>
            </a:extLst>
          </p:cNvPr>
          <p:cNvGrpSpPr/>
          <p:nvPr/>
        </p:nvGrpSpPr>
        <p:grpSpPr>
          <a:xfrm>
            <a:off x="939127" y="2136385"/>
            <a:ext cx="4534244" cy="4143497"/>
            <a:chOff x="608927" y="2136385"/>
            <a:chExt cx="4534244" cy="4143497"/>
          </a:xfrm>
        </p:grpSpPr>
        <p:grpSp>
          <p:nvGrpSpPr>
            <p:cNvPr id="109" name="Group 108">
              <a:extLst>
                <a:ext uri="{FF2B5EF4-FFF2-40B4-BE49-F238E27FC236}">
                  <a16:creationId xmlns:a16="http://schemas.microsoft.com/office/drawing/2014/main" id="{2B82F6A5-3CE1-BF42-B499-15B44D3CBF3E}"/>
                </a:ext>
              </a:extLst>
            </p:cNvPr>
            <p:cNvGrpSpPr/>
            <p:nvPr/>
          </p:nvGrpSpPr>
          <p:grpSpPr>
            <a:xfrm>
              <a:off x="608927" y="3468813"/>
              <a:ext cx="4244716" cy="2811069"/>
              <a:chOff x="5330013" y="2255520"/>
              <a:chExt cx="6811188" cy="4510719"/>
            </a:xfrm>
          </p:grpSpPr>
          <p:sp>
            <p:nvSpPr>
              <p:cNvPr id="110" name="Rounded Rectangular Callout 109">
                <a:extLst>
                  <a:ext uri="{FF2B5EF4-FFF2-40B4-BE49-F238E27FC236}">
                    <a16:creationId xmlns:a16="http://schemas.microsoft.com/office/drawing/2014/main" id="{F9A25011-0063-824D-A0EC-71C0AC75148E}"/>
                  </a:ext>
                </a:extLst>
              </p:cNvPr>
              <p:cNvSpPr/>
              <p:nvPr/>
            </p:nvSpPr>
            <p:spPr bwMode="auto">
              <a:xfrm flipH="1">
                <a:off x="6263639" y="2255520"/>
                <a:ext cx="1197755" cy="583750"/>
              </a:xfrm>
              <a:prstGeom prst="wedgeRoundRectCallout">
                <a:avLst>
                  <a:gd name="adj1" fmla="val 46099"/>
                  <a:gd name="adj2" fmla="val 70788"/>
                  <a:gd name="adj3" fmla="val 16667"/>
                </a:avLst>
              </a:prstGeom>
              <a:solidFill>
                <a:srgbClr val="D3D3D3"/>
              </a:solidFill>
              <a:ln w="15875" cap="flat" cmpd="sng" algn="ctr">
                <a:noFill/>
                <a:prstDash val="solid"/>
                <a:round/>
                <a:headEnd type="none" w="med" len="med"/>
                <a:tailEnd type="none" w="med" len="med"/>
              </a:ln>
              <a:effectLst/>
            </p:spPr>
            <p:txBody>
              <a:bodyPr/>
              <a:lstStyle/>
              <a:p>
                <a:pPr algn="ctr"/>
                <a:endParaRPr lang="en-US" sz="3200" dirty="0"/>
              </a:p>
            </p:txBody>
          </p:sp>
          <p:sp>
            <p:nvSpPr>
              <p:cNvPr id="111" name="Freeform 5">
                <a:extLst>
                  <a:ext uri="{FF2B5EF4-FFF2-40B4-BE49-F238E27FC236}">
                    <a16:creationId xmlns:a16="http://schemas.microsoft.com/office/drawing/2014/main" id="{65ACFCCB-1214-D147-BF32-014E00125D96}"/>
                  </a:ext>
                </a:extLst>
              </p:cNvPr>
              <p:cNvSpPr>
                <a:spLocks noEditPoints="1"/>
              </p:cNvSpPr>
              <p:nvPr/>
            </p:nvSpPr>
            <p:spPr bwMode="auto">
              <a:xfrm>
                <a:off x="5330013" y="2881289"/>
                <a:ext cx="6811188" cy="3884950"/>
              </a:xfrm>
              <a:custGeom>
                <a:avLst/>
                <a:gdLst>
                  <a:gd name="T0" fmla="*/ 233 w 2069"/>
                  <a:gd name="T1" fmla="*/ 456 h 1179"/>
                  <a:gd name="T2" fmla="*/ 230 w 2069"/>
                  <a:gd name="T3" fmla="*/ 191 h 1179"/>
                  <a:gd name="T4" fmla="*/ 108 w 2069"/>
                  <a:gd name="T5" fmla="*/ 45 h 1179"/>
                  <a:gd name="T6" fmla="*/ 241 w 2069"/>
                  <a:gd name="T7" fmla="*/ 20 h 1179"/>
                  <a:gd name="T8" fmla="*/ 543 w 2069"/>
                  <a:gd name="T9" fmla="*/ 123 h 1179"/>
                  <a:gd name="T10" fmla="*/ 847 w 2069"/>
                  <a:gd name="T11" fmla="*/ 241 h 1179"/>
                  <a:gd name="T12" fmla="*/ 1121 w 2069"/>
                  <a:gd name="T13" fmla="*/ 307 h 1179"/>
                  <a:gd name="T14" fmla="*/ 1363 w 2069"/>
                  <a:gd name="T15" fmla="*/ 242 h 1179"/>
                  <a:gd name="T16" fmla="*/ 1534 w 2069"/>
                  <a:gd name="T17" fmla="*/ 188 h 1179"/>
                  <a:gd name="T18" fmla="*/ 1757 w 2069"/>
                  <a:gd name="T19" fmla="*/ 154 h 1179"/>
                  <a:gd name="T20" fmla="*/ 1895 w 2069"/>
                  <a:gd name="T21" fmla="*/ 21 h 1179"/>
                  <a:gd name="T22" fmla="*/ 1923 w 2069"/>
                  <a:gd name="T23" fmla="*/ 156 h 1179"/>
                  <a:gd name="T24" fmla="*/ 1899 w 2069"/>
                  <a:gd name="T25" fmla="*/ 317 h 1179"/>
                  <a:gd name="T26" fmla="*/ 1706 w 2069"/>
                  <a:gd name="T27" fmla="*/ 546 h 1179"/>
                  <a:gd name="T28" fmla="*/ 1915 w 2069"/>
                  <a:gd name="T29" fmla="*/ 898 h 1179"/>
                  <a:gd name="T30" fmla="*/ 1921 w 2069"/>
                  <a:gd name="T31" fmla="*/ 1085 h 1179"/>
                  <a:gd name="T32" fmla="*/ 2017 w 2069"/>
                  <a:gd name="T33" fmla="*/ 1109 h 1179"/>
                  <a:gd name="T34" fmla="*/ 1752 w 2069"/>
                  <a:gd name="T35" fmla="*/ 1117 h 1179"/>
                  <a:gd name="T36" fmla="*/ 1655 w 2069"/>
                  <a:gd name="T37" fmla="*/ 855 h 1179"/>
                  <a:gd name="T38" fmla="*/ 1527 w 2069"/>
                  <a:gd name="T39" fmla="*/ 690 h 1179"/>
                  <a:gd name="T40" fmla="*/ 1209 w 2069"/>
                  <a:gd name="T41" fmla="*/ 1026 h 1179"/>
                  <a:gd name="T42" fmla="*/ 965 w 2069"/>
                  <a:gd name="T43" fmla="*/ 1131 h 1179"/>
                  <a:gd name="T44" fmla="*/ 720 w 2069"/>
                  <a:gd name="T45" fmla="*/ 768 h 1179"/>
                  <a:gd name="T46" fmla="*/ 469 w 2069"/>
                  <a:gd name="T47" fmla="*/ 764 h 1179"/>
                  <a:gd name="T48" fmla="*/ 384 w 2069"/>
                  <a:gd name="T49" fmla="*/ 1036 h 1179"/>
                  <a:gd name="T50" fmla="*/ 294 w 2069"/>
                  <a:gd name="T51" fmla="*/ 1156 h 1179"/>
                  <a:gd name="T52" fmla="*/ 33 w 2069"/>
                  <a:gd name="T53" fmla="*/ 1156 h 1179"/>
                  <a:gd name="T54" fmla="*/ 172 w 2069"/>
                  <a:gd name="T55" fmla="*/ 1121 h 1179"/>
                  <a:gd name="T56" fmla="*/ 221 w 2069"/>
                  <a:gd name="T57" fmla="*/ 1025 h 1179"/>
                  <a:gd name="T58" fmla="*/ 1020 w 2069"/>
                  <a:gd name="T59" fmla="*/ 1025 h 1179"/>
                  <a:gd name="T60" fmla="*/ 1262 w 2069"/>
                  <a:gd name="T61" fmla="*/ 739 h 1179"/>
                  <a:gd name="T62" fmla="*/ 1420 w 2069"/>
                  <a:gd name="T63" fmla="*/ 443 h 1179"/>
                  <a:gd name="T64" fmla="*/ 1231 w 2069"/>
                  <a:gd name="T65" fmla="*/ 354 h 1179"/>
                  <a:gd name="T66" fmla="*/ 1052 w 2069"/>
                  <a:gd name="T67" fmla="*/ 310 h 1179"/>
                  <a:gd name="T68" fmla="*/ 824 w 2069"/>
                  <a:gd name="T69" fmla="*/ 321 h 1179"/>
                  <a:gd name="T70" fmla="*/ 792 w 2069"/>
                  <a:gd name="T71" fmla="*/ 562 h 1179"/>
                  <a:gd name="T72" fmla="*/ 889 w 2069"/>
                  <a:gd name="T73" fmla="*/ 780 h 1179"/>
                  <a:gd name="T74" fmla="*/ 1743 w 2069"/>
                  <a:gd name="T75" fmla="*/ 1045 h 1179"/>
                  <a:gd name="T76" fmla="*/ 1775 w 2069"/>
                  <a:gd name="T77" fmla="*/ 807 h 1179"/>
                  <a:gd name="T78" fmla="*/ 1691 w 2069"/>
                  <a:gd name="T79" fmla="*/ 963 h 1179"/>
                  <a:gd name="T80" fmla="*/ 374 w 2069"/>
                  <a:gd name="T81" fmla="*/ 975 h 1179"/>
                  <a:gd name="T82" fmla="*/ 443 w 2069"/>
                  <a:gd name="T83" fmla="*/ 797 h 1179"/>
                  <a:gd name="T84" fmla="*/ 375 w 2069"/>
                  <a:gd name="T85" fmla="*/ 783 h 1179"/>
                  <a:gd name="T86" fmla="*/ 723 w 2069"/>
                  <a:gd name="T87" fmla="*/ 302 h 1179"/>
                  <a:gd name="T88" fmla="*/ 602 w 2069"/>
                  <a:gd name="T89" fmla="*/ 295 h 1179"/>
                  <a:gd name="T90" fmla="*/ 707 w 2069"/>
                  <a:gd name="T91" fmla="*/ 348 h 1179"/>
                  <a:gd name="T92" fmla="*/ 1343 w 2069"/>
                  <a:gd name="T93" fmla="*/ 368 h 1179"/>
                  <a:gd name="T94" fmla="*/ 331 w 2069"/>
                  <a:gd name="T95" fmla="*/ 434 h 1179"/>
                  <a:gd name="T96" fmla="*/ 440 w 2069"/>
                  <a:gd name="T97" fmla="*/ 500 h 1179"/>
                  <a:gd name="T98" fmla="*/ 292 w 2069"/>
                  <a:gd name="T99" fmla="*/ 249 h 1179"/>
                  <a:gd name="T100" fmla="*/ 262 w 2069"/>
                  <a:gd name="T101" fmla="*/ 220 h 1179"/>
                  <a:gd name="T102" fmla="*/ 312 w 2069"/>
                  <a:gd name="T103" fmla="*/ 116 h 1179"/>
                  <a:gd name="T104" fmla="*/ 1772 w 2069"/>
                  <a:gd name="T105" fmla="*/ 225 h 1179"/>
                  <a:gd name="T106" fmla="*/ 320 w 2069"/>
                  <a:gd name="T107" fmla="*/ 211 h 1179"/>
                  <a:gd name="T108" fmla="*/ 1840 w 2069"/>
                  <a:gd name="T109" fmla="*/ 224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69" h="1179">
                    <a:moveTo>
                      <a:pt x="374" y="584"/>
                    </a:moveTo>
                    <a:cubicBezTo>
                      <a:pt x="368" y="577"/>
                      <a:pt x="360" y="578"/>
                      <a:pt x="353" y="576"/>
                    </a:cubicBezTo>
                    <a:cubicBezTo>
                      <a:pt x="338" y="573"/>
                      <a:pt x="324" y="566"/>
                      <a:pt x="311" y="556"/>
                    </a:cubicBezTo>
                    <a:cubicBezTo>
                      <a:pt x="299" y="546"/>
                      <a:pt x="283" y="542"/>
                      <a:pt x="270" y="533"/>
                    </a:cubicBezTo>
                    <a:cubicBezTo>
                      <a:pt x="262" y="528"/>
                      <a:pt x="257" y="522"/>
                      <a:pt x="255" y="513"/>
                    </a:cubicBezTo>
                    <a:cubicBezTo>
                      <a:pt x="254" y="503"/>
                      <a:pt x="244" y="497"/>
                      <a:pt x="241" y="487"/>
                    </a:cubicBezTo>
                    <a:cubicBezTo>
                      <a:pt x="238" y="477"/>
                      <a:pt x="235" y="466"/>
                      <a:pt x="233" y="456"/>
                    </a:cubicBezTo>
                    <a:cubicBezTo>
                      <a:pt x="231" y="444"/>
                      <a:pt x="227" y="432"/>
                      <a:pt x="224" y="421"/>
                    </a:cubicBezTo>
                    <a:cubicBezTo>
                      <a:pt x="220" y="401"/>
                      <a:pt x="216" y="381"/>
                      <a:pt x="205" y="362"/>
                    </a:cubicBezTo>
                    <a:cubicBezTo>
                      <a:pt x="202" y="357"/>
                      <a:pt x="199" y="351"/>
                      <a:pt x="195" y="347"/>
                    </a:cubicBezTo>
                    <a:cubicBezTo>
                      <a:pt x="180" y="332"/>
                      <a:pt x="180" y="315"/>
                      <a:pt x="190" y="298"/>
                    </a:cubicBezTo>
                    <a:cubicBezTo>
                      <a:pt x="200" y="281"/>
                      <a:pt x="213" y="267"/>
                      <a:pt x="222" y="250"/>
                    </a:cubicBezTo>
                    <a:cubicBezTo>
                      <a:pt x="230" y="238"/>
                      <a:pt x="236" y="226"/>
                      <a:pt x="241" y="213"/>
                    </a:cubicBezTo>
                    <a:cubicBezTo>
                      <a:pt x="246" y="200"/>
                      <a:pt x="243" y="198"/>
                      <a:pt x="230" y="191"/>
                    </a:cubicBezTo>
                    <a:cubicBezTo>
                      <a:pt x="209" y="180"/>
                      <a:pt x="188" y="172"/>
                      <a:pt x="171" y="154"/>
                    </a:cubicBezTo>
                    <a:cubicBezTo>
                      <a:pt x="165" y="146"/>
                      <a:pt x="155" y="141"/>
                      <a:pt x="147" y="135"/>
                    </a:cubicBezTo>
                    <a:cubicBezTo>
                      <a:pt x="135" y="125"/>
                      <a:pt x="127" y="111"/>
                      <a:pt x="118" y="99"/>
                    </a:cubicBezTo>
                    <a:cubicBezTo>
                      <a:pt x="116" y="95"/>
                      <a:pt x="113" y="92"/>
                      <a:pt x="110" y="88"/>
                    </a:cubicBezTo>
                    <a:cubicBezTo>
                      <a:pt x="107" y="84"/>
                      <a:pt x="106" y="80"/>
                      <a:pt x="106" y="75"/>
                    </a:cubicBezTo>
                    <a:cubicBezTo>
                      <a:pt x="105" y="67"/>
                      <a:pt x="109" y="60"/>
                      <a:pt x="104" y="53"/>
                    </a:cubicBezTo>
                    <a:cubicBezTo>
                      <a:pt x="103" y="50"/>
                      <a:pt x="105" y="45"/>
                      <a:pt x="108" y="45"/>
                    </a:cubicBezTo>
                    <a:cubicBezTo>
                      <a:pt x="116" y="43"/>
                      <a:pt x="118" y="37"/>
                      <a:pt x="121" y="31"/>
                    </a:cubicBezTo>
                    <a:cubicBezTo>
                      <a:pt x="124" y="26"/>
                      <a:pt x="127" y="21"/>
                      <a:pt x="135" y="23"/>
                    </a:cubicBezTo>
                    <a:cubicBezTo>
                      <a:pt x="137" y="24"/>
                      <a:pt x="138" y="22"/>
                      <a:pt x="139" y="21"/>
                    </a:cubicBezTo>
                    <a:cubicBezTo>
                      <a:pt x="140" y="20"/>
                      <a:pt x="141" y="18"/>
                      <a:pt x="142" y="18"/>
                    </a:cubicBezTo>
                    <a:cubicBezTo>
                      <a:pt x="151" y="19"/>
                      <a:pt x="157" y="5"/>
                      <a:pt x="168" y="10"/>
                    </a:cubicBezTo>
                    <a:cubicBezTo>
                      <a:pt x="169" y="11"/>
                      <a:pt x="172" y="10"/>
                      <a:pt x="174" y="9"/>
                    </a:cubicBezTo>
                    <a:cubicBezTo>
                      <a:pt x="198" y="0"/>
                      <a:pt x="220" y="5"/>
                      <a:pt x="241" y="20"/>
                    </a:cubicBezTo>
                    <a:cubicBezTo>
                      <a:pt x="263" y="35"/>
                      <a:pt x="277" y="58"/>
                      <a:pt x="292" y="79"/>
                    </a:cubicBezTo>
                    <a:cubicBezTo>
                      <a:pt x="297" y="85"/>
                      <a:pt x="300" y="93"/>
                      <a:pt x="305" y="99"/>
                    </a:cubicBezTo>
                    <a:cubicBezTo>
                      <a:pt x="315" y="112"/>
                      <a:pt x="332" y="117"/>
                      <a:pt x="347" y="111"/>
                    </a:cubicBezTo>
                    <a:cubicBezTo>
                      <a:pt x="361" y="105"/>
                      <a:pt x="374" y="98"/>
                      <a:pt x="388" y="93"/>
                    </a:cubicBezTo>
                    <a:cubicBezTo>
                      <a:pt x="407" y="87"/>
                      <a:pt x="423" y="76"/>
                      <a:pt x="440" y="67"/>
                    </a:cubicBezTo>
                    <a:cubicBezTo>
                      <a:pt x="458" y="57"/>
                      <a:pt x="472" y="67"/>
                      <a:pt x="483" y="78"/>
                    </a:cubicBezTo>
                    <a:cubicBezTo>
                      <a:pt x="501" y="96"/>
                      <a:pt x="525" y="105"/>
                      <a:pt x="543" y="123"/>
                    </a:cubicBezTo>
                    <a:cubicBezTo>
                      <a:pt x="548" y="127"/>
                      <a:pt x="554" y="124"/>
                      <a:pt x="557" y="127"/>
                    </a:cubicBezTo>
                    <a:cubicBezTo>
                      <a:pt x="571" y="136"/>
                      <a:pt x="587" y="138"/>
                      <a:pt x="602" y="144"/>
                    </a:cubicBezTo>
                    <a:cubicBezTo>
                      <a:pt x="619" y="151"/>
                      <a:pt x="638" y="155"/>
                      <a:pt x="654" y="164"/>
                    </a:cubicBezTo>
                    <a:cubicBezTo>
                      <a:pt x="666" y="171"/>
                      <a:pt x="678" y="175"/>
                      <a:pt x="690" y="182"/>
                    </a:cubicBezTo>
                    <a:cubicBezTo>
                      <a:pt x="707" y="191"/>
                      <a:pt x="726" y="198"/>
                      <a:pt x="744" y="205"/>
                    </a:cubicBezTo>
                    <a:cubicBezTo>
                      <a:pt x="773" y="217"/>
                      <a:pt x="804" y="224"/>
                      <a:pt x="833" y="237"/>
                    </a:cubicBezTo>
                    <a:cubicBezTo>
                      <a:pt x="838" y="239"/>
                      <a:pt x="843" y="240"/>
                      <a:pt x="847" y="241"/>
                    </a:cubicBezTo>
                    <a:cubicBezTo>
                      <a:pt x="858" y="245"/>
                      <a:pt x="858" y="245"/>
                      <a:pt x="857" y="256"/>
                    </a:cubicBezTo>
                    <a:cubicBezTo>
                      <a:pt x="878" y="250"/>
                      <a:pt x="899" y="245"/>
                      <a:pt x="919" y="261"/>
                    </a:cubicBezTo>
                    <a:cubicBezTo>
                      <a:pt x="924" y="265"/>
                      <a:pt x="925" y="272"/>
                      <a:pt x="931" y="276"/>
                    </a:cubicBezTo>
                    <a:cubicBezTo>
                      <a:pt x="949" y="286"/>
                      <a:pt x="968" y="288"/>
                      <a:pt x="988" y="289"/>
                    </a:cubicBezTo>
                    <a:cubicBezTo>
                      <a:pt x="1004" y="290"/>
                      <a:pt x="1020" y="294"/>
                      <a:pt x="1036" y="296"/>
                    </a:cubicBezTo>
                    <a:cubicBezTo>
                      <a:pt x="1045" y="297"/>
                      <a:pt x="1054" y="299"/>
                      <a:pt x="1062" y="299"/>
                    </a:cubicBezTo>
                    <a:cubicBezTo>
                      <a:pt x="1082" y="299"/>
                      <a:pt x="1101" y="306"/>
                      <a:pt x="1121" y="307"/>
                    </a:cubicBezTo>
                    <a:cubicBezTo>
                      <a:pt x="1130" y="307"/>
                      <a:pt x="1139" y="306"/>
                      <a:pt x="1147" y="298"/>
                    </a:cubicBezTo>
                    <a:cubicBezTo>
                      <a:pt x="1155" y="289"/>
                      <a:pt x="1167" y="283"/>
                      <a:pt x="1180" y="282"/>
                    </a:cubicBezTo>
                    <a:cubicBezTo>
                      <a:pt x="1191" y="282"/>
                      <a:pt x="1202" y="276"/>
                      <a:pt x="1214" y="280"/>
                    </a:cubicBezTo>
                    <a:cubicBezTo>
                      <a:pt x="1215" y="280"/>
                      <a:pt x="1216" y="279"/>
                      <a:pt x="1217" y="279"/>
                    </a:cubicBezTo>
                    <a:cubicBezTo>
                      <a:pt x="1232" y="264"/>
                      <a:pt x="1253" y="267"/>
                      <a:pt x="1272" y="263"/>
                    </a:cubicBezTo>
                    <a:cubicBezTo>
                      <a:pt x="1290" y="258"/>
                      <a:pt x="1309" y="262"/>
                      <a:pt x="1327" y="253"/>
                    </a:cubicBezTo>
                    <a:cubicBezTo>
                      <a:pt x="1338" y="247"/>
                      <a:pt x="1352" y="248"/>
                      <a:pt x="1363" y="242"/>
                    </a:cubicBezTo>
                    <a:cubicBezTo>
                      <a:pt x="1366" y="241"/>
                      <a:pt x="1369" y="240"/>
                      <a:pt x="1372" y="240"/>
                    </a:cubicBezTo>
                    <a:cubicBezTo>
                      <a:pt x="1383" y="241"/>
                      <a:pt x="1392" y="238"/>
                      <a:pt x="1401" y="234"/>
                    </a:cubicBezTo>
                    <a:cubicBezTo>
                      <a:pt x="1404" y="232"/>
                      <a:pt x="1408" y="232"/>
                      <a:pt x="1411" y="232"/>
                    </a:cubicBezTo>
                    <a:cubicBezTo>
                      <a:pt x="1432" y="234"/>
                      <a:pt x="1450" y="229"/>
                      <a:pt x="1468" y="220"/>
                    </a:cubicBezTo>
                    <a:cubicBezTo>
                      <a:pt x="1472" y="218"/>
                      <a:pt x="1477" y="217"/>
                      <a:pt x="1481" y="215"/>
                    </a:cubicBezTo>
                    <a:cubicBezTo>
                      <a:pt x="1495" y="211"/>
                      <a:pt x="1509" y="208"/>
                      <a:pt x="1519" y="196"/>
                    </a:cubicBezTo>
                    <a:cubicBezTo>
                      <a:pt x="1523" y="191"/>
                      <a:pt x="1528" y="189"/>
                      <a:pt x="1534" y="188"/>
                    </a:cubicBezTo>
                    <a:cubicBezTo>
                      <a:pt x="1544" y="185"/>
                      <a:pt x="1552" y="179"/>
                      <a:pt x="1561" y="174"/>
                    </a:cubicBezTo>
                    <a:cubicBezTo>
                      <a:pt x="1572" y="166"/>
                      <a:pt x="1584" y="160"/>
                      <a:pt x="1593" y="150"/>
                    </a:cubicBezTo>
                    <a:cubicBezTo>
                      <a:pt x="1603" y="140"/>
                      <a:pt x="1613" y="140"/>
                      <a:pt x="1625" y="143"/>
                    </a:cubicBezTo>
                    <a:cubicBezTo>
                      <a:pt x="1644" y="150"/>
                      <a:pt x="1664" y="153"/>
                      <a:pt x="1681" y="165"/>
                    </a:cubicBezTo>
                    <a:cubicBezTo>
                      <a:pt x="1682" y="166"/>
                      <a:pt x="1683" y="167"/>
                      <a:pt x="1685" y="167"/>
                    </a:cubicBezTo>
                    <a:cubicBezTo>
                      <a:pt x="1701" y="165"/>
                      <a:pt x="1717" y="165"/>
                      <a:pt x="1733" y="166"/>
                    </a:cubicBezTo>
                    <a:cubicBezTo>
                      <a:pt x="1743" y="167"/>
                      <a:pt x="1747" y="155"/>
                      <a:pt x="1757" y="154"/>
                    </a:cubicBezTo>
                    <a:cubicBezTo>
                      <a:pt x="1758" y="154"/>
                      <a:pt x="1760" y="148"/>
                      <a:pt x="1760" y="144"/>
                    </a:cubicBezTo>
                    <a:cubicBezTo>
                      <a:pt x="1759" y="129"/>
                      <a:pt x="1761" y="114"/>
                      <a:pt x="1758" y="99"/>
                    </a:cubicBezTo>
                    <a:cubicBezTo>
                      <a:pt x="1754" y="84"/>
                      <a:pt x="1757" y="68"/>
                      <a:pt x="1767" y="55"/>
                    </a:cubicBezTo>
                    <a:cubicBezTo>
                      <a:pt x="1776" y="41"/>
                      <a:pt x="1780" y="24"/>
                      <a:pt x="1799" y="20"/>
                    </a:cubicBezTo>
                    <a:cubicBezTo>
                      <a:pt x="1803" y="6"/>
                      <a:pt x="1813" y="11"/>
                      <a:pt x="1822" y="11"/>
                    </a:cubicBezTo>
                    <a:cubicBezTo>
                      <a:pt x="1838" y="10"/>
                      <a:pt x="1853" y="9"/>
                      <a:pt x="1868" y="15"/>
                    </a:cubicBezTo>
                    <a:cubicBezTo>
                      <a:pt x="1877" y="18"/>
                      <a:pt x="1886" y="18"/>
                      <a:pt x="1895" y="21"/>
                    </a:cubicBezTo>
                    <a:cubicBezTo>
                      <a:pt x="1906" y="25"/>
                      <a:pt x="1915" y="30"/>
                      <a:pt x="1927" y="31"/>
                    </a:cubicBezTo>
                    <a:cubicBezTo>
                      <a:pt x="1943" y="33"/>
                      <a:pt x="1946" y="54"/>
                      <a:pt x="1941" y="66"/>
                    </a:cubicBezTo>
                    <a:cubicBezTo>
                      <a:pt x="1940" y="69"/>
                      <a:pt x="1940" y="77"/>
                      <a:pt x="1932" y="74"/>
                    </a:cubicBezTo>
                    <a:cubicBezTo>
                      <a:pt x="1930" y="73"/>
                      <a:pt x="1930" y="78"/>
                      <a:pt x="1931" y="80"/>
                    </a:cubicBezTo>
                    <a:cubicBezTo>
                      <a:pt x="1934" y="95"/>
                      <a:pt x="1933" y="111"/>
                      <a:pt x="1932" y="126"/>
                    </a:cubicBezTo>
                    <a:cubicBezTo>
                      <a:pt x="1932" y="130"/>
                      <a:pt x="1932" y="134"/>
                      <a:pt x="1929" y="136"/>
                    </a:cubicBezTo>
                    <a:cubicBezTo>
                      <a:pt x="1919" y="141"/>
                      <a:pt x="1921" y="149"/>
                      <a:pt x="1923" y="156"/>
                    </a:cubicBezTo>
                    <a:cubicBezTo>
                      <a:pt x="1925" y="164"/>
                      <a:pt x="1923" y="169"/>
                      <a:pt x="1918" y="174"/>
                    </a:cubicBezTo>
                    <a:cubicBezTo>
                      <a:pt x="1910" y="186"/>
                      <a:pt x="1902" y="198"/>
                      <a:pt x="1899" y="212"/>
                    </a:cubicBezTo>
                    <a:cubicBezTo>
                      <a:pt x="1897" y="227"/>
                      <a:pt x="1887" y="233"/>
                      <a:pt x="1873" y="230"/>
                    </a:cubicBezTo>
                    <a:cubicBezTo>
                      <a:pt x="1871" y="229"/>
                      <a:pt x="1870" y="228"/>
                      <a:pt x="1868" y="228"/>
                    </a:cubicBezTo>
                    <a:cubicBezTo>
                      <a:pt x="1862" y="227"/>
                      <a:pt x="1854" y="221"/>
                      <a:pt x="1849" y="227"/>
                    </a:cubicBezTo>
                    <a:cubicBezTo>
                      <a:pt x="1844" y="235"/>
                      <a:pt x="1848" y="244"/>
                      <a:pt x="1852" y="252"/>
                    </a:cubicBezTo>
                    <a:cubicBezTo>
                      <a:pt x="1866" y="275"/>
                      <a:pt x="1884" y="295"/>
                      <a:pt x="1899" y="317"/>
                    </a:cubicBezTo>
                    <a:cubicBezTo>
                      <a:pt x="1909" y="330"/>
                      <a:pt x="1915" y="345"/>
                      <a:pt x="1921" y="360"/>
                    </a:cubicBezTo>
                    <a:cubicBezTo>
                      <a:pt x="1924" y="366"/>
                      <a:pt x="1922" y="372"/>
                      <a:pt x="1919" y="377"/>
                    </a:cubicBezTo>
                    <a:cubicBezTo>
                      <a:pt x="1913" y="389"/>
                      <a:pt x="1907" y="401"/>
                      <a:pt x="1896" y="409"/>
                    </a:cubicBezTo>
                    <a:cubicBezTo>
                      <a:pt x="1892" y="412"/>
                      <a:pt x="1889" y="416"/>
                      <a:pt x="1886" y="420"/>
                    </a:cubicBezTo>
                    <a:cubicBezTo>
                      <a:pt x="1866" y="448"/>
                      <a:pt x="1845" y="477"/>
                      <a:pt x="1818" y="499"/>
                    </a:cubicBezTo>
                    <a:cubicBezTo>
                      <a:pt x="1789" y="524"/>
                      <a:pt x="1755" y="541"/>
                      <a:pt x="1715" y="542"/>
                    </a:cubicBezTo>
                    <a:cubicBezTo>
                      <a:pt x="1712" y="542"/>
                      <a:pt x="1707" y="542"/>
                      <a:pt x="1706" y="546"/>
                    </a:cubicBezTo>
                    <a:cubicBezTo>
                      <a:pt x="1704" y="550"/>
                      <a:pt x="1710" y="551"/>
                      <a:pt x="1712" y="553"/>
                    </a:cubicBezTo>
                    <a:cubicBezTo>
                      <a:pt x="1726" y="563"/>
                      <a:pt x="1742" y="572"/>
                      <a:pt x="1754" y="583"/>
                    </a:cubicBezTo>
                    <a:cubicBezTo>
                      <a:pt x="1779" y="607"/>
                      <a:pt x="1807" y="625"/>
                      <a:pt x="1837" y="639"/>
                    </a:cubicBezTo>
                    <a:cubicBezTo>
                      <a:pt x="1856" y="648"/>
                      <a:pt x="1874" y="658"/>
                      <a:pt x="1892" y="668"/>
                    </a:cubicBezTo>
                    <a:cubicBezTo>
                      <a:pt x="1904" y="674"/>
                      <a:pt x="1911" y="685"/>
                      <a:pt x="1913" y="700"/>
                    </a:cubicBezTo>
                    <a:cubicBezTo>
                      <a:pt x="1916" y="735"/>
                      <a:pt x="1915" y="771"/>
                      <a:pt x="1916" y="806"/>
                    </a:cubicBezTo>
                    <a:cubicBezTo>
                      <a:pt x="1917" y="837"/>
                      <a:pt x="1915" y="867"/>
                      <a:pt x="1915" y="898"/>
                    </a:cubicBezTo>
                    <a:cubicBezTo>
                      <a:pt x="1915" y="926"/>
                      <a:pt x="1915" y="954"/>
                      <a:pt x="1915" y="982"/>
                    </a:cubicBezTo>
                    <a:cubicBezTo>
                      <a:pt x="1914" y="996"/>
                      <a:pt x="1915" y="1011"/>
                      <a:pt x="1915" y="1025"/>
                    </a:cubicBezTo>
                    <a:cubicBezTo>
                      <a:pt x="1915" y="1038"/>
                      <a:pt x="1911" y="1043"/>
                      <a:pt x="1898" y="1043"/>
                    </a:cubicBezTo>
                    <a:cubicBezTo>
                      <a:pt x="1886" y="1044"/>
                      <a:pt x="1874" y="1041"/>
                      <a:pt x="1861" y="1042"/>
                    </a:cubicBezTo>
                    <a:cubicBezTo>
                      <a:pt x="1866" y="1051"/>
                      <a:pt x="1871" y="1060"/>
                      <a:pt x="1880" y="1065"/>
                    </a:cubicBezTo>
                    <a:cubicBezTo>
                      <a:pt x="1888" y="1070"/>
                      <a:pt x="1898" y="1075"/>
                      <a:pt x="1907" y="1079"/>
                    </a:cubicBezTo>
                    <a:cubicBezTo>
                      <a:pt x="1911" y="1081"/>
                      <a:pt x="1916" y="1082"/>
                      <a:pt x="1921" y="1085"/>
                    </a:cubicBezTo>
                    <a:cubicBezTo>
                      <a:pt x="1928" y="1090"/>
                      <a:pt x="1937" y="1085"/>
                      <a:pt x="1945" y="1085"/>
                    </a:cubicBezTo>
                    <a:cubicBezTo>
                      <a:pt x="1957" y="1084"/>
                      <a:pt x="1968" y="1084"/>
                      <a:pt x="1980" y="1086"/>
                    </a:cubicBezTo>
                    <a:cubicBezTo>
                      <a:pt x="1995" y="1088"/>
                      <a:pt x="2010" y="1089"/>
                      <a:pt x="2025" y="1090"/>
                    </a:cubicBezTo>
                    <a:cubicBezTo>
                      <a:pt x="2036" y="1091"/>
                      <a:pt x="2047" y="1094"/>
                      <a:pt x="2059" y="1095"/>
                    </a:cubicBezTo>
                    <a:cubicBezTo>
                      <a:pt x="2069" y="1095"/>
                      <a:pt x="2064" y="1104"/>
                      <a:pt x="2064" y="1110"/>
                    </a:cubicBezTo>
                    <a:cubicBezTo>
                      <a:pt x="2065" y="1117"/>
                      <a:pt x="2059" y="1116"/>
                      <a:pt x="2054" y="1115"/>
                    </a:cubicBezTo>
                    <a:cubicBezTo>
                      <a:pt x="2042" y="1114"/>
                      <a:pt x="2029" y="1111"/>
                      <a:pt x="2017" y="1109"/>
                    </a:cubicBezTo>
                    <a:cubicBezTo>
                      <a:pt x="2000" y="1107"/>
                      <a:pt x="1983" y="1104"/>
                      <a:pt x="1963" y="1104"/>
                    </a:cubicBezTo>
                    <a:cubicBezTo>
                      <a:pt x="1971" y="1111"/>
                      <a:pt x="1975" y="1117"/>
                      <a:pt x="1970" y="1126"/>
                    </a:cubicBezTo>
                    <a:cubicBezTo>
                      <a:pt x="1968" y="1131"/>
                      <a:pt x="1966" y="1133"/>
                      <a:pt x="1961" y="1133"/>
                    </a:cubicBezTo>
                    <a:cubicBezTo>
                      <a:pt x="1932" y="1133"/>
                      <a:pt x="1902" y="1135"/>
                      <a:pt x="1874" y="1131"/>
                    </a:cubicBezTo>
                    <a:cubicBezTo>
                      <a:pt x="1864" y="1129"/>
                      <a:pt x="1852" y="1129"/>
                      <a:pt x="1845" y="1124"/>
                    </a:cubicBezTo>
                    <a:cubicBezTo>
                      <a:pt x="1835" y="1116"/>
                      <a:pt x="1825" y="1119"/>
                      <a:pt x="1815" y="1120"/>
                    </a:cubicBezTo>
                    <a:cubicBezTo>
                      <a:pt x="1794" y="1120"/>
                      <a:pt x="1772" y="1123"/>
                      <a:pt x="1752" y="1117"/>
                    </a:cubicBezTo>
                    <a:cubicBezTo>
                      <a:pt x="1736" y="1112"/>
                      <a:pt x="1729" y="1097"/>
                      <a:pt x="1739" y="1083"/>
                    </a:cubicBezTo>
                    <a:cubicBezTo>
                      <a:pt x="1742" y="1077"/>
                      <a:pt x="1738" y="1073"/>
                      <a:pt x="1740" y="1069"/>
                    </a:cubicBezTo>
                    <a:cubicBezTo>
                      <a:pt x="1743" y="1059"/>
                      <a:pt x="1735" y="1062"/>
                      <a:pt x="1732" y="1061"/>
                    </a:cubicBezTo>
                    <a:cubicBezTo>
                      <a:pt x="1723" y="1058"/>
                      <a:pt x="1721" y="1050"/>
                      <a:pt x="1717" y="1045"/>
                    </a:cubicBezTo>
                    <a:cubicBezTo>
                      <a:pt x="1702" y="1025"/>
                      <a:pt x="1689" y="1006"/>
                      <a:pt x="1678" y="984"/>
                    </a:cubicBezTo>
                    <a:cubicBezTo>
                      <a:pt x="1668" y="962"/>
                      <a:pt x="1663" y="939"/>
                      <a:pt x="1661" y="915"/>
                    </a:cubicBezTo>
                    <a:cubicBezTo>
                      <a:pt x="1658" y="895"/>
                      <a:pt x="1656" y="875"/>
                      <a:pt x="1655" y="855"/>
                    </a:cubicBezTo>
                    <a:cubicBezTo>
                      <a:pt x="1653" y="839"/>
                      <a:pt x="1655" y="823"/>
                      <a:pt x="1656" y="807"/>
                    </a:cubicBezTo>
                    <a:cubicBezTo>
                      <a:pt x="1656" y="786"/>
                      <a:pt x="1665" y="766"/>
                      <a:pt x="1665" y="745"/>
                    </a:cubicBezTo>
                    <a:cubicBezTo>
                      <a:pt x="1665" y="743"/>
                      <a:pt x="1666" y="741"/>
                      <a:pt x="1662" y="739"/>
                    </a:cubicBezTo>
                    <a:cubicBezTo>
                      <a:pt x="1646" y="733"/>
                      <a:pt x="1631" y="724"/>
                      <a:pt x="1614" y="718"/>
                    </a:cubicBezTo>
                    <a:cubicBezTo>
                      <a:pt x="1606" y="715"/>
                      <a:pt x="1597" y="710"/>
                      <a:pt x="1590" y="704"/>
                    </a:cubicBezTo>
                    <a:cubicBezTo>
                      <a:pt x="1580" y="698"/>
                      <a:pt x="1570" y="694"/>
                      <a:pt x="1560" y="689"/>
                    </a:cubicBezTo>
                    <a:cubicBezTo>
                      <a:pt x="1549" y="683"/>
                      <a:pt x="1538" y="687"/>
                      <a:pt x="1527" y="690"/>
                    </a:cubicBezTo>
                    <a:cubicBezTo>
                      <a:pt x="1520" y="691"/>
                      <a:pt x="1511" y="692"/>
                      <a:pt x="1507" y="702"/>
                    </a:cubicBezTo>
                    <a:cubicBezTo>
                      <a:pt x="1506" y="703"/>
                      <a:pt x="1504" y="705"/>
                      <a:pt x="1503" y="705"/>
                    </a:cubicBezTo>
                    <a:cubicBezTo>
                      <a:pt x="1483" y="713"/>
                      <a:pt x="1471" y="729"/>
                      <a:pt x="1457" y="743"/>
                    </a:cubicBezTo>
                    <a:cubicBezTo>
                      <a:pt x="1436" y="764"/>
                      <a:pt x="1414" y="785"/>
                      <a:pt x="1393" y="807"/>
                    </a:cubicBezTo>
                    <a:cubicBezTo>
                      <a:pt x="1375" y="826"/>
                      <a:pt x="1356" y="844"/>
                      <a:pt x="1340" y="864"/>
                    </a:cubicBezTo>
                    <a:cubicBezTo>
                      <a:pt x="1313" y="897"/>
                      <a:pt x="1287" y="929"/>
                      <a:pt x="1263" y="963"/>
                    </a:cubicBezTo>
                    <a:cubicBezTo>
                      <a:pt x="1247" y="985"/>
                      <a:pt x="1229" y="1006"/>
                      <a:pt x="1209" y="1026"/>
                    </a:cubicBezTo>
                    <a:cubicBezTo>
                      <a:pt x="1194" y="1041"/>
                      <a:pt x="1177" y="1055"/>
                      <a:pt x="1164" y="1072"/>
                    </a:cubicBezTo>
                    <a:cubicBezTo>
                      <a:pt x="1153" y="1086"/>
                      <a:pt x="1138" y="1099"/>
                      <a:pt x="1134" y="1118"/>
                    </a:cubicBezTo>
                    <a:cubicBezTo>
                      <a:pt x="1133" y="1123"/>
                      <a:pt x="1129" y="1126"/>
                      <a:pt x="1124" y="1126"/>
                    </a:cubicBezTo>
                    <a:cubicBezTo>
                      <a:pt x="1105" y="1126"/>
                      <a:pt x="1086" y="1126"/>
                      <a:pt x="1068" y="1125"/>
                    </a:cubicBezTo>
                    <a:cubicBezTo>
                      <a:pt x="1067" y="1125"/>
                      <a:pt x="1066" y="1126"/>
                      <a:pt x="1065" y="1125"/>
                    </a:cubicBezTo>
                    <a:cubicBezTo>
                      <a:pt x="1054" y="1120"/>
                      <a:pt x="1044" y="1121"/>
                      <a:pt x="1032" y="1125"/>
                    </a:cubicBezTo>
                    <a:cubicBezTo>
                      <a:pt x="1011" y="1134"/>
                      <a:pt x="988" y="1135"/>
                      <a:pt x="965" y="1131"/>
                    </a:cubicBezTo>
                    <a:cubicBezTo>
                      <a:pt x="950" y="1129"/>
                      <a:pt x="942" y="1120"/>
                      <a:pt x="939" y="1106"/>
                    </a:cubicBezTo>
                    <a:cubicBezTo>
                      <a:pt x="936" y="1093"/>
                      <a:pt x="936" y="1079"/>
                      <a:pt x="920" y="1072"/>
                    </a:cubicBezTo>
                    <a:cubicBezTo>
                      <a:pt x="909" y="1068"/>
                      <a:pt x="896" y="1060"/>
                      <a:pt x="896" y="1049"/>
                    </a:cubicBezTo>
                    <a:cubicBezTo>
                      <a:pt x="895" y="1025"/>
                      <a:pt x="878" y="1010"/>
                      <a:pt x="866" y="992"/>
                    </a:cubicBezTo>
                    <a:cubicBezTo>
                      <a:pt x="847" y="962"/>
                      <a:pt x="822" y="936"/>
                      <a:pt x="802" y="906"/>
                    </a:cubicBezTo>
                    <a:cubicBezTo>
                      <a:pt x="782" y="876"/>
                      <a:pt x="760" y="847"/>
                      <a:pt x="744" y="815"/>
                    </a:cubicBezTo>
                    <a:cubicBezTo>
                      <a:pt x="736" y="799"/>
                      <a:pt x="729" y="783"/>
                      <a:pt x="720" y="768"/>
                    </a:cubicBezTo>
                    <a:cubicBezTo>
                      <a:pt x="704" y="742"/>
                      <a:pt x="689" y="715"/>
                      <a:pt x="669" y="692"/>
                    </a:cubicBezTo>
                    <a:cubicBezTo>
                      <a:pt x="657" y="679"/>
                      <a:pt x="649" y="663"/>
                      <a:pt x="635" y="653"/>
                    </a:cubicBezTo>
                    <a:cubicBezTo>
                      <a:pt x="624" y="646"/>
                      <a:pt x="620" y="643"/>
                      <a:pt x="609" y="649"/>
                    </a:cubicBezTo>
                    <a:cubicBezTo>
                      <a:pt x="575" y="667"/>
                      <a:pt x="541" y="685"/>
                      <a:pt x="508" y="703"/>
                    </a:cubicBezTo>
                    <a:cubicBezTo>
                      <a:pt x="502" y="706"/>
                      <a:pt x="497" y="708"/>
                      <a:pt x="491" y="711"/>
                    </a:cubicBezTo>
                    <a:cubicBezTo>
                      <a:pt x="476" y="718"/>
                      <a:pt x="476" y="718"/>
                      <a:pt x="478" y="735"/>
                    </a:cubicBezTo>
                    <a:cubicBezTo>
                      <a:pt x="479" y="745"/>
                      <a:pt x="475" y="754"/>
                      <a:pt x="469" y="764"/>
                    </a:cubicBezTo>
                    <a:cubicBezTo>
                      <a:pt x="464" y="773"/>
                      <a:pt x="463" y="785"/>
                      <a:pt x="461" y="796"/>
                    </a:cubicBezTo>
                    <a:cubicBezTo>
                      <a:pt x="458" y="817"/>
                      <a:pt x="454" y="838"/>
                      <a:pt x="448" y="859"/>
                    </a:cubicBezTo>
                    <a:cubicBezTo>
                      <a:pt x="441" y="879"/>
                      <a:pt x="433" y="900"/>
                      <a:pt x="427" y="921"/>
                    </a:cubicBezTo>
                    <a:cubicBezTo>
                      <a:pt x="420" y="945"/>
                      <a:pt x="410" y="968"/>
                      <a:pt x="394" y="988"/>
                    </a:cubicBezTo>
                    <a:cubicBezTo>
                      <a:pt x="390" y="994"/>
                      <a:pt x="385" y="1000"/>
                      <a:pt x="381" y="1006"/>
                    </a:cubicBezTo>
                    <a:cubicBezTo>
                      <a:pt x="377" y="1012"/>
                      <a:pt x="375" y="1019"/>
                      <a:pt x="380" y="1025"/>
                    </a:cubicBezTo>
                    <a:cubicBezTo>
                      <a:pt x="383" y="1028"/>
                      <a:pt x="383" y="1032"/>
                      <a:pt x="384" y="1036"/>
                    </a:cubicBezTo>
                    <a:cubicBezTo>
                      <a:pt x="386" y="1049"/>
                      <a:pt x="387" y="1062"/>
                      <a:pt x="394" y="1074"/>
                    </a:cubicBezTo>
                    <a:cubicBezTo>
                      <a:pt x="397" y="1078"/>
                      <a:pt x="397" y="1083"/>
                      <a:pt x="398" y="1088"/>
                    </a:cubicBezTo>
                    <a:cubicBezTo>
                      <a:pt x="399" y="1096"/>
                      <a:pt x="402" y="1102"/>
                      <a:pt x="406" y="1109"/>
                    </a:cubicBezTo>
                    <a:cubicBezTo>
                      <a:pt x="417" y="1124"/>
                      <a:pt x="415" y="1136"/>
                      <a:pt x="398" y="1142"/>
                    </a:cubicBezTo>
                    <a:cubicBezTo>
                      <a:pt x="378" y="1149"/>
                      <a:pt x="358" y="1151"/>
                      <a:pt x="338" y="1156"/>
                    </a:cubicBezTo>
                    <a:cubicBezTo>
                      <a:pt x="334" y="1156"/>
                      <a:pt x="331" y="1155"/>
                      <a:pt x="329" y="1153"/>
                    </a:cubicBezTo>
                    <a:cubicBezTo>
                      <a:pt x="316" y="1145"/>
                      <a:pt x="305" y="1152"/>
                      <a:pt x="294" y="1156"/>
                    </a:cubicBezTo>
                    <a:cubicBezTo>
                      <a:pt x="293" y="1157"/>
                      <a:pt x="292" y="1158"/>
                      <a:pt x="293" y="1158"/>
                    </a:cubicBezTo>
                    <a:cubicBezTo>
                      <a:pt x="295" y="1167"/>
                      <a:pt x="289" y="1166"/>
                      <a:pt x="284" y="1168"/>
                    </a:cubicBezTo>
                    <a:cubicBezTo>
                      <a:pt x="271" y="1173"/>
                      <a:pt x="256" y="1174"/>
                      <a:pt x="242" y="1175"/>
                    </a:cubicBezTo>
                    <a:cubicBezTo>
                      <a:pt x="216" y="1179"/>
                      <a:pt x="190" y="1178"/>
                      <a:pt x="164" y="1178"/>
                    </a:cubicBezTo>
                    <a:cubicBezTo>
                      <a:pt x="153" y="1178"/>
                      <a:pt x="145" y="1172"/>
                      <a:pt x="142" y="1161"/>
                    </a:cubicBezTo>
                    <a:cubicBezTo>
                      <a:pt x="140" y="1155"/>
                      <a:pt x="135" y="1156"/>
                      <a:pt x="131" y="1156"/>
                    </a:cubicBezTo>
                    <a:cubicBezTo>
                      <a:pt x="98" y="1156"/>
                      <a:pt x="66" y="1156"/>
                      <a:pt x="33" y="1156"/>
                    </a:cubicBezTo>
                    <a:cubicBezTo>
                      <a:pt x="24" y="1157"/>
                      <a:pt x="16" y="1154"/>
                      <a:pt x="7" y="1152"/>
                    </a:cubicBezTo>
                    <a:cubicBezTo>
                      <a:pt x="0" y="1151"/>
                      <a:pt x="2" y="1144"/>
                      <a:pt x="2" y="1140"/>
                    </a:cubicBezTo>
                    <a:cubicBezTo>
                      <a:pt x="1" y="1134"/>
                      <a:pt x="5" y="1133"/>
                      <a:pt x="9" y="1133"/>
                    </a:cubicBezTo>
                    <a:cubicBezTo>
                      <a:pt x="26" y="1134"/>
                      <a:pt x="43" y="1136"/>
                      <a:pt x="59" y="1137"/>
                    </a:cubicBezTo>
                    <a:cubicBezTo>
                      <a:pt x="88" y="1140"/>
                      <a:pt x="116" y="1139"/>
                      <a:pt x="144" y="1136"/>
                    </a:cubicBezTo>
                    <a:cubicBezTo>
                      <a:pt x="148" y="1136"/>
                      <a:pt x="150" y="1133"/>
                      <a:pt x="152" y="1130"/>
                    </a:cubicBezTo>
                    <a:cubicBezTo>
                      <a:pt x="157" y="1122"/>
                      <a:pt x="163" y="1118"/>
                      <a:pt x="172" y="1121"/>
                    </a:cubicBezTo>
                    <a:cubicBezTo>
                      <a:pt x="174" y="1121"/>
                      <a:pt x="177" y="1121"/>
                      <a:pt x="179" y="1121"/>
                    </a:cubicBezTo>
                    <a:cubicBezTo>
                      <a:pt x="193" y="1121"/>
                      <a:pt x="200" y="1116"/>
                      <a:pt x="201" y="1103"/>
                    </a:cubicBezTo>
                    <a:cubicBezTo>
                      <a:pt x="201" y="1098"/>
                      <a:pt x="204" y="1098"/>
                      <a:pt x="207" y="1097"/>
                    </a:cubicBezTo>
                    <a:cubicBezTo>
                      <a:pt x="212" y="1095"/>
                      <a:pt x="217" y="1096"/>
                      <a:pt x="220" y="1091"/>
                    </a:cubicBezTo>
                    <a:cubicBezTo>
                      <a:pt x="223" y="1086"/>
                      <a:pt x="226" y="1083"/>
                      <a:pt x="222" y="1078"/>
                    </a:cubicBezTo>
                    <a:cubicBezTo>
                      <a:pt x="220" y="1076"/>
                      <a:pt x="221" y="1072"/>
                      <a:pt x="221" y="1069"/>
                    </a:cubicBezTo>
                    <a:cubicBezTo>
                      <a:pt x="221" y="1054"/>
                      <a:pt x="221" y="1040"/>
                      <a:pt x="221" y="1025"/>
                    </a:cubicBezTo>
                    <a:cubicBezTo>
                      <a:pt x="221" y="986"/>
                      <a:pt x="217" y="946"/>
                      <a:pt x="219" y="907"/>
                    </a:cubicBezTo>
                    <a:cubicBezTo>
                      <a:pt x="221" y="855"/>
                      <a:pt x="220" y="804"/>
                      <a:pt x="221" y="752"/>
                    </a:cubicBezTo>
                    <a:cubicBezTo>
                      <a:pt x="222" y="732"/>
                      <a:pt x="227" y="712"/>
                      <a:pt x="245" y="697"/>
                    </a:cubicBezTo>
                    <a:cubicBezTo>
                      <a:pt x="268" y="676"/>
                      <a:pt x="288" y="653"/>
                      <a:pt x="311" y="633"/>
                    </a:cubicBezTo>
                    <a:cubicBezTo>
                      <a:pt x="329" y="618"/>
                      <a:pt x="346" y="603"/>
                      <a:pt x="365" y="591"/>
                    </a:cubicBezTo>
                    <a:cubicBezTo>
                      <a:pt x="368" y="589"/>
                      <a:pt x="371" y="587"/>
                      <a:pt x="374" y="584"/>
                    </a:cubicBezTo>
                    <a:close/>
                    <a:moveTo>
                      <a:pt x="1020" y="1025"/>
                    </a:moveTo>
                    <a:cubicBezTo>
                      <a:pt x="1028" y="1023"/>
                      <a:pt x="1030" y="1017"/>
                      <a:pt x="1032" y="1011"/>
                    </a:cubicBezTo>
                    <a:cubicBezTo>
                      <a:pt x="1038" y="996"/>
                      <a:pt x="1044" y="981"/>
                      <a:pt x="1056" y="970"/>
                    </a:cubicBezTo>
                    <a:cubicBezTo>
                      <a:pt x="1072" y="954"/>
                      <a:pt x="1084" y="936"/>
                      <a:pt x="1097" y="918"/>
                    </a:cubicBezTo>
                    <a:cubicBezTo>
                      <a:pt x="1122" y="883"/>
                      <a:pt x="1146" y="849"/>
                      <a:pt x="1175" y="817"/>
                    </a:cubicBezTo>
                    <a:cubicBezTo>
                      <a:pt x="1185" y="806"/>
                      <a:pt x="1195" y="795"/>
                      <a:pt x="1211" y="791"/>
                    </a:cubicBezTo>
                    <a:cubicBezTo>
                      <a:pt x="1222" y="789"/>
                      <a:pt x="1225" y="779"/>
                      <a:pt x="1232" y="772"/>
                    </a:cubicBezTo>
                    <a:cubicBezTo>
                      <a:pt x="1243" y="762"/>
                      <a:pt x="1255" y="753"/>
                      <a:pt x="1262" y="739"/>
                    </a:cubicBezTo>
                    <a:cubicBezTo>
                      <a:pt x="1267" y="730"/>
                      <a:pt x="1274" y="721"/>
                      <a:pt x="1279" y="710"/>
                    </a:cubicBezTo>
                    <a:cubicBezTo>
                      <a:pt x="1288" y="687"/>
                      <a:pt x="1298" y="663"/>
                      <a:pt x="1309" y="640"/>
                    </a:cubicBezTo>
                    <a:cubicBezTo>
                      <a:pt x="1315" y="628"/>
                      <a:pt x="1315" y="613"/>
                      <a:pt x="1325" y="603"/>
                    </a:cubicBezTo>
                    <a:cubicBezTo>
                      <a:pt x="1333" y="593"/>
                      <a:pt x="1335" y="583"/>
                      <a:pt x="1325" y="572"/>
                    </a:cubicBezTo>
                    <a:cubicBezTo>
                      <a:pt x="1321" y="568"/>
                      <a:pt x="1323" y="563"/>
                      <a:pt x="1326" y="558"/>
                    </a:cubicBezTo>
                    <a:cubicBezTo>
                      <a:pt x="1332" y="551"/>
                      <a:pt x="1337" y="544"/>
                      <a:pt x="1341" y="536"/>
                    </a:cubicBezTo>
                    <a:cubicBezTo>
                      <a:pt x="1361" y="500"/>
                      <a:pt x="1383" y="465"/>
                      <a:pt x="1420" y="443"/>
                    </a:cubicBezTo>
                    <a:cubicBezTo>
                      <a:pt x="1429" y="438"/>
                      <a:pt x="1429" y="433"/>
                      <a:pt x="1423" y="425"/>
                    </a:cubicBezTo>
                    <a:cubicBezTo>
                      <a:pt x="1421" y="422"/>
                      <a:pt x="1420" y="419"/>
                      <a:pt x="1419" y="416"/>
                    </a:cubicBezTo>
                    <a:cubicBezTo>
                      <a:pt x="1417" y="411"/>
                      <a:pt x="1414" y="408"/>
                      <a:pt x="1409" y="406"/>
                    </a:cubicBezTo>
                    <a:cubicBezTo>
                      <a:pt x="1393" y="400"/>
                      <a:pt x="1377" y="397"/>
                      <a:pt x="1361" y="391"/>
                    </a:cubicBezTo>
                    <a:cubicBezTo>
                      <a:pt x="1330" y="379"/>
                      <a:pt x="1297" y="370"/>
                      <a:pt x="1265" y="360"/>
                    </a:cubicBezTo>
                    <a:cubicBezTo>
                      <a:pt x="1259" y="358"/>
                      <a:pt x="1253" y="357"/>
                      <a:pt x="1246" y="359"/>
                    </a:cubicBezTo>
                    <a:cubicBezTo>
                      <a:pt x="1240" y="361"/>
                      <a:pt x="1234" y="359"/>
                      <a:pt x="1231" y="354"/>
                    </a:cubicBezTo>
                    <a:cubicBezTo>
                      <a:pt x="1224" y="345"/>
                      <a:pt x="1217" y="343"/>
                      <a:pt x="1208" y="347"/>
                    </a:cubicBezTo>
                    <a:cubicBezTo>
                      <a:pt x="1195" y="352"/>
                      <a:pt x="1183" y="351"/>
                      <a:pt x="1170" y="347"/>
                    </a:cubicBezTo>
                    <a:cubicBezTo>
                      <a:pt x="1162" y="345"/>
                      <a:pt x="1153" y="346"/>
                      <a:pt x="1147" y="339"/>
                    </a:cubicBezTo>
                    <a:cubicBezTo>
                      <a:pt x="1147" y="338"/>
                      <a:pt x="1144" y="338"/>
                      <a:pt x="1143" y="339"/>
                    </a:cubicBezTo>
                    <a:cubicBezTo>
                      <a:pt x="1134" y="341"/>
                      <a:pt x="1130" y="337"/>
                      <a:pt x="1129" y="329"/>
                    </a:cubicBezTo>
                    <a:cubicBezTo>
                      <a:pt x="1128" y="324"/>
                      <a:pt x="1127" y="321"/>
                      <a:pt x="1122" y="320"/>
                    </a:cubicBezTo>
                    <a:cubicBezTo>
                      <a:pt x="1099" y="316"/>
                      <a:pt x="1075" y="314"/>
                      <a:pt x="1052" y="310"/>
                    </a:cubicBezTo>
                    <a:cubicBezTo>
                      <a:pt x="1035" y="308"/>
                      <a:pt x="1016" y="306"/>
                      <a:pt x="999" y="302"/>
                    </a:cubicBezTo>
                    <a:cubicBezTo>
                      <a:pt x="984" y="299"/>
                      <a:pt x="968" y="302"/>
                      <a:pt x="953" y="298"/>
                    </a:cubicBezTo>
                    <a:cubicBezTo>
                      <a:pt x="949" y="297"/>
                      <a:pt x="947" y="301"/>
                      <a:pt x="945" y="304"/>
                    </a:cubicBezTo>
                    <a:cubicBezTo>
                      <a:pt x="943" y="308"/>
                      <a:pt x="939" y="313"/>
                      <a:pt x="934" y="311"/>
                    </a:cubicBezTo>
                    <a:cubicBezTo>
                      <a:pt x="923" y="306"/>
                      <a:pt x="914" y="311"/>
                      <a:pt x="904" y="316"/>
                    </a:cubicBezTo>
                    <a:cubicBezTo>
                      <a:pt x="894" y="321"/>
                      <a:pt x="884" y="325"/>
                      <a:pt x="872" y="320"/>
                    </a:cubicBezTo>
                    <a:cubicBezTo>
                      <a:pt x="856" y="313"/>
                      <a:pt x="839" y="316"/>
                      <a:pt x="824" y="321"/>
                    </a:cubicBezTo>
                    <a:cubicBezTo>
                      <a:pt x="783" y="336"/>
                      <a:pt x="741" y="351"/>
                      <a:pt x="700" y="366"/>
                    </a:cubicBezTo>
                    <a:cubicBezTo>
                      <a:pt x="692" y="369"/>
                      <a:pt x="692" y="372"/>
                      <a:pt x="696" y="378"/>
                    </a:cubicBezTo>
                    <a:cubicBezTo>
                      <a:pt x="710" y="397"/>
                      <a:pt x="726" y="415"/>
                      <a:pt x="737" y="436"/>
                    </a:cubicBezTo>
                    <a:cubicBezTo>
                      <a:pt x="747" y="453"/>
                      <a:pt x="758" y="470"/>
                      <a:pt x="767" y="487"/>
                    </a:cubicBezTo>
                    <a:cubicBezTo>
                      <a:pt x="769" y="492"/>
                      <a:pt x="773" y="498"/>
                      <a:pt x="768" y="504"/>
                    </a:cubicBezTo>
                    <a:cubicBezTo>
                      <a:pt x="765" y="508"/>
                      <a:pt x="767" y="511"/>
                      <a:pt x="768" y="515"/>
                    </a:cubicBezTo>
                    <a:cubicBezTo>
                      <a:pt x="774" y="532"/>
                      <a:pt x="788" y="544"/>
                      <a:pt x="792" y="562"/>
                    </a:cubicBezTo>
                    <a:cubicBezTo>
                      <a:pt x="794" y="568"/>
                      <a:pt x="798" y="573"/>
                      <a:pt x="801" y="579"/>
                    </a:cubicBezTo>
                    <a:cubicBezTo>
                      <a:pt x="809" y="596"/>
                      <a:pt x="811" y="615"/>
                      <a:pt x="819" y="632"/>
                    </a:cubicBezTo>
                    <a:cubicBezTo>
                      <a:pt x="822" y="641"/>
                      <a:pt x="824" y="651"/>
                      <a:pt x="826" y="660"/>
                    </a:cubicBezTo>
                    <a:cubicBezTo>
                      <a:pt x="830" y="672"/>
                      <a:pt x="837" y="682"/>
                      <a:pt x="840" y="694"/>
                    </a:cubicBezTo>
                    <a:cubicBezTo>
                      <a:pt x="845" y="712"/>
                      <a:pt x="851" y="730"/>
                      <a:pt x="867" y="743"/>
                    </a:cubicBezTo>
                    <a:cubicBezTo>
                      <a:pt x="874" y="749"/>
                      <a:pt x="877" y="758"/>
                      <a:pt x="879" y="767"/>
                    </a:cubicBezTo>
                    <a:cubicBezTo>
                      <a:pt x="880" y="773"/>
                      <a:pt x="883" y="777"/>
                      <a:pt x="889" y="780"/>
                    </a:cubicBezTo>
                    <a:cubicBezTo>
                      <a:pt x="897" y="784"/>
                      <a:pt x="904" y="790"/>
                      <a:pt x="908" y="799"/>
                    </a:cubicBezTo>
                    <a:cubicBezTo>
                      <a:pt x="917" y="820"/>
                      <a:pt x="928" y="838"/>
                      <a:pt x="940" y="857"/>
                    </a:cubicBezTo>
                    <a:cubicBezTo>
                      <a:pt x="952" y="877"/>
                      <a:pt x="964" y="897"/>
                      <a:pt x="969" y="921"/>
                    </a:cubicBezTo>
                    <a:cubicBezTo>
                      <a:pt x="970" y="929"/>
                      <a:pt x="971" y="938"/>
                      <a:pt x="978" y="944"/>
                    </a:cubicBezTo>
                    <a:cubicBezTo>
                      <a:pt x="992" y="957"/>
                      <a:pt x="1002" y="972"/>
                      <a:pt x="1012" y="989"/>
                    </a:cubicBezTo>
                    <a:cubicBezTo>
                      <a:pt x="1018" y="1000"/>
                      <a:pt x="1024" y="1011"/>
                      <a:pt x="1020" y="1025"/>
                    </a:cubicBezTo>
                    <a:close/>
                    <a:moveTo>
                      <a:pt x="1743" y="1045"/>
                    </a:moveTo>
                    <a:cubicBezTo>
                      <a:pt x="1754" y="1038"/>
                      <a:pt x="1757" y="1027"/>
                      <a:pt x="1759" y="1015"/>
                    </a:cubicBezTo>
                    <a:cubicBezTo>
                      <a:pt x="1761" y="1002"/>
                      <a:pt x="1768" y="990"/>
                      <a:pt x="1765" y="975"/>
                    </a:cubicBezTo>
                    <a:cubicBezTo>
                      <a:pt x="1762" y="962"/>
                      <a:pt x="1767" y="949"/>
                      <a:pt x="1769" y="935"/>
                    </a:cubicBezTo>
                    <a:cubicBezTo>
                      <a:pt x="1770" y="920"/>
                      <a:pt x="1770" y="903"/>
                      <a:pt x="1779" y="889"/>
                    </a:cubicBezTo>
                    <a:cubicBezTo>
                      <a:pt x="1781" y="887"/>
                      <a:pt x="1780" y="884"/>
                      <a:pt x="1780" y="882"/>
                    </a:cubicBezTo>
                    <a:cubicBezTo>
                      <a:pt x="1780" y="862"/>
                      <a:pt x="1773" y="843"/>
                      <a:pt x="1775" y="823"/>
                    </a:cubicBezTo>
                    <a:cubicBezTo>
                      <a:pt x="1776" y="818"/>
                      <a:pt x="1775" y="813"/>
                      <a:pt x="1775" y="807"/>
                    </a:cubicBezTo>
                    <a:cubicBezTo>
                      <a:pt x="1775" y="805"/>
                      <a:pt x="1776" y="803"/>
                      <a:pt x="1773" y="802"/>
                    </a:cubicBezTo>
                    <a:cubicBezTo>
                      <a:pt x="1759" y="799"/>
                      <a:pt x="1757" y="787"/>
                      <a:pt x="1758" y="777"/>
                    </a:cubicBezTo>
                    <a:cubicBezTo>
                      <a:pt x="1758" y="771"/>
                      <a:pt x="1755" y="770"/>
                      <a:pt x="1752" y="768"/>
                    </a:cubicBezTo>
                    <a:cubicBezTo>
                      <a:pt x="1741" y="762"/>
                      <a:pt x="1727" y="764"/>
                      <a:pt x="1717" y="756"/>
                    </a:cubicBezTo>
                    <a:cubicBezTo>
                      <a:pt x="1709" y="750"/>
                      <a:pt x="1700" y="749"/>
                      <a:pt x="1689" y="749"/>
                    </a:cubicBezTo>
                    <a:cubicBezTo>
                      <a:pt x="1684" y="748"/>
                      <a:pt x="1683" y="750"/>
                      <a:pt x="1682" y="754"/>
                    </a:cubicBezTo>
                    <a:cubicBezTo>
                      <a:pt x="1667" y="825"/>
                      <a:pt x="1667" y="895"/>
                      <a:pt x="1691" y="963"/>
                    </a:cubicBezTo>
                    <a:cubicBezTo>
                      <a:pt x="1694" y="973"/>
                      <a:pt x="1693" y="983"/>
                      <a:pt x="1700" y="993"/>
                    </a:cubicBezTo>
                    <a:cubicBezTo>
                      <a:pt x="1708" y="1006"/>
                      <a:pt x="1721" y="1016"/>
                      <a:pt x="1728" y="1031"/>
                    </a:cubicBezTo>
                    <a:cubicBezTo>
                      <a:pt x="1729" y="1034"/>
                      <a:pt x="1733" y="1037"/>
                      <a:pt x="1735" y="1037"/>
                    </a:cubicBezTo>
                    <a:cubicBezTo>
                      <a:pt x="1741" y="1038"/>
                      <a:pt x="1742" y="1042"/>
                      <a:pt x="1743" y="1045"/>
                    </a:cubicBezTo>
                    <a:close/>
                    <a:moveTo>
                      <a:pt x="368" y="959"/>
                    </a:moveTo>
                    <a:cubicBezTo>
                      <a:pt x="369" y="963"/>
                      <a:pt x="370" y="967"/>
                      <a:pt x="371" y="971"/>
                    </a:cubicBezTo>
                    <a:cubicBezTo>
                      <a:pt x="372" y="973"/>
                      <a:pt x="372" y="975"/>
                      <a:pt x="374" y="975"/>
                    </a:cubicBezTo>
                    <a:cubicBezTo>
                      <a:pt x="377" y="975"/>
                      <a:pt x="378" y="973"/>
                      <a:pt x="378" y="971"/>
                    </a:cubicBezTo>
                    <a:cubicBezTo>
                      <a:pt x="381" y="963"/>
                      <a:pt x="393" y="959"/>
                      <a:pt x="391" y="947"/>
                    </a:cubicBezTo>
                    <a:cubicBezTo>
                      <a:pt x="391" y="946"/>
                      <a:pt x="393" y="943"/>
                      <a:pt x="394" y="943"/>
                    </a:cubicBezTo>
                    <a:cubicBezTo>
                      <a:pt x="401" y="945"/>
                      <a:pt x="398" y="938"/>
                      <a:pt x="400" y="936"/>
                    </a:cubicBezTo>
                    <a:cubicBezTo>
                      <a:pt x="413" y="914"/>
                      <a:pt x="417" y="890"/>
                      <a:pt x="427" y="867"/>
                    </a:cubicBezTo>
                    <a:cubicBezTo>
                      <a:pt x="434" y="851"/>
                      <a:pt x="430" y="833"/>
                      <a:pt x="439" y="817"/>
                    </a:cubicBezTo>
                    <a:cubicBezTo>
                      <a:pt x="441" y="811"/>
                      <a:pt x="444" y="804"/>
                      <a:pt x="443" y="797"/>
                    </a:cubicBezTo>
                    <a:cubicBezTo>
                      <a:pt x="443" y="783"/>
                      <a:pt x="448" y="770"/>
                      <a:pt x="448" y="757"/>
                    </a:cubicBezTo>
                    <a:cubicBezTo>
                      <a:pt x="449" y="753"/>
                      <a:pt x="448" y="744"/>
                      <a:pt x="454" y="741"/>
                    </a:cubicBezTo>
                    <a:cubicBezTo>
                      <a:pt x="458" y="738"/>
                      <a:pt x="458" y="733"/>
                      <a:pt x="456" y="731"/>
                    </a:cubicBezTo>
                    <a:cubicBezTo>
                      <a:pt x="453" y="728"/>
                      <a:pt x="450" y="732"/>
                      <a:pt x="448" y="734"/>
                    </a:cubicBezTo>
                    <a:cubicBezTo>
                      <a:pt x="438" y="744"/>
                      <a:pt x="427" y="750"/>
                      <a:pt x="416" y="756"/>
                    </a:cubicBezTo>
                    <a:cubicBezTo>
                      <a:pt x="403" y="764"/>
                      <a:pt x="390" y="769"/>
                      <a:pt x="377" y="775"/>
                    </a:cubicBezTo>
                    <a:cubicBezTo>
                      <a:pt x="373" y="777"/>
                      <a:pt x="372" y="779"/>
                      <a:pt x="375" y="783"/>
                    </a:cubicBezTo>
                    <a:cubicBezTo>
                      <a:pt x="380" y="791"/>
                      <a:pt x="381" y="799"/>
                      <a:pt x="378" y="808"/>
                    </a:cubicBezTo>
                    <a:cubicBezTo>
                      <a:pt x="371" y="828"/>
                      <a:pt x="369" y="849"/>
                      <a:pt x="369" y="871"/>
                    </a:cubicBezTo>
                    <a:cubicBezTo>
                      <a:pt x="368" y="889"/>
                      <a:pt x="372" y="907"/>
                      <a:pt x="371" y="926"/>
                    </a:cubicBezTo>
                    <a:cubicBezTo>
                      <a:pt x="371" y="937"/>
                      <a:pt x="371" y="948"/>
                      <a:pt x="368" y="959"/>
                    </a:cubicBezTo>
                    <a:close/>
                    <a:moveTo>
                      <a:pt x="795" y="318"/>
                    </a:moveTo>
                    <a:cubicBezTo>
                      <a:pt x="790" y="314"/>
                      <a:pt x="784" y="316"/>
                      <a:pt x="779" y="315"/>
                    </a:cubicBezTo>
                    <a:cubicBezTo>
                      <a:pt x="759" y="315"/>
                      <a:pt x="740" y="312"/>
                      <a:pt x="723" y="302"/>
                    </a:cubicBezTo>
                    <a:cubicBezTo>
                      <a:pt x="715" y="297"/>
                      <a:pt x="707" y="293"/>
                      <a:pt x="697" y="292"/>
                    </a:cubicBezTo>
                    <a:cubicBezTo>
                      <a:pt x="689" y="291"/>
                      <a:pt x="681" y="287"/>
                      <a:pt x="673" y="284"/>
                    </a:cubicBezTo>
                    <a:cubicBezTo>
                      <a:pt x="661" y="280"/>
                      <a:pt x="650" y="277"/>
                      <a:pt x="638" y="275"/>
                    </a:cubicBezTo>
                    <a:cubicBezTo>
                      <a:pt x="630" y="275"/>
                      <a:pt x="624" y="273"/>
                      <a:pt x="617" y="270"/>
                    </a:cubicBezTo>
                    <a:cubicBezTo>
                      <a:pt x="610" y="265"/>
                      <a:pt x="602" y="262"/>
                      <a:pt x="593" y="260"/>
                    </a:cubicBezTo>
                    <a:cubicBezTo>
                      <a:pt x="588" y="259"/>
                      <a:pt x="586" y="259"/>
                      <a:pt x="587" y="266"/>
                    </a:cubicBezTo>
                    <a:cubicBezTo>
                      <a:pt x="589" y="277"/>
                      <a:pt x="598" y="285"/>
                      <a:pt x="602" y="295"/>
                    </a:cubicBezTo>
                    <a:cubicBezTo>
                      <a:pt x="608" y="311"/>
                      <a:pt x="621" y="322"/>
                      <a:pt x="628" y="338"/>
                    </a:cubicBezTo>
                    <a:cubicBezTo>
                      <a:pt x="630" y="343"/>
                      <a:pt x="633" y="345"/>
                      <a:pt x="638" y="345"/>
                    </a:cubicBezTo>
                    <a:cubicBezTo>
                      <a:pt x="644" y="345"/>
                      <a:pt x="650" y="347"/>
                      <a:pt x="656" y="343"/>
                    </a:cubicBezTo>
                    <a:cubicBezTo>
                      <a:pt x="659" y="340"/>
                      <a:pt x="662" y="341"/>
                      <a:pt x="665" y="343"/>
                    </a:cubicBezTo>
                    <a:cubicBezTo>
                      <a:pt x="669" y="346"/>
                      <a:pt x="674" y="348"/>
                      <a:pt x="677" y="352"/>
                    </a:cubicBezTo>
                    <a:cubicBezTo>
                      <a:pt x="685" y="361"/>
                      <a:pt x="692" y="355"/>
                      <a:pt x="700" y="352"/>
                    </a:cubicBezTo>
                    <a:cubicBezTo>
                      <a:pt x="703" y="351"/>
                      <a:pt x="704" y="349"/>
                      <a:pt x="707" y="348"/>
                    </a:cubicBezTo>
                    <a:cubicBezTo>
                      <a:pt x="737" y="341"/>
                      <a:pt x="766" y="329"/>
                      <a:pt x="795" y="318"/>
                    </a:cubicBezTo>
                    <a:close/>
                    <a:moveTo>
                      <a:pt x="1517" y="317"/>
                    </a:moveTo>
                    <a:cubicBezTo>
                      <a:pt x="1512" y="317"/>
                      <a:pt x="1509" y="320"/>
                      <a:pt x="1506" y="321"/>
                    </a:cubicBezTo>
                    <a:cubicBezTo>
                      <a:pt x="1489" y="329"/>
                      <a:pt x="1473" y="339"/>
                      <a:pt x="1454" y="342"/>
                    </a:cubicBezTo>
                    <a:cubicBezTo>
                      <a:pt x="1441" y="343"/>
                      <a:pt x="1429" y="341"/>
                      <a:pt x="1417" y="343"/>
                    </a:cubicBezTo>
                    <a:cubicBezTo>
                      <a:pt x="1380" y="350"/>
                      <a:pt x="1343" y="351"/>
                      <a:pt x="1307" y="357"/>
                    </a:cubicBezTo>
                    <a:cubicBezTo>
                      <a:pt x="1318" y="361"/>
                      <a:pt x="1331" y="363"/>
                      <a:pt x="1343" y="368"/>
                    </a:cubicBezTo>
                    <a:cubicBezTo>
                      <a:pt x="1362" y="376"/>
                      <a:pt x="1382" y="384"/>
                      <a:pt x="1403" y="386"/>
                    </a:cubicBezTo>
                    <a:cubicBezTo>
                      <a:pt x="1408" y="387"/>
                      <a:pt x="1413" y="389"/>
                      <a:pt x="1417" y="392"/>
                    </a:cubicBezTo>
                    <a:cubicBezTo>
                      <a:pt x="1422" y="396"/>
                      <a:pt x="1429" y="399"/>
                      <a:pt x="1435" y="396"/>
                    </a:cubicBezTo>
                    <a:cubicBezTo>
                      <a:pt x="1454" y="388"/>
                      <a:pt x="1475" y="383"/>
                      <a:pt x="1486" y="364"/>
                    </a:cubicBezTo>
                    <a:cubicBezTo>
                      <a:pt x="1488" y="360"/>
                      <a:pt x="1491" y="357"/>
                      <a:pt x="1494" y="355"/>
                    </a:cubicBezTo>
                    <a:cubicBezTo>
                      <a:pt x="1509" y="347"/>
                      <a:pt x="1508" y="329"/>
                      <a:pt x="1517" y="317"/>
                    </a:cubicBezTo>
                    <a:close/>
                    <a:moveTo>
                      <a:pt x="331" y="434"/>
                    </a:moveTo>
                    <a:cubicBezTo>
                      <a:pt x="331" y="437"/>
                      <a:pt x="331" y="438"/>
                      <a:pt x="331" y="440"/>
                    </a:cubicBezTo>
                    <a:cubicBezTo>
                      <a:pt x="333" y="450"/>
                      <a:pt x="342" y="457"/>
                      <a:pt x="342" y="469"/>
                    </a:cubicBezTo>
                    <a:cubicBezTo>
                      <a:pt x="341" y="470"/>
                      <a:pt x="344" y="472"/>
                      <a:pt x="345" y="472"/>
                    </a:cubicBezTo>
                    <a:cubicBezTo>
                      <a:pt x="365" y="473"/>
                      <a:pt x="376" y="491"/>
                      <a:pt x="395" y="496"/>
                    </a:cubicBezTo>
                    <a:cubicBezTo>
                      <a:pt x="405" y="499"/>
                      <a:pt x="415" y="506"/>
                      <a:pt x="425" y="512"/>
                    </a:cubicBezTo>
                    <a:cubicBezTo>
                      <a:pt x="429" y="515"/>
                      <a:pt x="433" y="515"/>
                      <a:pt x="438" y="511"/>
                    </a:cubicBezTo>
                    <a:cubicBezTo>
                      <a:pt x="442" y="508"/>
                      <a:pt x="442" y="505"/>
                      <a:pt x="440" y="500"/>
                    </a:cubicBezTo>
                    <a:cubicBezTo>
                      <a:pt x="438" y="496"/>
                      <a:pt x="438" y="492"/>
                      <a:pt x="440" y="488"/>
                    </a:cubicBezTo>
                    <a:cubicBezTo>
                      <a:pt x="441" y="484"/>
                      <a:pt x="440" y="483"/>
                      <a:pt x="437" y="482"/>
                    </a:cubicBezTo>
                    <a:cubicBezTo>
                      <a:pt x="401" y="468"/>
                      <a:pt x="366" y="454"/>
                      <a:pt x="331" y="434"/>
                    </a:cubicBezTo>
                    <a:close/>
                    <a:moveTo>
                      <a:pt x="325" y="313"/>
                    </a:moveTo>
                    <a:cubicBezTo>
                      <a:pt x="323" y="310"/>
                      <a:pt x="322" y="307"/>
                      <a:pt x="321" y="303"/>
                    </a:cubicBezTo>
                    <a:cubicBezTo>
                      <a:pt x="316" y="288"/>
                      <a:pt x="312" y="272"/>
                      <a:pt x="304" y="258"/>
                    </a:cubicBezTo>
                    <a:cubicBezTo>
                      <a:pt x="301" y="253"/>
                      <a:pt x="299" y="249"/>
                      <a:pt x="292" y="249"/>
                    </a:cubicBezTo>
                    <a:cubicBezTo>
                      <a:pt x="284" y="248"/>
                      <a:pt x="282" y="242"/>
                      <a:pt x="286" y="235"/>
                    </a:cubicBezTo>
                    <a:cubicBezTo>
                      <a:pt x="287" y="232"/>
                      <a:pt x="285" y="230"/>
                      <a:pt x="285" y="228"/>
                    </a:cubicBezTo>
                    <a:cubicBezTo>
                      <a:pt x="283" y="219"/>
                      <a:pt x="279" y="211"/>
                      <a:pt x="279" y="201"/>
                    </a:cubicBezTo>
                    <a:cubicBezTo>
                      <a:pt x="279" y="198"/>
                      <a:pt x="283" y="195"/>
                      <a:pt x="279" y="193"/>
                    </a:cubicBezTo>
                    <a:cubicBezTo>
                      <a:pt x="274" y="191"/>
                      <a:pt x="269" y="192"/>
                      <a:pt x="267" y="196"/>
                    </a:cubicBezTo>
                    <a:cubicBezTo>
                      <a:pt x="262" y="202"/>
                      <a:pt x="253" y="208"/>
                      <a:pt x="261" y="218"/>
                    </a:cubicBezTo>
                    <a:cubicBezTo>
                      <a:pt x="262" y="218"/>
                      <a:pt x="262" y="219"/>
                      <a:pt x="262" y="220"/>
                    </a:cubicBezTo>
                    <a:cubicBezTo>
                      <a:pt x="262" y="236"/>
                      <a:pt x="269" y="248"/>
                      <a:pt x="277" y="261"/>
                    </a:cubicBezTo>
                    <a:cubicBezTo>
                      <a:pt x="290" y="281"/>
                      <a:pt x="308" y="297"/>
                      <a:pt x="325" y="313"/>
                    </a:cubicBezTo>
                    <a:close/>
                    <a:moveTo>
                      <a:pt x="331" y="189"/>
                    </a:moveTo>
                    <a:cubicBezTo>
                      <a:pt x="328" y="177"/>
                      <a:pt x="327" y="167"/>
                      <a:pt x="331" y="156"/>
                    </a:cubicBezTo>
                    <a:cubicBezTo>
                      <a:pt x="332" y="153"/>
                      <a:pt x="332" y="149"/>
                      <a:pt x="330" y="146"/>
                    </a:cubicBezTo>
                    <a:cubicBezTo>
                      <a:pt x="326" y="137"/>
                      <a:pt x="321" y="129"/>
                      <a:pt x="317" y="120"/>
                    </a:cubicBezTo>
                    <a:cubicBezTo>
                      <a:pt x="316" y="118"/>
                      <a:pt x="315" y="117"/>
                      <a:pt x="312" y="116"/>
                    </a:cubicBezTo>
                    <a:cubicBezTo>
                      <a:pt x="310" y="116"/>
                      <a:pt x="309" y="118"/>
                      <a:pt x="308" y="121"/>
                    </a:cubicBezTo>
                    <a:cubicBezTo>
                      <a:pt x="302" y="136"/>
                      <a:pt x="297" y="151"/>
                      <a:pt x="295" y="166"/>
                    </a:cubicBezTo>
                    <a:cubicBezTo>
                      <a:pt x="294" y="170"/>
                      <a:pt x="294" y="174"/>
                      <a:pt x="298" y="175"/>
                    </a:cubicBezTo>
                    <a:cubicBezTo>
                      <a:pt x="309" y="180"/>
                      <a:pt x="318" y="187"/>
                      <a:pt x="331" y="189"/>
                    </a:cubicBezTo>
                    <a:close/>
                    <a:moveTo>
                      <a:pt x="1724" y="269"/>
                    </a:moveTo>
                    <a:cubicBezTo>
                      <a:pt x="1730" y="263"/>
                      <a:pt x="1737" y="257"/>
                      <a:pt x="1742" y="250"/>
                    </a:cubicBezTo>
                    <a:cubicBezTo>
                      <a:pt x="1749" y="239"/>
                      <a:pt x="1760" y="231"/>
                      <a:pt x="1772" y="225"/>
                    </a:cubicBezTo>
                    <a:cubicBezTo>
                      <a:pt x="1779" y="221"/>
                      <a:pt x="1777" y="218"/>
                      <a:pt x="1774" y="213"/>
                    </a:cubicBezTo>
                    <a:cubicBezTo>
                      <a:pt x="1767" y="199"/>
                      <a:pt x="1756" y="187"/>
                      <a:pt x="1751" y="171"/>
                    </a:cubicBezTo>
                    <a:cubicBezTo>
                      <a:pt x="1745" y="205"/>
                      <a:pt x="1736" y="237"/>
                      <a:pt x="1724" y="269"/>
                    </a:cubicBezTo>
                    <a:close/>
                    <a:moveTo>
                      <a:pt x="356" y="242"/>
                    </a:moveTo>
                    <a:cubicBezTo>
                      <a:pt x="351" y="222"/>
                      <a:pt x="343" y="204"/>
                      <a:pt x="339" y="183"/>
                    </a:cubicBezTo>
                    <a:cubicBezTo>
                      <a:pt x="339" y="193"/>
                      <a:pt x="337" y="199"/>
                      <a:pt x="326" y="200"/>
                    </a:cubicBezTo>
                    <a:cubicBezTo>
                      <a:pt x="319" y="200"/>
                      <a:pt x="317" y="205"/>
                      <a:pt x="320" y="211"/>
                    </a:cubicBezTo>
                    <a:cubicBezTo>
                      <a:pt x="322" y="215"/>
                      <a:pt x="325" y="219"/>
                      <a:pt x="329" y="221"/>
                    </a:cubicBezTo>
                    <a:cubicBezTo>
                      <a:pt x="340" y="225"/>
                      <a:pt x="348" y="234"/>
                      <a:pt x="356" y="242"/>
                    </a:cubicBezTo>
                    <a:close/>
                    <a:moveTo>
                      <a:pt x="1840" y="224"/>
                    </a:moveTo>
                    <a:cubicBezTo>
                      <a:pt x="1830" y="227"/>
                      <a:pt x="1821" y="229"/>
                      <a:pt x="1812" y="229"/>
                    </a:cubicBezTo>
                    <a:cubicBezTo>
                      <a:pt x="1803" y="229"/>
                      <a:pt x="1794" y="230"/>
                      <a:pt x="1784" y="229"/>
                    </a:cubicBezTo>
                    <a:cubicBezTo>
                      <a:pt x="1796" y="234"/>
                      <a:pt x="1807" y="239"/>
                      <a:pt x="1808" y="255"/>
                    </a:cubicBezTo>
                    <a:cubicBezTo>
                      <a:pt x="1818" y="243"/>
                      <a:pt x="1832" y="238"/>
                      <a:pt x="1840" y="224"/>
                    </a:cubicBezTo>
                    <a:close/>
                  </a:path>
                </a:pathLst>
              </a:custGeom>
              <a:solidFill>
                <a:srgbClr val="535A54"/>
              </a:solidFill>
              <a:ln>
                <a:noFill/>
              </a:ln>
            </p:spPr>
            <p:txBody>
              <a:bodyPr vert="horz" wrap="square" lIns="91440" tIns="45720" rIns="91440" bIns="45720" numCol="1" anchor="t" anchorCtr="0" compatLnSpc="1">
                <a:prstTxWarp prst="textNoShape">
                  <a:avLst/>
                </a:prstTxWarp>
              </a:bodyPr>
              <a:lstStyle/>
              <a:p>
                <a:pPr algn="ctr"/>
                <a:r>
                  <a:rPr lang="en-US" dirty="0"/>
                  <a:t> </a:t>
                </a:r>
              </a:p>
            </p:txBody>
          </p:sp>
          <p:sp>
            <p:nvSpPr>
              <p:cNvPr id="112" name="&quot;No&quot; Symbol 111">
                <a:extLst>
                  <a:ext uri="{FF2B5EF4-FFF2-40B4-BE49-F238E27FC236}">
                    <a16:creationId xmlns:a16="http://schemas.microsoft.com/office/drawing/2014/main" id="{261C8FDA-819E-0045-AC1B-7CD2AF92A42C}"/>
                  </a:ext>
                </a:extLst>
              </p:cNvPr>
              <p:cNvSpPr/>
              <p:nvPr/>
            </p:nvSpPr>
            <p:spPr bwMode="auto">
              <a:xfrm>
                <a:off x="6595447" y="2322556"/>
                <a:ext cx="439838" cy="439838"/>
              </a:xfrm>
              <a:prstGeom prst="noSmoking">
                <a:avLst/>
              </a:prstGeom>
              <a:solidFill>
                <a:srgbClr val="00254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13" name="Rounded Rectangular Callout 112">
                <a:extLst>
                  <a:ext uri="{FF2B5EF4-FFF2-40B4-BE49-F238E27FC236}">
                    <a16:creationId xmlns:a16="http://schemas.microsoft.com/office/drawing/2014/main" id="{2E0203D0-61F1-4A4D-9F11-BFECF0613F0D}"/>
                  </a:ext>
                </a:extLst>
              </p:cNvPr>
              <p:cNvSpPr/>
              <p:nvPr/>
            </p:nvSpPr>
            <p:spPr bwMode="auto">
              <a:xfrm>
                <a:off x="10050779" y="2263140"/>
                <a:ext cx="1197755" cy="583750"/>
              </a:xfrm>
              <a:prstGeom prst="wedgeRoundRectCallout">
                <a:avLst>
                  <a:gd name="adj1" fmla="val 42918"/>
                  <a:gd name="adj2" fmla="val 69482"/>
                  <a:gd name="adj3" fmla="val 16667"/>
                </a:avLst>
              </a:prstGeom>
              <a:solidFill>
                <a:srgbClr val="D3D3D3"/>
              </a:solidFill>
              <a:ln w="15875" cap="flat" cmpd="sng" algn="ctr">
                <a:noFill/>
                <a:prstDash val="solid"/>
                <a:round/>
                <a:headEnd type="none" w="med" len="med"/>
                <a:tailEnd type="none" w="med" len="med"/>
              </a:ln>
              <a:effectLst/>
            </p:spPr>
            <p:txBody>
              <a:bodyPr/>
              <a:lstStyle/>
              <a:p>
                <a:pPr algn="ctr"/>
                <a:endParaRPr lang="en-US" sz="3200" dirty="0"/>
              </a:p>
            </p:txBody>
          </p:sp>
          <p:sp>
            <p:nvSpPr>
              <p:cNvPr id="114" name="&quot;No&quot; Symbol 113">
                <a:extLst>
                  <a:ext uri="{FF2B5EF4-FFF2-40B4-BE49-F238E27FC236}">
                    <a16:creationId xmlns:a16="http://schemas.microsoft.com/office/drawing/2014/main" id="{A3A86682-7494-9444-AA1A-F279071B3FC2}"/>
                  </a:ext>
                </a:extLst>
              </p:cNvPr>
              <p:cNvSpPr/>
              <p:nvPr/>
            </p:nvSpPr>
            <p:spPr bwMode="auto">
              <a:xfrm flipH="1">
                <a:off x="10382587" y="2330176"/>
                <a:ext cx="439838" cy="439838"/>
              </a:xfrm>
              <a:prstGeom prst="noSmoking">
                <a:avLst/>
              </a:prstGeom>
              <a:solidFill>
                <a:srgbClr val="00254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grpSp>
        <p:grpSp>
          <p:nvGrpSpPr>
            <p:cNvPr id="3" name="Group 2">
              <a:extLst>
                <a:ext uri="{FF2B5EF4-FFF2-40B4-BE49-F238E27FC236}">
                  <a16:creationId xmlns:a16="http://schemas.microsoft.com/office/drawing/2014/main" id="{6957674F-2D5C-D44A-BBFD-5E6528FAD7BA}"/>
                </a:ext>
              </a:extLst>
            </p:cNvPr>
            <p:cNvGrpSpPr/>
            <p:nvPr/>
          </p:nvGrpSpPr>
          <p:grpSpPr>
            <a:xfrm>
              <a:off x="2181047" y="2136385"/>
              <a:ext cx="2962124" cy="3070868"/>
              <a:chOff x="2181047" y="2136385"/>
              <a:chExt cx="2962124" cy="3070868"/>
            </a:xfrm>
          </p:grpSpPr>
          <p:sp>
            <p:nvSpPr>
              <p:cNvPr id="49" name="Freeform 43">
                <a:extLst>
                  <a:ext uri="{FF2B5EF4-FFF2-40B4-BE49-F238E27FC236}">
                    <a16:creationId xmlns:a16="http://schemas.microsoft.com/office/drawing/2014/main" id="{A778E2FC-4EDF-8C45-AB1F-FB652656F14C}"/>
                  </a:ext>
                </a:extLst>
              </p:cNvPr>
              <p:cNvSpPr>
                <a:spLocks noEditPoints="1"/>
              </p:cNvSpPr>
              <p:nvPr/>
            </p:nvSpPr>
            <p:spPr bwMode="auto">
              <a:xfrm>
                <a:off x="2181047" y="2136385"/>
                <a:ext cx="1390004" cy="3070868"/>
              </a:xfrm>
              <a:custGeom>
                <a:avLst/>
                <a:gdLst>
                  <a:gd name="T0" fmla="*/ 245 w 592"/>
                  <a:gd name="T1" fmla="*/ 25 h 1311"/>
                  <a:gd name="T2" fmla="*/ 386 w 592"/>
                  <a:gd name="T3" fmla="*/ 57 h 1311"/>
                  <a:gd name="T4" fmla="*/ 429 w 592"/>
                  <a:gd name="T5" fmla="*/ 159 h 1311"/>
                  <a:gd name="T6" fmla="*/ 406 w 592"/>
                  <a:gd name="T7" fmla="*/ 125 h 1311"/>
                  <a:gd name="T8" fmla="*/ 434 w 592"/>
                  <a:gd name="T9" fmla="*/ 216 h 1311"/>
                  <a:gd name="T10" fmla="*/ 468 w 592"/>
                  <a:gd name="T11" fmla="*/ 267 h 1311"/>
                  <a:gd name="T12" fmla="*/ 587 w 592"/>
                  <a:gd name="T13" fmla="*/ 454 h 1311"/>
                  <a:gd name="T14" fmla="*/ 458 w 592"/>
                  <a:gd name="T15" fmla="*/ 629 h 1311"/>
                  <a:gd name="T16" fmla="*/ 426 w 592"/>
                  <a:gd name="T17" fmla="*/ 719 h 1311"/>
                  <a:gd name="T18" fmla="*/ 426 w 592"/>
                  <a:gd name="T19" fmla="*/ 833 h 1311"/>
                  <a:gd name="T20" fmla="*/ 384 w 592"/>
                  <a:gd name="T21" fmla="*/ 888 h 1311"/>
                  <a:gd name="T22" fmla="*/ 347 w 592"/>
                  <a:gd name="T23" fmla="*/ 1098 h 1311"/>
                  <a:gd name="T24" fmla="*/ 362 w 592"/>
                  <a:gd name="T25" fmla="*/ 1257 h 1311"/>
                  <a:gd name="T26" fmla="*/ 289 w 592"/>
                  <a:gd name="T27" fmla="*/ 1164 h 1311"/>
                  <a:gd name="T28" fmla="*/ 307 w 592"/>
                  <a:gd name="T29" fmla="*/ 950 h 1311"/>
                  <a:gd name="T30" fmla="*/ 287 w 592"/>
                  <a:gd name="T31" fmla="*/ 836 h 1311"/>
                  <a:gd name="T32" fmla="*/ 208 w 592"/>
                  <a:gd name="T33" fmla="*/ 899 h 1311"/>
                  <a:gd name="T34" fmla="*/ 207 w 592"/>
                  <a:gd name="T35" fmla="*/ 1010 h 1311"/>
                  <a:gd name="T36" fmla="*/ 221 w 592"/>
                  <a:gd name="T37" fmla="*/ 1201 h 1311"/>
                  <a:gd name="T38" fmla="*/ 206 w 592"/>
                  <a:gd name="T39" fmla="*/ 1257 h 1311"/>
                  <a:gd name="T40" fmla="*/ 177 w 592"/>
                  <a:gd name="T41" fmla="*/ 1257 h 1311"/>
                  <a:gd name="T42" fmla="*/ 79 w 592"/>
                  <a:gd name="T43" fmla="*/ 1308 h 1311"/>
                  <a:gd name="T44" fmla="*/ 148 w 592"/>
                  <a:gd name="T45" fmla="*/ 1185 h 1311"/>
                  <a:gd name="T46" fmla="*/ 120 w 592"/>
                  <a:gd name="T47" fmla="*/ 972 h 1311"/>
                  <a:gd name="T48" fmla="*/ 133 w 592"/>
                  <a:gd name="T49" fmla="*/ 750 h 1311"/>
                  <a:gd name="T50" fmla="*/ 184 w 592"/>
                  <a:gd name="T51" fmla="*/ 526 h 1311"/>
                  <a:gd name="T52" fmla="*/ 104 w 592"/>
                  <a:gd name="T53" fmla="*/ 434 h 1311"/>
                  <a:gd name="T54" fmla="*/ 5 w 592"/>
                  <a:gd name="T55" fmla="*/ 340 h 1311"/>
                  <a:gd name="T56" fmla="*/ 25 w 592"/>
                  <a:gd name="T57" fmla="*/ 304 h 1311"/>
                  <a:gd name="T58" fmla="*/ 148 w 592"/>
                  <a:gd name="T59" fmla="*/ 275 h 1311"/>
                  <a:gd name="T60" fmla="*/ 175 w 592"/>
                  <a:gd name="T61" fmla="*/ 239 h 1311"/>
                  <a:gd name="T62" fmla="*/ 190 w 592"/>
                  <a:gd name="T63" fmla="*/ 206 h 1311"/>
                  <a:gd name="T64" fmla="*/ 183 w 592"/>
                  <a:gd name="T65" fmla="*/ 151 h 1311"/>
                  <a:gd name="T66" fmla="*/ 402 w 592"/>
                  <a:gd name="T67" fmla="*/ 551 h 1311"/>
                  <a:gd name="T68" fmla="*/ 453 w 592"/>
                  <a:gd name="T69" fmla="*/ 580 h 1311"/>
                  <a:gd name="T70" fmla="*/ 528 w 592"/>
                  <a:gd name="T71" fmla="*/ 476 h 1311"/>
                  <a:gd name="T72" fmla="*/ 461 w 592"/>
                  <a:gd name="T73" fmla="*/ 392 h 1311"/>
                  <a:gd name="T74" fmla="*/ 395 w 592"/>
                  <a:gd name="T75" fmla="*/ 508 h 1311"/>
                  <a:gd name="T76" fmla="*/ 282 w 592"/>
                  <a:gd name="T77" fmla="*/ 304 h 1311"/>
                  <a:gd name="T78" fmla="*/ 321 w 592"/>
                  <a:gd name="T79" fmla="*/ 307 h 1311"/>
                  <a:gd name="T80" fmla="*/ 243 w 592"/>
                  <a:gd name="T81" fmla="*/ 242 h 1311"/>
                  <a:gd name="T82" fmla="*/ 241 w 592"/>
                  <a:gd name="T83" fmla="*/ 291 h 1311"/>
                  <a:gd name="T84" fmla="*/ 190 w 592"/>
                  <a:gd name="T85" fmla="*/ 157 h 1311"/>
                  <a:gd name="T86" fmla="*/ 208 w 592"/>
                  <a:gd name="T87" fmla="*/ 98 h 1311"/>
                  <a:gd name="T88" fmla="*/ 424 w 592"/>
                  <a:gd name="T89" fmla="*/ 231 h 1311"/>
                  <a:gd name="T90" fmla="*/ 187 w 592"/>
                  <a:gd name="T91" fmla="*/ 400 h 1311"/>
                  <a:gd name="T92" fmla="*/ 394 w 592"/>
                  <a:gd name="T93" fmla="*/ 85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2" h="1311">
                    <a:moveTo>
                      <a:pt x="180" y="145"/>
                    </a:moveTo>
                    <a:cubicBezTo>
                      <a:pt x="174" y="125"/>
                      <a:pt x="185" y="111"/>
                      <a:pt x="194" y="98"/>
                    </a:cubicBezTo>
                    <a:cubicBezTo>
                      <a:pt x="211" y="73"/>
                      <a:pt x="229" y="50"/>
                      <a:pt x="245" y="25"/>
                    </a:cubicBezTo>
                    <a:cubicBezTo>
                      <a:pt x="254" y="10"/>
                      <a:pt x="269" y="7"/>
                      <a:pt x="284" y="4"/>
                    </a:cubicBezTo>
                    <a:cubicBezTo>
                      <a:pt x="306" y="0"/>
                      <a:pt x="322" y="11"/>
                      <a:pt x="339" y="23"/>
                    </a:cubicBezTo>
                    <a:cubicBezTo>
                      <a:pt x="355" y="34"/>
                      <a:pt x="369" y="47"/>
                      <a:pt x="386" y="57"/>
                    </a:cubicBezTo>
                    <a:cubicBezTo>
                      <a:pt x="391" y="60"/>
                      <a:pt x="395" y="64"/>
                      <a:pt x="397" y="70"/>
                    </a:cubicBezTo>
                    <a:cubicBezTo>
                      <a:pt x="405" y="87"/>
                      <a:pt x="415" y="103"/>
                      <a:pt x="415" y="123"/>
                    </a:cubicBezTo>
                    <a:cubicBezTo>
                      <a:pt x="415" y="136"/>
                      <a:pt x="421" y="148"/>
                      <a:pt x="429" y="159"/>
                    </a:cubicBezTo>
                    <a:cubicBezTo>
                      <a:pt x="437" y="170"/>
                      <a:pt x="440" y="183"/>
                      <a:pt x="439" y="197"/>
                    </a:cubicBezTo>
                    <a:cubicBezTo>
                      <a:pt x="439" y="177"/>
                      <a:pt x="425" y="162"/>
                      <a:pt x="415" y="146"/>
                    </a:cubicBezTo>
                    <a:cubicBezTo>
                      <a:pt x="412" y="139"/>
                      <a:pt x="410" y="132"/>
                      <a:pt x="406" y="125"/>
                    </a:cubicBezTo>
                    <a:cubicBezTo>
                      <a:pt x="400" y="132"/>
                      <a:pt x="405" y="138"/>
                      <a:pt x="407" y="143"/>
                    </a:cubicBezTo>
                    <a:cubicBezTo>
                      <a:pt x="411" y="152"/>
                      <a:pt x="417" y="160"/>
                      <a:pt x="419" y="170"/>
                    </a:cubicBezTo>
                    <a:cubicBezTo>
                      <a:pt x="423" y="185"/>
                      <a:pt x="434" y="199"/>
                      <a:pt x="434" y="216"/>
                    </a:cubicBezTo>
                    <a:cubicBezTo>
                      <a:pt x="434" y="222"/>
                      <a:pt x="433" y="227"/>
                      <a:pt x="428" y="232"/>
                    </a:cubicBezTo>
                    <a:cubicBezTo>
                      <a:pt x="422" y="237"/>
                      <a:pt x="423" y="240"/>
                      <a:pt x="430" y="245"/>
                    </a:cubicBezTo>
                    <a:cubicBezTo>
                      <a:pt x="442" y="254"/>
                      <a:pt x="456" y="258"/>
                      <a:pt x="468" y="267"/>
                    </a:cubicBezTo>
                    <a:cubicBezTo>
                      <a:pt x="485" y="279"/>
                      <a:pt x="496" y="296"/>
                      <a:pt x="508" y="311"/>
                    </a:cubicBezTo>
                    <a:cubicBezTo>
                      <a:pt x="531" y="343"/>
                      <a:pt x="552" y="376"/>
                      <a:pt x="569" y="411"/>
                    </a:cubicBezTo>
                    <a:cubicBezTo>
                      <a:pt x="576" y="425"/>
                      <a:pt x="583" y="439"/>
                      <a:pt x="587" y="454"/>
                    </a:cubicBezTo>
                    <a:cubicBezTo>
                      <a:pt x="592" y="471"/>
                      <a:pt x="591" y="488"/>
                      <a:pt x="580" y="504"/>
                    </a:cubicBezTo>
                    <a:cubicBezTo>
                      <a:pt x="560" y="533"/>
                      <a:pt x="538" y="560"/>
                      <a:pt x="519" y="589"/>
                    </a:cubicBezTo>
                    <a:cubicBezTo>
                      <a:pt x="503" y="611"/>
                      <a:pt x="483" y="623"/>
                      <a:pt x="458" y="629"/>
                    </a:cubicBezTo>
                    <a:cubicBezTo>
                      <a:pt x="448" y="631"/>
                      <a:pt x="437" y="632"/>
                      <a:pt x="427" y="636"/>
                    </a:cubicBezTo>
                    <a:cubicBezTo>
                      <a:pt x="419" y="639"/>
                      <a:pt x="417" y="645"/>
                      <a:pt x="419" y="652"/>
                    </a:cubicBezTo>
                    <a:cubicBezTo>
                      <a:pt x="422" y="674"/>
                      <a:pt x="424" y="696"/>
                      <a:pt x="426" y="719"/>
                    </a:cubicBezTo>
                    <a:cubicBezTo>
                      <a:pt x="429" y="744"/>
                      <a:pt x="433" y="770"/>
                      <a:pt x="436" y="795"/>
                    </a:cubicBezTo>
                    <a:cubicBezTo>
                      <a:pt x="436" y="802"/>
                      <a:pt x="436" y="809"/>
                      <a:pt x="438" y="815"/>
                    </a:cubicBezTo>
                    <a:cubicBezTo>
                      <a:pt x="440" y="825"/>
                      <a:pt x="437" y="832"/>
                      <a:pt x="426" y="833"/>
                    </a:cubicBezTo>
                    <a:cubicBezTo>
                      <a:pt x="418" y="834"/>
                      <a:pt x="412" y="838"/>
                      <a:pt x="405" y="839"/>
                    </a:cubicBezTo>
                    <a:cubicBezTo>
                      <a:pt x="394" y="840"/>
                      <a:pt x="390" y="847"/>
                      <a:pt x="388" y="855"/>
                    </a:cubicBezTo>
                    <a:cubicBezTo>
                      <a:pt x="385" y="866"/>
                      <a:pt x="384" y="877"/>
                      <a:pt x="384" y="888"/>
                    </a:cubicBezTo>
                    <a:cubicBezTo>
                      <a:pt x="384" y="908"/>
                      <a:pt x="382" y="928"/>
                      <a:pt x="384" y="948"/>
                    </a:cubicBezTo>
                    <a:cubicBezTo>
                      <a:pt x="387" y="967"/>
                      <a:pt x="384" y="986"/>
                      <a:pt x="380" y="1005"/>
                    </a:cubicBezTo>
                    <a:cubicBezTo>
                      <a:pt x="372" y="1037"/>
                      <a:pt x="360" y="1067"/>
                      <a:pt x="347" y="1098"/>
                    </a:cubicBezTo>
                    <a:cubicBezTo>
                      <a:pt x="339" y="1115"/>
                      <a:pt x="336" y="1133"/>
                      <a:pt x="339" y="1153"/>
                    </a:cubicBezTo>
                    <a:cubicBezTo>
                      <a:pt x="343" y="1180"/>
                      <a:pt x="357" y="1205"/>
                      <a:pt x="362" y="1232"/>
                    </a:cubicBezTo>
                    <a:cubicBezTo>
                      <a:pt x="363" y="1241"/>
                      <a:pt x="364" y="1249"/>
                      <a:pt x="362" y="1257"/>
                    </a:cubicBezTo>
                    <a:cubicBezTo>
                      <a:pt x="361" y="1266"/>
                      <a:pt x="354" y="1270"/>
                      <a:pt x="345" y="1271"/>
                    </a:cubicBezTo>
                    <a:cubicBezTo>
                      <a:pt x="321" y="1273"/>
                      <a:pt x="308" y="1263"/>
                      <a:pt x="302" y="1239"/>
                    </a:cubicBezTo>
                    <a:cubicBezTo>
                      <a:pt x="295" y="1214"/>
                      <a:pt x="291" y="1189"/>
                      <a:pt x="289" y="1164"/>
                    </a:cubicBezTo>
                    <a:cubicBezTo>
                      <a:pt x="287" y="1144"/>
                      <a:pt x="293" y="1126"/>
                      <a:pt x="299" y="1108"/>
                    </a:cubicBezTo>
                    <a:cubicBezTo>
                      <a:pt x="306" y="1087"/>
                      <a:pt x="311" y="1066"/>
                      <a:pt x="309" y="1044"/>
                    </a:cubicBezTo>
                    <a:cubicBezTo>
                      <a:pt x="307" y="1013"/>
                      <a:pt x="309" y="981"/>
                      <a:pt x="307" y="950"/>
                    </a:cubicBezTo>
                    <a:cubicBezTo>
                      <a:pt x="306" y="932"/>
                      <a:pt x="303" y="914"/>
                      <a:pt x="300" y="896"/>
                    </a:cubicBezTo>
                    <a:cubicBezTo>
                      <a:pt x="296" y="879"/>
                      <a:pt x="295" y="862"/>
                      <a:pt x="294" y="845"/>
                    </a:cubicBezTo>
                    <a:cubicBezTo>
                      <a:pt x="294" y="839"/>
                      <a:pt x="292" y="836"/>
                      <a:pt x="287" y="836"/>
                    </a:cubicBezTo>
                    <a:cubicBezTo>
                      <a:pt x="272" y="833"/>
                      <a:pt x="256" y="831"/>
                      <a:pt x="240" y="829"/>
                    </a:cubicBezTo>
                    <a:cubicBezTo>
                      <a:pt x="237" y="829"/>
                      <a:pt x="233" y="828"/>
                      <a:pt x="232" y="833"/>
                    </a:cubicBezTo>
                    <a:cubicBezTo>
                      <a:pt x="226" y="855"/>
                      <a:pt x="213" y="875"/>
                      <a:pt x="208" y="899"/>
                    </a:cubicBezTo>
                    <a:cubicBezTo>
                      <a:pt x="203" y="925"/>
                      <a:pt x="201" y="952"/>
                      <a:pt x="207" y="979"/>
                    </a:cubicBezTo>
                    <a:cubicBezTo>
                      <a:pt x="207" y="981"/>
                      <a:pt x="207" y="984"/>
                      <a:pt x="207" y="986"/>
                    </a:cubicBezTo>
                    <a:cubicBezTo>
                      <a:pt x="207" y="994"/>
                      <a:pt x="207" y="1002"/>
                      <a:pt x="207" y="1010"/>
                    </a:cubicBezTo>
                    <a:cubicBezTo>
                      <a:pt x="207" y="1040"/>
                      <a:pt x="206" y="1069"/>
                      <a:pt x="204" y="1098"/>
                    </a:cubicBezTo>
                    <a:cubicBezTo>
                      <a:pt x="203" y="1119"/>
                      <a:pt x="206" y="1141"/>
                      <a:pt x="212" y="1162"/>
                    </a:cubicBezTo>
                    <a:cubicBezTo>
                      <a:pt x="216" y="1174"/>
                      <a:pt x="223" y="1186"/>
                      <a:pt x="221" y="1201"/>
                    </a:cubicBezTo>
                    <a:cubicBezTo>
                      <a:pt x="220" y="1206"/>
                      <a:pt x="220" y="1212"/>
                      <a:pt x="218" y="1217"/>
                    </a:cubicBezTo>
                    <a:cubicBezTo>
                      <a:pt x="212" y="1227"/>
                      <a:pt x="210" y="1238"/>
                      <a:pt x="211" y="1249"/>
                    </a:cubicBezTo>
                    <a:cubicBezTo>
                      <a:pt x="211" y="1253"/>
                      <a:pt x="213" y="1258"/>
                      <a:pt x="206" y="1257"/>
                    </a:cubicBezTo>
                    <a:cubicBezTo>
                      <a:pt x="200" y="1257"/>
                      <a:pt x="202" y="1253"/>
                      <a:pt x="202" y="1250"/>
                    </a:cubicBezTo>
                    <a:cubicBezTo>
                      <a:pt x="202" y="1245"/>
                      <a:pt x="202" y="1241"/>
                      <a:pt x="202" y="1236"/>
                    </a:cubicBezTo>
                    <a:cubicBezTo>
                      <a:pt x="190" y="1239"/>
                      <a:pt x="183" y="1248"/>
                      <a:pt x="177" y="1257"/>
                    </a:cubicBezTo>
                    <a:cubicBezTo>
                      <a:pt x="168" y="1268"/>
                      <a:pt x="160" y="1280"/>
                      <a:pt x="150" y="1291"/>
                    </a:cubicBezTo>
                    <a:cubicBezTo>
                      <a:pt x="142" y="1300"/>
                      <a:pt x="131" y="1307"/>
                      <a:pt x="119" y="1308"/>
                    </a:cubicBezTo>
                    <a:cubicBezTo>
                      <a:pt x="106" y="1310"/>
                      <a:pt x="92" y="1311"/>
                      <a:pt x="79" y="1308"/>
                    </a:cubicBezTo>
                    <a:cubicBezTo>
                      <a:pt x="66" y="1305"/>
                      <a:pt x="64" y="1296"/>
                      <a:pt x="73" y="1286"/>
                    </a:cubicBezTo>
                    <a:cubicBezTo>
                      <a:pt x="83" y="1275"/>
                      <a:pt x="94" y="1266"/>
                      <a:pt x="106" y="1258"/>
                    </a:cubicBezTo>
                    <a:cubicBezTo>
                      <a:pt x="133" y="1241"/>
                      <a:pt x="143" y="1214"/>
                      <a:pt x="148" y="1185"/>
                    </a:cubicBezTo>
                    <a:cubicBezTo>
                      <a:pt x="152" y="1162"/>
                      <a:pt x="146" y="1138"/>
                      <a:pt x="143" y="1114"/>
                    </a:cubicBezTo>
                    <a:cubicBezTo>
                      <a:pt x="141" y="1095"/>
                      <a:pt x="138" y="1076"/>
                      <a:pt x="135" y="1056"/>
                    </a:cubicBezTo>
                    <a:cubicBezTo>
                      <a:pt x="130" y="1028"/>
                      <a:pt x="127" y="1000"/>
                      <a:pt x="120" y="972"/>
                    </a:cubicBezTo>
                    <a:cubicBezTo>
                      <a:pt x="112" y="936"/>
                      <a:pt x="113" y="901"/>
                      <a:pt x="115" y="865"/>
                    </a:cubicBezTo>
                    <a:cubicBezTo>
                      <a:pt x="116" y="848"/>
                      <a:pt x="120" y="831"/>
                      <a:pt x="119" y="815"/>
                    </a:cubicBezTo>
                    <a:cubicBezTo>
                      <a:pt x="117" y="791"/>
                      <a:pt x="127" y="771"/>
                      <a:pt x="133" y="750"/>
                    </a:cubicBezTo>
                    <a:cubicBezTo>
                      <a:pt x="146" y="704"/>
                      <a:pt x="162" y="659"/>
                      <a:pt x="170" y="612"/>
                    </a:cubicBezTo>
                    <a:cubicBezTo>
                      <a:pt x="174" y="584"/>
                      <a:pt x="182" y="558"/>
                      <a:pt x="187" y="531"/>
                    </a:cubicBezTo>
                    <a:cubicBezTo>
                      <a:pt x="188" y="526"/>
                      <a:pt x="187" y="526"/>
                      <a:pt x="184" y="526"/>
                    </a:cubicBezTo>
                    <a:cubicBezTo>
                      <a:pt x="153" y="527"/>
                      <a:pt x="128" y="510"/>
                      <a:pt x="102" y="498"/>
                    </a:cubicBezTo>
                    <a:cubicBezTo>
                      <a:pt x="94" y="494"/>
                      <a:pt x="95" y="486"/>
                      <a:pt x="95" y="481"/>
                    </a:cubicBezTo>
                    <a:cubicBezTo>
                      <a:pt x="97" y="465"/>
                      <a:pt x="98" y="449"/>
                      <a:pt x="104" y="434"/>
                    </a:cubicBezTo>
                    <a:cubicBezTo>
                      <a:pt x="105" y="431"/>
                      <a:pt x="104" y="428"/>
                      <a:pt x="100" y="425"/>
                    </a:cubicBezTo>
                    <a:cubicBezTo>
                      <a:pt x="79" y="406"/>
                      <a:pt x="58" y="387"/>
                      <a:pt x="37" y="368"/>
                    </a:cubicBezTo>
                    <a:cubicBezTo>
                      <a:pt x="27" y="359"/>
                      <a:pt x="16" y="349"/>
                      <a:pt x="5" y="340"/>
                    </a:cubicBezTo>
                    <a:cubicBezTo>
                      <a:pt x="2" y="337"/>
                      <a:pt x="0" y="334"/>
                      <a:pt x="3" y="330"/>
                    </a:cubicBezTo>
                    <a:cubicBezTo>
                      <a:pt x="8" y="323"/>
                      <a:pt x="11" y="315"/>
                      <a:pt x="15" y="307"/>
                    </a:cubicBezTo>
                    <a:cubicBezTo>
                      <a:pt x="17" y="301"/>
                      <a:pt x="20" y="301"/>
                      <a:pt x="25" y="304"/>
                    </a:cubicBezTo>
                    <a:cubicBezTo>
                      <a:pt x="54" y="320"/>
                      <a:pt x="84" y="336"/>
                      <a:pt x="114" y="352"/>
                    </a:cubicBezTo>
                    <a:cubicBezTo>
                      <a:pt x="123" y="356"/>
                      <a:pt x="122" y="356"/>
                      <a:pt x="125" y="346"/>
                    </a:cubicBezTo>
                    <a:cubicBezTo>
                      <a:pt x="132" y="322"/>
                      <a:pt x="132" y="296"/>
                      <a:pt x="148" y="275"/>
                    </a:cubicBezTo>
                    <a:cubicBezTo>
                      <a:pt x="159" y="260"/>
                      <a:pt x="172" y="249"/>
                      <a:pt x="188" y="240"/>
                    </a:cubicBezTo>
                    <a:cubicBezTo>
                      <a:pt x="192" y="237"/>
                      <a:pt x="192" y="237"/>
                      <a:pt x="189" y="231"/>
                    </a:cubicBezTo>
                    <a:cubicBezTo>
                      <a:pt x="185" y="233"/>
                      <a:pt x="182" y="239"/>
                      <a:pt x="175" y="239"/>
                    </a:cubicBezTo>
                    <a:cubicBezTo>
                      <a:pt x="193" y="226"/>
                      <a:pt x="191" y="202"/>
                      <a:pt x="203" y="186"/>
                    </a:cubicBezTo>
                    <a:cubicBezTo>
                      <a:pt x="206" y="181"/>
                      <a:pt x="202" y="175"/>
                      <a:pt x="199" y="170"/>
                    </a:cubicBezTo>
                    <a:cubicBezTo>
                      <a:pt x="187" y="179"/>
                      <a:pt x="191" y="193"/>
                      <a:pt x="190" y="206"/>
                    </a:cubicBezTo>
                    <a:cubicBezTo>
                      <a:pt x="187" y="200"/>
                      <a:pt x="185" y="194"/>
                      <a:pt x="183" y="189"/>
                    </a:cubicBezTo>
                    <a:cubicBezTo>
                      <a:pt x="179" y="180"/>
                      <a:pt x="182" y="173"/>
                      <a:pt x="186" y="165"/>
                    </a:cubicBezTo>
                    <a:cubicBezTo>
                      <a:pt x="189" y="159"/>
                      <a:pt x="185" y="154"/>
                      <a:pt x="183" y="151"/>
                    </a:cubicBezTo>
                    <a:cubicBezTo>
                      <a:pt x="182" y="150"/>
                      <a:pt x="180" y="145"/>
                      <a:pt x="180" y="145"/>
                    </a:cubicBezTo>
                    <a:close/>
                    <a:moveTo>
                      <a:pt x="395" y="508"/>
                    </a:moveTo>
                    <a:cubicBezTo>
                      <a:pt x="397" y="521"/>
                      <a:pt x="398" y="536"/>
                      <a:pt x="402" y="551"/>
                    </a:cubicBezTo>
                    <a:cubicBezTo>
                      <a:pt x="406" y="567"/>
                      <a:pt x="412" y="580"/>
                      <a:pt x="431" y="581"/>
                    </a:cubicBezTo>
                    <a:cubicBezTo>
                      <a:pt x="432" y="582"/>
                      <a:pt x="434" y="582"/>
                      <a:pt x="435" y="583"/>
                    </a:cubicBezTo>
                    <a:cubicBezTo>
                      <a:pt x="442" y="585"/>
                      <a:pt x="447" y="584"/>
                      <a:pt x="453" y="580"/>
                    </a:cubicBezTo>
                    <a:cubicBezTo>
                      <a:pt x="459" y="577"/>
                      <a:pt x="459" y="569"/>
                      <a:pt x="465" y="566"/>
                    </a:cubicBezTo>
                    <a:cubicBezTo>
                      <a:pt x="477" y="559"/>
                      <a:pt x="484" y="548"/>
                      <a:pt x="490" y="536"/>
                    </a:cubicBezTo>
                    <a:cubicBezTo>
                      <a:pt x="503" y="516"/>
                      <a:pt x="516" y="497"/>
                      <a:pt x="528" y="476"/>
                    </a:cubicBezTo>
                    <a:cubicBezTo>
                      <a:pt x="530" y="472"/>
                      <a:pt x="532" y="468"/>
                      <a:pt x="528" y="464"/>
                    </a:cubicBezTo>
                    <a:cubicBezTo>
                      <a:pt x="518" y="454"/>
                      <a:pt x="513" y="442"/>
                      <a:pt x="506" y="430"/>
                    </a:cubicBezTo>
                    <a:cubicBezTo>
                      <a:pt x="495" y="413"/>
                      <a:pt x="479" y="401"/>
                      <a:pt x="461" y="392"/>
                    </a:cubicBezTo>
                    <a:cubicBezTo>
                      <a:pt x="447" y="385"/>
                      <a:pt x="443" y="387"/>
                      <a:pt x="435" y="400"/>
                    </a:cubicBezTo>
                    <a:cubicBezTo>
                      <a:pt x="424" y="414"/>
                      <a:pt x="417" y="431"/>
                      <a:pt x="409" y="447"/>
                    </a:cubicBezTo>
                    <a:cubicBezTo>
                      <a:pt x="400" y="465"/>
                      <a:pt x="396" y="485"/>
                      <a:pt x="395" y="508"/>
                    </a:cubicBezTo>
                    <a:close/>
                    <a:moveTo>
                      <a:pt x="380" y="245"/>
                    </a:moveTo>
                    <a:cubicBezTo>
                      <a:pt x="368" y="244"/>
                      <a:pt x="358" y="241"/>
                      <a:pt x="350" y="245"/>
                    </a:cubicBezTo>
                    <a:cubicBezTo>
                      <a:pt x="321" y="258"/>
                      <a:pt x="296" y="274"/>
                      <a:pt x="282" y="304"/>
                    </a:cubicBezTo>
                    <a:cubicBezTo>
                      <a:pt x="281" y="309"/>
                      <a:pt x="282" y="310"/>
                      <a:pt x="286" y="311"/>
                    </a:cubicBezTo>
                    <a:cubicBezTo>
                      <a:pt x="292" y="312"/>
                      <a:pt x="299" y="313"/>
                      <a:pt x="305" y="314"/>
                    </a:cubicBezTo>
                    <a:cubicBezTo>
                      <a:pt x="313" y="316"/>
                      <a:pt x="318" y="315"/>
                      <a:pt x="321" y="307"/>
                    </a:cubicBezTo>
                    <a:cubicBezTo>
                      <a:pt x="329" y="284"/>
                      <a:pt x="344" y="267"/>
                      <a:pt x="365" y="255"/>
                    </a:cubicBezTo>
                    <a:cubicBezTo>
                      <a:pt x="369" y="252"/>
                      <a:pt x="374" y="249"/>
                      <a:pt x="380" y="245"/>
                    </a:cubicBezTo>
                    <a:close/>
                    <a:moveTo>
                      <a:pt x="243" y="242"/>
                    </a:moveTo>
                    <a:cubicBezTo>
                      <a:pt x="242" y="243"/>
                      <a:pt x="242" y="244"/>
                      <a:pt x="242" y="245"/>
                    </a:cubicBezTo>
                    <a:cubicBezTo>
                      <a:pt x="245" y="259"/>
                      <a:pt x="247" y="273"/>
                      <a:pt x="240" y="286"/>
                    </a:cubicBezTo>
                    <a:cubicBezTo>
                      <a:pt x="238" y="288"/>
                      <a:pt x="239" y="290"/>
                      <a:pt x="241" y="291"/>
                    </a:cubicBezTo>
                    <a:cubicBezTo>
                      <a:pt x="250" y="297"/>
                      <a:pt x="259" y="302"/>
                      <a:pt x="269" y="308"/>
                    </a:cubicBezTo>
                    <a:cubicBezTo>
                      <a:pt x="266" y="274"/>
                      <a:pt x="261" y="251"/>
                      <a:pt x="243" y="242"/>
                    </a:cubicBezTo>
                    <a:close/>
                    <a:moveTo>
                      <a:pt x="190" y="157"/>
                    </a:moveTo>
                    <a:cubicBezTo>
                      <a:pt x="193" y="154"/>
                      <a:pt x="194" y="150"/>
                      <a:pt x="194" y="145"/>
                    </a:cubicBezTo>
                    <a:cubicBezTo>
                      <a:pt x="193" y="129"/>
                      <a:pt x="198" y="116"/>
                      <a:pt x="207" y="103"/>
                    </a:cubicBezTo>
                    <a:cubicBezTo>
                      <a:pt x="208" y="102"/>
                      <a:pt x="209" y="100"/>
                      <a:pt x="208" y="98"/>
                    </a:cubicBezTo>
                    <a:cubicBezTo>
                      <a:pt x="185" y="119"/>
                      <a:pt x="179" y="132"/>
                      <a:pt x="190" y="157"/>
                    </a:cubicBezTo>
                    <a:close/>
                    <a:moveTo>
                      <a:pt x="422" y="202"/>
                    </a:moveTo>
                    <a:cubicBezTo>
                      <a:pt x="420" y="216"/>
                      <a:pt x="420" y="220"/>
                      <a:pt x="424" y="231"/>
                    </a:cubicBezTo>
                    <a:cubicBezTo>
                      <a:pt x="433" y="219"/>
                      <a:pt x="433" y="217"/>
                      <a:pt x="422" y="202"/>
                    </a:cubicBezTo>
                    <a:close/>
                    <a:moveTo>
                      <a:pt x="182" y="380"/>
                    </a:moveTo>
                    <a:cubicBezTo>
                      <a:pt x="176" y="394"/>
                      <a:pt x="176" y="394"/>
                      <a:pt x="187" y="400"/>
                    </a:cubicBezTo>
                    <a:cubicBezTo>
                      <a:pt x="184" y="393"/>
                      <a:pt x="182" y="387"/>
                      <a:pt x="182" y="380"/>
                    </a:cubicBezTo>
                    <a:close/>
                    <a:moveTo>
                      <a:pt x="401" y="106"/>
                    </a:moveTo>
                    <a:cubicBezTo>
                      <a:pt x="401" y="98"/>
                      <a:pt x="405" y="90"/>
                      <a:pt x="394" y="85"/>
                    </a:cubicBezTo>
                    <a:cubicBezTo>
                      <a:pt x="395" y="93"/>
                      <a:pt x="399" y="99"/>
                      <a:pt x="401" y="106"/>
                    </a:cubicBezTo>
                    <a:close/>
                  </a:path>
                </a:pathLst>
              </a:custGeom>
              <a:solidFill>
                <a:srgbClr val="979D9D"/>
              </a:solidFill>
              <a:ln>
                <a:noFill/>
              </a:ln>
            </p:spPr>
            <p:txBody>
              <a:bodyPr vert="horz" wrap="square" lIns="91440" tIns="45720" rIns="91440" bIns="45720" numCol="1" anchor="t" anchorCtr="0" compatLnSpc="1">
                <a:prstTxWarp prst="textNoShape">
                  <a:avLst/>
                </a:prstTxWarp>
              </a:bodyPr>
              <a:lstStyle/>
              <a:p>
                <a:pPr algn="ctr"/>
                <a:endParaRPr lang="en-US" dirty="0"/>
              </a:p>
            </p:txBody>
          </p:sp>
          <p:sp>
            <p:nvSpPr>
              <p:cNvPr id="115" name="Rectangular Callout 114">
                <a:extLst>
                  <a:ext uri="{FF2B5EF4-FFF2-40B4-BE49-F238E27FC236}">
                    <a16:creationId xmlns:a16="http://schemas.microsoft.com/office/drawing/2014/main" id="{4C50F842-02B6-2647-9948-DC98A36EFA3A}"/>
                  </a:ext>
                </a:extLst>
              </p:cNvPr>
              <p:cNvSpPr/>
              <p:nvPr/>
            </p:nvSpPr>
            <p:spPr bwMode="auto">
              <a:xfrm flipH="1">
                <a:off x="3757679" y="2170088"/>
                <a:ext cx="1385492" cy="940860"/>
              </a:xfrm>
              <a:prstGeom prst="wedgeRectCallout">
                <a:avLst>
                  <a:gd name="adj1" fmla="val 76331"/>
                  <a:gd name="adj2" fmla="val -14440"/>
                </a:avLst>
              </a:prstGeom>
              <a:solidFill>
                <a:srgbClr val="F8AF79"/>
              </a:solidFill>
              <a:ln w="15875" cap="flat" cmpd="sng" algn="ctr">
                <a:noFill/>
                <a:prstDash val="solid"/>
                <a:round/>
                <a:headEnd type="none" w="med" len="med"/>
                <a:tailEnd type="none" w="med" len="med"/>
              </a:ln>
              <a:effectLst/>
            </p:spPr>
            <p:txBody>
              <a:bodyPr anchor="ctr"/>
              <a:lstStyle/>
              <a:p>
                <a:pPr algn="ctr"/>
                <a:r>
                  <a:rPr lang="en-US" sz="1800" dirty="0"/>
                  <a:t>Lets go </a:t>
                </a:r>
                <a:br>
                  <a:rPr lang="en-US" sz="1800" dirty="0"/>
                </a:br>
                <a:r>
                  <a:rPr lang="en-US" sz="1800" dirty="0"/>
                  <a:t>find the awesome!</a:t>
                </a:r>
              </a:p>
            </p:txBody>
          </p:sp>
        </p:grpSp>
      </p:grpSp>
      <p:sp>
        <p:nvSpPr>
          <p:cNvPr id="116" name="Rectangular Callout 115">
            <a:extLst>
              <a:ext uri="{FF2B5EF4-FFF2-40B4-BE49-F238E27FC236}">
                <a16:creationId xmlns:a16="http://schemas.microsoft.com/office/drawing/2014/main" id="{98153F98-02B2-9D48-880A-7F00F88387A4}"/>
              </a:ext>
            </a:extLst>
          </p:cNvPr>
          <p:cNvSpPr/>
          <p:nvPr/>
        </p:nvSpPr>
        <p:spPr bwMode="auto">
          <a:xfrm flipH="1">
            <a:off x="439286" y="2136385"/>
            <a:ext cx="1828112" cy="1153255"/>
          </a:xfrm>
          <a:prstGeom prst="wedgeRectCallout">
            <a:avLst>
              <a:gd name="adj1" fmla="val -75020"/>
              <a:gd name="adj2" fmla="val -14586"/>
            </a:avLst>
          </a:prstGeom>
          <a:solidFill>
            <a:srgbClr val="F8AF79"/>
          </a:solidFill>
          <a:ln w="15875" cap="flat" cmpd="sng" algn="ctr">
            <a:noFill/>
            <a:prstDash val="solid"/>
            <a:round/>
            <a:headEnd type="none" w="med" len="med"/>
            <a:tailEnd type="none" w="med" len="med"/>
          </a:ln>
          <a:effectLst/>
        </p:spPr>
        <p:txBody>
          <a:bodyPr anchor="ctr"/>
          <a:lstStyle/>
          <a:p>
            <a:pPr algn="ctr">
              <a:lnSpc>
                <a:spcPct val="90000"/>
              </a:lnSpc>
              <a:spcBef>
                <a:spcPts val="648"/>
              </a:spcBef>
              <a:spcAft>
                <a:spcPts val="216"/>
              </a:spcAft>
            </a:pPr>
            <a:r>
              <a:rPr lang="en-US" sz="1800" dirty="0"/>
              <a:t>Conflict is where “awesome</a:t>
            </a:r>
            <a:r>
              <a:rPr lang="en-US" dirty="0"/>
              <a:t>”</a:t>
            </a:r>
            <a:r>
              <a:rPr lang="en-US" sz="1800" dirty="0"/>
              <a:t> comes from</a:t>
            </a:r>
          </a:p>
        </p:txBody>
      </p:sp>
    </p:spTree>
    <p:extLst>
      <p:ext uri="{BB962C8B-B14F-4D97-AF65-F5344CB8AC3E}">
        <p14:creationId xmlns:p14="http://schemas.microsoft.com/office/powerpoint/2010/main" val="1079125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par>
                          <p:cTn id="8" fill="hold">
                            <p:stCondLst>
                              <p:cond delay="3500"/>
                            </p:stCondLst>
                            <p:childTnLst>
                              <p:par>
                                <p:cTn id="9" presetID="9" presetClass="entr" presetSubtype="0" fill="hold" grpId="0"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cTn>
                              </p:par>
                            </p:childTnLst>
                          </p:cTn>
                        </p:par>
                        <p:par>
                          <p:cTn id="12" fill="hold">
                            <p:stCondLst>
                              <p:cond delay="5000"/>
                            </p:stCondLst>
                            <p:childTnLst>
                              <p:par>
                                <p:cTn id="13" presetID="9" presetClass="entr" presetSubtype="0" fill="hold" nodeType="afterEffect">
                                  <p:stCondLst>
                                    <p:cond delay="300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61565" y="6353175"/>
            <a:ext cx="1097397"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2" name="Group 21">
            <a:extLst>
              <a:ext uri="{FF2B5EF4-FFF2-40B4-BE49-F238E27FC236}">
                <a16:creationId xmlns:a16="http://schemas.microsoft.com/office/drawing/2014/main" id="{EC2562C2-D35A-9B49-8B46-F28C9629E9AD}"/>
              </a:ext>
            </a:extLst>
          </p:cNvPr>
          <p:cNvGrpSpPr/>
          <p:nvPr/>
        </p:nvGrpSpPr>
        <p:grpSpPr>
          <a:xfrm>
            <a:off x="0" y="0"/>
            <a:ext cx="4661565" cy="6858000"/>
            <a:chOff x="6248012" y="0"/>
            <a:chExt cx="5943987" cy="6858000"/>
          </a:xfrm>
        </p:grpSpPr>
        <p:sp>
          <p:nvSpPr>
            <p:cNvPr id="23" name="Rectangle 22">
              <a:extLst>
                <a:ext uri="{FF2B5EF4-FFF2-40B4-BE49-F238E27FC236}">
                  <a16:creationId xmlns:a16="http://schemas.microsoft.com/office/drawing/2014/main" id="{5C8F9957-B8F4-304D-927C-38DA7E7886AB}"/>
                </a:ext>
              </a:extLst>
            </p:cNvPr>
            <p:cNvSpPr/>
            <p:nvPr/>
          </p:nvSpPr>
          <p:spPr bwMode="auto">
            <a:xfrm>
              <a:off x="6248012" y="0"/>
              <a:ext cx="5943987" cy="6858000"/>
            </a:xfrm>
            <a:prstGeom prst="rect">
              <a:avLst/>
            </a:prstGeom>
            <a:solidFill>
              <a:schemeClr val="accent1">
                <a:lumMod val="7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4" name="Title 1">
              <a:extLst>
                <a:ext uri="{FF2B5EF4-FFF2-40B4-BE49-F238E27FC236}">
                  <a16:creationId xmlns:a16="http://schemas.microsoft.com/office/drawing/2014/main" id="{3AE8D7A6-5A41-EF42-AA48-0584957A4625}"/>
                </a:ext>
              </a:extLst>
            </p:cNvPr>
            <p:cNvSpPr txBox="1">
              <a:spLocks/>
            </p:cNvSpPr>
            <p:nvPr/>
          </p:nvSpPr>
          <p:spPr bwMode="auto">
            <a:xfrm>
              <a:off x="6830990" y="2259256"/>
              <a:ext cx="5361009" cy="258570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60960" rIns="0" bIns="60960" numCol="1" anchor="t" anchorCtr="0" compatLnSpc="1">
              <a:prstTxWarp prst="textNoShape">
                <a:avLst/>
              </a:prstTxWarp>
              <a:spAutoFit/>
            </a:bodyPr>
            <a:lstStyle>
              <a:lvl1pPr algn="l" rtl="0" eaLnBrk="1" fontAlgn="base" hangingPunct="1">
                <a:lnSpc>
                  <a:spcPct val="90000"/>
                </a:lnSpc>
                <a:spcBef>
                  <a:spcPct val="0"/>
                </a:spcBef>
                <a:spcAft>
                  <a:spcPct val="0"/>
                </a:spcAft>
                <a:defRPr lang="en-US" sz="3200" b="1">
                  <a:solidFill>
                    <a:srgbClr val="00529B"/>
                  </a:solidFill>
                  <a:latin typeface="+mj-lt"/>
                  <a:ea typeface="ＭＳ Ｐゴシック" charset="0"/>
                  <a:cs typeface="+mj-cs"/>
                </a:defRPr>
              </a:lvl1pPr>
              <a:lvl2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2pPr>
              <a:lvl3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3pPr>
              <a:lvl4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4pPr>
              <a:lvl5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5pPr>
              <a:lvl6pPr marL="4572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a:lstStyle>
            <a:p>
              <a:pPr defTabSz="812760">
                <a:lnSpc>
                  <a:spcPct val="100000"/>
                </a:lnSpc>
                <a:spcBef>
                  <a:spcPts val="0"/>
                </a:spcBef>
                <a:spcAft>
                  <a:spcPts val="0"/>
                </a:spcAft>
              </a:pPr>
              <a:r>
                <a:rPr lang="en-US" sz="2600" b="0" dirty="0">
                  <a:solidFill>
                    <a:schemeClr val="bg1"/>
                  </a:solidFill>
                  <a:latin typeface="Arial"/>
                  <a:cs typeface="Arial Unicode MS"/>
                </a:rPr>
                <a:t>Ritualizing certain routines, such as </a:t>
              </a:r>
              <a:r>
                <a:rPr lang="en-US" sz="2600" b="0" dirty="0">
                  <a:solidFill>
                    <a:srgbClr val="FF540A"/>
                  </a:solidFill>
                  <a:latin typeface="Arial"/>
                  <a:cs typeface="Arial Unicode MS"/>
                </a:rPr>
                <a:t>resolving conflict </a:t>
              </a:r>
              <a:br>
                <a:rPr lang="en-US" sz="2600" b="0" dirty="0">
                  <a:solidFill>
                    <a:srgbClr val="FF540A"/>
                  </a:solidFill>
                  <a:latin typeface="Arial"/>
                  <a:cs typeface="Arial Unicode MS"/>
                </a:rPr>
              </a:br>
              <a:r>
                <a:rPr lang="en-US" sz="2600" b="0" dirty="0">
                  <a:solidFill>
                    <a:srgbClr val="FF540A"/>
                  </a:solidFill>
                  <a:latin typeface="Arial"/>
                  <a:cs typeface="Arial Unicode MS"/>
                </a:rPr>
                <a:t>or overcoming resistance</a:t>
              </a:r>
              <a:r>
                <a:rPr lang="en-US" sz="2600" b="0" dirty="0">
                  <a:solidFill>
                    <a:schemeClr val="bg1"/>
                  </a:solidFill>
                  <a:latin typeface="Arial"/>
                  <a:cs typeface="Arial Unicode MS"/>
                </a:rPr>
                <a:t> can reduce the amount </a:t>
              </a:r>
              <a:br>
                <a:rPr lang="en-US" sz="2600" b="0" dirty="0">
                  <a:solidFill>
                    <a:schemeClr val="bg1"/>
                  </a:solidFill>
                  <a:latin typeface="Arial"/>
                  <a:cs typeface="Arial Unicode MS"/>
                </a:rPr>
              </a:br>
              <a:r>
                <a:rPr lang="en-US" sz="2600" b="0" dirty="0">
                  <a:solidFill>
                    <a:schemeClr val="bg1"/>
                  </a:solidFill>
                  <a:latin typeface="Arial"/>
                  <a:cs typeface="Arial Unicode MS"/>
                </a:rPr>
                <a:t>of negativity these </a:t>
              </a:r>
              <a:br>
                <a:rPr lang="en-US" sz="2600" b="0" dirty="0">
                  <a:solidFill>
                    <a:schemeClr val="bg1"/>
                  </a:solidFill>
                  <a:latin typeface="Arial"/>
                  <a:cs typeface="Arial Unicode MS"/>
                </a:rPr>
              </a:br>
              <a:r>
                <a:rPr lang="en-US" sz="2600" b="0" dirty="0">
                  <a:solidFill>
                    <a:schemeClr val="bg1"/>
                  </a:solidFill>
                  <a:latin typeface="Arial"/>
                  <a:cs typeface="Arial Unicode MS"/>
                </a:rPr>
                <a:t>situations create.</a:t>
              </a:r>
              <a:endParaRPr lang="en-US" sz="2600" b="0" dirty="0">
                <a:solidFill>
                  <a:schemeClr val="accent6">
                    <a:lumMod val="60000"/>
                    <a:lumOff val="40000"/>
                  </a:schemeClr>
                </a:solidFill>
                <a:latin typeface="Arial"/>
                <a:cs typeface="Arial Unicode MS"/>
              </a:endParaRPr>
            </a:p>
          </p:txBody>
        </p:sp>
      </p:grpSp>
      <p:sp>
        <p:nvSpPr>
          <p:cNvPr id="19" name="Freeform 18">
            <a:extLst>
              <a:ext uri="{FF2B5EF4-FFF2-40B4-BE49-F238E27FC236}">
                <a16:creationId xmlns:a16="http://schemas.microsoft.com/office/drawing/2014/main" id="{21E25054-C241-6944-9515-3DB799FFB8EE}"/>
              </a:ext>
            </a:extLst>
          </p:cNvPr>
          <p:cNvSpPr/>
          <p:nvPr/>
        </p:nvSpPr>
        <p:spPr bwMode="auto">
          <a:xfrm>
            <a:off x="-19050" y="-19050"/>
            <a:ext cx="1940800" cy="1900748"/>
          </a:xfrm>
          <a:custGeom>
            <a:avLst/>
            <a:gdLst>
              <a:gd name="connsiteX0" fmla="*/ 0 w 2429938"/>
              <a:gd name="connsiteY0" fmla="*/ 0 h 2379792"/>
              <a:gd name="connsiteX1" fmla="*/ 2298705 w 2429938"/>
              <a:gd name="connsiteY1" fmla="*/ 0 h 2379792"/>
              <a:gd name="connsiteX2" fmla="*/ 2350767 w 2429938"/>
              <a:gd name="connsiteY2" fmla="*/ 139483 h 2379792"/>
              <a:gd name="connsiteX3" fmla="*/ 2429938 w 2429938"/>
              <a:gd name="connsiteY3" fmla="*/ 652983 h 2379792"/>
              <a:gd name="connsiteX4" fmla="*/ 668946 w 2429938"/>
              <a:gd name="connsiteY4" fmla="*/ 2379792 h 2379792"/>
              <a:gd name="connsiteX5" fmla="*/ 145281 w 2429938"/>
              <a:gd name="connsiteY5" fmla="*/ 2302158 h 2379792"/>
              <a:gd name="connsiteX6" fmla="*/ 0 w 2429938"/>
              <a:gd name="connsiteY6" fmla="*/ 2250017 h 237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9938" h="2379792">
                <a:moveTo>
                  <a:pt x="0" y="0"/>
                </a:moveTo>
                <a:lnTo>
                  <a:pt x="2298705" y="0"/>
                </a:lnTo>
                <a:lnTo>
                  <a:pt x="2350767" y="139483"/>
                </a:lnTo>
                <a:cubicBezTo>
                  <a:pt x="2402220" y="301698"/>
                  <a:pt x="2429938" y="474166"/>
                  <a:pt x="2429938" y="652983"/>
                </a:cubicBezTo>
                <a:cubicBezTo>
                  <a:pt x="2429938" y="1606673"/>
                  <a:pt x="1641515" y="2379792"/>
                  <a:pt x="668946" y="2379792"/>
                </a:cubicBezTo>
                <a:cubicBezTo>
                  <a:pt x="486589" y="2379792"/>
                  <a:pt x="310707" y="2352612"/>
                  <a:pt x="145281" y="2302158"/>
                </a:cubicBezTo>
                <a:lnTo>
                  <a:pt x="0" y="2250017"/>
                </a:lnTo>
                <a:close/>
              </a:path>
            </a:pathLst>
          </a:custGeom>
          <a:solidFill>
            <a:srgbClr val="FF540A"/>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lIns="0" tIns="0" rIns="0" bIns="457200" anchor="ctr">
            <a:noAutofit/>
          </a:bodyPr>
          <a:lstStyle/>
          <a:p>
            <a:pPr algn="ctr"/>
            <a:r>
              <a:rPr lang="en-US" sz="3200" dirty="0"/>
              <a:t>Routines</a:t>
            </a:r>
          </a:p>
        </p:txBody>
      </p:sp>
      <p:sp>
        <p:nvSpPr>
          <p:cNvPr id="25" name="Rounded Rectangular Callout 24">
            <a:extLst>
              <a:ext uri="{FF2B5EF4-FFF2-40B4-BE49-F238E27FC236}">
                <a16:creationId xmlns:a16="http://schemas.microsoft.com/office/drawing/2014/main" id="{8407323B-2905-134A-9C0F-B57945DC14E7}"/>
              </a:ext>
            </a:extLst>
          </p:cNvPr>
          <p:cNvSpPr/>
          <p:nvPr/>
        </p:nvSpPr>
        <p:spPr bwMode="auto">
          <a:xfrm>
            <a:off x="465475" y="5818935"/>
            <a:ext cx="1170432" cy="725841"/>
          </a:xfrm>
          <a:prstGeom prst="wedgeRoundRectCallout">
            <a:avLst>
              <a:gd name="adj1" fmla="val -51330"/>
              <a:gd name="adj2" fmla="val 65831"/>
              <a:gd name="adj3" fmla="val 16667"/>
            </a:avLst>
          </a:prstGeom>
          <a:solidFill>
            <a:srgbClr val="979D9D"/>
          </a:solidFill>
          <a:ln>
            <a:noFill/>
            <a:headEnd type="none" w="med" len="med"/>
            <a:tailEnd type="none" w="med" len="med"/>
          </a:ln>
          <a:effectLst/>
        </p:spPr>
        <p:style>
          <a:lnRef idx="3">
            <a:schemeClr val="lt1"/>
          </a:lnRef>
          <a:fillRef idx="1">
            <a:schemeClr val="accent4"/>
          </a:fillRef>
          <a:effectRef idx="1">
            <a:schemeClr val="accent4"/>
          </a:effectRef>
          <a:fontRef idx="minor">
            <a:schemeClr val="lt1"/>
          </a:fontRef>
        </p:style>
        <p:txBody>
          <a:bodyPr lIns="0" tIns="0" rIns="0" bIns="0" anchor="ctr"/>
          <a:lstStyle/>
          <a:p>
            <a:pPr algn="ctr"/>
            <a:r>
              <a:rPr lang="en-US" sz="1200" dirty="0"/>
              <a:t>Until the program works you</a:t>
            </a:r>
          </a:p>
        </p:txBody>
      </p:sp>
      <p:sp>
        <p:nvSpPr>
          <p:cNvPr id="26" name="Rounded Rectangular Callout 25">
            <a:extLst>
              <a:ext uri="{FF2B5EF4-FFF2-40B4-BE49-F238E27FC236}">
                <a16:creationId xmlns:a16="http://schemas.microsoft.com/office/drawing/2014/main" id="{9E4E6CE8-604E-2A48-8741-DF2D6C59B938}"/>
              </a:ext>
            </a:extLst>
          </p:cNvPr>
          <p:cNvSpPr/>
          <p:nvPr/>
        </p:nvSpPr>
        <p:spPr bwMode="auto">
          <a:xfrm>
            <a:off x="465475" y="5189782"/>
            <a:ext cx="1170432" cy="538589"/>
          </a:xfrm>
          <a:prstGeom prst="wedgeRoundRectCallout">
            <a:avLst>
              <a:gd name="adj1" fmla="val -48145"/>
              <a:gd name="adj2" fmla="val -80570"/>
              <a:gd name="adj3" fmla="val 16667"/>
            </a:avLst>
          </a:prstGeom>
          <a:solidFill>
            <a:srgbClr val="6E7D9D"/>
          </a:solidFill>
          <a:ln>
            <a:noFill/>
            <a:headEnd type="none" w="med" len="med"/>
            <a:tailEnd type="none" w="med" len="med"/>
          </a:ln>
          <a:effectLst/>
        </p:spPr>
        <p:style>
          <a:lnRef idx="3">
            <a:schemeClr val="lt1"/>
          </a:lnRef>
          <a:fillRef idx="1">
            <a:schemeClr val="accent4"/>
          </a:fillRef>
          <a:effectRef idx="1">
            <a:schemeClr val="accent4"/>
          </a:effectRef>
          <a:fontRef idx="minor">
            <a:schemeClr val="lt1"/>
          </a:fontRef>
        </p:style>
        <p:txBody>
          <a:bodyPr lIns="0" tIns="0" rIns="0" bIns="0" anchor="ctr" anchorCtr="0"/>
          <a:lstStyle/>
          <a:p>
            <a:pPr algn="ctr"/>
            <a:r>
              <a:rPr lang="en-US" sz="1200" dirty="0"/>
              <a:t>Just work the program</a:t>
            </a:r>
          </a:p>
        </p:txBody>
      </p:sp>
      <p:sp>
        <p:nvSpPr>
          <p:cNvPr id="2" name="Rectangle 1">
            <a:extLst>
              <a:ext uri="{FF2B5EF4-FFF2-40B4-BE49-F238E27FC236}">
                <a16:creationId xmlns:a16="http://schemas.microsoft.com/office/drawing/2014/main" id="{649AD9AE-7ABA-D84E-8E68-0496482965E6}"/>
              </a:ext>
            </a:extLst>
          </p:cNvPr>
          <p:cNvSpPr/>
          <p:nvPr/>
        </p:nvSpPr>
        <p:spPr>
          <a:xfrm>
            <a:off x="4939196" y="239410"/>
            <a:ext cx="6778488" cy="1077218"/>
          </a:xfrm>
          <a:prstGeom prst="rect">
            <a:avLst/>
          </a:prstGeom>
        </p:spPr>
        <p:txBody>
          <a:bodyPr wrap="square">
            <a:spAutoFit/>
          </a:bodyPr>
          <a:lstStyle/>
          <a:p>
            <a:pPr algn="ctr">
              <a:spcBef>
                <a:spcPts val="0"/>
              </a:spcBef>
              <a:spcAft>
                <a:spcPts val="0"/>
              </a:spcAft>
            </a:pPr>
            <a:r>
              <a:rPr lang="en-US" sz="3200" b="1" dirty="0">
                <a:solidFill>
                  <a:srgbClr val="002856"/>
                </a:solidFill>
              </a:rPr>
              <a:t>It’s Easier to Change an Existing Routine Into an Adjacent Routine.</a:t>
            </a:r>
            <a:endParaRPr lang="en-US" sz="3200" i="1" dirty="0">
              <a:solidFill>
                <a:srgbClr val="002856"/>
              </a:solidFill>
            </a:endParaRPr>
          </a:p>
        </p:txBody>
      </p:sp>
      <p:sp>
        <p:nvSpPr>
          <p:cNvPr id="11" name="TextBox 10">
            <a:extLst>
              <a:ext uri="{FF2B5EF4-FFF2-40B4-BE49-F238E27FC236}">
                <a16:creationId xmlns:a16="http://schemas.microsoft.com/office/drawing/2014/main" id="{7C04FACB-9F79-C14C-BE53-FBA2CDA004D7}"/>
              </a:ext>
            </a:extLst>
          </p:cNvPr>
          <p:cNvSpPr txBox="1"/>
          <p:nvPr/>
        </p:nvSpPr>
        <p:spPr>
          <a:xfrm>
            <a:off x="5741835" y="1534714"/>
            <a:ext cx="5173211" cy="400110"/>
          </a:xfrm>
          <a:prstGeom prst="rect">
            <a:avLst/>
          </a:prstGeom>
          <a:noFill/>
        </p:spPr>
        <p:txBody>
          <a:bodyPr wrap="none" rtlCol="0">
            <a:spAutoFit/>
          </a:bodyPr>
          <a:lstStyle/>
          <a:p>
            <a:pPr algn="ctr"/>
            <a:r>
              <a:rPr lang="en-US" sz="2000" dirty="0"/>
              <a:t>(Just like replacing cigarettes with lollypops)</a:t>
            </a:r>
          </a:p>
        </p:txBody>
      </p:sp>
      <p:pic>
        <p:nvPicPr>
          <p:cNvPr id="2050" name="Picture 2" descr="Image result"/>
          <p:cNvPicPr>
            <a:picLocks noChangeAspect="1" noChangeArrowheads="1"/>
          </p:cNvPicPr>
          <p:nvPr/>
        </p:nvPicPr>
        <p:blipFill rotWithShape="1">
          <a:blip r:embed="rId3">
            <a:extLst>
              <a:ext uri="{28A0092B-C50C-407E-A947-70E740481C1C}">
                <a14:useLocalDpi xmlns:a14="http://schemas.microsoft.com/office/drawing/2010/main" val="0"/>
              </a:ext>
            </a:extLst>
          </a:blip>
          <a:srcRect l="2564" r="2380"/>
          <a:stretch/>
        </p:blipFill>
        <p:spPr bwMode="auto">
          <a:xfrm>
            <a:off x="4813301" y="2166148"/>
            <a:ext cx="6919912" cy="382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633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par>
                          <p:cTn id="8" fill="hold">
                            <p:stCondLst>
                              <p:cond delay="3500"/>
                            </p:stCondLst>
                            <p:childTnLst>
                              <p:par>
                                <p:cTn id="9" presetID="9" presetClass="entr" presetSubtype="0" fill="hold" grpId="0" nodeType="afterEffect">
                                  <p:stCondLst>
                                    <p:cond delay="1000"/>
                                  </p:stCondLst>
                                  <p:childTnLst>
                                    <p:set>
                                      <p:cBhvr>
                                        <p:cTn id="10" dur="1" fill="hold">
                                          <p:stCondLst>
                                            <p:cond delay="0"/>
                                          </p:stCondLst>
                                        </p:cTn>
                                        <p:tgtEl>
                                          <p:spTgt spid="25"/>
                                        </p:tgtEl>
                                        <p:attrNameLst>
                                          <p:attrName>style.visibility</p:attrName>
                                        </p:attrNameLst>
                                      </p:cBhvr>
                                      <p:to>
                                        <p:strVal val="visible"/>
                                      </p:to>
                                    </p:set>
                                    <p:animEffect transition="in" filter="dissolve">
                                      <p:cBhvr>
                                        <p:cTn id="11" dur="500"/>
                                        <p:tgtEl>
                                          <p:spTgt spid="25"/>
                                        </p:tgtEl>
                                      </p:cBhvr>
                                    </p:animEffect>
                                  </p:childTnLst>
                                </p:cTn>
                              </p:par>
                            </p:childTnLst>
                          </p:cTn>
                        </p:par>
                        <p:par>
                          <p:cTn id="12" fill="hold">
                            <p:stCondLst>
                              <p:cond delay="5000"/>
                            </p:stCondLst>
                            <p:childTnLst>
                              <p:par>
                                <p:cTn id="13" presetID="9" presetClass="entr" presetSubtype="0" fill="hold" nodeType="afterEffect">
                                  <p:stCondLst>
                                    <p:cond delay="3000"/>
                                  </p:stCondLst>
                                  <p:childTnLst>
                                    <p:set>
                                      <p:cBhvr>
                                        <p:cTn id="14" dur="1" fill="hold">
                                          <p:stCondLst>
                                            <p:cond delay="0"/>
                                          </p:stCondLst>
                                        </p:cTn>
                                        <p:tgtEl>
                                          <p:spTgt spid="22"/>
                                        </p:tgtEl>
                                        <p:attrNameLst>
                                          <p:attrName>style.visibility</p:attrName>
                                        </p:attrNameLst>
                                      </p:cBhvr>
                                      <p:to>
                                        <p:strVal val="visible"/>
                                      </p:to>
                                    </p:set>
                                    <p:animEffect transition="in" filter="dissolve">
                                      <p:cBhvr>
                                        <p:cTn id="15" dur="3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0CA9EC39-B013-F54F-8EA8-2EC2382EBB6A}"/>
              </a:ext>
            </a:extLst>
          </p:cNvPr>
          <p:cNvSpPr>
            <a:spLocks noChangeAspect="1"/>
          </p:cNvSpPr>
          <p:nvPr/>
        </p:nvSpPr>
        <p:spPr bwMode="auto">
          <a:xfrm flipH="1">
            <a:off x="10272673" y="-19049"/>
            <a:ext cx="1938376" cy="1898374"/>
          </a:xfrm>
          <a:custGeom>
            <a:avLst/>
            <a:gdLst>
              <a:gd name="connsiteX0" fmla="*/ 0 w 2429938"/>
              <a:gd name="connsiteY0" fmla="*/ 0 h 2379792"/>
              <a:gd name="connsiteX1" fmla="*/ 2298705 w 2429938"/>
              <a:gd name="connsiteY1" fmla="*/ 0 h 2379792"/>
              <a:gd name="connsiteX2" fmla="*/ 2350767 w 2429938"/>
              <a:gd name="connsiteY2" fmla="*/ 139483 h 2379792"/>
              <a:gd name="connsiteX3" fmla="*/ 2429938 w 2429938"/>
              <a:gd name="connsiteY3" fmla="*/ 652983 h 2379792"/>
              <a:gd name="connsiteX4" fmla="*/ 668946 w 2429938"/>
              <a:gd name="connsiteY4" fmla="*/ 2379792 h 2379792"/>
              <a:gd name="connsiteX5" fmla="*/ 145281 w 2429938"/>
              <a:gd name="connsiteY5" fmla="*/ 2302158 h 2379792"/>
              <a:gd name="connsiteX6" fmla="*/ 0 w 2429938"/>
              <a:gd name="connsiteY6" fmla="*/ 2250017 h 237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9938" h="2379792">
                <a:moveTo>
                  <a:pt x="0" y="0"/>
                </a:moveTo>
                <a:lnTo>
                  <a:pt x="2298705" y="0"/>
                </a:lnTo>
                <a:lnTo>
                  <a:pt x="2350767" y="139483"/>
                </a:lnTo>
                <a:cubicBezTo>
                  <a:pt x="2402220" y="301698"/>
                  <a:pt x="2429938" y="474166"/>
                  <a:pt x="2429938" y="652983"/>
                </a:cubicBezTo>
                <a:cubicBezTo>
                  <a:pt x="2429938" y="1606673"/>
                  <a:pt x="1641515" y="2379792"/>
                  <a:pt x="668946" y="2379792"/>
                </a:cubicBezTo>
                <a:cubicBezTo>
                  <a:pt x="486589" y="2379792"/>
                  <a:pt x="310707" y="2352612"/>
                  <a:pt x="145281" y="2302158"/>
                </a:cubicBezTo>
                <a:lnTo>
                  <a:pt x="0" y="2250017"/>
                </a:lnTo>
                <a:close/>
              </a:path>
            </a:pathLst>
          </a:custGeom>
          <a:solidFill>
            <a:srgbClr val="FF540A"/>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lIns="365760" tIns="0" rIns="0" bIns="457200" anchor="ctr">
            <a:noAutofit/>
          </a:bodyPr>
          <a:lstStyle/>
          <a:p>
            <a:pPr algn="ctr"/>
            <a:r>
              <a:rPr lang="en-US" sz="2800" dirty="0"/>
              <a:t>Rewards</a:t>
            </a:r>
          </a:p>
        </p:txBody>
      </p:sp>
      <p:grpSp>
        <p:nvGrpSpPr>
          <p:cNvPr id="13" name="Group 12">
            <a:extLst>
              <a:ext uri="{FF2B5EF4-FFF2-40B4-BE49-F238E27FC236}">
                <a16:creationId xmlns:a16="http://schemas.microsoft.com/office/drawing/2014/main" id="{27010494-8624-ED4A-BFF2-C9589B31938E}"/>
              </a:ext>
            </a:extLst>
          </p:cNvPr>
          <p:cNvGrpSpPr/>
          <p:nvPr/>
        </p:nvGrpSpPr>
        <p:grpSpPr>
          <a:xfrm>
            <a:off x="5956300" y="1625729"/>
            <a:ext cx="5776914" cy="4566350"/>
            <a:chOff x="614603" y="3349488"/>
            <a:chExt cx="4125667" cy="3261125"/>
          </a:xfrm>
        </p:grpSpPr>
        <p:grpSp>
          <p:nvGrpSpPr>
            <p:cNvPr id="7" name="Group 6">
              <a:extLst>
                <a:ext uri="{FF2B5EF4-FFF2-40B4-BE49-F238E27FC236}">
                  <a16:creationId xmlns:a16="http://schemas.microsoft.com/office/drawing/2014/main" id="{28A28524-7C82-1749-8F03-B38037253D19}"/>
                </a:ext>
              </a:extLst>
            </p:cNvPr>
            <p:cNvGrpSpPr/>
            <p:nvPr/>
          </p:nvGrpSpPr>
          <p:grpSpPr>
            <a:xfrm>
              <a:off x="703848" y="3349488"/>
              <a:ext cx="3843164" cy="3261125"/>
              <a:chOff x="7870200" y="1807058"/>
              <a:chExt cx="4034929" cy="3423848"/>
            </a:xfrm>
          </p:grpSpPr>
          <p:sp>
            <p:nvSpPr>
              <p:cNvPr id="8" name="Oval 7">
                <a:extLst>
                  <a:ext uri="{FF2B5EF4-FFF2-40B4-BE49-F238E27FC236}">
                    <a16:creationId xmlns:a16="http://schemas.microsoft.com/office/drawing/2014/main" id="{EDD4493B-66F6-8E46-989C-FA23194F8A6F}"/>
                  </a:ext>
                </a:extLst>
              </p:cNvPr>
              <p:cNvSpPr/>
              <p:nvPr/>
            </p:nvSpPr>
            <p:spPr bwMode="auto">
              <a:xfrm>
                <a:off x="8157071" y="1807058"/>
                <a:ext cx="3461188" cy="3423848"/>
              </a:xfrm>
              <a:prstGeom prst="ellipse">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pic>
            <p:nvPicPr>
              <p:cNvPr id="9" name="Picture 8">
                <a:extLst>
                  <a:ext uri="{FF2B5EF4-FFF2-40B4-BE49-F238E27FC236}">
                    <a16:creationId xmlns:a16="http://schemas.microsoft.com/office/drawing/2014/main" id="{3ACDDFC4-7E49-694A-A173-9480F3353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0200" y="2093097"/>
                <a:ext cx="4034929" cy="2851770"/>
              </a:xfrm>
              <a:prstGeom prst="rect">
                <a:avLst/>
              </a:prstGeom>
            </p:spPr>
          </p:pic>
        </p:grpSp>
        <p:sp>
          <p:nvSpPr>
            <p:cNvPr id="10" name="Rectangle 9">
              <a:extLst>
                <a:ext uri="{FF2B5EF4-FFF2-40B4-BE49-F238E27FC236}">
                  <a16:creationId xmlns:a16="http://schemas.microsoft.com/office/drawing/2014/main" id="{1D8888C6-E858-E748-B76F-4572F0191555}"/>
                </a:ext>
              </a:extLst>
            </p:cNvPr>
            <p:cNvSpPr/>
            <p:nvPr/>
          </p:nvSpPr>
          <p:spPr bwMode="auto">
            <a:xfrm>
              <a:off x="614603" y="4511475"/>
              <a:ext cx="4125667" cy="1138535"/>
            </a:xfrm>
            <a:prstGeom prst="rect">
              <a:avLst/>
            </a:prstGeom>
            <a:solidFill>
              <a:srgbClr val="FF540A">
                <a:alpha val="85098"/>
              </a:srgb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a:ln>
                    <a:noFill/>
                  </a:ln>
                  <a:effectLst/>
                  <a:latin typeface="Arial" charset="0"/>
                </a:rPr>
                <a:t>Don’t get too hung up on rewards. Your brain already rewards you with a small hit of dopamine when you successfully complete a routine.</a:t>
              </a:r>
            </a:p>
          </p:txBody>
        </p:sp>
      </p:grpSp>
      <p:sp>
        <p:nvSpPr>
          <p:cNvPr id="11" name="Title 1">
            <a:extLst>
              <a:ext uri="{FF2B5EF4-FFF2-40B4-BE49-F238E27FC236}">
                <a16:creationId xmlns:a16="http://schemas.microsoft.com/office/drawing/2014/main" id="{2A11899E-C842-9F4D-9D1A-00420DCAE237}"/>
              </a:ext>
            </a:extLst>
          </p:cNvPr>
          <p:cNvSpPr txBox="1">
            <a:spLocks/>
          </p:cNvSpPr>
          <p:nvPr/>
        </p:nvSpPr>
        <p:spPr bwMode="auto">
          <a:xfrm>
            <a:off x="457200" y="1625728"/>
            <a:ext cx="5241469" cy="326038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60960" rIns="0" bIns="60960" numCol="1" anchor="t" anchorCtr="0" compatLnSpc="1">
            <a:prstTxWarp prst="textNoShape">
              <a:avLst/>
            </a:prstTxWarp>
            <a:spAutoFit/>
          </a:bodyPr>
          <a:lstStyle>
            <a:lvl1pPr algn="l" rtl="0" eaLnBrk="1" fontAlgn="base" hangingPunct="1">
              <a:lnSpc>
                <a:spcPct val="90000"/>
              </a:lnSpc>
              <a:spcBef>
                <a:spcPct val="0"/>
              </a:spcBef>
              <a:spcAft>
                <a:spcPct val="0"/>
              </a:spcAft>
              <a:defRPr lang="en-US" sz="3200" b="1">
                <a:solidFill>
                  <a:srgbClr val="00529B"/>
                </a:solidFill>
                <a:latin typeface="+mj-lt"/>
                <a:ea typeface="ＭＳ Ｐゴシック" charset="0"/>
                <a:cs typeface="+mj-cs"/>
              </a:defRPr>
            </a:lvl1pPr>
            <a:lvl2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2pPr>
            <a:lvl3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3pPr>
            <a:lvl4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4pPr>
            <a:lvl5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5pPr>
            <a:lvl6pPr marL="4572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a:lstStyle>
          <a:p>
            <a:pPr defTabSz="812760">
              <a:spcBef>
                <a:spcPts val="1600"/>
              </a:spcBef>
              <a:spcAft>
                <a:spcPts val="400"/>
              </a:spcAft>
            </a:pPr>
            <a:r>
              <a:rPr lang="en-US" sz="2600" b="0" dirty="0">
                <a:solidFill>
                  <a:schemeClr val="tx1"/>
                </a:solidFill>
                <a:latin typeface="Arial"/>
                <a:cs typeface="Arial Unicode MS"/>
              </a:rPr>
              <a:t>It is actually the</a:t>
            </a:r>
            <a:r>
              <a:rPr lang="en-US" sz="2600" b="0" dirty="0">
                <a:solidFill>
                  <a:schemeClr val="bg1"/>
                </a:solidFill>
                <a:latin typeface="Arial"/>
                <a:cs typeface="Arial Unicode MS"/>
              </a:rPr>
              <a:t> </a:t>
            </a:r>
            <a:r>
              <a:rPr lang="en-US" sz="2600" b="0" dirty="0">
                <a:solidFill>
                  <a:srgbClr val="FF540A"/>
                </a:solidFill>
                <a:latin typeface="Arial"/>
                <a:cs typeface="Arial Unicode MS"/>
              </a:rPr>
              <a:t>anticipation </a:t>
            </a:r>
            <a:r>
              <a:rPr lang="en-US" sz="2600" b="0" dirty="0">
                <a:solidFill>
                  <a:schemeClr val="tx1"/>
                </a:solidFill>
                <a:latin typeface="Arial"/>
                <a:cs typeface="Arial Unicode MS"/>
              </a:rPr>
              <a:t>of the</a:t>
            </a:r>
            <a:r>
              <a:rPr lang="en-US" sz="2600" b="0" dirty="0">
                <a:solidFill>
                  <a:schemeClr val="bg1"/>
                </a:solidFill>
                <a:latin typeface="Arial"/>
                <a:cs typeface="Arial Unicode MS"/>
              </a:rPr>
              <a:t> </a:t>
            </a:r>
            <a:r>
              <a:rPr lang="en-US" sz="2600" b="0" dirty="0">
                <a:solidFill>
                  <a:srgbClr val="FF540A"/>
                </a:solidFill>
                <a:latin typeface="Arial"/>
                <a:cs typeface="Arial Unicode MS"/>
              </a:rPr>
              <a:t>reward </a:t>
            </a:r>
            <a:r>
              <a:rPr lang="en-US" sz="2600" b="0" dirty="0">
                <a:solidFill>
                  <a:schemeClr val="tx1"/>
                </a:solidFill>
                <a:latin typeface="Arial"/>
                <a:cs typeface="Arial Unicode MS"/>
              </a:rPr>
              <a:t>which reinforces and strengthens the trigger and drives </a:t>
            </a:r>
            <a:r>
              <a:rPr lang="en-US" sz="2600" b="0" dirty="0">
                <a:solidFill>
                  <a:srgbClr val="FF540A"/>
                </a:solidFill>
                <a:latin typeface="Arial"/>
                <a:cs typeface="Arial Unicode MS"/>
              </a:rPr>
              <a:t>automatic execution </a:t>
            </a:r>
            <a:r>
              <a:rPr lang="en-US" sz="2600" b="0" dirty="0">
                <a:solidFill>
                  <a:schemeClr val="tx1"/>
                </a:solidFill>
                <a:latin typeface="Arial"/>
                <a:cs typeface="Arial Unicode MS"/>
              </a:rPr>
              <a:t>of the routine. Not the reward itself.</a:t>
            </a:r>
          </a:p>
          <a:p>
            <a:pPr defTabSz="812760">
              <a:spcBef>
                <a:spcPts val="1600"/>
              </a:spcBef>
              <a:spcAft>
                <a:spcPts val="400"/>
              </a:spcAft>
            </a:pPr>
            <a:r>
              <a:rPr lang="en-US" sz="2600" b="0" dirty="0">
                <a:solidFill>
                  <a:schemeClr val="tx1"/>
                </a:solidFill>
                <a:latin typeface="Arial"/>
                <a:cs typeface="Arial Unicode MS"/>
              </a:rPr>
              <a:t>The best rewards in a business context are</a:t>
            </a:r>
            <a:r>
              <a:rPr lang="en-US" sz="2600" b="0" dirty="0">
                <a:solidFill>
                  <a:schemeClr val="bg1"/>
                </a:solidFill>
                <a:latin typeface="Arial"/>
                <a:cs typeface="Arial Unicode MS"/>
              </a:rPr>
              <a:t> </a:t>
            </a:r>
            <a:r>
              <a:rPr lang="en-US" sz="2600" b="0" dirty="0">
                <a:solidFill>
                  <a:srgbClr val="FF540A"/>
                </a:solidFill>
                <a:latin typeface="Arial"/>
                <a:cs typeface="Arial Unicode MS"/>
              </a:rPr>
              <a:t>positive social reinforcement.</a:t>
            </a:r>
          </a:p>
        </p:txBody>
      </p:sp>
    </p:spTree>
    <p:extLst>
      <p:ext uri="{BB962C8B-B14F-4D97-AF65-F5344CB8AC3E}">
        <p14:creationId xmlns:p14="http://schemas.microsoft.com/office/powerpoint/2010/main" val="937820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68FAE6DD-CE71-854D-B32B-28783B3E68B9}"/>
              </a:ext>
            </a:extLst>
          </p:cNvPr>
          <p:cNvSpPr/>
          <p:nvPr/>
        </p:nvSpPr>
        <p:spPr bwMode="auto">
          <a:xfrm>
            <a:off x="-28575" y="-28575"/>
            <a:ext cx="2747647" cy="2690944"/>
          </a:xfrm>
          <a:custGeom>
            <a:avLst/>
            <a:gdLst>
              <a:gd name="connsiteX0" fmla="*/ 0 w 2429938"/>
              <a:gd name="connsiteY0" fmla="*/ 0 h 2379792"/>
              <a:gd name="connsiteX1" fmla="*/ 2298705 w 2429938"/>
              <a:gd name="connsiteY1" fmla="*/ 0 h 2379792"/>
              <a:gd name="connsiteX2" fmla="*/ 2350767 w 2429938"/>
              <a:gd name="connsiteY2" fmla="*/ 139483 h 2379792"/>
              <a:gd name="connsiteX3" fmla="*/ 2429938 w 2429938"/>
              <a:gd name="connsiteY3" fmla="*/ 652983 h 2379792"/>
              <a:gd name="connsiteX4" fmla="*/ 668946 w 2429938"/>
              <a:gd name="connsiteY4" fmla="*/ 2379792 h 2379792"/>
              <a:gd name="connsiteX5" fmla="*/ 145281 w 2429938"/>
              <a:gd name="connsiteY5" fmla="*/ 2302158 h 2379792"/>
              <a:gd name="connsiteX6" fmla="*/ 0 w 2429938"/>
              <a:gd name="connsiteY6" fmla="*/ 2250017 h 237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9938" h="2379792">
                <a:moveTo>
                  <a:pt x="0" y="0"/>
                </a:moveTo>
                <a:lnTo>
                  <a:pt x="2298705" y="0"/>
                </a:lnTo>
                <a:lnTo>
                  <a:pt x="2350767" y="139483"/>
                </a:lnTo>
                <a:cubicBezTo>
                  <a:pt x="2402220" y="301698"/>
                  <a:pt x="2429938" y="474166"/>
                  <a:pt x="2429938" y="652983"/>
                </a:cubicBezTo>
                <a:cubicBezTo>
                  <a:pt x="2429938" y="1606673"/>
                  <a:pt x="1641515" y="2379792"/>
                  <a:pt x="668946" y="2379792"/>
                </a:cubicBezTo>
                <a:cubicBezTo>
                  <a:pt x="486589" y="2379792"/>
                  <a:pt x="310707" y="2352612"/>
                  <a:pt x="145281" y="2302158"/>
                </a:cubicBezTo>
                <a:lnTo>
                  <a:pt x="0" y="2250017"/>
                </a:lnTo>
                <a:close/>
              </a:path>
            </a:pathLst>
          </a:custGeom>
          <a:solidFill>
            <a:srgbClr val="FF540A"/>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wrap="square" lIns="0" tIns="0" rIns="274320" bIns="457200" anchor="ctr">
            <a:noAutofit/>
          </a:bodyPr>
          <a:lstStyle/>
          <a:p>
            <a:pPr algn="ctr"/>
            <a:r>
              <a:rPr lang="en-US" sz="4000" dirty="0"/>
              <a:t>Making Habits Stick</a:t>
            </a:r>
          </a:p>
        </p:txBody>
      </p:sp>
      <p:grpSp>
        <p:nvGrpSpPr>
          <p:cNvPr id="11" name="Group 10">
            <a:extLst>
              <a:ext uri="{FF2B5EF4-FFF2-40B4-BE49-F238E27FC236}">
                <a16:creationId xmlns:a16="http://schemas.microsoft.com/office/drawing/2014/main" id="{616BFA3F-0700-E240-BAAF-62D9975B7F34}"/>
              </a:ext>
            </a:extLst>
          </p:cNvPr>
          <p:cNvGrpSpPr/>
          <p:nvPr/>
        </p:nvGrpSpPr>
        <p:grpSpPr>
          <a:xfrm>
            <a:off x="568189" y="2866591"/>
            <a:ext cx="3508513" cy="2032756"/>
            <a:chOff x="834889" y="2752291"/>
            <a:chExt cx="3508513" cy="2032756"/>
          </a:xfrm>
        </p:grpSpPr>
        <p:sp>
          <p:nvSpPr>
            <p:cNvPr id="3" name="Rectangle 2">
              <a:extLst>
                <a:ext uri="{FF2B5EF4-FFF2-40B4-BE49-F238E27FC236}">
                  <a16:creationId xmlns:a16="http://schemas.microsoft.com/office/drawing/2014/main" id="{D34AB732-38E7-6B46-82EC-FF52302837FE}"/>
                </a:ext>
              </a:extLst>
            </p:cNvPr>
            <p:cNvSpPr/>
            <p:nvPr/>
          </p:nvSpPr>
          <p:spPr>
            <a:xfrm>
              <a:off x="834889" y="3400052"/>
              <a:ext cx="3508513" cy="1384995"/>
            </a:xfrm>
            <a:prstGeom prst="rect">
              <a:avLst/>
            </a:prstGeom>
          </p:spPr>
          <p:txBody>
            <a:bodyPr wrap="square">
              <a:spAutoFit/>
            </a:bodyPr>
            <a:lstStyle/>
            <a:p>
              <a:pPr algn="ctr">
                <a:spcBef>
                  <a:spcPts val="0"/>
                </a:spcBef>
                <a:spcAft>
                  <a:spcPts val="0"/>
                </a:spcAft>
              </a:pPr>
              <a:r>
                <a:rPr lang="en-US" sz="2800" dirty="0"/>
                <a:t>Build new habits on top of previously existing ones</a:t>
              </a:r>
            </a:p>
          </p:txBody>
        </p:sp>
        <p:sp>
          <p:nvSpPr>
            <p:cNvPr id="6" name="Oval 5">
              <a:extLst>
                <a:ext uri="{FF2B5EF4-FFF2-40B4-BE49-F238E27FC236}">
                  <a16:creationId xmlns:a16="http://schemas.microsoft.com/office/drawing/2014/main" id="{1D6D6E8D-1EF0-ED4A-A721-1AE07563624A}"/>
                </a:ext>
              </a:extLst>
            </p:cNvPr>
            <p:cNvSpPr/>
            <p:nvPr/>
          </p:nvSpPr>
          <p:spPr bwMode="auto">
            <a:xfrm>
              <a:off x="2295940" y="2752291"/>
              <a:ext cx="586409" cy="586409"/>
            </a:xfrm>
            <a:prstGeom prst="ellipse">
              <a:avLst/>
            </a:prstGeom>
            <a:solidFill>
              <a:srgbClr val="D3D3D3"/>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0" i="0" u="none" strike="noStrike" cap="none" normalizeH="0" baseline="0" dirty="0">
                  <a:ln>
                    <a:noFill/>
                  </a:ln>
                  <a:solidFill>
                    <a:schemeClr val="bg1"/>
                  </a:solidFill>
                  <a:effectLst/>
                  <a:latin typeface="Arial" charset="0"/>
                </a:rPr>
                <a:t>1</a:t>
              </a:r>
              <a:endParaRPr kumimoji="0" lang="en-US" sz="1800" b="0" i="0" u="none" strike="noStrike" cap="none" normalizeH="0" baseline="0" dirty="0">
                <a:ln>
                  <a:noFill/>
                </a:ln>
                <a:solidFill>
                  <a:schemeClr val="bg1"/>
                </a:solidFill>
                <a:effectLst/>
                <a:latin typeface="Arial" charset="0"/>
              </a:endParaRPr>
            </a:p>
          </p:txBody>
        </p:sp>
      </p:grpSp>
      <p:grpSp>
        <p:nvGrpSpPr>
          <p:cNvPr id="10" name="Group 9">
            <a:extLst>
              <a:ext uri="{FF2B5EF4-FFF2-40B4-BE49-F238E27FC236}">
                <a16:creationId xmlns:a16="http://schemas.microsoft.com/office/drawing/2014/main" id="{6640EF5E-F5CF-BA47-9D47-3CE6A9AC3E61}"/>
              </a:ext>
            </a:extLst>
          </p:cNvPr>
          <p:cNvGrpSpPr/>
          <p:nvPr/>
        </p:nvGrpSpPr>
        <p:grpSpPr>
          <a:xfrm>
            <a:off x="4345886" y="2866591"/>
            <a:ext cx="3508513" cy="2032756"/>
            <a:chOff x="4585255" y="2752291"/>
            <a:chExt cx="3508513" cy="2032756"/>
          </a:xfrm>
        </p:grpSpPr>
        <p:sp>
          <p:nvSpPr>
            <p:cNvPr id="4" name="Rectangle 3">
              <a:extLst>
                <a:ext uri="{FF2B5EF4-FFF2-40B4-BE49-F238E27FC236}">
                  <a16:creationId xmlns:a16="http://schemas.microsoft.com/office/drawing/2014/main" id="{A4502307-F0AC-7349-B497-53ED592DC11E}"/>
                </a:ext>
              </a:extLst>
            </p:cNvPr>
            <p:cNvSpPr/>
            <p:nvPr/>
          </p:nvSpPr>
          <p:spPr>
            <a:xfrm>
              <a:off x="4585255" y="3400052"/>
              <a:ext cx="3508513" cy="1384995"/>
            </a:xfrm>
            <a:prstGeom prst="rect">
              <a:avLst/>
            </a:prstGeom>
          </p:spPr>
          <p:txBody>
            <a:bodyPr wrap="square">
              <a:spAutoFit/>
            </a:bodyPr>
            <a:lstStyle/>
            <a:p>
              <a:pPr algn="ctr">
                <a:spcBef>
                  <a:spcPts val="0"/>
                </a:spcBef>
                <a:spcAft>
                  <a:spcPts val="0"/>
                </a:spcAft>
              </a:pPr>
              <a:r>
                <a:rPr lang="en-US" sz="2800" dirty="0"/>
                <a:t>Transfer habits from narrow contexts to wide contexts</a:t>
              </a:r>
            </a:p>
          </p:txBody>
        </p:sp>
        <p:sp>
          <p:nvSpPr>
            <p:cNvPr id="7" name="Oval 6">
              <a:extLst>
                <a:ext uri="{FF2B5EF4-FFF2-40B4-BE49-F238E27FC236}">
                  <a16:creationId xmlns:a16="http://schemas.microsoft.com/office/drawing/2014/main" id="{8DD7D595-AC1D-4F49-B405-F2C03266EF13}"/>
                </a:ext>
              </a:extLst>
            </p:cNvPr>
            <p:cNvSpPr/>
            <p:nvPr/>
          </p:nvSpPr>
          <p:spPr bwMode="auto">
            <a:xfrm>
              <a:off x="6046306" y="2752291"/>
              <a:ext cx="586409" cy="586409"/>
            </a:xfrm>
            <a:prstGeom prst="ellipse">
              <a:avLst/>
            </a:prstGeom>
            <a:solidFill>
              <a:srgbClr val="D3D3D3"/>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0" i="0" u="none" strike="noStrike" cap="none" normalizeH="0" baseline="0" dirty="0">
                  <a:ln>
                    <a:noFill/>
                  </a:ln>
                  <a:solidFill>
                    <a:schemeClr val="bg1"/>
                  </a:solidFill>
                  <a:effectLst/>
                  <a:latin typeface="Arial" charset="0"/>
                </a:rPr>
                <a:t>2</a:t>
              </a:r>
              <a:endParaRPr kumimoji="0" lang="en-US" sz="1800" b="0" i="0" u="none" strike="noStrike" cap="none" normalizeH="0" baseline="0" dirty="0">
                <a:ln>
                  <a:noFill/>
                </a:ln>
                <a:solidFill>
                  <a:schemeClr val="bg1"/>
                </a:solidFill>
                <a:effectLst/>
                <a:latin typeface="Arial" charset="0"/>
              </a:endParaRPr>
            </a:p>
          </p:txBody>
        </p:sp>
      </p:grpSp>
      <p:grpSp>
        <p:nvGrpSpPr>
          <p:cNvPr id="9" name="Group 8">
            <a:extLst>
              <a:ext uri="{FF2B5EF4-FFF2-40B4-BE49-F238E27FC236}">
                <a16:creationId xmlns:a16="http://schemas.microsoft.com/office/drawing/2014/main" id="{917C4617-BCA3-8041-B40F-FB1B09DE9B15}"/>
              </a:ext>
            </a:extLst>
          </p:cNvPr>
          <p:cNvGrpSpPr/>
          <p:nvPr/>
        </p:nvGrpSpPr>
        <p:grpSpPr>
          <a:xfrm>
            <a:off x="8123583" y="2866591"/>
            <a:ext cx="3508513" cy="2463643"/>
            <a:chOff x="8275983" y="2752291"/>
            <a:chExt cx="3508513" cy="2463643"/>
          </a:xfrm>
        </p:grpSpPr>
        <p:sp>
          <p:nvSpPr>
            <p:cNvPr id="5" name="Rectangle 4">
              <a:extLst>
                <a:ext uri="{FF2B5EF4-FFF2-40B4-BE49-F238E27FC236}">
                  <a16:creationId xmlns:a16="http://schemas.microsoft.com/office/drawing/2014/main" id="{0210E316-3DBE-F946-8C27-B20F51D07092}"/>
                </a:ext>
              </a:extLst>
            </p:cNvPr>
            <p:cNvSpPr/>
            <p:nvPr/>
          </p:nvSpPr>
          <p:spPr>
            <a:xfrm>
              <a:off x="8275983" y="3400052"/>
              <a:ext cx="3508513" cy="1815882"/>
            </a:xfrm>
            <a:prstGeom prst="rect">
              <a:avLst/>
            </a:prstGeom>
          </p:spPr>
          <p:txBody>
            <a:bodyPr wrap="square">
              <a:spAutoFit/>
            </a:bodyPr>
            <a:lstStyle/>
            <a:p>
              <a:pPr algn="ctr">
                <a:spcBef>
                  <a:spcPts val="0"/>
                </a:spcBef>
                <a:spcAft>
                  <a:spcPts val="0"/>
                </a:spcAft>
              </a:pPr>
              <a:r>
                <a:rPr lang="en-US" sz="2800" dirty="0"/>
                <a:t>Make the community responsible for establishment and enforcement</a:t>
              </a:r>
            </a:p>
          </p:txBody>
        </p:sp>
        <p:sp>
          <p:nvSpPr>
            <p:cNvPr id="8" name="Oval 7">
              <a:extLst>
                <a:ext uri="{FF2B5EF4-FFF2-40B4-BE49-F238E27FC236}">
                  <a16:creationId xmlns:a16="http://schemas.microsoft.com/office/drawing/2014/main" id="{5449C969-7FBF-D14B-BDAE-020025FC6A4E}"/>
                </a:ext>
              </a:extLst>
            </p:cNvPr>
            <p:cNvSpPr/>
            <p:nvPr/>
          </p:nvSpPr>
          <p:spPr bwMode="auto">
            <a:xfrm>
              <a:off x="9737034" y="2752291"/>
              <a:ext cx="586409" cy="586409"/>
            </a:xfrm>
            <a:prstGeom prst="ellipse">
              <a:avLst/>
            </a:prstGeom>
            <a:solidFill>
              <a:srgbClr val="D3D3D3"/>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0" i="0" u="none" strike="noStrike" cap="none" normalizeH="0" baseline="0" dirty="0">
                  <a:ln>
                    <a:noFill/>
                  </a:ln>
                  <a:solidFill>
                    <a:schemeClr val="bg1"/>
                  </a:solidFill>
                  <a:effectLst/>
                  <a:latin typeface="Arial" charset="0"/>
                </a:rPr>
                <a:t>3</a:t>
              </a:r>
              <a:endParaRPr kumimoji="0" lang="en-US" sz="1800" b="0" i="0" u="none" strike="noStrike" cap="none" normalizeH="0" baseline="0" dirty="0">
                <a:ln>
                  <a:noFill/>
                </a:ln>
                <a:solidFill>
                  <a:schemeClr val="bg1"/>
                </a:solidFill>
                <a:effectLst/>
                <a:latin typeface="Arial" charset="0"/>
              </a:endParaRPr>
            </a:p>
          </p:txBody>
        </p:sp>
      </p:grpSp>
    </p:spTree>
    <p:extLst>
      <p:ext uri="{BB962C8B-B14F-4D97-AF65-F5344CB8AC3E}">
        <p14:creationId xmlns:p14="http://schemas.microsoft.com/office/powerpoint/2010/main" val="3575550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360484" y="6119446"/>
            <a:ext cx="11491547" cy="576509"/>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Title 2"/>
          <p:cNvSpPr>
            <a:spLocks noGrp="1"/>
          </p:cNvSpPr>
          <p:nvPr>
            <p:ph type="title"/>
          </p:nvPr>
        </p:nvSpPr>
        <p:spPr/>
        <p:txBody>
          <a:bodyPr/>
          <a:lstStyle/>
          <a:p>
            <a:r>
              <a:rPr lang="en-US" dirty="0"/>
              <a:t>Example Implementing a Habit</a:t>
            </a:r>
          </a:p>
        </p:txBody>
      </p:sp>
      <p:pic>
        <p:nvPicPr>
          <p:cNvPr id="12" name="Picture 11" descr="C:\Users\renders\Documents\Assignments\ESC26 - 2014-1116\esc26_1461_mcmullen\artwork\TreeOrgChart2-shutterstock_174315719-[Converted]-orang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39602" y="891251"/>
            <a:ext cx="4600705" cy="580470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3546846" y="680246"/>
            <a:ext cx="1992170" cy="4388154"/>
            <a:chOff x="3465823" y="-68376"/>
            <a:chExt cx="2282185" cy="5026971"/>
          </a:xfrm>
        </p:grpSpPr>
        <p:sp>
          <p:nvSpPr>
            <p:cNvPr id="14" name="Curved Right Arrow 13"/>
            <p:cNvSpPr/>
            <p:nvPr/>
          </p:nvSpPr>
          <p:spPr bwMode="auto">
            <a:xfrm rot="1433995">
              <a:off x="4228352" y="-68376"/>
              <a:ext cx="1519656" cy="5026971"/>
            </a:xfrm>
            <a:prstGeom prst="curvedRightArrow">
              <a:avLst>
                <a:gd name="adj1" fmla="val 12412"/>
                <a:gd name="adj2" fmla="val 28522"/>
                <a:gd name="adj3" fmla="val 26123"/>
              </a:avLst>
            </a:prstGeom>
            <a:solidFill>
              <a:srgbClr val="E78900"/>
            </a:solidFill>
            <a:ln w="127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Arial Unicode MS" pitchFamily="34" charset="-128"/>
                <a:cs typeface="Arial Unicode MS" pitchFamily="34" charset="-128"/>
              </a:endParaRPr>
            </a:p>
          </p:txBody>
        </p:sp>
        <p:pic>
          <p:nvPicPr>
            <p:cNvPr id="15" name="Picture 14"/>
            <p:cNvPicPr>
              <a:picLocks noChangeAspect="1"/>
            </p:cNvPicPr>
            <p:nvPr/>
          </p:nvPicPr>
          <p:blipFill>
            <a:blip r:embed="rId4"/>
            <a:stretch>
              <a:fillRect/>
            </a:stretch>
          </p:blipFill>
          <p:spPr>
            <a:xfrm>
              <a:off x="3465823" y="1617223"/>
              <a:ext cx="1311216" cy="929208"/>
            </a:xfrm>
            <a:prstGeom prst="rect">
              <a:avLst/>
            </a:prstGeom>
          </p:spPr>
        </p:pic>
      </p:grpSp>
      <p:sp>
        <p:nvSpPr>
          <p:cNvPr id="16" name="Up Arrow 15"/>
          <p:cNvSpPr/>
          <p:nvPr/>
        </p:nvSpPr>
        <p:spPr bwMode="auto">
          <a:xfrm>
            <a:off x="8034699" y="3130161"/>
            <a:ext cx="464775" cy="1218743"/>
          </a:xfrm>
          <a:prstGeom prst="upArrow">
            <a:avLst/>
          </a:prstGeom>
          <a:solidFill>
            <a:srgbClr val="E78900"/>
          </a:solidFill>
          <a:ln w="127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Arial Unicode MS" pitchFamily="34" charset="-128"/>
              <a:cs typeface="Arial Unicode MS" pitchFamily="34" charset="-128"/>
            </a:endParaRPr>
          </a:p>
        </p:txBody>
      </p:sp>
      <p:sp>
        <p:nvSpPr>
          <p:cNvPr id="17" name="Up Arrow 16"/>
          <p:cNvSpPr/>
          <p:nvPr/>
        </p:nvSpPr>
        <p:spPr bwMode="auto">
          <a:xfrm>
            <a:off x="8034699" y="1549519"/>
            <a:ext cx="464775" cy="1218743"/>
          </a:xfrm>
          <a:prstGeom prst="upArrow">
            <a:avLst/>
          </a:prstGeom>
          <a:solidFill>
            <a:srgbClr val="E78900"/>
          </a:solidFill>
          <a:ln w="127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Arial Unicode MS" pitchFamily="34" charset="-128"/>
              <a:cs typeface="Arial Unicode MS" pitchFamily="34" charset="-128"/>
            </a:endParaRPr>
          </a:p>
        </p:txBody>
      </p:sp>
      <p:pic>
        <p:nvPicPr>
          <p:cNvPr id="18" name="Picture 17"/>
          <p:cNvPicPr>
            <a:picLocks noChangeAspect="1"/>
          </p:cNvPicPr>
          <p:nvPr/>
        </p:nvPicPr>
        <p:blipFill>
          <a:blip r:embed="rId5"/>
          <a:stretch>
            <a:fillRect/>
          </a:stretch>
        </p:blipFill>
        <p:spPr>
          <a:xfrm>
            <a:off x="7643483" y="2533323"/>
            <a:ext cx="1147777" cy="811126"/>
          </a:xfrm>
          <a:prstGeom prst="rect">
            <a:avLst/>
          </a:prstGeom>
        </p:spPr>
      </p:pic>
      <p:pic>
        <p:nvPicPr>
          <p:cNvPr id="19" name="Picture 18"/>
          <p:cNvPicPr>
            <a:picLocks noChangeAspect="1"/>
          </p:cNvPicPr>
          <p:nvPr/>
        </p:nvPicPr>
        <p:blipFill>
          <a:blip r:embed="rId6"/>
          <a:stretch>
            <a:fillRect/>
          </a:stretch>
        </p:blipFill>
        <p:spPr>
          <a:xfrm>
            <a:off x="7693197" y="782057"/>
            <a:ext cx="1147777" cy="811126"/>
          </a:xfrm>
          <a:prstGeom prst="rect">
            <a:avLst/>
          </a:prstGeom>
        </p:spPr>
      </p:pic>
      <p:sp>
        <p:nvSpPr>
          <p:cNvPr id="20" name="Rounded Rectangular Callout 19"/>
          <p:cNvSpPr/>
          <p:nvPr/>
        </p:nvSpPr>
        <p:spPr bwMode="auto">
          <a:xfrm>
            <a:off x="457200" y="1776079"/>
            <a:ext cx="2893272" cy="3136740"/>
          </a:xfrm>
          <a:prstGeom prst="wedgeRoundRectCallout">
            <a:avLst>
              <a:gd name="adj1" fmla="val 63111"/>
              <a:gd name="adj2" fmla="val -17922"/>
              <a:gd name="adj3" fmla="val 16667"/>
            </a:avLst>
          </a:prstGeom>
          <a:solidFill>
            <a:srgbClr val="6E7D9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Arial Unicode MS" pitchFamily="34" charset="-128"/>
                <a:cs typeface="Arial Unicode MS" pitchFamily="34" charset="-128"/>
              </a:rPr>
              <a:t>CIO, decides “Incident Management” moment of truth is a strategic focus area for new culture, publishes a POV on what this means and pushes that POV to the help desk asking to rethink their processes</a:t>
            </a:r>
          </a:p>
        </p:txBody>
      </p:sp>
      <p:sp>
        <p:nvSpPr>
          <p:cNvPr id="21" name="Rounded Rectangular Callout 20"/>
          <p:cNvSpPr/>
          <p:nvPr/>
        </p:nvSpPr>
        <p:spPr bwMode="auto">
          <a:xfrm>
            <a:off x="8661400" y="4467829"/>
            <a:ext cx="3071813" cy="1840374"/>
          </a:xfrm>
          <a:prstGeom prst="wedgeRoundRectCallout">
            <a:avLst>
              <a:gd name="adj1" fmla="val -69119"/>
              <a:gd name="adj2" fmla="val -116214"/>
              <a:gd name="adj3" fmla="val 16667"/>
            </a:avLst>
          </a:prstGeom>
          <a:solidFill>
            <a:srgbClr val="6E7D9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dirty="0">
                <a:solidFill>
                  <a:srgbClr val="FFFFFF"/>
                </a:solidFill>
                <a:latin typeface="Arial" charset="0"/>
                <a:ea typeface="Arial Unicode MS" pitchFamily="34" charset="-128"/>
                <a:cs typeface="Arial Unicode MS" pitchFamily="34" charset="-128"/>
              </a:rPr>
              <a:t>H</a:t>
            </a:r>
            <a:r>
              <a:rPr kumimoji="0" lang="en-US" sz="1800" b="0" i="0" u="none" strike="noStrike" kern="1200" cap="none" spc="0" normalizeH="0" baseline="0" noProof="0" dirty="0">
                <a:ln>
                  <a:noFill/>
                </a:ln>
                <a:solidFill>
                  <a:srgbClr val="FFFFFF"/>
                </a:solidFill>
                <a:effectLst/>
                <a:uLnTx/>
                <a:uFillTx/>
                <a:latin typeface="Arial" charset="0"/>
                <a:ea typeface="Arial Unicode MS" pitchFamily="34" charset="-128"/>
                <a:cs typeface="Arial Unicode MS" pitchFamily="34" charset="-128"/>
              </a:rPr>
              <a:t>elp desk team members rewrite processes to drive better customer experience during incidents, they forward them to their managers</a:t>
            </a:r>
          </a:p>
        </p:txBody>
      </p:sp>
      <p:sp>
        <p:nvSpPr>
          <p:cNvPr id="22" name="Rounded Rectangular Callout 21"/>
          <p:cNvSpPr/>
          <p:nvPr/>
        </p:nvSpPr>
        <p:spPr bwMode="auto">
          <a:xfrm>
            <a:off x="8896805" y="1695793"/>
            <a:ext cx="2836408" cy="1266976"/>
          </a:xfrm>
          <a:prstGeom prst="wedgeRoundRectCallout">
            <a:avLst>
              <a:gd name="adj1" fmla="val -55748"/>
              <a:gd name="adj2" fmla="val -69045"/>
              <a:gd name="adj3" fmla="val 16667"/>
            </a:avLst>
          </a:prstGeom>
          <a:solidFill>
            <a:srgbClr val="6E7D9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Arial Unicode MS" pitchFamily="34" charset="-128"/>
                <a:cs typeface="Arial Unicode MS" pitchFamily="34" charset="-128"/>
              </a:rPr>
              <a:t>Help desk team managers distill these, synthesize and publish as new policy</a:t>
            </a:r>
          </a:p>
        </p:txBody>
      </p:sp>
    </p:spTree>
    <p:extLst>
      <p:ext uri="{BB962C8B-B14F-4D97-AF65-F5344CB8AC3E}">
        <p14:creationId xmlns:p14="http://schemas.microsoft.com/office/powerpoint/2010/main" val="1910563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dissolv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par>
                          <p:cTn id="17" fill="hold">
                            <p:stCondLst>
                              <p:cond delay="500"/>
                            </p:stCondLst>
                            <p:childTnLst>
                              <p:par>
                                <p:cTn id="18" presetID="12" presetClass="entr" presetSubtype="4" fill="hold" nodeType="afterEffect">
                                  <p:stCondLst>
                                    <p:cond delay="50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p:tgtEl>
                                          <p:spTgt spid="18"/>
                                        </p:tgtEl>
                                        <p:attrNameLst>
                                          <p:attrName>ppt_y</p:attrName>
                                        </p:attrNameLst>
                                      </p:cBhvr>
                                      <p:tavLst>
                                        <p:tav tm="0">
                                          <p:val>
                                            <p:strVal val="#ppt_y+#ppt_h*1.125000"/>
                                          </p:val>
                                        </p:tav>
                                        <p:tav tm="100000">
                                          <p:val>
                                            <p:strVal val="#ppt_y"/>
                                          </p:val>
                                        </p:tav>
                                      </p:tavLst>
                                    </p:anim>
                                    <p:animEffect transition="in" filter="wipe(up)">
                                      <p:cBhvr>
                                        <p:cTn id="21" dur="500"/>
                                        <p:tgtEl>
                                          <p:spTgt spid="18"/>
                                        </p:tgtEl>
                                      </p:cBhvr>
                                    </p:animEffect>
                                  </p:childTnLst>
                                </p:cTn>
                              </p:par>
                            </p:childTnLst>
                          </p:cTn>
                        </p:par>
                        <p:par>
                          <p:cTn id="22" fill="hold">
                            <p:stCondLst>
                              <p:cond delay="1500"/>
                            </p:stCondLst>
                            <p:childTnLst>
                              <p:par>
                                <p:cTn id="23" presetID="9"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500"/>
                            </p:stCondLst>
                            <p:childTnLst>
                              <p:par>
                                <p:cTn id="32" presetID="12" presetClass="entr" presetSubtype="4" fill="hold" nodeType="afterEffect">
                                  <p:stCondLst>
                                    <p:cond delay="50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p:tgtEl>
                                          <p:spTgt spid="19"/>
                                        </p:tgtEl>
                                        <p:attrNameLst>
                                          <p:attrName>ppt_y</p:attrName>
                                        </p:attrNameLst>
                                      </p:cBhvr>
                                      <p:tavLst>
                                        <p:tav tm="0">
                                          <p:val>
                                            <p:strVal val="#ppt_y+#ppt_h*1.125000"/>
                                          </p:val>
                                        </p:tav>
                                        <p:tav tm="100000">
                                          <p:val>
                                            <p:strVal val="#ppt_y"/>
                                          </p:val>
                                        </p:tav>
                                      </p:tavLst>
                                    </p:anim>
                                    <p:animEffect transition="in" filter="wipe(up)">
                                      <p:cBhvr>
                                        <p:cTn id="35" dur="500"/>
                                        <p:tgtEl>
                                          <p:spTgt spid="19"/>
                                        </p:tgtEl>
                                      </p:cBhvr>
                                    </p:animEffect>
                                  </p:childTnLst>
                                </p:cTn>
                              </p:par>
                            </p:childTnLst>
                          </p:cTn>
                        </p:par>
                        <p:par>
                          <p:cTn id="36" fill="hold">
                            <p:stCondLst>
                              <p:cond delay="1500"/>
                            </p:stCondLst>
                            <p:childTnLst>
                              <p:par>
                                <p:cTn id="37" presetID="9"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9041B-A7BD-9643-A22A-0FB2EF870F70}"/>
              </a:ext>
            </a:extLst>
          </p:cNvPr>
          <p:cNvSpPr>
            <a:spLocks noGrp="1"/>
          </p:cNvSpPr>
          <p:nvPr>
            <p:ph type="title"/>
          </p:nvPr>
        </p:nvSpPr>
        <p:spPr/>
        <p:txBody>
          <a:bodyPr/>
          <a:lstStyle/>
          <a:p>
            <a:r>
              <a:rPr lang="en-US" dirty="0"/>
              <a:t>Picking Which Habits to attack.</a:t>
            </a:r>
          </a:p>
        </p:txBody>
      </p:sp>
      <p:sp>
        <p:nvSpPr>
          <p:cNvPr id="3" name="TextBox 2">
            <a:extLst>
              <a:ext uri="{FF2B5EF4-FFF2-40B4-BE49-F238E27FC236}">
                <a16:creationId xmlns:a16="http://schemas.microsoft.com/office/drawing/2014/main" id="{57554769-DFF2-344E-95F7-81E4CA8281A5}"/>
              </a:ext>
            </a:extLst>
          </p:cNvPr>
          <p:cNvSpPr txBox="1"/>
          <p:nvPr/>
        </p:nvSpPr>
        <p:spPr>
          <a:xfrm>
            <a:off x="2391300" y="1538356"/>
            <a:ext cx="7409401" cy="830997"/>
          </a:xfrm>
          <a:prstGeom prst="rect">
            <a:avLst/>
          </a:prstGeom>
          <a:noFill/>
        </p:spPr>
        <p:txBody>
          <a:bodyPr wrap="none" rtlCol="0">
            <a:spAutoFit/>
          </a:bodyPr>
          <a:lstStyle/>
          <a:p>
            <a:pPr algn="ctr"/>
            <a:r>
              <a:rPr lang="en-US" sz="2400" dirty="0"/>
              <a:t>Don’t denigrate what got you here. (current behavior)</a:t>
            </a:r>
          </a:p>
          <a:p>
            <a:pPr algn="ctr"/>
            <a:r>
              <a:rPr lang="en-US" sz="2400" dirty="0"/>
              <a:t>How to access which </a:t>
            </a:r>
          </a:p>
        </p:txBody>
      </p:sp>
    </p:spTree>
    <p:extLst>
      <p:ext uri="{BB962C8B-B14F-4D97-AF65-F5344CB8AC3E}">
        <p14:creationId xmlns:p14="http://schemas.microsoft.com/office/powerpoint/2010/main" val="4058740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2331357" y="1503507"/>
            <a:ext cx="7547428" cy="4471912"/>
          </a:xfrm>
          <a:custGeom>
            <a:avLst/>
            <a:gdLst>
              <a:gd name="connsiteX0" fmla="*/ 0 w 7547428"/>
              <a:gd name="connsiteY0" fmla="*/ 4471912 h 4471912"/>
              <a:gd name="connsiteX1" fmla="*/ 1669143 w 7547428"/>
              <a:gd name="connsiteY1" fmla="*/ 8770 h 4471912"/>
              <a:gd name="connsiteX2" fmla="*/ 3120571 w 7547428"/>
              <a:gd name="connsiteY2" fmla="*/ 3292627 h 4471912"/>
              <a:gd name="connsiteX3" fmla="*/ 4644571 w 7547428"/>
              <a:gd name="connsiteY3" fmla="*/ 1877484 h 4471912"/>
              <a:gd name="connsiteX4" fmla="*/ 7547428 w 7547428"/>
              <a:gd name="connsiteY4" fmla="*/ 1188055 h 4471912"/>
              <a:gd name="connsiteX5" fmla="*/ 7547428 w 7547428"/>
              <a:gd name="connsiteY5" fmla="*/ 1188055 h 44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7428" h="4471912">
                <a:moveTo>
                  <a:pt x="0" y="4471912"/>
                </a:moveTo>
                <a:cubicBezTo>
                  <a:pt x="574524" y="2338614"/>
                  <a:pt x="1149048" y="205317"/>
                  <a:pt x="1669143" y="8770"/>
                </a:cubicBezTo>
                <a:cubicBezTo>
                  <a:pt x="2189238" y="-187778"/>
                  <a:pt x="2624666" y="2981175"/>
                  <a:pt x="3120571" y="3292627"/>
                </a:cubicBezTo>
                <a:cubicBezTo>
                  <a:pt x="3616476" y="3604079"/>
                  <a:pt x="3906762" y="2228246"/>
                  <a:pt x="4644571" y="1877484"/>
                </a:cubicBezTo>
                <a:cubicBezTo>
                  <a:pt x="5382380" y="1526722"/>
                  <a:pt x="7547428" y="1188055"/>
                  <a:pt x="7547428" y="1188055"/>
                </a:cubicBezTo>
                <a:lnTo>
                  <a:pt x="7547428" y="1188055"/>
                </a:lnTo>
              </a:path>
            </a:pathLst>
          </a:custGeom>
          <a:ln w="31750">
            <a:solidFill>
              <a:srgbClr val="002856"/>
            </a:solidFill>
          </a:ln>
        </p:spPr>
        <p:txBody>
          <a:bodyPr rtlCol="0" anchor="ctr"/>
          <a:lstStyle/>
          <a:p>
            <a:endParaRPr lang="en-US" dirty="0">
              <a:solidFill>
                <a:srgbClr val="000000"/>
              </a:solidFill>
            </a:endParaRPr>
          </a:p>
        </p:txBody>
      </p:sp>
      <p:sp>
        <p:nvSpPr>
          <p:cNvPr id="7" name="TextBox 6"/>
          <p:cNvSpPr txBox="1"/>
          <p:nvPr/>
        </p:nvSpPr>
        <p:spPr>
          <a:xfrm>
            <a:off x="4699077" y="1363505"/>
            <a:ext cx="5378296" cy="830997"/>
          </a:xfrm>
          <a:prstGeom prst="rect">
            <a:avLst/>
          </a:prstGeom>
          <a:ln>
            <a:solidFill>
              <a:srgbClr val="979D9D"/>
            </a:solid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spcBef>
                <a:spcPts val="0"/>
              </a:spcBef>
              <a:spcAft>
                <a:spcPts val="0"/>
              </a:spcAft>
            </a:pPr>
            <a:r>
              <a:rPr lang="en-US" sz="2400" dirty="0">
                <a:solidFill>
                  <a:srgbClr val="002856"/>
                </a:solidFill>
                <a:latin typeface="Arial"/>
                <a:ea typeface="Arial Unicode MS"/>
                <a:cs typeface="Arial Unicode MS"/>
              </a:rPr>
              <a:t>Yet, process or organization-focused</a:t>
            </a:r>
          </a:p>
          <a:p>
            <a:pPr algn="ctr">
              <a:spcBef>
                <a:spcPts val="0"/>
              </a:spcBef>
              <a:spcAft>
                <a:spcPts val="0"/>
              </a:spcAft>
            </a:pPr>
            <a:r>
              <a:rPr lang="en-US" sz="2400" dirty="0">
                <a:solidFill>
                  <a:srgbClr val="002856"/>
                </a:solidFill>
                <a:latin typeface="Arial"/>
                <a:ea typeface="Arial Unicode MS"/>
                <a:cs typeface="Arial Unicode MS"/>
              </a:rPr>
              <a:t>transformation is like a Hype Cycle</a:t>
            </a:r>
          </a:p>
        </p:txBody>
      </p:sp>
      <p:sp>
        <p:nvSpPr>
          <p:cNvPr id="8" name="Explosion 1 7"/>
          <p:cNvSpPr/>
          <p:nvPr/>
        </p:nvSpPr>
        <p:spPr bwMode="auto">
          <a:xfrm>
            <a:off x="4967877" y="4094369"/>
            <a:ext cx="1191623" cy="1191623"/>
          </a:xfrm>
          <a:prstGeom prst="irregularSeal1">
            <a:avLst/>
          </a:prstGeom>
          <a:solidFill>
            <a:srgbClr val="DE0A01"/>
          </a:solidFill>
          <a:ln w="12700" cap="flat" cmpd="sng" algn="ctr">
            <a:noFill/>
            <a:prstDash val="solid"/>
            <a:round/>
            <a:headEnd type="none" w="med" len="med"/>
            <a:tailEnd type="none" w="med" len="med"/>
          </a:ln>
          <a:effectLst/>
        </p:spPr>
        <p:txBody>
          <a:bodyPr/>
          <a:lstStyle/>
          <a:p>
            <a:endParaRPr lang="en-US" dirty="0">
              <a:solidFill>
                <a:srgbClr val="000000"/>
              </a:solidFill>
            </a:endParaRPr>
          </a:p>
        </p:txBody>
      </p:sp>
      <p:sp>
        <p:nvSpPr>
          <p:cNvPr id="18" name="Freeform 17"/>
          <p:cNvSpPr/>
          <p:nvPr/>
        </p:nvSpPr>
        <p:spPr>
          <a:xfrm>
            <a:off x="2313215" y="2927420"/>
            <a:ext cx="6204857" cy="2975428"/>
          </a:xfrm>
          <a:custGeom>
            <a:avLst/>
            <a:gdLst>
              <a:gd name="connsiteX0" fmla="*/ 4190 w 6190904"/>
              <a:gd name="connsiteY0" fmla="*/ 2975428 h 2975428"/>
              <a:gd name="connsiteX1" fmla="*/ 1002047 w 6190904"/>
              <a:gd name="connsiteY1" fmla="*/ 1106714 h 2975428"/>
              <a:gd name="connsiteX2" fmla="*/ 6190904 w 6190904"/>
              <a:gd name="connsiteY2" fmla="*/ 0 h 2975428"/>
              <a:gd name="connsiteX3" fmla="*/ 6190904 w 6190904"/>
              <a:gd name="connsiteY3" fmla="*/ 0 h 2975428"/>
            </a:gdLst>
            <a:ahLst/>
            <a:cxnLst>
              <a:cxn ang="0">
                <a:pos x="connsiteX0" y="connsiteY0"/>
              </a:cxn>
              <a:cxn ang="0">
                <a:pos x="connsiteX1" y="connsiteY1"/>
              </a:cxn>
              <a:cxn ang="0">
                <a:pos x="connsiteX2" y="connsiteY2"/>
              </a:cxn>
              <a:cxn ang="0">
                <a:pos x="connsiteX3" y="connsiteY3"/>
              </a:cxn>
            </a:cxnLst>
            <a:rect l="l" t="t" r="r" b="b"/>
            <a:pathLst>
              <a:path w="6190904" h="2975428">
                <a:moveTo>
                  <a:pt x="4190" y="2975428"/>
                </a:moveTo>
                <a:cubicBezTo>
                  <a:pt x="-12441" y="2289023"/>
                  <a:pt x="-29072" y="1602619"/>
                  <a:pt x="1002047" y="1106714"/>
                </a:cubicBezTo>
                <a:cubicBezTo>
                  <a:pt x="2033166" y="610809"/>
                  <a:pt x="6190904" y="0"/>
                  <a:pt x="6190904" y="0"/>
                </a:cubicBezTo>
                <a:lnTo>
                  <a:pt x="6190904" y="0"/>
                </a:lnTo>
              </a:path>
            </a:pathLst>
          </a:custGeom>
          <a:ln w="38100" cmpd="sng">
            <a:solidFill>
              <a:srgbClr val="DE0A01"/>
            </a:solidFill>
            <a:headEnd type="none"/>
            <a:tailEnd type="triangle"/>
          </a:ln>
        </p:spPr>
        <p:txBody>
          <a:bodyPr rtlCol="0" anchor="ctr"/>
          <a:lstStyle/>
          <a:p>
            <a:endParaRPr lang="en-US" dirty="0">
              <a:solidFill>
                <a:srgbClr val="000000"/>
              </a:solidFill>
            </a:endParaRPr>
          </a:p>
        </p:txBody>
      </p:sp>
      <p:sp>
        <p:nvSpPr>
          <p:cNvPr id="19" name="TextBox 18"/>
          <p:cNvSpPr txBox="1"/>
          <p:nvPr/>
        </p:nvSpPr>
        <p:spPr>
          <a:xfrm>
            <a:off x="3159523" y="5690577"/>
            <a:ext cx="5872954" cy="461665"/>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en-US" sz="2400" dirty="0">
                <a:solidFill>
                  <a:srgbClr val="FFFFFF"/>
                </a:solidFill>
                <a:latin typeface="Arial"/>
                <a:ea typeface="Arial Unicode MS"/>
                <a:cs typeface="Arial Unicode MS"/>
              </a:rPr>
              <a:t>We must find a way to flatten the curve …</a:t>
            </a:r>
          </a:p>
        </p:txBody>
      </p:sp>
      <p:sp>
        <p:nvSpPr>
          <p:cNvPr id="10" name="Rounded Rectangular Callout 9"/>
          <p:cNvSpPr/>
          <p:nvPr/>
        </p:nvSpPr>
        <p:spPr bwMode="auto">
          <a:xfrm>
            <a:off x="6629400" y="4293577"/>
            <a:ext cx="3035300" cy="876300"/>
          </a:xfrm>
          <a:prstGeom prst="wedgeRoundRectCallout">
            <a:avLst>
              <a:gd name="adj1" fmla="val -76669"/>
              <a:gd name="adj2" fmla="val 11878"/>
              <a:gd name="adj3" fmla="val 16667"/>
            </a:avLst>
          </a:prstGeom>
          <a:solidFill>
            <a:srgbClr val="979D9D"/>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lstStyle/>
          <a:p>
            <a:pPr algn="ctr"/>
            <a:r>
              <a:rPr lang="en-US" sz="2400" dirty="0">
                <a:solidFill>
                  <a:srgbClr val="FFFFFF"/>
                </a:solidFill>
                <a:latin typeface="Arial"/>
                <a:ea typeface="Arial Unicode MS"/>
                <a:cs typeface="Arial Unicode MS"/>
              </a:rPr>
              <a:t>Very few make it</a:t>
            </a:r>
            <a:br>
              <a:rPr lang="en-US" sz="2400" dirty="0">
                <a:solidFill>
                  <a:srgbClr val="FFFFFF"/>
                </a:solidFill>
                <a:latin typeface="Arial"/>
                <a:ea typeface="Arial Unicode MS"/>
                <a:cs typeface="Arial Unicode MS"/>
              </a:rPr>
            </a:br>
            <a:r>
              <a:rPr lang="en-US" sz="2400" dirty="0">
                <a:solidFill>
                  <a:srgbClr val="FFFFFF"/>
                </a:solidFill>
                <a:latin typeface="Arial"/>
                <a:ea typeface="Arial Unicode MS"/>
                <a:cs typeface="Arial Unicode MS"/>
              </a:rPr>
              <a:t>out alive …</a:t>
            </a:r>
          </a:p>
        </p:txBody>
      </p:sp>
      <p:sp>
        <p:nvSpPr>
          <p:cNvPr id="2" name="Title 1"/>
          <p:cNvSpPr>
            <a:spLocks noGrp="1"/>
          </p:cNvSpPr>
          <p:nvPr>
            <p:ph type="title"/>
          </p:nvPr>
        </p:nvSpPr>
        <p:spPr/>
        <p:txBody>
          <a:bodyPr/>
          <a:lstStyle/>
          <a:p>
            <a:pPr>
              <a:spcBef>
                <a:spcPts val="0"/>
              </a:spcBef>
              <a:spcAft>
                <a:spcPts val="0"/>
              </a:spcAft>
            </a:pPr>
            <a:r>
              <a:rPr lang="en-US" dirty="0">
                <a:solidFill>
                  <a:srgbClr val="002856"/>
                </a:solidFill>
              </a:rPr>
              <a:t>The pace of business requires frequent</a:t>
            </a:r>
            <a:r>
              <a:rPr lang="en-US">
                <a:solidFill>
                  <a:srgbClr val="002856"/>
                </a:solidFill>
              </a:rPr>
              <a:t>, rapid transformation</a:t>
            </a:r>
            <a:endParaRPr lang="en-US" dirty="0"/>
          </a:p>
        </p:txBody>
      </p:sp>
    </p:spTree>
    <p:extLst>
      <p:ext uri="{BB962C8B-B14F-4D97-AF65-F5344CB8AC3E}">
        <p14:creationId xmlns:p14="http://schemas.microsoft.com/office/powerpoint/2010/main" val="1748559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9277" y="6353175"/>
            <a:ext cx="5363308" cy="293810"/>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Title 1"/>
          <p:cNvSpPr txBox="1">
            <a:spLocks/>
          </p:cNvSpPr>
          <p:nvPr/>
        </p:nvSpPr>
        <p:spPr bwMode="auto">
          <a:xfrm>
            <a:off x="6248400" y="2563125"/>
            <a:ext cx="5484813" cy="2434484"/>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121920" rIns="121920" bIns="121920" numCol="1" anchor="ctr" anchorCtr="0" compatLnSpc="1">
            <a:prstTxWarp prst="textNoShape">
              <a:avLst/>
            </a:prstTxWarp>
          </a:bodyPr>
          <a:lstStyle>
            <a:lvl1pPr algn="l" rtl="0" eaLnBrk="1" fontAlgn="base" hangingPunct="1">
              <a:lnSpc>
                <a:spcPct val="90000"/>
              </a:lnSpc>
              <a:spcBef>
                <a:spcPct val="0"/>
              </a:spcBef>
              <a:spcAft>
                <a:spcPct val="0"/>
              </a:spcAft>
              <a:defRPr lang="en-US" sz="3200" b="1">
                <a:solidFill>
                  <a:srgbClr val="00529B"/>
                </a:solidFill>
                <a:latin typeface="+mj-lt"/>
                <a:ea typeface="ＭＳ Ｐゴシック" charset="0"/>
                <a:cs typeface="+mj-cs"/>
              </a:defRPr>
            </a:lvl1pPr>
            <a:lvl2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2pPr>
            <a:lvl3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3pPr>
            <a:lvl4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4pPr>
            <a:lvl5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5pPr>
            <a:lvl6pPr marL="4572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a:lstStyle>
          <a:p>
            <a:r>
              <a:rPr lang="en-US" dirty="0">
                <a:solidFill>
                  <a:schemeClr val="tx1"/>
                </a:solidFill>
              </a:rPr>
              <a:t>Fixing engagement will change how your culture </a:t>
            </a:r>
            <a:r>
              <a:rPr lang="en-US" dirty="0">
                <a:solidFill>
                  <a:srgbClr val="FF540A"/>
                </a:solidFill>
              </a:rPr>
              <a:t>feels </a:t>
            </a:r>
            <a:r>
              <a:rPr lang="en-US" dirty="0">
                <a:solidFill>
                  <a:schemeClr val="tx1"/>
                </a:solidFill>
              </a:rPr>
              <a:t>making the most apparent impact first. </a:t>
            </a:r>
            <a:endParaRPr lang="en-US" b="0" dirty="0">
              <a:solidFill>
                <a:schemeClr val="tx1"/>
              </a:solidFill>
            </a:endParaRPr>
          </a:p>
        </p:txBody>
      </p:sp>
      <p:sp>
        <p:nvSpPr>
          <p:cNvPr id="3" name="Title 2"/>
          <p:cNvSpPr>
            <a:spLocks noGrp="1"/>
          </p:cNvSpPr>
          <p:nvPr>
            <p:ph type="title"/>
          </p:nvPr>
        </p:nvSpPr>
        <p:spPr/>
        <p:txBody>
          <a:bodyPr/>
          <a:lstStyle/>
          <a:p>
            <a:r>
              <a:rPr lang="en-US" dirty="0"/>
              <a:t>Start With Engagement Styles</a:t>
            </a:r>
          </a:p>
        </p:txBody>
      </p:sp>
      <p:pic>
        <p:nvPicPr>
          <p:cNvPr id="15" name="Picture 14"/>
          <p:cNvPicPr>
            <a:picLocks noChangeAspect="1"/>
          </p:cNvPicPr>
          <p:nvPr/>
        </p:nvPicPr>
        <p:blipFill rotWithShape="1">
          <a:blip r:embed="rId3"/>
          <a:srcRect b="16240"/>
          <a:stretch/>
        </p:blipFill>
        <p:spPr>
          <a:xfrm>
            <a:off x="755588" y="1343025"/>
            <a:ext cx="4590686" cy="5514975"/>
          </a:xfrm>
          <a:prstGeom prst="rect">
            <a:avLst/>
          </a:prstGeom>
        </p:spPr>
      </p:pic>
    </p:spTree>
    <p:extLst>
      <p:ext uri="{BB962C8B-B14F-4D97-AF65-F5344CB8AC3E}">
        <p14:creationId xmlns:p14="http://schemas.microsoft.com/office/powerpoint/2010/main" val="1341505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228600" y="6137031"/>
            <a:ext cx="7376746" cy="527538"/>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pic>
        <p:nvPicPr>
          <p:cNvPr id="8" name="Picture 7"/>
          <p:cNvPicPr>
            <a:picLocks noChangeAspect="1"/>
          </p:cNvPicPr>
          <p:nvPr/>
        </p:nvPicPr>
        <p:blipFill rotWithShape="1">
          <a:blip r:embed="rId3"/>
          <a:srcRect l="23450" t="1" r="529" b="66043"/>
          <a:stretch/>
        </p:blipFill>
        <p:spPr>
          <a:xfrm>
            <a:off x="121920" y="1981200"/>
            <a:ext cx="3779520" cy="4876800"/>
          </a:xfrm>
          <a:prstGeom prst="rect">
            <a:avLst/>
          </a:prstGeom>
        </p:spPr>
      </p:pic>
      <p:sp>
        <p:nvSpPr>
          <p:cNvPr id="2" name="Title 1"/>
          <p:cNvSpPr>
            <a:spLocks noGrp="1"/>
          </p:cNvSpPr>
          <p:nvPr>
            <p:ph type="title"/>
          </p:nvPr>
        </p:nvSpPr>
        <p:spPr/>
        <p:txBody>
          <a:bodyPr/>
          <a:lstStyle/>
          <a:p>
            <a:r>
              <a:rPr lang="en-US"/>
              <a:t>Engagement Can Bridge Culture “Gaps”…</a:t>
            </a:r>
            <a:endParaRPr lang="en-US" dirty="0"/>
          </a:p>
        </p:txBody>
      </p:sp>
      <p:grpSp>
        <p:nvGrpSpPr>
          <p:cNvPr id="21" name="Group 20"/>
          <p:cNvGrpSpPr/>
          <p:nvPr/>
        </p:nvGrpSpPr>
        <p:grpSpPr>
          <a:xfrm>
            <a:off x="6031189" y="1609620"/>
            <a:ext cx="5094654" cy="3994116"/>
            <a:chOff x="5469232" y="1024809"/>
            <a:chExt cx="5094654" cy="3994116"/>
          </a:xfrm>
        </p:grpSpPr>
        <p:grpSp>
          <p:nvGrpSpPr>
            <p:cNvPr id="17" name="Group 16"/>
            <p:cNvGrpSpPr/>
            <p:nvPr/>
          </p:nvGrpSpPr>
          <p:grpSpPr>
            <a:xfrm>
              <a:off x="6948614" y="2727893"/>
              <a:ext cx="2136356" cy="1626102"/>
              <a:chOff x="6383867" y="2254261"/>
              <a:chExt cx="2844800" cy="2165339"/>
            </a:xfrm>
          </p:grpSpPr>
          <p:sp>
            <p:nvSpPr>
              <p:cNvPr id="7" name="Donut 6"/>
              <p:cNvSpPr/>
              <p:nvPr/>
            </p:nvSpPr>
            <p:spPr bwMode="auto">
              <a:xfrm>
                <a:off x="6722533" y="2254261"/>
                <a:ext cx="2165339" cy="2165339"/>
              </a:xfrm>
              <a:prstGeom prst="donut">
                <a:avLst>
                  <a:gd name="adj" fmla="val 14611"/>
                </a:avLst>
              </a:prstGeom>
              <a:solidFill>
                <a:srgbClr val="FF540A"/>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6" name="Rectangle 15"/>
              <p:cNvSpPr/>
              <p:nvPr/>
            </p:nvSpPr>
            <p:spPr bwMode="auto">
              <a:xfrm>
                <a:off x="6383867" y="3149601"/>
                <a:ext cx="2844800" cy="457200"/>
              </a:xfrm>
              <a:prstGeom prst="rect">
                <a:avLst/>
              </a:prstGeom>
              <a:solidFill>
                <a:srgbClr val="002856"/>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a:ln>
                      <a:noFill/>
                    </a:ln>
                    <a:solidFill>
                      <a:schemeClr val="bg1"/>
                    </a:solidFill>
                    <a:effectLst/>
                    <a:latin typeface="Arial" charset="0"/>
                  </a:rPr>
                  <a:t>MIND THE GAP</a:t>
                </a:r>
              </a:p>
            </p:txBody>
          </p:sp>
        </p:grpSp>
        <p:sp>
          <p:nvSpPr>
            <p:cNvPr id="18" name="Oval 17"/>
            <p:cNvSpPr/>
            <p:nvPr/>
          </p:nvSpPr>
          <p:spPr bwMode="auto">
            <a:xfrm>
              <a:off x="7253046" y="1024809"/>
              <a:ext cx="1528256" cy="1528256"/>
            </a:xfrm>
            <a:prstGeom prst="ellipse">
              <a:avLst/>
            </a:prstGeom>
            <a:solidFill>
              <a:srgbClr val="00285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rPr>
                <a:t>Power</a:t>
              </a:r>
            </a:p>
          </p:txBody>
        </p:sp>
        <p:sp>
          <p:nvSpPr>
            <p:cNvPr id="19" name="Oval 18"/>
            <p:cNvSpPr/>
            <p:nvPr/>
          </p:nvSpPr>
          <p:spPr bwMode="auto">
            <a:xfrm>
              <a:off x="5469232" y="3490669"/>
              <a:ext cx="1528256" cy="1528256"/>
            </a:xfrm>
            <a:prstGeom prst="ellipse">
              <a:avLst/>
            </a:prstGeom>
            <a:solidFill>
              <a:srgbClr val="002856"/>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rPr>
                <a:t>Conflict</a:t>
              </a:r>
            </a:p>
          </p:txBody>
        </p:sp>
        <p:sp>
          <p:nvSpPr>
            <p:cNvPr id="20" name="Oval 19"/>
            <p:cNvSpPr/>
            <p:nvPr/>
          </p:nvSpPr>
          <p:spPr bwMode="auto">
            <a:xfrm>
              <a:off x="9035630" y="3490669"/>
              <a:ext cx="1528256" cy="1528256"/>
            </a:xfrm>
            <a:prstGeom prst="ellipse">
              <a:avLst/>
            </a:prstGeom>
            <a:solidFill>
              <a:srgbClr val="002856"/>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rPr>
                <a:t>Feedback</a:t>
              </a:r>
            </a:p>
          </p:txBody>
        </p:sp>
      </p:grpSp>
    </p:spTree>
    <p:extLst>
      <p:ext uri="{BB962C8B-B14F-4D97-AF65-F5344CB8AC3E}">
        <p14:creationId xmlns:p14="http://schemas.microsoft.com/office/powerpoint/2010/main" val="2673313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228600" y="6137031"/>
            <a:ext cx="7376746" cy="527538"/>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grpSp>
        <p:nvGrpSpPr>
          <p:cNvPr id="3" name="Group 2"/>
          <p:cNvGrpSpPr/>
          <p:nvPr/>
        </p:nvGrpSpPr>
        <p:grpSpPr>
          <a:xfrm rot="14907">
            <a:off x="4589275" y="1796783"/>
            <a:ext cx="3497371" cy="3228831"/>
            <a:chOff x="4301341" y="722586"/>
            <a:chExt cx="3140976" cy="289980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6154"/>
            <a:stretch/>
          </p:blipFill>
          <p:spPr>
            <a:xfrm>
              <a:off x="4301341" y="722586"/>
              <a:ext cx="3140976" cy="2899800"/>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5404152" y="956559"/>
              <a:ext cx="1007929" cy="377707"/>
            </a:xfrm>
            <a:prstGeom prst="rect">
              <a:avLst/>
            </a:prstGeom>
            <a:noFill/>
          </p:spPr>
          <p:txBody>
            <a:bodyPr wrap="none" rtlCol="0">
              <a:spAutoFit/>
            </a:bodyPr>
            <a:lstStyle/>
            <a:p>
              <a:pPr algn="l" defTabSz="812760" eaLnBrk="1" hangingPunct="1">
                <a:lnSpc>
                  <a:spcPct val="100000"/>
                </a:lnSpc>
                <a:spcBef>
                  <a:spcPct val="0"/>
                </a:spcBef>
                <a:spcAft>
                  <a:spcPct val="0"/>
                </a:spcAft>
              </a:pPr>
              <a:r>
                <a:rPr lang="en-US" sz="2133" b="1" u="sng" dirty="0">
                  <a:solidFill>
                    <a:srgbClr val="000000"/>
                  </a:solidFill>
                  <a:latin typeface="Casual" charset="0"/>
                  <a:ea typeface="Casual" charset="0"/>
                  <a:cs typeface="Casual" charset="0"/>
                </a:rPr>
                <a:t>We say</a:t>
              </a:r>
            </a:p>
          </p:txBody>
        </p:sp>
        <p:sp>
          <p:nvSpPr>
            <p:cNvPr id="6" name="TextBox 5"/>
            <p:cNvSpPr txBox="1"/>
            <p:nvPr/>
          </p:nvSpPr>
          <p:spPr>
            <a:xfrm>
              <a:off x="4905036" y="1368665"/>
              <a:ext cx="2311794" cy="1851621"/>
            </a:xfrm>
            <a:prstGeom prst="rect">
              <a:avLst/>
            </a:prstGeom>
            <a:noFill/>
          </p:spPr>
          <p:txBody>
            <a:bodyPr wrap="square" rtlCol="0">
              <a:spAutoFit/>
            </a:bodyPr>
            <a:lstStyle/>
            <a:p>
              <a:pPr algn="l" defTabSz="812760" eaLnBrk="1" hangingPunct="1">
                <a:lnSpc>
                  <a:spcPct val="100000"/>
                </a:lnSpc>
                <a:spcBef>
                  <a:spcPct val="0"/>
                </a:spcBef>
                <a:spcAft>
                  <a:spcPts val="0"/>
                </a:spcAft>
              </a:pPr>
              <a:r>
                <a:rPr lang="en-US" sz="2133" dirty="0">
                  <a:solidFill>
                    <a:srgbClr val="000000"/>
                  </a:solidFill>
                  <a:latin typeface="Casual" charset="0"/>
                  <a:ea typeface="Casual" charset="0"/>
                  <a:cs typeface="Casual" charset="0"/>
                </a:rPr>
                <a:t>Yes,</a:t>
              </a:r>
            </a:p>
            <a:p>
              <a:pPr algn="l" defTabSz="812760" eaLnBrk="1" hangingPunct="1">
                <a:lnSpc>
                  <a:spcPct val="100000"/>
                </a:lnSpc>
                <a:spcBef>
                  <a:spcPct val="0"/>
                </a:spcBef>
                <a:spcAft>
                  <a:spcPts val="0"/>
                </a:spcAft>
              </a:pPr>
              <a:r>
                <a:rPr lang="en-US" sz="2133" dirty="0">
                  <a:solidFill>
                    <a:srgbClr val="000000"/>
                  </a:solidFill>
                  <a:latin typeface="Casual" charset="0"/>
                  <a:ea typeface="Casual" charset="0"/>
                  <a:cs typeface="Casual" charset="0"/>
                </a:rPr>
                <a:t>I wish I knew,</a:t>
              </a:r>
            </a:p>
            <a:p>
              <a:pPr algn="l" defTabSz="812760" eaLnBrk="1" hangingPunct="1">
                <a:lnSpc>
                  <a:spcPct val="100000"/>
                </a:lnSpc>
                <a:spcBef>
                  <a:spcPct val="0"/>
                </a:spcBef>
                <a:spcAft>
                  <a:spcPts val="0"/>
                </a:spcAft>
              </a:pPr>
              <a:r>
                <a:rPr lang="en-US" sz="2133" dirty="0">
                  <a:solidFill>
                    <a:srgbClr val="000000"/>
                  </a:solidFill>
                  <a:latin typeface="Casual" charset="0"/>
                  <a:ea typeface="Casual" charset="0"/>
                  <a:cs typeface="Casual" charset="0"/>
                </a:rPr>
                <a:t>I’d like to understand,</a:t>
              </a:r>
            </a:p>
            <a:p>
              <a:pPr algn="l" defTabSz="812760" eaLnBrk="1" hangingPunct="1">
                <a:lnSpc>
                  <a:spcPct val="100000"/>
                </a:lnSpc>
                <a:spcBef>
                  <a:spcPct val="0"/>
                </a:spcBef>
                <a:spcAft>
                  <a:spcPts val="0"/>
                </a:spcAft>
              </a:pPr>
              <a:r>
                <a:rPr lang="en-US" sz="2133" dirty="0">
                  <a:solidFill>
                    <a:srgbClr val="000000"/>
                  </a:solidFill>
                  <a:latin typeface="Casual" charset="0"/>
                  <a:ea typeface="Casual" charset="0"/>
                  <a:cs typeface="Casual" charset="0"/>
                </a:rPr>
                <a:t>How do we?</a:t>
              </a:r>
            </a:p>
            <a:p>
              <a:pPr algn="l" defTabSz="812760" eaLnBrk="1" hangingPunct="1">
                <a:lnSpc>
                  <a:spcPct val="100000"/>
                </a:lnSpc>
                <a:spcBef>
                  <a:spcPct val="0"/>
                </a:spcBef>
                <a:spcAft>
                  <a:spcPts val="0"/>
                </a:spcAft>
              </a:pPr>
              <a:r>
                <a:rPr lang="en-US" sz="2133" dirty="0">
                  <a:solidFill>
                    <a:srgbClr val="000000"/>
                  </a:solidFill>
                  <a:latin typeface="Casual" charset="0"/>
                  <a:ea typeface="Casual" charset="0"/>
                  <a:cs typeface="Casual" charset="0"/>
                </a:rPr>
                <a:t>…</a:t>
              </a:r>
            </a:p>
          </p:txBody>
        </p:sp>
      </p:grpSp>
      <p:grpSp>
        <p:nvGrpSpPr>
          <p:cNvPr id="9" name="Group 8"/>
          <p:cNvGrpSpPr/>
          <p:nvPr/>
        </p:nvGrpSpPr>
        <p:grpSpPr>
          <a:xfrm rot="14907">
            <a:off x="8194445" y="1796783"/>
            <a:ext cx="3497371" cy="3236384"/>
            <a:chOff x="4301342" y="722587"/>
            <a:chExt cx="3140976" cy="2906584"/>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26154"/>
            <a:stretch/>
          </p:blipFill>
          <p:spPr>
            <a:xfrm>
              <a:off x="4301342" y="722587"/>
              <a:ext cx="3140976" cy="2906584"/>
            </a:xfrm>
            <a:prstGeom prst="rect">
              <a:avLst/>
            </a:prstGeom>
            <a:effectLst>
              <a:outerShdw blurRad="50800" dist="38100" dir="2700000" algn="tl" rotWithShape="0">
                <a:prstClr val="black">
                  <a:alpha val="40000"/>
                </a:prstClr>
              </a:outerShdw>
            </a:effectLst>
          </p:spPr>
        </p:pic>
        <p:sp>
          <p:nvSpPr>
            <p:cNvPr id="11" name="TextBox 10"/>
            <p:cNvSpPr txBox="1"/>
            <p:nvPr/>
          </p:nvSpPr>
          <p:spPr>
            <a:xfrm>
              <a:off x="5070872" y="956559"/>
              <a:ext cx="1674487" cy="377707"/>
            </a:xfrm>
            <a:prstGeom prst="rect">
              <a:avLst/>
            </a:prstGeom>
            <a:noFill/>
          </p:spPr>
          <p:txBody>
            <a:bodyPr wrap="none" rtlCol="0">
              <a:spAutoFit/>
            </a:bodyPr>
            <a:lstStyle/>
            <a:p>
              <a:pPr algn="l" defTabSz="812760" eaLnBrk="1" hangingPunct="1">
                <a:lnSpc>
                  <a:spcPct val="100000"/>
                </a:lnSpc>
                <a:spcBef>
                  <a:spcPct val="0"/>
                </a:spcBef>
                <a:spcAft>
                  <a:spcPct val="0"/>
                </a:spcAft>
              </a:pPr>
              <a:r>
                <a:rPr lang="en-US" sz="2133" b="1" u="sng" dirty="0">
                  <a:solidFill>
                    <a:srgbClr val="000000"/>
                  </a:solidFill>
                  <a:latin typeface="Casual" charset="0"/>
                  <a:ea typeface="Casual" charset="0"/>
                  <a:cs typeface="Casual" charset="0"/>
                </a:rPr>
                <a:t>We don’t say</a:t>
              </a:r>
            </a:p>
          </p:txBody>
        </p:sp>
        <p:sp>
          <p:nvSpPr>
            <p:cNvPr id="12" name="TextBox 11"/>
            <p:cNvSpPr txBox="1"/>
            <p:nvPr/>
          </p:nvSpPr>
          <p:spPr>
            <a:xfrm>
              <a:off x="4922126" y="1453261"/>
              <a:ext cx="2311794" cy="2146405"/>
            </a:xfrm>
            <a:prstGeom prst="rect">
              <a:avLst/>
            </a:prstGeom>
            <a:noFill/>
          </p:spPr>
          <p:txBody>
            <a:bodyPr wrap="square" rtlCol="0">
              <a:spAutoFit/>
            </a:bodyPr>
            <a:lstStyle/>
            <a:p>
              <a:pPr algn="l" defTabSz="812760" eaLnBrk="1" hangingPunct="1">
                <a:lnSpc>
                  <a:spcPct val="100000"/>
                </a:lnSpc>
                <a:spcBef>
                  <a:spcPct val="0"/>
                </a:spcBef>
                <a:spcAft>
                  <a:spcPts val="0"/>
                </a:spcAft>
              </a:pPr>
              <a:r>
                <a:rPr lang="en-US" sz="2133" dirty="0">
                  <a:solidFill>
                    <a:srgbClr val="000000"/>
                  </a:solidFill>
                  <a:latin typeface="Casual" charset="0"/>
                  <a:ea typeface="Casual" charset="0"/>
                  <a:cs typeface="Casual" charset="0"/>
                </a:rPr>
                <a:t>No,</a:t>
              </a:r>
            </a:p>
            <a:p>
              <a:pPr algn="l" defTabSz="812760" eaLnBrk="1" hangingPunct="1">
                <a:lnSpc>
                  <a:spcPct val="100000"/>
                </a:lnSpc>
                <a:spcBef>
                  <a:spcPct val="0"/>
                </a:spcBef>
                <a:spcAft>
                  <a:spcPts val="0"/>
                </a:spcAft>
              </a:pPr>
              <a:r>
                <a:rPr lang="en-US" sz="2133" dirty="0">
                  <a:solidFill>
                    <a:srgbClr val="000000"/>
                  </a:solidFill>
                  <a:latin typeface="Casual" charset="0"/>
                  <a:ea typeface="Casual" charset="0"/>
                  <a:cs typeface="Casual" charset="0"/>
                </a:rPr>
                <a:t>We can’t</a:t>
              </a:r>
            </a:p>
            <a:p>
              <a:pPr algn="l" defTabSz="812760" eaLnBrk="1" hangingPunct="1">
                <a:lnSpc>
                  <a:spcPct val="100000"/>
                </a:lnSpc>
                <a:spcBef>
                  <a:spcPct val="0"/>
                </a:spcBef>
                <a:spcAft>
                  <a:spcPts val="0"/>
                </a:spcAft>
              </a:pPr>
              <a:r>
                <a:rPr lang="en-US" sz="2133" dirty="0">
                  <a:solidFill>
                    <a:srgbClr val="000000"/>
                  </a:solidFill>
                  <a:latin typeface="Casual" charset="0"/>
                  <a:ea typeface="Casual" charset="0"/>
                  <a:cs typeface="Casual" charset="0"/>
                </a:rPr>
                <a:t>The problem with that is...</a:t>
              </a:r>
            </a:p>
            <a:p>
              <a:pPr algn="l" defTabSz="812760" eaLnBrk="1" hangingPunct="1">
                <a:lnSpc>
                  <a:spcPct val="100000"/>
                </a:lnSpc>
                <a:spcBef>
                  <a:spcPct val="0"/>
                </a:spcBef>
                <a:spcAft>
                  <a:spcPts val="0"/>
                </a:spcAft>
              </a:pPr>
              <a:r>
                <a:rPr lang="en-US" sz="2133" dirty="0">
                  <a:solidFill>
                    <a:srgbClr val="000000"/>
                  </a:solidFill>
                  <a:latin typeface="Casual" charset="0"/>
                  <a:ea typeface="Casual" charset="0"/>
                  <a:cs typeface="Casual" charset="0"/>
                </a:rPr>
                <a:t>My Issue…</a:t>
              </a:r>
            </a:p>
            <a:p>
              <a:pPr algn="l" defTabSz="812760" eaLnBrk="1" hangingPunct="1">
                <a:lnSpc>
                  <a:spcPct val="100000"/>
                </a:lnSpc>
                <a:spcBef>
                  <a:spcPct val="0"/>
                </a:spcBef>
                <a:spcAft>
                  <a:spcPts val="0"/>
                </a:spcAft>
              </a:pPr>
              <a:endParaRPr lang="en-US" sz="2133" dirty="0">
                <a:solidFill>
                  <a:srgbClr val="000000"/>
                </a:solidFill>
                <a:latin typeface="Casual" charset="0"/>
                <a:ea typeface="Casual" charset="0"/>
                <a:cs typeface="Casual" charset="0"/>
              </a:endParaRPr>
            </a:p>
            <a:p>
              <a:pPr algn="l" defTabSz="812760" eaLnBrk="1" hangingPunct="1">
                <a:lnSpc>
                  <a:spcPct val="100000"/>
                </a:lnSpc>
                <a:spcBef>
                  <a:spcPct val="0"/>
                </a:spcBef>
                <a:spcAft>
                  <a:spcPts val="0"/>
                </a:spcAft>
              </a:pPr>
              <a:r>
                <a:rPr lang="en-US" sz="2133" dirty="0">
                  <a:solidFill>
                    <a:srgbClr val="000000"/>
                  </a:solidFill>
                  <a:latin typeface="Casual" charset="0"/>
                  <a:ea typeface="Casual" charset="0"/>
                  <a:cs typeface="Casual" charset="0"/>
                </a:rPr>
                <a:t>…</a:t>
              </a:r>
            </a:p>
          </p:txBody>
        </p:sp>
      </p:grpSp>
      <p:sp>
        <p:nvSpPr>
          <p:cNvPr id="13" name="Title 1"/>
          <p:cNvSpPr txBox="1">
            <a:spLocks/>
          </p:cNvSpPr>
          <p:nvPr/>
        </p:nvSpPr>
        <p:spPr bwMode="auto">
          <a:xfrm>
            <a:off x="5063849" y="5163452"/>
            <a:ext cx="6186563" cy="84330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60960" rIns="0" bIns="60960" numCol="1" anchor="t" anchorCtr="0" compatLnSpc="1">
            <a:prstTxWarp prst="textNoShape">
              <a:avLst/>
            </a:prstTxWarp>
            <a:spAutoFit/>
          </a:bodyPr>
          <a:lstStyle>
            <a:lvl1pPr algn="l" rtl="0" eaLnBrk="1" fontAlgn="base" hangingPunct="1">
              <a:lnSpc>
                <a:spcPct val="90000"/>
              </a:lnSpc>
              <a:spcBef>
                <a:spcPct val="0"/>
              </a:spcBef>
              <a:spcAft>
                <a:spcPct val="0"/>
              </a:spcAft>
              <a:defRPr lang="en-US" sz="3200" b="1">
                <a:solidFill>
                  <a:srgbClr val="00529B"/>
                </a:solidFill>
                <a:latin typeface="+mj-lt"/>
                <a:ea typeface="ＭＳ Ｐゴシック" charset="0"/>
                <a:cs typeface="+mj-cs"/>
              </a:defRPr>
            </a:lvl1pPr>
            <a:lvl2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2pPr>
            <a:lvl3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3pPr>
            <a:lvl4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4pPr>
            <a:lvl5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5pPr>
            <a:lvl6pPr marL="4572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a:lstStyle>
          <a:p>
            <a:pPr algn="ctr" defTabSz="812760">
              <a:spcBef>
                <a:spcPts val="1600"/>
              </a:spcBef>
              <a:spcAft>
                <a:spcPts val="400"/>
              </a:spcAft>
            </a:pPr>
            <a:r>
              <a:rPr lang="en-US" sz="2600" dirty="0">
                <a:solidFill>
                  <a:srgbClr val="002856"/>
                </a:solidFill>
                <a:latin typeface="Arial"/>
                <a:cs typeface="Arial Unicode MS"/>
              </a:rPr>
              <a:t>Remember the most telling language, is Body Language</a:t>
            </a:r>
            <a:endParaRPr lang="en-US" sz="2600" b="0" dirty="0">
              <a:solidFill>
                <a:srgbClr val="002856"/>
              </a:solidFill>
              <a:latin typeface="Arial"/>
              <a:cs typeface="Arial Unicode MS"/>
            </a:endParaRPr>
          </a:p>
        </p:txBody>
      </p:sp>
      <p:pic>
        <p:nvPicPr>
          <p:cNvPr id="14" name="Picture 13">
            <a:extLst>
              <a:ext uri="{FF2B5EF4-FFF2-40B4-BE49-F238E27FC236}">
                <a16:creationId xmlns:a16="http://schemas.microsoft.com/office/drawing/2014/main" id="{951C608E-FBBD-C148-BD07-6A6FEF1ADE8A}"/>
              </a:ext>
            </a:extLst>
          </p:cNvPr>
          <p:cNvPicPr>
            <a:picLocks noChangeAspect="1"/>
          </p:cNvPicPr>
          <p:nvPr/>
        </p:nvPicPr>
        <p:blipFill rotWithShape="1">
          <a:blip r:embed="rId4"/>
          <a:srcRect t="5" b="31854"/>
          <a:stretch/>
        </p:blipFill>
        <p:spPr>
          <a:xfrm flipH="1">
            <a:off x="745720" y="1920240"/>
            <a:ext cx="2844802" cy="4937760"/>
          </a:xfrm>
          <a:prstGeom prst="rect">
            <a:avLst/>
          </a:prstGeom>
        </p:spPr>
      </p:pic>
      <p:sp>
        <p:nvSpPr>
          <p:cNvPr id="2" name="TextBox 1">
            <a:extLst>
              <a:ext uri="{FF2B5EF4-FFF2-40B4-BE49-F238E27FC236}">
                <a16:creationId xmlns:a16="http://schemas.microsoft.com/office/drawing/2014/main" id="{A00210C6-6841-B043-B1F0-D5553E60A3C9}"/>
              </a:ext>
            </a:extLst>
          </p:cNvPr>
          <p:cNvSpPr txBox="1"/>
          <p:nvPr/>
        </p:nvSpPr>
        <p:spPr>
          <a:xfrm rot="184006">
            <a:off x="964105" y="1979874"/>
            <a:ext cx="2408032" cy="707886"/>
          </a:xfrm>
          <a:prstGeom prst="rect">
            <a:avLst/>
          </a:prstGeom>
          <a:noFill/>
        </p:spPr>
        <p:txBody>
          <a:bodyPr wrap="none" rtlCol="0">
            <a:spAutoFit/>
          </a:bodyPr>
          <a:lstStyle/>
          <a:p>
            <a:pPr>
              <a:lnSpc>
                <a:spcPct val="100000"/>
              </a:lnSpc>
              <a:spcBef>
                <a:spcPts val="0"/>
              </a:spcBef>
              <a:spcAft>
                <a:spcPts val="0"/>
              </a:spcAft>
            </a:pPr>
            <a:r>
              <a:rPr lang="en-US" sz="2000" dirty="0">
                <a:solidFill>
                  <a:srgbClr val="FF540A"/>
                </a:solidFill>
              </a:rPr>
              <a:t>Change the words</a:t>
            </a:r>
          </a:p>
          <a:p>
            <a:pPr>
              <a:lnSpc>
                <a:spcPct val="100000"/>
              </a:lnSpc>
              <a:spcBef>
                <a:spcPts val="0"/>
              </a:spcBef>
              <a:spcAft>
                <a:spcPts val="0"/>
              </a:spcAft>
            </a:pPr>
            <a:r>
              <a:rPr lang="en-US" sz="2000" dirty="0">
                <a:solidFill>
                  <a:srgbClr val="FF540A"/>
                </a:solidFill>
              </a:rPr>
              <a:t>Change their minds</a:t>
            </a:r>
          </a:p>
        </p:txBody>
      </p:sp>
      <p:sp>
        <p:nvSpPr>
          <p:cNvPr id="8" name="Title 7"/>
          <p:cNvSpPr>
            <a:spLocks noGrp="1"/>
          </p:cNvSpPr>
          <p:nvPr>
            <p:ph type="title"/>
          </p:nvPr>
        </p:nvSpPr>
        <p:spPr/>
        <p:txBody>
          <a:bodyPr/>
          <a:lstStyle/>
          <a:p>
            <a:r>
              <a:rPr lang="en-US" dirty="0"/>
              <a:t>The Language of Engagement Is Critical</a:t>
            </a:r>
          </a:p>
        </p:txBody>
      </p:sp>
    </p:spTree>
    <p:extLst>
      <p:ext uri="{BB962C8B-B14F-4D97-AF65-F5344CB8AC3E}">
        <p14:creationId xmlns:p14="http://schemas.microsoft.com/office/powerpoint/2010/main" val="1915932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Rectangle 20"/>
          <p:cNvSpPr/>
          <p:nvPr/>
        </p:nvSpPr>
        <p:spPr bwMode="auto">
          <a:xfrm>
            <a:off x="228599" y="6137031"/>
            <a:ext cx="11614499" cy="527538"/>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grpSp>
        <p:nvGrpSpPr>
          <p:cNvPr id="6" name="Group 5"/>
          <p:cNvGrpSpPr/>
          <p:nvPr/>
        </p:nvGrpSpPr>
        <p:grpSpPr>
          <a:xfrm flipH="1">
            <a:off x="10983561" y="368973"/>
            <a:ext cx="975691" cy="742654"/>
            <a:chOff x="6383867" y="2254261"/>
            <a:chExt cx="2844800" cy="2165339"/>
          </a:xfrm>
        </p:grpSpPr>
        <p:sp>
          <p:nvSpPr>
            <p:cNvPr id="10" name="Donut 9"/>
            <p:cNvSpPr/>
            <p:nvPr/>
          </p:nvSpPr>
          <p:spPr bwMode="auto">
            <a:xfrm>
              <a:off x="6722533" y="2254261"/>
              <a:ext cx="2165339" cy="2165339"/>
            </a:xfrm>
            <a:prstGeom prst="donut">
              <a:avLst>
                <a:gd name="adj" fmla="val 14611"/>
              </a:avLst>
            </a:prstGeom>
            <a:solidFill>
              <a:srgbClr val="FEC10D"/>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700" b="0" i="0" u="none" strike="noStrike" cap="none" normalizeH="0" baseline="0" dirty="0">
                <a:ln>
                  <a:noFill/>
                </a:ln>
                <a:solidFill>
                  <a:schemeClr val="bg1"/>
                </a:solidFill>
                <a:effectLst/>
                <a:latin typeface="Arial" charset="0"/>
              </a:endParaRPr>
            </a:p>
          </p:txBody>
        </p:sp>
        <p:sp>
          <p:nvSpPr>
            <p:cNvPr id="11" name="Rectangle 10"/>
            <p:cNvSpPr/>
            <p:nvPr/>
          </p:nvSpPr>
          <p:spPr bwMode="auto">
            <a:xfrm>
              <a:off x="6383867" y="3149601"/>
              <a:ext cx="2844800" cy="457200"/>
            </a:xfrm>
            <a:prstGeom prst="rect">
              <a:avLst/>
            </a:prstGeom>
            <a:solidFill>
              <a:srgbClr val="002856"/>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a:ln>
                    <a:noFill/>
                  </a:ln>
                  <a:solidFill>
                    <a:schemeClr val="bg1"/>
                  </a:solidFill>
                  <a:effectLst/>
                  <a:latin typeface="Arial" charset="0"/>
                </a:rPr>
                <a:t>MIND THE GAP</a:t>
              </a:r>
            </a:p>
          </p:txBody>
        </p:sp>
      </p:grpSp>
      <p:sp>
        <p:nvSpPr>
          <p:cNvPr id="12" name="Freeform 11"/>
          <p:cNvSpPr/>
          <p:nvPr/>
        </p:nvSpPr>
        <p:spPr bwMode="auto">
          <a:xfrm rot="5400000">
            <a:off x="-861818" y="2040279"/>
            <a:ext cx="3397755" cy="1674118"/>
          </a:xfrm>
          <a:custGeom>
            <a:avLst/>
            <a:gdLst>
              <a:gd name="connsiteX0" fmla="*/ 0 w 3397755"/>
              <a:gd name="connsiteY0" fmla="*/ 1674118 h 1674118"/>
              <a:gd name="connsiteX1" fmla="*/ 7461 w 3397755"/>
              <a:gd name="connsiteY1" fmla="*/ 1526359 h 1674118"/>
              <a:gd name="connsiteX2" fmla="*/ 1698877 w 3397755"/>
              <a:gd name="connsiteY2" fmla="*/ 0 h 1674118"/>
              <a:gd name="connsiteX3" fmla="*/ 3390293 w 3397755"/>
              <a:gd name="connsiteY3" fmla="*/ 1526359 h 1674118"/>
              <a:gd name="connsiteX4" fmla="*/ 3397755 w 3397755"/>
              <a:gd name="connsiteY4" fmla="*/ 1674118 h 167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7755" h="1674118">
                <a:moveTo>
                  <a:pt x="0" y="1674118"/>
                </a:moveTo>
                <a:lnTo>
                  <a:pt x="7461" y="1526359"/>
                </a:lnTo>
                <a:cubicBezTo>
                  <a:pt x="94528" y="669026"/>
                  <a:pt x="818573" y="0"/>
                  <a:pt x="1698877" y="0"/>
                </a:cubicBezTo>
                <a:cubicBezTo>
                  <a:pt x="2579181" y="0"/>
                  <a:pt x="3303226" y="669026"/>
                  <a:pt x="3390293" y="1526359"/>
                </a:cubicBezTo>
                <a:lnTo>
                  <a:pt x="3397755" y="1674118"/>
                </a:lnTo>
                <a:close/>
              </a:path>
            </a:pathLst>
          </a:custGeom>
          <a:solidFill>
            <a:srgbClr val="009AD7"/>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b="1" i="0" u="none" strike="noStrike" cap="none" normalizeH="0" baseline="0" dirty="0">
              <a:ln>
                <a:noFill/>
              </a:ln>
              <a:solidFill>
                <a:schemeClr val="bg1"/>
              </a:solidFill>
              <a:effectLst/>
              <a:latin typeface="Arial" charset="0"/>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en-US" sz="4400" b="1" i="0" u="none" strike="noStrike" cap="none" normalizeH="0" baseline="0" dirty="0">
                <a:ln>
                  <a:noFill/>
                </a:ln>
                <a:solidFill>
                  <a:schemeClr val="bg1"/>
                </a:solidFill>
                <a:effectLst/>
                <a:latin typeface="Arial" charset="0"/>
              </a:rPr>
              <a:t>Power</a:t>
            </a:r>
            <a:endParaRPr kumimoji="0" lang="en-US" sz="1800" b="1" i="0" u="none" strike="noStrike" cap="none" normalizeH="0" baseline="0" dirty="0">
              <a:ln>
                <a:noFill/>
              </a:ln>
              <a:solidFill>
                <a:schemeClr val="bg1"/>
              </a:solidFill>
              <a:effectLst/>
              <a:latin typeface="Arial" charset="0"/>
            </a:endParaRPr>
          </a:p>
        </p:txBody>
      </p:sp>
      <p:sp>
        <p:nvSpPr>
          <p:cNvPr id="13" name="Title 1"/>
          <p:cNvSpPr>
            <a:spLocks noGrp="1"/>
          </p:cNvSpPr>
          <p:nvPr>
            <p:ph type="title" idx="4294967295"/>
          </p:nvPr>
        </p:nvSpPr>
        <p:spPr>
          <a:xfrm>
            <a:off x="2470638" y="1841500"/>
            <a:ext cx="6223000" cy="1643063"/>
          </a:xfrm>
        </p:spPr>
        <p:txBody>
          <a:bodyPr/>
          <a:lstStyle/>
          <a:p>
            <a:r>
              <a:rPr lang="en-US" sz="3733" dirty="0"/>
              <a:t>Mindfulness of power flows in interactions is a secret to great engagement. </a:t>
            </a:r>
          </a:p>
        </p:txBody>
      </p:sp>
      <p:grpSp>
        <p:nvGrpSpPr>
          <p:cNvPr id="14" name="Group 13"/>
          <p:cNvGrpSpPr/>
          <p:nvPr/>
        </p:nvGrpSpPr>
        <p:grpSpPr>
          <a:xfrm>
            <a:off x="9787880" y="4685375"/>
            <a:ext cx="2365576" cy="2166067"/>
            <a:chOff x="-906006" y="2823844"/>
            <a:chExt cx="2523280" cy="2310469"/>
          </a:xfrm>
        </p:grpSpPr>
        <p:pic>
          <p:nvPicPr>
            <p:cNvPr id="15" name="Picture 14"/>
            <p:cNvPicPr>
              <a:picLocks noChangeAspect="1"/>
            </p:cNvPicPr>
            <p:nvPr/>
          </p:nvPicPr>
          <p:blipFill rotWithShape="1">
            <a:blip r:embed="rId3"/>
            <a:srcRect t="-4" b="52653"/>
            <a:stretch/>
          </p:blipFill>
          <p:spPr>
            <a:xfrm>
              <a:off x="118303" y="2830025"/>
              <a:ext cx="1498971" cy="2304288"/>
            </a:xfrm>
            <a:prstGeom prst="rect">
              <a:avLst/>
            </a:prstGeom>
          </p:spPr>
        </p:pic>
        <p:sp>
          <p:nvSpPr>
            <p:cNvPr id="16" name="Rounded Rectangular Callout 15"/>
            <p:cNvSpPr/>
            <p:nvPr/>
          </p:nvSpPr>
          <p:spPr bwMode="auto">
            <a:xfrm>
              <a:off x="-906006" y="2823844"/>
              <a:ext cx="1425395" cy="441330"/>
            </a:xfrm>
            <a:prstGeom prst="wedgeRoundRectCallout">
              <a:avLst>
                <a:gd name="adj1" fmla="val 50740"/>
                <a:gd name="adj2" fmla="val 89305"/>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lIns="0" tIns="0" rIns="0" bIns="0" anchor="ctr"/>
            <a:lstStyle/>
            <a:p>
              <a:pPr algn="ctr"/>
              <a:r>
                <a:rPr lang="en-US" sz="1600" dirty="0"/>
                <a:t>No, not really</a:t>
              </a:r>
            </a:p>
          </p:txBody>
        </p:sp>
      </p:grpSp>
      <p:sp>
        <p:nvSpPr>
          <p:cNvPr id="17" name="Title 1"/>
          <p:cNvSpPr txBox="1">
            <a:spLocks/>
          </p:cNvSpPr>
          <p:nvPr/>
        </p:nvSpPr>
        <p:spPr bwMode="auto">
          <a:xfrm>
            <a:off x="2661841" y="5177457"/>
            <a:ext cx="6319599" cy="88476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121920" rIns="121920" bIns="121920" numCol="1" anchor="b" anchorCtr="0" compatLnSpc="1">
            <a:prstTxWarp prst="textNoShape">
              <a:avLst/>
            </a:prstTxWarp>
          </a:bodyPr>
          <a:lstStyle>
            <a:lvl1pPr algn="l" rtl="0" eaLnBrk="1" fontAlgn="base" hangingPunct="1">
              <a:lnSpc>
                <a:spcPct val="90000"/>
              </a:lnSpc>
              <a:spcBef>
                <a:spcPct val="0"/>
              </a:spcBef>
              <a:spcAft>
                <a:spcPct val="0"/>
              </a:spcAft>
              <a:defRPr lang="en-US" sz="3200" b="1">
                <a:solidFill>
                  <a:srgbClr val="00529B"/>
                </a:solidFill>
                <a:latin typeface="+mj-lt"/>
                <a:ea typeface="ＭＳ Ｐゴシック" charset="0"/>
                <a:cs typeface="+mj-cs"/>
              </a:defRPr>
            </a:lvl1pPr>
            <a:lvl2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2pPr>
            <a:lvl3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3pPr>
            <a:lvl4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4pPr>
            <a:lvl5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5pPr>
            <a:lvl6pPr marL="4572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a:lstStyle>
          <a:p>
            <a:r>
              <a:rPr lang="en-US" sz="2800" b="0" dirty="0">
                <a:solidFill>
                  <a:srgbClr val="009AD7"/>
                </a:solidFill>
              </a:rPr>
              <a:t>(People with </a:t>
            </a:r>
            <a:r>
              <a:rPr lang="en-US" sz="2800" dirty="0">
                <a:solidFill>
                  <a:srgbClr val="009AD7"/>
                </a:solidFill>
              </a:rPr>
              <a:t>positional</a:t>
            </a:r>
            <a:r>
              <a:rPr lang="en-US" sz="2800" b="0" dirty="0">
                <a:solidFill>
                  <a:srgbClr val="009AD7"/>
                </a:solidFill>
              </a:rPr>
              <a:t> power need to figure out how to create </a:t>
            </a:r>
            <a:r>
              <a:rPr lang="en-US" sz="2800" dirty="0">
                <a:solidFill>
                  <a:srgbClr val="009AD7"/>
                </a:solidFill>
              </a:rPr>
              <a:t>situational</a:t>
            </a:r>
            <a:r>
              <a:rPr lang="en-US" sz="2800" b="0" dirty="0">
                <a:solidFill>
                  <a:srgbClr val="009AD7"/>
                </a:solidFill>
              </a:rPr>
              <a:t> power for others.)</a:t>
            </a:r>
          </a:p>
        </p:txBody>
      </p:sp>
      <p:grpSp>
        <p:nvGrpSpPr>
          <p:cNvPr id="18" name="Group 17"/>
          <p:cNvGrpSpPr/>
          <p:nvPr/>
        </p:nvGrpSpPr>
        <p:grpSpPr>
          <a:xfrm>
            <a:off x="9869161" y="1841529"/>
            <a:ext cx="2322839" cy="2266427"/>
            <a:chOff x="88346" y="98321"/>
            <a:chExt cx="2502453" cy="2441679"/>
          </a:xfrm>
        </p:grpSpPr>
        <p:pic>
          <p:nvPicPr>
            <p:cNvPr id="19" name="Picture 18"/>
            <p:cNvPicPr>
              <a:picLocks noChangeAspect="1"/>
            </p:cNvPicPr>
            <p:nvPr/>
          </p:nvPicPr>
          <p:blipFill rotWithShape="1">
            <a:blip r:embed="rId4"/>
            <a:srcRect l="52527" t="-2" r="-45" b="29299"/>
            <a:stretch/>
          </p:blipFill>
          <p:spPr>
            <a:xfrm flipH="1">
              <a:off x="1407463" y="98321"/>
              <a:ext cx="1183336" cy="2441679"/>
            </a:xfrm>
            <a:prstGeom prst="rect">
              <a:avLst/>
            </a:prstGeom>
          </p:spPr>
        </p:pic>
        <p:sp>
          <p:nvSpPr>
            <p:cNvPr id="20" name="Rounded Rectangular Callout 19"/>
            <p:cNvSpPr/>
            <p:nvPr/>
          </p:nvSpPr>
          <p:spPr bwMode="auto">
            <a:xfrm>
              <a:off x="88346" y="643394"/>
              <a:ext cx="1425395" cy="699961"/>
            </a:xfrm>
            <a:prstGeom prst="wedgeRoundRectCallout">
              <a:avLst>
                <a:gd name="adj1" fmla="val 46245"/>
                <a:gd name="adj2" fmla="val -64483"/>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lIns="0" tIns="0" rIns="0" bIns="0"/>
            <a:lstStyle/>
            <a:p>
              <a:pPr algn="ctr"/>
              <a:r>
                <a:rPr lang="en-US" sz="1800" dirty="0"/>
                <a:t>Want to get fish later?</a:t>
              </a:r>
            </a:p>
          </p:txBody>
        </p:sp>
      </p:grpSp>
    </p:spTree>
    <p:extLst>
      <p:ext uri="{BB962C8B-B14F-4D97-AF65-F5344CB8AC3E}">
        <p14:creationId xmlns:p14="http://schemas.microsoft.com/office/powerpoint/2010/main" val="3754519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3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3500"/>
                            </p:stCondLst>
                            <p:childTnLst>
                              <p:par>
                                <p:cTn id="10" presetID="2" presetClass="entr" presetSubtype="4" fill="hold" nodeType="afterEffect">
                                  <p:stCondLst>
                                    <p:cond delay="100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5000"/>
                            </p:stCondLst>
                            <p:childTnLst>
                              <p:par>
                                <p:cTn id="15" presetID="9" presetClass="entr" presetSubtype="0" fill="hold" grpId="0" nodeType="afterEffect">
                                  <p:stCondLst>
                                    <p:cond delay="300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Rectangle 18"/>
          <p:cNvSpPr/>
          <p:nvPr/>
        </p:nvSpPr>
        <p:spPr bwMode="auto">
          <a:xfrm>
            <a:off x="228599" y="6137031"/>
            <a:ext cx="11614499" cy="527538"/>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grpSp>
        <p:nvGrpSpPr>
          <p:cNvPr id="5" name="Group 4"/>
          <p:cNvGrpSpPr/>
          <p:nvPr/>
        </p:nvGrpSpPr>
        <p:grpSpPr>
          <a:xfrm flipH="1">
            <a:off x="10983561" y="368973"/>
            <a:ext cx="975691" cy="742654"/>
            <a:chOff x="6383867" y="2254261"/>
            <a:chExt cx="2844800" cy="2165339"/>
          </a:xfrm>
        </p:grpSpPr>
        <p:sp>
          <p:nvSpPr>
            <p:cNvPr id="6" name="Donut 5"/>
            <p:cNvSpPr/>
            <p:nvPr/>
          </p:nvSpPr>
          <p:spPr bwMode="auto">
            <a:xfrm>
              <a:off x="6722533" y="2254261"/>
              <a:ext cx="2165339" cy="2165339"/>
            </a:xfrm>
            <a:prstGeom prst="donut">
              <a:avLst>
                <a:gd name="adj" fmla="val 14611"/>
              </a:avLst>
            </a:prstGeom>
            <a:solidFill>
              <a:srgbClr val="FEC10D"/>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700" b="0" i="0" u="none" strike="noStrike" cap="none" normalizeH="0" baseline="0" dirty="0">
                <a:ln>
                  <a:noFill/>
                </a:ln>
                <a:solidFill>
                  <a:schemeClr val="bg1"/>
                </a:solidFill>
                <a:effectLst/>
                <a:latin typeface="Arial" charset="0"/>
              </a:endParaRPr>
            </a:p>
          </p:txBody>
        </p:sp>
        <p:sp>
          <p:nvSpPr>
            <p:cNvPr id="7" name="Rectangle 6"/>
            <p:cNvSpPr/>
            <p:nvPr/>
          </p:nvSpPr>
          <p:spPr bwMode="auto">
            <a:xfrm>
              <a:off x="6383867" y="3149601"/>
              <a:ext cx="2844800" cy="457200"/>
            </a:xfrm>
            <a:prstGeom prst="rect">
              <a:avLst/>
            </a:prstGeom>
            <a:solidFill>
              <a:srgbClr val="002856"/>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a:ln>
                    <a:noFill/>
                  </a:ln>
                  <a:solidFill>
                    <a:schemeClr val="bg1"/>
                  </a:solidFill>
                  <a:effectLst/>
                  <a:latin typeface="Arial" charset="0"/>
                </a:rPr>
                <a:t>MIND THE GAP</a:t>
              </a:r>
            </a:p>
          </p:txBody>
        </p:sp>
      </p:grpSp>
      <p:sp>
        <p:nvSpPr>
          <p:cNvPr id="10" name="Freeform 9"/>
          <p:cNvSpPr/>
          <p:nvPr/>
        </p:nvSpPr>
        <p:spPr bwMode="auto">
          <a:xfrm rot="5400000">
            <a:off x="-861818" y="2040279"/>
            <a:ext cx="3397755" cy="1674118"/>
          </a:xfrm>
          <a:custGeom>
            <a:avLst/>
            <a:gdLst>
              <a:gd name="connsiteX0" fmla="*/ 0 w 3397755"/>
              <a:gd name="connsiteY0" fmla="*/ 1674118 h 1674118"/>
              <a:gd name="connsiteX1" fmla="*/ 7461 w 3397755"/>
              <a:gd name="connsiteY1" fmla="*/ 1526359 h 1674118"/>
              <a:gd name="connsiteX2" fmla="*/ 1698877 w 3397755"/>
              <a:gd name="connsiteY2" fmla="*/ 0 h 1674118"/>
              <a:gd name="connsiteX3" fmla="*/ 3390293 w 3397755"/>
              <a:gd name="connsiteY3" fmla="*/ 1526359 h 1674118"/>
              <a:gd name="connsiteX4" fmla="*/ 3397755 w 3397755"/>
              <a:gd name="connsiteY4" fmla="*/ 1674118 h 167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7755" h="1674118">
                <a:moveTo>
                  <a:pt x="0" y="1674118"/>
                </a:moveTo>
                <a:lnTo>
                  <a:pt x="7461" y="1526359"/>
                </a:lnTo>
                <a:cubicBezTo>
                  <a:pt x="94528" y="669026"/>
                  <a:pt x="818573" y="0"/>
                  <a:pt x="1698877" y="0"/>
                </a:cubicBezTo>
                <a:cubicBezTo>
                  <a:pt x="2579181" y="0"/>
                  <a:pt x="3303226" y="669026"/>
                  <a:pt x="3390293" y="1526359"/>
                </a:cubicBezTo>
                <a:lnTo>
                  <a:pt x="3397755" y="1674118"/>
                </a:lnTo>
                <a:close/>
              </a:path>
            </a:pathLst>
          </a:custGeom>
          <a:solidFill>
            <a:srgbClr val="FF540A"/>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b="1" i="0" u="none" strike="noStrike" cap="none" normalizeH="0" baseline="0" dirty="0">
              <a:ln>
                <a:noFill/>
              </a:ln>
              <a:solidFill>
                <a:schemeClr val="bg1"/>
              </a:solidFill>
              <a:effectLst/>
              <a:latin typeface="Arial" charset="0"/>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en-US" sz="4400" b="1" i="0" u="none" strike="noStrike" cap="none" normalizeH="0" baseline="0" dirty="0">
                <a:ln>
                  <a:noFill/>
                </a:ln>
                <a:solidFill>
                  <a:schemeClr val="bg1"/>
                </a:solidFill>
                <a:effectLst/>
                <a:latin typeface="Arial" charset="0"/>
              </a:rPr>
              <a:t>Conflict</a:t>
            </a:r>
            <a:endParaRPr kumimoji="0" lang="en-US" sz="1800" b="1" i="0" u="none" strike="noStrike" cap="none" normalizeH="0" baseline="0" dirty="0">
              <a:ln>
                <a:noFill/>
              </a:ln>
              <a:solidFill>
                <a:schemeClr val="bg1"/>
              </a:solidFill>
              <a:effectLst/>
              <a:latin typeface="Arial" charset="0"/>
            </a:endParaRPr>
          </a:p>
        </p:txBody>
      </p:sp>
      <p:sp>
        <p:nvSpPr>
          <p:cNvPr id="11" name="Title 1"/>
          <p:cNvSpPr>
            <a:spLocks noGrp="1"/>
          </p:cNvSpPr>
          <p:nvPr>
            <p:ph type="title" idx="4294967295"/>
          </p:nvPr>
        </p:nvSpPr>
        <p:spPr>
          <a:xfrm>
            <a:off x="2505808" y="1841500"/>
            <a:ext cx="6223000" cy="1643063"/>
          </a:xfrm>
        </p:spPr>
        <p:txBody>
          <a:bodyPr/>
          <a:lstStyle/>
          <a:p>
            <a:r>
              <a:rPr lang="en-US" sz="3733" dirty="0"/>
              <a:t>Having the right answer is not the secret to resolving conflict </a:t>
            </a:r>
          </a:p>
        </p:txBody>
      </p:sp>
      <p:grpSp>
        <p:nvGrpSpPr>
          <p:cNvPr id="12" name="Group 11"/>
          <p:cNvGrpSpPr/>
          <p:nvPr/>
        </p:nvGrpSpPr>
        <p:grpSpPr>
          <a:xfrm>
            <a:off x="9787880" y="4107957"/>
            <a:ext cx="2365576" cy="2743485"/>
            <a:chOff x="-906006" y="2207932"/>
            <a:chExt cx="2523280" cy="2926381"/>
          </a:xfrm>
        </p:grpSpPr>
        <p:pic>
          <p:nvPicPr>
            <p:cNvPr id="13" name="Picture 12"/>
            <p:cNvPicPr>
              <a:picLocks noChangeAspect="1"/>
            </p:cNvPicPr>
            <p:nvPr/>
          </p:nvPicPr>
          <p:blipFill rotWithShape="1">
            <a:blip r:embed="rId3"/>
            <a:srcRect t="-4" b="52653"/>
            <a:stretch/>
          </p:blipFill>
          <p:spPr>
            <a:xfrm>
              <a:off x="118303" y="2830025"/>
              <a:ext cx="1498971" cy="2304288"/>
            </a:xfrm>
            <a:prstGeom prst="rect">
              <a:avLst/>
            </a:prstGeom>
          </p:spPr>
        </p:pic>
        <p:sp>
          <p:nvSpPr>
            <p:cNvPr id="14" name="Rounded Rectangular Callout 13"/>
            <p:cNvSpPr/>
            <p:nvPr/>
          </p:nvSpPr>
          <p:spPr bwMode="auto">
            <a:xfrm>
              <a:off x="-906006" y="2207932"/>
              <a:ext cx="1425395" cy="1057243"/>
            </a:xfrm>
            <a:prstGeom prst="wedgeRoundRectCallout">
              <a:avLst>
                <a:gd name="adj1" fmla="val 56062"/>
                <a:gd name="adj2" fmla="val 66754"/>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lIns="0" tIns="0" rIns="0" bIns="0" anchor="ctr"/>
            <a:lstStyle/>
            <a:p>
              <a:pPr algn="ctr"/>
              <a:r>
                <a:rPr lang="en-US" sz="1600" dirty="0"/>
                <a:t>You’re not listening, and that’s also a problem</a:t>
              </a:r>
            </a:p>
          </p:txBody>
        </p:sp>
      </p:grpSp>
      <p:sp>
        <p:nvSpPr>
          <p:cNvPr id="15" name="Title 1"/>
          <p:cNvSpPr txBox="1">
            <a:spLocks/>
          </p:cNvSpPr>
          <p:nvPr/>
        </p:nvSpPr>
        <p:spPr bwMode="auto">
          <a:xfrm>
            <a:off x="2577895" y="4095325"/>
            <a:ext cx="6389561" cy="1933948"/>
          </a:xfrm>
          <a:prstGeom prst="rect">
            <a:avLst/>
          </a:prstGeom>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3">
            <a:schemeClr val="lt1"/>
          </a:lnRef>
          <a:fillRef idx="1">
            <a:schemeClr val="accent3"/>
          </a:fillRef>
          <a:effectRef idx="1">
            <a:schemeClr val="accent3"/>
          </a:effectRef>
          <a:fontRef idx="minor">
            <a:schemeClr val="lt1"/>
          </a:fontRef>
        </p:style>
        <p:txBody>
          <a:bodyPr vert="horz" wrap="square" lIns="182880" tIns="121920" rIns="121920" bIns="121920" numCol="1" anchor="ctr" anchorCtr="0" compatLnSpc="1">
            <a:prstTxWarp prst="textNoShape">
              <a:avLst/>
            </a:prstTxWarp>
          </a:bodyPr>
          <a:lstStyle>
            <a:lvl1pPr algn="l" rtl="0" eaLnBrk="1" fontAlgn="base" hangingPunct="1">
              <a:lnSpc>
                <a:spcPct val="90000"/>
              </a:lnSpc>
              <a:spcBef>
                <a:spcPct val="0"/>
              </a:spcBef>
              <a:spcAft>
                <a:spcPct val="0"/>
              </a:spcAft>
              <a:defRPr lang="en-US" sz="3200" b="1">
                <a:solidFill>
                  <a:srgbClr val="00529B"/>
                </a:solidFill>
                <a:latin typeface="+mj-lt"/>
                <a:ea typeface="ＭＳ Ｐゴシック" charset="0"/>
                <a:cs typeface="+mj-cs"/>
              </a:defRPr>
            </a:lvl1pPr>
            <a:lvl2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2pPr>
            <a:lvl3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3pPr>
            <a:lvl4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4pPr>
            <a:lvl5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5pPr>
            <a:lvl6pPr marL="4572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a:lstStyle>
          <a:p>
            <a:pPr>
              <a:spcAft>
                <a:spcPts val="600"/>
              </a:spcAft>
            </a:pPr>
            <a:r>
              <a:rPr lang="en-US" sz="2800" b="0" dirty="0">
                <a:solidFill>
                  <a:schemeClr val="tx1"/>
                </a:solidFill>
              </a:rPr>
              <a:t>1. Listen</a:t>
            </a:r>
          </a:p>
          <a:p>
            <a:pPr>
              <a:spcAft>
                <a:spcPts val="600"/>
              </a:spcAft>
            </a:pPr>
            <a:r>
              <a:rPr lang="en-US" sz="2800" b="0" dirty="0">
                <a:solidFill>
                  <a:schemeClr val="tx1"/>
                </a:solidFill>
              </a:rPr>
              <a:t>2. Determine if resistance is occurring</a:t>
            </a:r>
          </a:p>
          <a:p>
            <a:pPr>
              <a:spcAft>
                <a:spcPts val="600"/>
              </a:spcAft>
            </a:pPr>
            <a:r>
              <a:rPr lang="en-US" sz="2800" b="0" dirty="0">
                <a:solidFill>
                  <a:schemeClr val="tx1"/>
                </a:solidFill>
              </a:rPr>
              <a:t>3. Acknowledge the resistance</a:t>
            </a:r>
          </a:p>
          <a:p>
            <a:pPr>
              <a:spcAft>
                <a:spcPts val="600"/>
              </a:spcAft>
            </a:pPr>
            <a:r>
              <a:rPr lang="en-US" sz="2800" b="0" dirty="0">
                <a:solidFill>
                  <a:schemeClr val="tx1"/>
                </a:solidFill>
              </a:rPr>
              <a:t>4. Resolve the conflict </a:t>
            </a:r>
          </a:p>
        </p:txBody>
      </p:sp>
      <p:grpSp>
        <p:nvGrpSpPr>
          <p:cNvPr id="16" name="Group 15"/>
          <p:cNvGrpSpPr/>
          <p:nvPr/>
        </p:nvGrpSpPr>
        <p:grpSpPr>
          <a:xfrm>
            <a:off x="9856470" y="1841529"/>
            <a:ext cx="2335530" cy="2266427"/>
            <a:chOff x="74674" y="98321"/>
            <a:chExt cx="2516125" cy="2441679"/>
          </a:xfrm>
        </p:grpSpPr>
        <p:pic>
          <p:nvPicPr>
            <p:cNvPr id="17" name="Picture 16"/>
            <p:cNvPicPr>
              <a:picLocks noChangeAspect="1"/>
            </p:cNvPicPr>
            <p:nvPr/>
          </p:nvPicPr>
          <p:blipFill rotWithShape="1">
            <a:blip r:embed="rId4"/>
            <a:srcRect l="52527" t="-2" r="-45" b="29299"/>
            <a:stretch/>
          </p:blipFill>
          <p:spPr>
            <a:xfrm flipH="1">
              <a:off x="1407463" y="98321"/>
              <a:ext cx="1183336" cy="2441679"/>
            </a:xfrm>
            <a:prstGeom prst="rect">
              <a:avLst/>
            </a:prstGeom>
          </p:spPr>
        </p:pic>
        <p:sp>
          <p:nvSpPr>
            <p:cNvPr id="18" name="Rounded Rectangular Callout 17"/>
            <p:cNvSpPr/>
            <p:nvPr/>
          </p:nvSpPr>
          <p:spPr bwMode="auto">
            <a:xfrm>
              <a:off x="74674" y="714329"/>
              <a:ext cx="1425395" cy="1055905"/>
            </a:xfrm>
            <a:prstGeom prst="wedgeRoundRectCallout">
              <a:avLst>
                <a:gd name="adj1" fmla="val 46245"/>
                <a:gd name="adj2" fmla="val -64483"/>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lIns="0" tIns="0" rIns="0" bIns="0"/>
            <a:lstStyle/>
            <a:p>
              <a:pPr algn="ctr"/>
              <a:r>
                <a:rPr lang="en-US" sz="1800" dirty="0"/>
                <a:t>I know what your problem is</a:t>
              </a:r>
            </a:p>
          </p:txBody>
        </p:sp>
      </p:grpSp>
    </p:spTree>
    <p:extLst>
      <p:ext uri="{BB962C8B-B14F-4D97-AF65-F5344CB8AC3E}">
        <p14:creationId xmlns:p14="http://schemas.microsoft.com/office/powerpoint/2010/main" val="1126678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30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3500"/>
                            </p:stCondLst>
                            <p:childTnLst>
                              <p:par>
                                <p:cTn id="10" presetID="2" presetClass="entr" presetSubtype="4" fill="hold" nodeType="afterEffect">
                                  <p:stCondLst>
                                    <p:cond delay="10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5000"/>
                            </p:stCondLst>
                            <p:childTnLst>
                              <p:par>
                                <p:cTn id="15" presetID="9" presetClass="entr" presetSubtype="0" fill="hold" grpId="0" nodeType="afterEffect">
                                  <p:stCondLst>
                                    <p:cond delay="300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p:cNvGrpSpPr/>
          <p:nvPr/>
        </p:nvGrpSpPr>
        <p:grpSpPr>
          <a:xfrm flipH="1">
            <a:off x="10983561" y="368973"/>
            <a:ext cx="975691" cy="742654"/>
            <a:chOff x="6383867" y="2254261"/>
            <a:chExt cx="2844800" cy="2165339"/>
          </a:xfrm>
        </p:grpSpPr>
        <p:sp>
          <p:nvSpPr>
            <p:cNvPr id="5" name="Donut 4"/>
            <p:cNvSpPr/>
            <p:nvPr/>
          </p:nvSpPr>
          <p:spPr bwMode="auto">
            <a:xfrm>
              <a:off x="6722533" y="2254261"/>
              <a:ext cx="2165339" cy="2165339"/>
            </a:xfrm>
            <a:prstGeom prst="donut">
              <a:avLst>
                <a:gd name="adj" fmla="val 14611"/>
              </a:avLst>
            </a:prstGeom>
            <a:solidFill>
              <a:srgbClr val="FEC10D"/>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700" b="0" i="0" u="none" strike="noStrike" cap="none" normalizeH="0" baseline="0" dirty="0">
                <a:ln>
                  <a:noFill/>
                </a:ln>
                <a:solidFill>
                  <a:schemeClr val="bg1"/>
                </a:solidFill>
                <a:effectLst/>
                <a:latin typeface="Arial" charset="0"/>
              </a:endParaRPr>
            </a:p>
          </p:txBody>
        </p:sp>
        <p:sp>
          <p:nvSpPr>
            <p:cNvPr id="6" name="Rectangle 5"/>
            <p:cNvSpPr/>
            <p:nvPr/>
          </p:nvSpPr>
          <p:spPr bwMode="auto">
            <a:xfrm>
              <a:off x="6383867" y="3149601"/>
              <a:ext cx="2844800" cy="457200"/>
            </a:xfrm>
            <a:prstGeom prst="rect">
              <a:avLst/>
            </a:prstGeom>
            <a:solidFill>
              <a:srgbClr val="002856"/>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a:ln>
                    <a:noFill/>
                  </a:ln>
                  <a:solidFill>
                    <a:schemeClr val="bg1"/>
                  </a:solidFill>
                  <a:effectLst/>
                  <a:latin typeface="Arial" charset="0"/>
                </a:rPr>
                <a:t>MIND THE GAP</a:t>
              </a:r>
            </a:p>
          </p:txBody>
        </p:sp>
      </p:grpSp>
      <p:sp>
        <p:nvSpPr>
          <p:cNvPr id="9" name="Freeform 8"/>
          <p:cNvSpPr/>
          <p:nvPr/>
        </p:nvSpPr>
        <p:spPr bwMode="auto">
          <a:xfrm rot="5400000">
            <a:off x="-861818" y="2040279"/>
            <a:ext cx="3397755" cy="1674118"/>
          </a:xfrm>
          <a:custGeom>
            <a:avLst/>
            <a:gdLst>
              <a:gd name="connsiteX0" fmla="*/ 0 w 3397755"/>
              <a:gd name="connsiteY0" fmla="*/ 1674118 h 1674118"/>
              <a:gd name="connsiteX1" fmla="*/ 7461 w 3397755"/>
              <a:gd name="connsiteY1" fmla="*/ 1526359 h 1674118"/>
              <a:gd name="connsiteX2" fmla="*/ 1698877 w 3397755"/>
              <a:gd name="connsiteY2" fmla="*/ 0 h 1674118"/>
              <a:gd name="connsiteX3" fmla="*/ 3390293 w 3397755"/>
              <a:gd name="connsiteY3" fmla="*/ 1526359 h 1674118"/>
              <a:gd name="connsiteX4" fmla="*/ 3397755 w 3397755"/>
              <a:gd name="connsiteY4" fmla="*/ 1674118 h 167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7755" h="1674118">
                <a:moveTo>
                  <a:pt x="0" y="1674118"/>
                </a:moveTo>
                <a:lnTo>
                  <a:pt x="7461" y="1526359"/>
                </a:lnTo>
                <a:cubicBezTo>
                  <a:pt x="94528" y="669026"/>
                  <a:pt x="818573" y="0"/>
                  <a:pt x="1698877" y="0"/>
                </a:cubicBezTo>
                <a:cubicBezTo>
                  <a:pt x="2579181" y="0"/>
                  <a:pt x="3303226" y="669026"/>
                  <a:pt x="3390293" y="1526359"/>
                </a:cubicBezTo>
                <a:lnTo>
                  <a:pt x="3397755" y="1674118"/>
                </a:lnTo>
                <a:close/>
              </a:path>
            </a:pathLst>
          </a:custGeom>
          <a:solidFill>
            <a:srgbClr val="00A76D"/>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b="1" i="0" u="none" strike="noStrike" cap="none" normalizeH="0" baseline="0" dirty="0">
              <a:ln>
                <a:noFill/>
              </a:ln>
              <a:solidFill>
                <a:schemeClr val="bg1"/>
              </a:solidFill>
              <a:effectLst/>
              <a:latin typeface="Arial" charset="0"/>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en-US" sz="4400" b="1" i="0" u="none" strike="noStrike" cap="none" normalizeH="0" baseline="0" dirty="0">
                <a:ln>
                  <a:noFill/>
                </a:ln>
                <a:solidFill>
                  <a:schemeClr val="bg1"/>
                </a:solidFill>
                <a:effectLst/>
                <a:latin typeface="Arial" charset="0"/>
              </a:rPr>
              <a:t>Feedback</a:t>
            </a:r>
            <a:endParaRPr kumimoji="0" lang="en-US" sz="1800" b="1" i="0" u="none" strike="noStrike" cap="none" normalizeH="0" baseline="0" dirty="0">
              <a:ln>
                <a:noFill/>
              </a:ln>
              <a:solidFill>
                <a:schemeClr val="bg1"/>
              </a:solidFill>
              <a:effectLst/>
              <a:latin typeface="Arial" charset="0"/>
            </a:endParaRPr>
          </a:p>
        </p:txBody>
      </p:sp>
      <p:sp>
        <p:nvSpPr>
          <p:cNvPr id="10" name="Title 1"/>
          <p:cNvSpPr>
            <a:spLocks noGrp="1"/>
          </p:cNvSpPr>
          <p:nvPr>
            <p:ph type="title" idx="4294967295"/>
          </p:nvPr>
        </p:nvSpPr>
        <p:spPr>
          <a:xfrm>
            <a:off x="2294792" y="1841500"/>
            <a:ext cx="6223000" cy="2160588"/>
          </a:xfrm>
        </p:spPr>
        <p:txBody>
          <a:bodyPr/>
          <a:lstStyle/>
          <a:p>
            <a:r>
              <a:rPr lang="en-US" sz="3733" dirty="0"/>
              <a:t>There are many different ways to give feedback but only one secret </a:t>
            </a:r>
            <a:r>
              <a:rPr lang="en-US" sz="3733" dirty="0">
                <a:latin typeface="Arial" panose="020B0604020202020204" pitchFamily="34" charset="0"/>
                <a:cs typeface="Arial" panose="020B0604020202020204" pitchFamily="34" charset="0"/>
              </a:rPr>
              <a:t>—</a:t>
            </a:r>
            <a:r>
              <a:rPr lang="en-US" sz="3733" dirty="0"/>
              <a:t> </a:t>
            </a:r>
            <a:r>
              <a:rPr lang="en-US" sz="3733" b="0" i="1" dirty="0"/>
              <a:t>make the person feel valued</a:t>
            </a:r>
            <a:endParaRPr lang="en-US" sz="3733" i="1" dirty="0"/>
          </a:p>
        </p:txBody>
      </p:sp>
      <p:sp>
        <p:nvSpPr>
          <p:cNvPr id="14" name="Title 1"/>
          <p:cNvSpPr txBox="1">
            <a:spLocks/>
          </p:cNvSpPr>
          <p:nvPr/>
        </p:nvSpPr>
        <p:spPr bwMode="auto">
          <a:xfrm>
            <a:off x="2661841" y="5177457"/>
            <a:ext cx="6319599" cy="88476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121920" rIns="121920" bIns="121920" numCol="1" anchor="b" anchorCtr="0" compatLnSpc="1">
            <a:prstTxWarp prst="textNoShape">
              <a:avLst/>
            </a:prstTxWarp>
          </a:bodyPr>
          <a:lstStyle>
            <a:lvl1pPr algn="l" rtl="0" eaLnBrk="1" fontAlgn="base" hangingPunct="1">
              <a:lnSpc>
                <a:spcPct val="90000"/>
              </a:lnSpc>
              <a:spcBef>
                <a:spcPct val="0"/>
              </a:spcBef>
              <a:spcAft>
                <a:spcPct val="0"/>
              </a:spcAft>
              <a:defRPr lang="en-US" sz="3200" b="1">
                <a:solidFill>
                  <a:srgbClr val="00529B"/>
                </a:solidFill>
                <a:latin typeface="+mj-lt"/>
                <a:ea typeface="ＭＳ Ｐゴシック" charset="0"/>
                <a:cs typeface="+mj-cs"/>
              </a:defRPr>
            </a:lvl1pPr>
            <a:lvl2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2pPr>
            <a:lvl3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3pPr>
            <a:lvl4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4pPr>
            <a:lvl5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5pPr>
            <a:lvl6pPr marL="4572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a:lstStyle>
          <a:p>
            <a:r>
              <a:rPr lang="en-US" sz="2800" b="0" dirty="0">
                <a:solidFill>
                  <a:srgbClr val="009AD7"/>
                </a:solidFill>
              </a:rPr>
              <a:t>(Leaders often offer implicit permission by not stopping things </a:t>
            </a:r>
            <a:r>
              <a:rPr lang="en-US" sz="2800" b="0" dirty="0">
                <a:solidFill>
                  <a:srgbClr val="009AD7"/>
                </a:solidFill>
                <a:latin typeface="Arial" panose="020B0604020202020204" pitchFamily="34" charset="0"/>
                <a:cs typeface="Arial" panose="020B0604020202020204" pitchFamily="34" charset="0"/>
              </a:rPr>
              <a:t>—</a:t>
            </a:r>
            <a:r>
              <a:rPr lang="en-US" sz="2800" b="0" dirty="0">
                <a:solidFill>
                  <a:srgbClr val="009AD7"/>
                </a:solidFill>
              </a:rPr>
              <a:t> they’re encouraging it!)</a:t>
            </a:r>
          </a:p>
        </p:txBody>
      </p:sp>
      <p:grpSp>
        <p:nvGrpSpPr>
          <p:cNvPr id="15" name="Group 14"/>
          <p:cNvGrpSpPr/>
          <p:nvPr/>
        </p:nvGrpSpPr>
        <p:grpSpPr>
          <a:xfrm>
            <a:off x="9869161" y="1436413"/>
            <a:ext cx="2322839" cy="2266427"/>
            <a:chOff x="88346" y="98321"/>
            <a:chExt cx="2502453" cy="2441679"/>
          </a:xfrm>
        </p:grpSpPr>
        <p:pic>
          <p:nvPicPr>
            <p:cNvPr id="16" name="Picture 15"/>
            <p:cNvPicPr>
              <a:picLocks noChangeAspect="1"/>
            </p:cNvPicPr>
            <p:nvPr/>
          </p:nvPicPr>
          <p:blipFill rotWithShape="1">
            <a:blip r:embed="rId3"/>
            <a:srcRect l="52527" t="-2" r="-45" b="29299"/>
            <a:stretch/>
          </p:blipFill>
          <p:spPr>
            <a:xfrm flipH="1">
              <a:off x="1407463" y="98321"/>
              <a:ext cx="1183336" cy="2441679"/>
            </a:xfrm>
            <a:prstGeom prst="rect">
              <a:avLst/>
            </a:prstGeom>
          </p:spPr>
        </p:pic>
        <p:sp>
          <p:nvSpPr>
            <p:cNvPr id="17" name="Rounded Rectangular Callout 16"/>
            <p:cNvSpPr/>
            <p:nvPr/>
          </p:nvSpPr>
          <p:spPr bwMode="auto">
            <a:xfrm>
              <a:off x="88346" y="643394"/>
              <a:ext cx="1425395" cy="995493"/>
            </a:xfrm>
            <a:prstGeom prst="wedgeRoundRectCallout">
              <a:avLst>
                <a:gd name="adj1" fmla="val 46245"/>
                <a:gd name="adj2" fmla="val -64483"/>
                <a:gd name="adj3" fmla="val 16667"/>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lIns="0" tIns="0" rIns="0" bIns="0"/>
            <a:lstStyle/>
            <a:p>
              <a:pPr algn="ctr"/>
              <a:r>
                <a:rPr lang="en-US" sz="1800" dirty="0"/>
                <a:t>Am I interrupting you?</a:t>
              </a:r>
            </a:p>
          </p:txBody>
        </p:sp>
      </p:grpSp>
      <p:grpSp>
        <p:nvGrpSpPr>
          <p:cNvPr id="24" name="Group 23"/>
          <p:cNvGrpSpPr/>
          <p:nvPr/>
        </p:nvGrpSpPr>
        <p:grpSpPr>
          <a:xfrm>
            <a:off x="9790049" y="4107956"/>
            <a:ext cx="2377440" cy="2743200"/>
            <a:chOff x="9790049" y="4107956"/>
            <a:chExt cx="2377440" cy="2743200"/>
          </a:xfrm>
        </p:grpSpPr>
        <p:pic>
          <p:nvPicPr>
            <p:cNvPr id="18" name="Picture 17"/>
            <p:cNvPicPr>
              <a:picLocks noChangeAspect="1"/>
            </p:cNvPicPr>
            <p:nvPr/>
          </p:nvPicPr>
          <p:blipFill rotWithShape="1">
            <a:blip r:embed="rId4"/>
            <a:srcRect t="-2" r="20685" b="19424"/>
            <a:stretch/>
          </p:blipFill>
          <p:spPr>
            <a:xfrm>
              <a:off x="9790049" y="4107956"/>
              <a:ext cx="2377440" cy="2743200"/>
            </a:xfrm>
            <a:prstGeom prst="rect">
              <a:avLst/>
            </a:prstGeom>
          </p:spPr>
        </p:pic>
        <p:sp>
          <p:nvSpPr>
            <p:cNvPr id="20" name="Rectangle 19"/>
            <p:cNvSpPr/>
            <p:nvPr/>
          </p:nvSpPr>
          <p:spPr bwMode="auto">
            <a:xfrm>
              <a:off x="10345270" y="4448175"/>
              <a:ext cx="1423595" cy="2266227"/>
            </a:xfrm>
            <a:prstGeom prst="rect">
              <a:avLst/>
            </a:prstGeom>
            <a:solidFill>
              <a:schemeClr val="bg1">
                <a:lumMod val="7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1" name="Rectangle 20"/>
            <p:cNvSpPr/>
            <p:nvPr/>
          </p:nvSpPr>
          <p:spPr bwMode="auto">
            <a:xfrm>
              <a:off x="11765429" y="6007421"/>
              <a:ext cx="45719" cy="706981"/>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grpSp>
      <p:sp>
        <p:nvSpPr>
          <p:cNvPr id="22" name="Rounded Rectangular Callout 21"/>
          <p:cNvSpPr/>
          <p:nvPr/>
        </p:nvSpPr>
        <p:spPr bwMode="auto">
          <a:xfrm>
            <a:off x="10439449" y="5383324"/>
            <a:ext cx="1256288" cy="199073"/>
          </a:xfrm>
          <a:prstGeom prst="wedgeRoundRectCallout">
            <a:avLst>
              <a:gd name="adj1" fmla="val 35504"/>
              <a:gd name="adj2" fmla="val 92909"/>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r>
              <a:rPr lang="en-US" sz="1400" dirty="0"/>
              <a:t>attenuation</a:t>
            </a:r>
          </a:p>
        </p:txBody>
      </p:sp>
      <p:sp>
        <p:nvSpPr>
          <p:cNvPr id="23" name="Rounded Rectangular Callout 22"/>
          <p:cNvSpPr/>
          <p:nvPr/>
        </p:nvSpPr>
        <p:spPr bwMode="auto">
          <a:xfrm>
            <a:off x="10439449" y="4562996"/>
            <a:ext cx="1256288" cy="614461"/>
          </a:xfrm>
          <a:prstGeom prst="wedgeRoundRectCallout">
            <a:avLst>
              <a:gd name="adj1" fmla="val 38118"/>
              <a:gd name="adj2" fmla="val 64218"/>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r>
              <a:rPr lang="en-US" sz="1400" dirty="0"/>
              <a:t>What? I’m totally paying affection</a:t>
            </a:r>
          </a:p>
        </p:txBody>
      </p:sp>
      <p:sp>
        <p:nvSpPr>
          <p:cNvPr id="25" name="Rounded Rectangular Callout 24"/>
          <p:cNvSpPr/>
          <p:nvPr/>
        </p:nvSpPr>
        <p:spPr bwMode="auto">
          <a:xfrm>
            <a:off x="10426758" y="5751872"/>
            <a:ext cx="1256288" cy="199073"/>
          </a:xfrm>
          <a:prstGeom prst="wedgeRoundRectCallout">
            <a:avLst>
              <a:gd name="adj1" fmla="val 35251"/>
              <a:gd name="adj2" fmla="val 91314"/>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r>
              <a:rPr lang="en-US" sz="1400" dirty="0"/>
              <a:t>dang it!</a:t>
            </a:r>
          </a:p>
        </p:txBody>
      </p:sp>
      <p:sp>
        <p:nvSpPr>
          <p:cNvPr id="26" name="Rounded Rectangular Callout 25"/>
          <p:cNvSpPr/>
          <p:nvPr/>
        </p:nvSpPr>
        <p:spPr bwMode="auto">
          <a:xfrm>
            <a:off x="10421519" y="6135848"/>
            <a:ext cx="1256288" cy="249749"/>
          </a:xfrm>
          <a:prstGeom prst="wedgeRoundRectCallout">
            <a:avLst>
              <a:gd name="adj1" fmla="val 36262"/>
              <a:gd name="adj2" fmla="val 82692"/>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r>
              <a:rPr lang="en-US" sz="1400" dirty="0"/>
              <a:t>Attention!</a:t>
            </a:r>
          </a:p>
        </p:txBody>
      </p:sp>
    </p:spTree>
    <p:extLst>
      <p:ext uri="{BB962C8B-B14F-4D97-AF65-F5344CB8AC3E}">
        <p14:creationId xmlns:p14="http://schemas.microsoft.com/office/powerpoint/2010/main" val="1581408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30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3500"/>
                            </p:stCondLst>
                            <p:childTnLst>
                              <p:par>
                                <p:cTn id="10" presetID="2" presetClass="entr" presetSubtype="4" fill="hold" nodeType="afterEffect">
                                  <p:stCondLst>
                                    <p:cond delay="150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par>
                          <p:cTn id="14" fill="hold">
                            <p:stCondLst>
                              <p:cond delay="5500"/>
                            </p:stCondLst>
                            <p:childTnLst>
                              <p:par>
                                <p:cTn id="15" presetID="1" presetClass="entr" presetSubtype="0" fill="hold" grpId="0" nodeType="afterEffect">
                                  <p:stCondLst>
                                    <p:cond delay="500"/>
                                  </p:stCondLst>
                                  <p:childTnLst>
                                    <p:set>
                                      <p:cBhvr>
                                        <p:cTn id="16" dur="1" fill="hold">
                                          <p:stCondLst>
                                            <p:cond delay="0"/>
                                          </p:stCondLst>
                                        </p:cTn>
                                        <p:tgtEl>
                                          <p:spTgt spid="23"/>
                                        </p:tgtEl>
                                        <p:attrNameLst>
                                          <p:attrName>style.visibility</p:attrName>
                                        </p:attrNameLst>
                                      </p:cBhvr>
                                      <p:to>
                                        <p:strVal val="visible"/>
                                      </p:to>
                                    </p:set>
                                  </p:childTnLst>
                                </p:cTn>
                              </p:par>
                            </p:childTnLst>
                          </p:cTn>
                        </p:par>
                        <p:par>
                          <p:cTn id="17" fill="hold">
                            <p:stCondLst>
                              <p:cond delay="6000"/>
                            </p:stCondLst>
                            <p:childTnLst>
                              <p:par>
                                <p:cTn id="18" presetID="1" presetClass="entr" presetSubtype="0" fill="hold" grpId="0" nodeType="afterEffect">
                                  <p:stCondLst>
                                    <p:cond delay="1000"/>
                                  </p:stCondLst>
                                  <p:childTnLst>
                                    <p:set>
                                      <p:cBhvr>
                                        <p:cTn id="19" dur="1" fill="hold">
                                          <p:stCondLst>
                                            <p:cond delay="0"/>
                                          </p:stCondLst>
                                        </p:cTn>
                                        <p:tgtEl>
                                          <p:spTgt spid="22"/>
                                        </p:tgtEl>
                                        <p:attrNameLst>
                                          <p:attrName>style.visibility</p:attrName>
                                        </p:attrNameLst>
                                      </p:cBhvr>
                                      <p:to>
                                        <p:strVal val="visible"/>
                                      </p:to>
                                    </p:set>
                                  </p:childTnLst>
                                </p:cTn>
                              </p:par>
                            </p:childTnLst>
                          </p:cTn>
                        </p:par>
                        <p:par>
                          <p:cTn id="20" fill="hold">
                            <p:stCondLst>
                              <p:cond delay="7000"/>
                            </p:stCondLst>
                            <p:childTnLst>
                              <p:par>
                                <p:cTn id="21" presetID="1" presetClass="entr" presetSubtype="0" fill="hold" grpId="0" nodeType="afterEffect">
                                  <p:stCondLst>
                                    <p:cond delay="500"/>
                                  </p:stCondLst>
                                  <p:childTnLst>
                                    <p:set>
                                      <p:cBhvr>
                                        <p:cTn id="22" dur="1" fill="hold">
                                          <p:stCondLst>
                                            <p:cond delay="0"/>
                                          </p:stCondLst>
                                        </p:cTn>
                                        <p:tgtEl>
                                          <p:spTgt spid="25"/>
                                        </p:tgtEl>
                                        <p:attrNameLst>
                                          <p:attrName>style.visibility</p:attrName>
                                        </p:attrNameLst>
                                      </p:cBhvr>
                                      <p:to>
                                        <p:strVal val="visible"/>
                                      </p:to>
                                    </p:set>
                                  </p:childTnLst>
                                </p:cTn>
                              </p:par>
                            </p:childTnLst>
                          </p:cTn>
                        </p:par>
                        <p:par>
                          <p:cTn id="23" fill="hold">
                            <p:stCondLst>
                              <p:cond delay="7500"/>
                            </p:stCondLst>
                            <p:childTnLst>
                              <p:par>
                                <p:cTn id="24" presetID="1" presetClass="entr" presetSubtype="0" fill="hold" grpId="0" nodeType="afterEffect">
                                  <p:stCondLst>
                                    <p:cond delay="1000"/>
                                  </p:stCondLst>
                                  <p:childTnLst>
                                    <p:set>
                                      <p:cBhvr>
                                        <p:cTn id="25" dur="1" fill="hold">
                                          <p:stCondLst>
                                            <p:cond delay="0"/>
                                          </p:stCondLst>
                                        </p:cTn>
                                        <p:tgtEl>
                                          <p:spTgt spid="26"/>
                                        </p:tgtEl>
                                        <p:attrNameLst>
                                          <p:attrName>style.visibility</p:attrName>
                                        </p:attrNameLst>
                                      </p:cBhvr>
                                      <p:to>
                                        <p:strVal val="visible"/>
                                      </p:to>
                                    </p:set>
                                  </p:childTnLst>
                                </p:cTn>
                              </p:par>
                            </p:childTnLst>
                          </p:cTn>
                        </p:par>
                        <p:par>
                          <p:cTn id="26" fill="hold">
                            <p:stCondLst>
                              <p:cond delay="8500"/>
                            </p:stCondLst>
                            <p:childTnLst>
                              <p:par>
                                <p:cTn id="27" presetID="9" presetClass="entr" presetSubtype="0" fill="hold" grpId="0" nodeType="afterEffect">
                                  <p:stCondLst>
                                    <p:cond delay="300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animBg="1"/>
      <p:bldP spid="23" grpId="0" animBg="1"/>
      <p:bldP spid="25" grpId="0" animBg="1"/>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57199" y="1506220"/>
            <a:ext cx="11276013" cy="3192780"/>
            <a:chOff x="388620" y="2077720"/>
            <a:chExt cx="8069580" cy="2773680"/>
          </a:xfrm>
        </p:grpSpPr>
        <p:sp>
          <p:nvSpPr>
            <p:cNvPr id="6" name="Rectangle 5"/>
            <p:cNvSpPr/>
            <p:nvPr/>
          </p:nvSpPr>
          <p:spPr bwMode="auto">
            <a:xfrm>
              <a:off x="388620" y="2077720"/>
              <a:ext cx="1617980" cy="627380"/>
            </a:xfrm>
            <a:prstGeom prst="rect">
              <a:avLst/>
            </a:prstGeom>
            <a:solidFill>
              <a:srgbClr val="00285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nchor="ctr"/>
            <a:lstStyle/>
            <a:p>
              <a:pPr algn="ctr"/>
              <a:r>
                <a:rPr lang="en-US" sz="2400" dirty="0"/>
                <a:t>Problems</a:t>
              </a:r>
            </a:p>
          </p:txBody>
        </p:sp>
        <p:sp>
          <p:nvSpPr>
            <p:cNvPr id="7" name="Rectangle 6"/>
            <p:cNvSpPr/>
            <p:nvPr/>
          </p:nvSpPr>
          <p:spPr bwMode="auto">
            <a:xfrm>
              <a:off x="2096770" y="2077720"/>
              <a:ext cx="2011680" cy="627380"/>
            </a:xfrm>
            <a:prstGeom prst="rect">
              <a:avLst/>
            </a:prstGeom>
            <a:solidFill>
              <a:srgbClr val="00285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nchor="ctr"/>
            <a:lstStyle/>
            <a:p>
              <a:pPr algn="ctr"/>
              <a:r>
                <a:rPr lang="en-US" sz="2400" dirty="0"/>
                <a:t>Collaboration</a:t>
              </a:r>
            </a:p>
          </p:txBody>
        </p:sp>
        <p:sp>
          <p:nvSpPr>
            <p:cNvPr id="8" name="Rectangle 7"/>
            <p:cNvSpPr/>
            <p:nvPr/>
          </p:nvSpPr>
          <p:spPr bwMode="auto">
            <a:xfrm>
              <a:off x="4198621" y="2077720"/>
              <a:ext cx="1783080" cy="627380"/>
            </a:xfrm>
            <a:prstGeom prst="rect">
              <a:avLst/>
            </a:prstGeom>
            <a:solidFill>
              <a:srgbClr val="00285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nchor="ctr"/>
            <a:lstStyle/>
            <a:p>
              <a:pPr algn="ctr"/>
              <a:r>
                <a:rPr lang="en-US" sz="2400" dirty="0"/>
                <a:t>Interactions</a:t>
              </a:r>
            </a:p>
          </p:txBody>
        </p:sp>
        <p:sp>
          <p:nvSpPr>
            <p:cNvPr id="9" name="Rectangle 8"/>
            <p:cNvSpPr/>
            <p:nvPr/>
          </p:nvSpPr>
          <p:spPr bwMode="auto">
            <a:xfrm>
              <a:off x="6071870" y="2077720"/>
              <a:ext cx="2379980" cy="627380"/>
            </a:xfrm>
            <a:prstGeom prst="rect">
              <a:avLst/>
            </a:prstGeom>
            <a:solidFill>
              <a:srgbClr val="00285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nchor="ctr"/>
            <a:lstStyle/>
            <a:p>
              <a:pPr algn="ctr"/>
              <a:r>
                <a:rPr lang="en-US" sz="2400" dirty="0"/>
                <a:t>Communication</a:t>
              </a:r>
            </a:p>
          </p:txBody>
        </p:sp>
        <p:sp>
          <p:nvSpPr>
            <p:cNvPr id="10" name="Rectangle 9"/>
            <p:cNvSpPr/>
            <p:nvPr/>
          </p:nvSpPr>
          <p:spPr bwMode="auto">
            <a:xfrm>
              <a:off x="388620" y="2793154"/>
              <a:ext cx="1617980" cy="627380"/>
            </a:xfrm>
            <a:prstGeom prst="rect">
              <a:avLst/>
            </a:prstGeom>
            <a:solidFill>
              <a:srgbClr val="6E7D9D"/>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anchor="ctr"/>
            <a:lstStyle/>
            <a:p>
              <a:pPr algn="ctr"/>
              <a:r>
                <a:rPr lang="en-US" sz="1800" dirty="0">
                  <a:solidFill>
                    <a:schemeClr val="bg1"/>
                  </a:solidFill>
                </a:rPr>
                <a:t>Incident Management</a:t>
              </a:r>
            </a:p>
          </p:txBody>
        </p:sp>
        <p:sp>
          <p:nvSpPr>
            <p:cNvPr id="11" name="Rectangle 10"/>
            <p:cNvSpPr/>
            <p:nvPr/>
          </p:nvSpPr>
          <p:spPr bwMode="auto">
            <a:xfrm>
              <a:off x="388620" y="3508587"/>
              <a:ext cx="1617980" cy="627380"/>
            </a:xfrm>
            <a:prstGeom prst="rect">
              <a:avLst/>
            </a:prstGeom>
            <a:solidFill>
              <a:srgbClr val="6E7D9D"/>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anchor="ctr"/>
            <a:lstStyle/>
            <a:p>
              <a:pPr algn="ctr"/>
              <a:r>
                <a:rPr lang="en-US" sz="1800" dirty="0">
                  <a:solidFill>
                    <a:schemeClr val="bg1"/>
                  </a:solidFill>
                </a:rPr>
                <a:t>Conflict Resolution</a:t>
              </a:r>
            </a:p>
          </p:txBody>
        </p:sp>
        <p:sp>
          <p:nvSpPr>
            <p:cNvPr id="12" name="Rectangle 11"/>
            <p:cNvSpPr/>
            <p:nvPr/>
          </p:nvSpPr>
          <p:spPr bwMode="auto">
            <a:xfrm>
              <a:off x="388620" y="4224020"/>
              <a:ext cx="1617980" cy="627380"/>
            </a:xfrm>
            <a:prstGeom prst="rect">
              <a:avLst/>
            </a:prstGeom>
            <a:solidFill>
              <a:srgbClr val="6E7D9D"/>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anchor="ctr"/>
            <a:lstStyle/>
            <a:p>
              <a:pPr algn="ctr"/>
              <a:r>
                <a:rPr lang="en-US" sz="1800" dirty="0">
                  <a:solidFill>
                    <a:schemeClr val="bg1"/>
                  </a:solidFill>
                </a:rPr>
                <a:t>Outages</a:t>
              </a:r>
            </a:p>
          </p:txBody>
        </p:sp>
        <p:sp>
          <p:nvSpPr>
            <p:cNvPr id="13" name="Rectangle 12"/>
            <p:cNvSpPr/>
            <p:nvPr/>
          </p:nvSpPr>
          <p:spPr bwMode="auto">
            <a:xfrm>
              <a:off x="2096770" y="2788920"/>
              <a:ext cx="2011680" cy="627380"/>
            </a:xfrm>
            <a:prstGeom prst="rect">
              <a:avLst/>
            </a:prstGeom>
            <a:solidFill>
              <a:srgbClr val="6E7D9D"/>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anchor="ctr"/>
            <a:lstStyle/>
            <a:p>
              <a:pPr algn="ctr"/>
              <a:r>
                <a:rPr lang="en-US" sz="1800" dirty="0">
                  <a:solidFill>
                    <a:schemeClr val="bg1"/>
                  </a:solidFill>
                </a:rPr>
                <a:t>Strategic Planning</a:t>
              </a:r>
            </a:p>
          </p:txBody>
        </p:sp>
        <p:sp>
          <p:nvSpPr>
            <p:cNvPr id="14" name="Rectangle 13"/>
            <p:cNvSpPr/>
            <p:nvPr/>
          </p:nvSpPr>
          <p:spPr bwMode="auto">
            <a:xfrm>
              <a:off x="2096770" y="3500120"/>
              <a:ext cx="2011680" cy="627380"/>
            </a:xfrm>
            <a:prstGeom prst="rect">
              <a:avLst/>
            </a:prstGeom>
            <a:solidFill>
              <a:srgbClr val="6E7D9D"/>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anchor="ctr"/>
            <a:lstStyle/>
            <a:p>
              <a:pPr algn="ctr"/>
              <a:r>
                <a:rPr lang="en-US" sz="1800" dirty="0">
                  <a:solidFill>
                    <a:schemeClr val="bg1"/>
                  </a:solidFill>
                </a:rPr>
                <a:t>Innovation Management</a:t>
              </a:r>
            </a:p>
          </p:txBody>
        </p:sp>
        <p:sp>
          <p:nvSpPr>
            <p:cNvPr id="15" name="Rectangle 14"/>
            <p:cNvSpPr/>
            <p:nvPr/>
          </p:nvSpPr>
          <p:spPr bwMode="auto">
            <a:xfrm>
              <a:off x="2096770" y="4211320"/>
              <a:ext cx="2011680" cy="627380"/>
            </a:xfrm>
            <a:prstGeom prst="rect">
              <a:avLst/>
            </a:prstGeom>
            <a:solidFill>
              <a:srgbClr val="6E7D9D"/>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anchor="ctr"/>
            <a:lstStyle/>
            <a:p>
              <a:pPr algn="ctr"/>
              <a:r>
                <a:rPr lang="en-US" sz="1800" dirty="0">
                  <a:solidFill>
                    <a:schemeClr val="bg1"/>
                  </a:solidFill>
                </a:rPr>
                <a:t>Solution Development</a:t>
              </a:r>
            </a:p>
          </p:txBody>
        </p:sp>
        <p:sp>
          <p:nvSpPr>
            <p:cNvPr id="16" name="Rectangle 15"/>
            <p:cNvSpPr/>
            <p:nvPr/>
          </p:nvSpPr>
          <p:spPr bwMode="auto">
            <a:xfrm>
              <a:off x="4198621" y="2787862"/>
              <a:ext cx="1795780" cy="627380"/>
            </a:xfrm>
            <a:prstGeom prst="rect">
              <a:avLst/>
            </a:prstGeom>
            <a:solidFill>
              <a:srgbClr val="6E7D9D"/>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anchor="ctr"/>
            <a:lstStyle/>
            <a:p>
              <a:pPr algn="ctr"/>
              <a:r>
                <a:rPr lang="en-US" sz="1800" dirty="0">
                  <a:solidFill>
                    <a:schemeClr val="bg1"/>
                  </a:solidFill>
                </a:rPr>
                <a:t>Meeting Management</a:t>
              </a:r>
            </a:p>
          </p:txBody>
        </p:sp>
        <p:sp>
          <p:nvSpPr>
            <p:cNvPr id="17" name="Rectangle 16"/>
            <p:cNvSpPr/>
            <p:nvPr/>
          </p:nvSpPr>
          <p:spPr bwMode="auto">
            <a:xfrm>
              <a:off x="4198621" y="3498004"/>
              <a:ext cx="1795780" cy="627380"/>
            </a:xfrm>
            <a:prstGeom prst="rect">
              <a:avLst/>
            </a:prstGeom>
            <a:solidFill>
              <a:srgbClr val="6E7D9D"/>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anchor="ctr"/>
            <a:lstStyle/>
            <a:p>
              <a:pPr algn="ctr"/>
              <a:r>
                <a:rPr lang="en-US" sz="1800" dirty="0">
                  <a:solidFill>
                    <a:schemeClr val="bg1"/>
                  </a:solidFill>
                </a:rPr>
                <a:t>Achieving Consensus</a:t>
              </a:r>
            </a:p>
          </p:txBody>
        </p:sp>
        <p:sp>
          <p:nvSpPr>
            <p:cNvPr id="18" name="Rectangle 17"/>
            <p:cNvSpPr/>
            <p:nvPr/>
          </p:nvSpPr>
          <p:spPr bwMode="auto">
            <a:xfrm>
              <a:off x="4198621" y="4208145"/>
              <a:ext cx="1795780" cy="627380"/>
            </a:xfrm>
            <a:prstGeom prst="rect">
              <a:avLst/>
            </a:prstGeom>
            <a:solidFill>
              <a:srgbClr val="6E7D9D"/>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anchor="ctr"/>
            <a:lstStyle/>
            <a:p>
              <a:pPr algn="ctr"/>
              <a:r>
                <a:rPr lang="en-US" sz="1800" dirty="0">
                  <a:solidFill>
                    <a:schemeClr val="bg1"/>
                  </a:solidFill>
                </a:rPr>
                <a:t>Information Gathering</a:t>
              </a:r>
            </a:p>
          </p:txBody>
        </p:sp>
        <p:sp>
          <p:nvSpPr>
            <p:cNvPr id="19" name="Rectangle 18"/>
            <p:cNvSpPr/>
            <p:nvPr/>
          </p:nvSpPr>
          <p:spPr bwMode="auto">
            <a:xfrm>
              <a:off x="6071870" y="2792095"/>
              <a:ext cx="2386330" cy="627380"/>
            </a:xfrm>
            <a:prstGeom prst="rect">
              <a:avLst/>
            </a:prstGeom>
            <a:solidFill>
              <a:srgbClr val="6E7D9D"/>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anchor="ctr"/>
            <a:lstStyle/>
            <a:p>
              <a:pPr algn="ctr"/>
              <a:r>
                <a:rPr lang="en-US" sz="1800" dirty="0">
                  <a:solidFill>
                    <a:schemeClr val="bg1"/>
                  </a:solidFill>
                </a:rPr>
                <a:t>Verbal and Written</a:t>
              </a:r>
            </a:p>
          </p:txBody>
        </p:sp>
        <p:sp>
          <p:nvSpPr>
            <p:cNvPr id="20" name="Rectangle 19"/>
            <p:cNvSpPr/>
            <p:nvPr/>
          </p:nvSpPr>
          <p:spPr bwMode="auto">
            <a:xfrm>
              <a:off x="6071870" y="3506470"/>
              <a:ext cx="2386330" cy="627380"/>
            </a:xfrm>
            <a:prstGeom prst="rect">
              <a:avLst/>
            </a:prstGeom>
            <a:solidFill>
              <a:srgbClr val="6E7D9D"/>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anchor="ctr"/>
            <a:lstStyle/>
            <a:p>
              <a:pPr algn="ctr"/>
              <a:r>
                <a:rPr lang="en-US" sz="1800" dirty="0">
                  <a:solidFill>
                    <a:schemeClr val="bg1"/>
                  </a:solidFill>
                </a:rPr>
                <a:t>Nonverbal </a:t>
              </a:r>
            </a:p>
          </p:txBody>
        </p:sp>
        <p:sp>
          <p:nvSpPr>
            <p:cNvPr id="21" name="Rectangle 20"/>
            <p:cNvSpPr/>
            <p:nvPr/>
          </p:nvSpPr>
          <p:spPr bwMode="auto">
            <a:xfrm>
              <a:off x="6071870" y="4220845"/>
              <a:ext cx="2386330" cy="627380"/>
            </a:xfrm>
            <a:prstGeom prst="rect">
              <a:avLst/>
            </a:prstGeom>
            <a:solidFill>
              <a:srgbClr val="6E7D9D"/>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anchor="ctr"/>
            <a:lstStyle/>
            <a:p>
              <a:pPr algn="ctr"/>
              <a:r>
                <a:rPr lang="en-US" sz="1800" dirty="0">
                  <a:solidFill>
                    <a:schemeClr val="bg1"/>
                  </a:solidFill>
                </a:rPr>
                <a:t>Attire</a:t>
              </a:r>
            </a:p>
          </p:txBody>
        </p:sp>
      </p:grpSp>
      <p:sp>
        <p:nvSpPr>
          <p:cNvPr id="23" name="TextBox 22"/>
          <p:cNvSpPr txBox="1"/>
          <p:nvPr/>
        </p:nvSpPr>
        <p:spPr>
          <a:xfrm>
            <a:off x="468973" y="5168900"/>
            <a:ext cx="11255366" cy="830997"/>
          </a:xfrm>
          <a:prstGeom prst="rect">
            <a:avLst/>
          </a:prstGeom>
          <a:solidFill>
            <a:srgbClr val="002856"/>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spcBef>
                <a:spcPts val="0"/>
              </a:spcBef>
              <a:spcAft>
                <a:spcPts val="0"/>
              </a:spcAft>
            </a:pPr>
            <a:r>
              <a:rPr lang="en-US" sz="2400" dirty="0">
                <a:solidFill>
                  <a:schemeClr val="bg1"/>
                </a:solidFill>
              </a:rPr>
              <a:t>There are of course many other possible moments.</a:t>
            </a:r>
          </a:p>
          <a:p>
            <a:pPr algn="ctr">
              <a:spcBef>
                <a:spcPts val="0"/>
              </a:spcBef>
              <a:spcAft>
                <a:spcPts val="0"/>
              </a:spcAft>
            </a:pPr>
            <a:r>
              <a:rPr lang="en-US" sz="2400" dirty="0">
                <a:solidFill>
                  <a:schemeClr val="bg1"/>
                </a:solidFill>
              </a:rPr>
              <a:t>Evaluate which most impact your customer experience.</a:t>
            </a:r>
          </a:p>
        </p:txBody>
      </p:sp>
      <p:sp>
        <p:nvSpPr>
          <p:cNvPr id="2" name="Title 1"/>
          <p:cNvSpPr>
            <a:spLocks noGrp="1"/>
          </p:cNvSpPr>
          <p:nvPr>
            <p:ph type="title"/>
          </p:nvPr>
        </p:nvSpPr>
        <p:spPr>
          <a:xfrm>
            <a:off x="457200" y="366713"/>
            <a:ext cx="11276013" cy="443198"/>
          </a:xfrm>
        </p:spPr>
        <p:txBody>
          <a:bodyPr/>
          <a:lstStyle/>
          <a:p>
            <a:r>
              <a:rPr lang="en-US" dirty="0">
                <a:solidFill>
                  <a:schemeClr val="accent1"/>
                </a:solidFill>
              </a:rPr>
              <a:t>Focus on the “moments of truth” of customer experience</a:t>
            </a:r>
            <a:endParaRPr lang="en-US" dirty="0"/>
          </a:p>
        </p:txBody>
      </p:sp>
    </p:spTree>
    <p:extLst>
      <p:ext uri="{BB962C8B-B14F-4D97-AF65-F5344CB8AC3E}">
        <p14:creationId xmlns:p14="http://schemas.microsoft.com/office/powerpoint/2010/main" val="576880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par>
                          <p:cTn id="8" fill="hold">
                            <p:stCondLst>
                              <p:cond delay="1500"/>
                            </p:stCondLst>
                            <p:childTnLst>
                              <p:par>
                                <p:cTn id="9" presetID="9" presetClass="entr" presetSubtype="0" fill="hold" grpId="0" nodeType="afterEffect">
                                  <p:stCondLst>
                                    <p:cond delay="2000"/>
                                  </p:stCondLst>
                                  <p:childTnLst>
                                    <p:set>
                                      <p:cBhvr>
                                        <p:cTn id="10" dur="1" fill="hold">
                                          <p:stCondLst>
                                            <p:cond delay="0"/>
                                          </p:stCondLst>
                                        </p:cTn>
                                        <p:tgtEl>
                                          <p:spTgt spid="23"/>
                                        </p:tgtEl>
                                        <p:attrNameLst>
                                          <p:attrName>style.visibility</p:attrName>
                                        </p:attrNameLst>
                                      </p:cBhvr>
                                      <p:to>
                                        <p:strVal val="visible"/>
                                      </p:to>
                                    </p:set>
                                    <p:animEffect transition="in" filter="dissolv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4"/>
          <p:cNvSpPr txBox="1">
            <a:spLocks/>
          </p:cNvSpPr>
          <p:nvPr/>
        </p:nvSpPr>
        <p:spPr>
          <a:xfrm>
            <a:off x="466805" y="2140009"/>
            <a:ext cx="7619935" cy="2184821"/>
          </a:xfrm>
          <a:prstGeom prst="rect">
            <a:avLst/>
          </a:prstGeom>
        </p:spPr>
        <p:txBody>
          <a:bodyPr/>
          <a:lstStyle>
            <a:lvl1pPr algn="l" rtl="0" fontAlgn="base">
              <a:lnSpc>
                <a:spcPct val="90000"/>
              </a:lnSpc>
              <a:spcBef>
                <a:spcPct val="0"/>
              </a:spcBef>
              <a:spcAft>
                <a:spcPct val="0"/>
              </a:spcAft>
              <a:defRPr lang="en-US" sz="3200" b="1">
                <a:solidFill>
                  <a:schemeClr val="bg1"/>
                </a:solidFill>
                <a:latin typeface="+mj-lt"/>
                <a:ea typeface="ＭＳ Ｐゴシック" charset="0"/>
                <a:cs typeface="+mj-cs"/>
              </a:defRPr>
            </a:lvl1pPr>
            <a:lvl2pPr algn="l" rtl="0" fontAlgn="base">
              <a:lnSpc>
                <a:spcPct val="90000"/>
              </a:lnSpc>
              <a:spcBef>
                <a:spcPct val="0"/>
              </a:spcBef>
              <a:spcAft>
                <a:spcPct val="0"/>
              </a:spcAft>
              <a:defRPr sz="3200" b="1">
                <a:solidFill>
                  <a:schemeClr val="bg1"/>
                </a:solidFill>
                <a:latin typeface="Arial" charset="0"/>
                <a:ea typeface="ＭＳ Ｐゴシック" charset="0"/>
                <a:cs typeface="Arial Unicode MS" pitchFamily="34" charset="-128"/>
              </a:defRPr>
            </a:lvl2pPr>
            <a:lvl3pPr algn="l" rtl="0" fontAlgn="base">
              <a:lnSpc>
                <a:spcPct val="90000"/>
              </a:lnSpc>
              <a:spcBef>
                <a:spcPct val="0"/>
              </a:spcBef>
              <a:spcAft>
                <a:spcPct val="0"/>
              </a:spcAft>
              <a:defRPr sz="3200" b="1">
                <a:solidFill>
                  <a:schemeClr val="bg1"/>
                </a:solidFill>
                <a:latin typeface="Arial" charset="0"/>
                <a:ea typeface="ＭＳ Ｐゴシック" charset="0"/>
                <a:cs typeface="Arial Unicode MS" pitchFamily="34" charset="-128"/>
              </a:defRPr>
            </a:lvl3pPr>
            <a:lvl4pPr algn="l" rtl="0" fontAlgn="base">
              <a:lnSpc>
                <a:spcPct val="90000"/>
              </a:lnSpc>
              <a:spcBef>
                <a:spcPct val="0"/>
              </a:spcBef>
              <a:spcAft>
                <a:spcPct val="0"/>
              </a:spcAft>
              <a:defRPr sz="3200" b="1">
                <a:solidFill>
                  <a:schemeClr val="bg1"/>
                </a:solidFill>
                <a:latin typeface="Arial" charset="0"/>
                <a:ea typeface="ＭＳ Ｐゴシック" charset="0"/>
                <a:cs typeface="Arial Unicode MS" pitchFamily="34" charset="-128"/>
              </a:defRPr>
            </a:lvl4pPr>
            <a:lvl5pPr algn="l" rtl="0" fontAlgn="base">
              <a:lnSpc>
                <a:spcPct val="90000"/>
              </a:lnSpc>
              <a:spcBef>
                <a:spcPct val="0"/>
              </a:spcBef>
              <a:spcAft>
                <a:spcPct val="0"/>
              </a:spcAft>
              <a:defRPr sz="3200" b="1">
                <a:solidFill>
                  <a:schemeClr val="bg1"/>
                </a:solidFill>
                <a:latin typeface="Arial" charset="0"/>
                <a:ea typeface="ＭＳ Ｐゴシック" charset="0"/>
                <a:cs typeface="Arial Unicode MS" pitchFamily="34" charset="-128"/>
              </a:defRPr>
            </a:lvl5pPr>
            <a:lvl6pPr marL="4572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a:lstStyle>
          <a:p>
            <a:pPr defTabSz="1219170"/>
            <a:r>
              <a:rPr lang="en-US" sz="7200" b="0" kern="0" dirty="0">
                <a:solidFill>
                  <a:schemeClr val="tx1"/>
                </a:solidFill>
              </a:rPr>
              <a:t>Rituals</a:t>
            </a:r>
          </a:p>
          <a:p>
            <a:pPr defTabSz="1219170"/>
            <a:r>
              <a:rPr lang="en-US" sz="7200" b="0" kern="0" dirty="0">
                <a:solidFill>
                  <a:schemeClr val="tx1"/>
                </a:solidFill>
              </a:rPr>
              <a:t>Make It Real …</a:t>
            </a:r>
          </a:p>
        </p:txBody>
      </p:sp>
      <p:grpSp>
        <p:nvGrpSpPr>
          <p:cNvPr id="4" name="Group 3"/>
          <p:cNvGrpSpPr/>
          <p:nvPr/>
        </p:nvGrpSpPr>
        <p:grpSpPr>
          <a:xfrm>
            <a:off x="6043711" y="476788"/>
            <a:ext cx="5600519" cy="5511262"/>
            <a:chOff x="5761045" y="403893"/>
            <a:chExt cx="5843693" cy="5750560"/>
          </a:xfrm>
        </p:grpSpPr>
        <p:pic>
          <p:nvPicPr>
            <p:cNvPr id="9" name="Picture 8"/>
            <p:cNvPicPr>
              <a:picLocks noChangeAspect="1"/>
            </p:cNvPicPr>
            <p:nvPr/>
          </p:nvPicPr>
          <p:blipFill>
            <a:blip r:embed="rId3">
              <a:duotone>
                <a:schemeClr val="accent1">
                  <a:shade val="45000"/>
                  <a:satMod val="135000"/>
                </a:schemeClr>
                <a:prstClr val="white"/>
              </a:duotone>
            </a:blip>
            <a:stretch>
              <a:fillRect/>
            </a:stretch>
          </p:blipFill>
          <p:spPr>
            <a:xfrm>
              <a:off x="5761045" y="403893"/>
              <a:ext cx="1627293" cy="1734001"/>
            </a:xfrm>
            <a:prstGeom prst="rect">
              <a:avLst/>
            </a:prstGeom>
          </p:spPr>
        </p:pic>
        <p:pic>
          <p:nvPicPr>
            <p:cNvPr id="10" name="Picture 9"/>
            <p:cNvPicPr>
              <a:picLocks noChangeAspect="1"/>
            </p:cNvPicPr>
            <p:nvPr/>
          </p:nvPicPr>
          <p:blipFill>
            <a:blip r:embed="rId4">
              <a:duotone>
                <a:schemeClr val="accent1">
                  <a:shade val="45000"/>
                  <a:satMod val="135000"/>
                </a:schemeClr>
                <a:prstClr val="white"/>
              </a:duotone>
            </a:blip>
            <a:stretch>
              <a:fillRect/>
            </a:stretch>
          </p:blipFill>
          <p:spPr>
            <a:xfrm>
              <a:off x="7388338" y="627413"/>
              <a:ext cx="1753973" cy="2051257"/>
            </a:xfrm>
            <a:prstGeom prst="rect">
              <a:avLst/>
            </a:prstGeom>
          </p:spPr>
        </p:pic>
        <p:pic>
          <p:nvPicPr>
            <p:cNvPr id="11" name="Picture 10"/>
            <p:cNvPicPr>
              <a:picLocks noChangeAspect="1"/>
            </p:cNvPicPr>
            <p:nvPr/>
          </p:nvPicPr>
          <p:blipFill>
            <a:blip r:embed="rId5">
              <a:duotone>
                <a:schemeClr val="accent1">
                  <a:shade val="45000"/>
                  <a:satMod val="135000"/>
                </a:schemeClr>
                <a:prstClr val="white"/>
              </a:duotone>
            </a:blip>
            <a:stretch>
              <a:fillRect/>
            </a:stretch>
          </p:blipFill>
          <p:spPr>
            <a:xfrm>
              <a:off x="8478845" y="1368346"/>
              <a:ext cx="3125893" cy="2144508"/>
            </a:xfrm>
            <a:prstGeom prst="rect">
              <a:avLst/>
            </a:prstGeom>
          </p:spPr>
        </p:pic>
        <p:pic>
          <p:nvPicPr>
            <p:cNvPr id="12" name="Picture 11"/>
            <p:cNvPicPr>
              <a:picLocks noChangeAspect="1"/>
            </p:cNvPicPr>
            <p:nvPr/>
          </p:nvPicPr>
          <p:blipFill>
            <a:blip r:embed="rId6">
              <a:duotone>
                <a:schemeClr val="accent1">
                  <a:shade val="45000"/>
                  <a:satMod val="135000"/>
                </a:schemeClr>
                <a:prstClr val="white"/>
              </a:duotone>
            </a:blip>
            <a:stretch>
              <a:fillRect/>
            </a:stretch>
          </p:blipFill>
          <p:spPr>
            <a:xfrm flipH="1">
              <a:off x="7493342" y="3489565"/>
              <a:ext cx="2221653" cy="1975485"/>
            </a:xfrm>
            <a:prstGeom prst="rect">
              <a:avLst/>
            </a:prstGeom>
          </p:spPr>
        </p:pic>
        <p:pic>
          <p:nvPicPr>
            <p:cNvPr id="13" name="Picture 12"/>
            <p:cNvPicPr>
              <a:picLocks noChangeAspect="1"/>
            </p:cNvPicPr>
            <p:nvPr/>
          </p:nvPicPr>
          <p:blipFill>
            <a:blip r:embed="rId7">
              <a:duotone>
                <a:schemeClr val="accent1">
                  <a:shade val="45000"/>
                  <a:satMod val="135000"/>
                </a:schemeClr>
                <a:prstClr val="white"/>
              </a:duotone>
            </a:blip>
            <a:stretch>
              <a:fillRect/>
            </a:stretch>
          </p:blipFill>
          <p:spPr>
            <a:xfrm>
              <a:off x="9189638" y="3492350"/>
              <a:ext cx="1552893" cy="2662103"/>
            </a:xfrm>
            <a:prstGeom prst="rect">
              <a:avLst/>
            </a:prstGeom>
          </p:spPr>
        </p:pic>
      </p:grpSp>
    </p:spTree>
    <p:extLst>
      <p:ext uri="{BB962C8B-B14F-4D97-AF65-F5344CB8AC3E}">
        <p14:creationId xmlns:p14="http://schemas.microsoft.com/office/powerpoint/2010/main" val="2520136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Meetings give us a place to “practice our culture”</a:t>
            </a:r>
          </a:p>
        </p:txBody>
      </p:sp>
      <p:pic>
        <p:nvPicPr>
          <p:cNvPr id="16" name="Picture 15"/>
          <p:cNvPicPr>
            <a:picLocks noChangeAspect="1"/>
          </p:cNvPicPr>
          <p:nvPr/>
        </p:nvPicPr>
        <p:blipFill rotWithShape="1">
          <a:blip r:embed="rId3"/>
          <a:srcRect t="833" b="29166"/>
          <a:stretch/>
        </p:blipFill>
        <p:spPr>
          <a:xfrm>
            <a:off x="2445242" y="2473569"/>
            <a:ext cx="5520425" cy="3889326"/>
          </a:xfrm>
          <a:prstGeom prst="rect">
            <a:avLst/>
          </a:prstGeom>
        </p:spPr>
      </p:pic>
      <p:sp>
        <p:nvSpPr>
          <p:cNvPr id="15" name="Cloud 14"/>
          <p:cNvSpPr/>
          <p:nvPr/>
        </p:nvSpPr>
        <p:spPr bwMode="auto">
          <a:xfrm>
            <a:off x="458271" y="4442655"/>
            <a:ext cx="2546504" cy="1353142"/>
          </a:xfrm>
          <a:prstGeom prst="cloud">
            <a:avLst/>
          </a:prstGeom>
          <a:solidFill>
            <a:srgbClr val="6E7D9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Time and</a:t>
            </a:r>
            <a:r>
              <a:rPr kumimoji="0" lang="en-US" sz="1800" b="0" i="0" u="none" strike="noStrike" cap="none" normalizeH="0" dirty="0">
                <a:ln>
                  <a:noFill/>
                </a:ln>
                <a:solidFill>
                  <a:schemeClr val="bg1"/>
                </a:solidFill>
                <a:effectLst/>
                <a:latin typeface="Arial" charset="0"/>
              </a:rPr>
              <a:t> Agenda Management</a:t>
            </a:r>
            <a:endParaRPr kumimoji="0" lang="en-US" sz="1800" b="0" i="0" u="none" strike="noStrike" cap="none" normalizeH="0" baseline="0" dirty="0">
              <a:ln>
                <a:noFill/>
              </a:ln>
              <a:solidFill>
                <a:schemeClr val="bg1"/>
              </a:solidFill>
              <a:effectLst/>
              <a:latin typeface="Arial" charset="0"/>
            </a:endParaRPr>
          </a:p>
        </p:txBody>
      </p:sp>
      <p:sp>
        <p:nvSpPr>
          <p:cNvPr id="14" name="Cloud 13"/>
          <p:cNvSpPr/>
          <p:nvPr/>
        </p:nvSpPr>
        <p:spPr bwMode="auto">
          <a:xfrm>
            <a:off x="831148" y="2081035"/>
            <a:ext cx="2546504" cy="1353142"/>
          </a:xfrm>
          <a:prstGeom prst="cloud">
            <a:avLst/>
          </a:prstGeom>
          <a:solidFill>
            <a:srgbClr val="6E7D9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Executive Presence</a:t>
            </a:r>
            <a:r>
              <a:rPr kumimoji="0" lang="en-US" sz="1800" b="0" i="0" u="none" strike="noStrike" cap="none" normalizeH="0" dirty="0">
                <a:ln>
                  <a:noFill/>
                </a:ln>
                <a:solidFill>
                  <a:schemeClr val="bg1"/>
                </a:solidFill>
                <a:effectLst/>
                <a:latin typeface="Arial" charset="0"/>
              </a:rPr>
              <a:t> and Leadership</a:t>
            </a:r>
            <a:endParaRPr kumimoji="0" lang="en-US" sz="1800" b="0" i="0" u="none" strike="noStrike" cap="none" normalizeH="0" baseline="0" dirty="0">
              <a:ln>
                <a:noFill/>
              </a:ln>
              <a:solidFill>
                <a:schemeClr val="bg1"/>
              </a:solidFill>
              <a:effectLst/>
              <a:latin typeface="Arial" charset="0"/>
            </a:endParaRPr>
          </a:p>
        </p:txBody>
      </p:sp>
      <p:sp>
        <p:nvSpPr>
          <p:cNvPr id="17" name="Cloud 16"/>
          <p:cNvSpPr/>
          <p:nvPr/>
        </p:nvSpPr>
        <p:spPr bwMode="auto">
          <a:xfrm>
            <a:off x="3932202" y="1120427"/>
            <a:ext cx="2546504" cy="1353142"/>
          </a:xfrm>
          <a:prstGeom prst="cloud">
            <a:avLst/>
          </a:prstGeom>
          <a:solidFill>
            <a:srgbClr val="6E7D9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Problem Solving and Creativity</a:t>
            </a:r>
          </a:p>
        </p:txBody>
      </p:sp>
      <p:sp>
        <p:nvSpPr>
          <p:cNvPr id="18" name="Cloud 17"/>
          <p:cNvSpPr/>
          <p:nvPr/>
        </p:nvSpPr>
        <p:spPr bwMode="auto">
          <a:xfrm>
            <a:off x="7033256" y="924805"/>
            <a:ext cx="2546504" cy="1353142"/>
          </a:xfrm>
          <a:prstGeom prst="cloud">
            <a:avLst/>
          </a:prstGeom>
          <a:solidFill>
            <a:srgbClr val="6E7D9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Social and</a:t>
            </a:r>
            <a:r>
              <a:rPr kumimoji="0" lang="en-US" sz="1800" b="0" i="0" u="none" strike="noStrike" cap="none" normalizeH="0" dirty="0">
                <a:ln>
                  <a:noFill/>
                </a:ln>
                <a:solidFill>
                  <a:schemeClr val="bg1"/>
                </a:solidFill>
                <a:effectLst/>
                <a:latin typeface="Arial" charset="0"/>
              </a:rPr>
              <a:t> Interpersonal Skills</a:t>
            </a:r>
            <a:endParaRPr kumimoji="0" lang="en-US" sz="1800" b="0" i="0" u="none" strike="noStrike" cap="none" normalizeH="0" baseline="0" dirty="0">
              <a:ln>
                <a:noFill/>
              </a:ln>
              <a:solidFill>
                <a:schemeClr val="bg1"/>
              </a:solidFill>
              <a:effectLst/>
              <a:latin typeface="Arial" charset="0"/>
            </a:endParaRPr>
          </a:p>
        </p:txBody>
      </p:sp>
      <p:sp>
        <p:nvSpPr>
          <p:cNvPr id="19" name="Cloud 18"/>
          <p:cNvSpPr/>
          <p:nvPr/>
        </p:nvSpPr>
        <p:spPr bwMode="auto">
          <a:xfrm rot="1410191">
            <a:off x="3106630" y="3169962"/>
            <a:ext cx="235604" cy="226637"/>
          </a:xfrm>
          <a:prstGeom prst="cloud">
            <a:avLst/>
          </a:prstGeom>
          <a:solidFill>
            <a:srgbClr val="6E7D9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0" name="Cloud 19"/>
          <p:cNvSpPr/>
          <p:nvPr/>
        </p:nvSpPr>
        <p:spPr bwMode="auto">
          <a:xfrm rot="1410191">
            <a:off x="2953409" y="5344957"/>
            <a:ext cx="235604" cy="226637"/>
          </a:xfrm>
          <a:prstGeom prst="cloud">
            <a:avLst/>
          </a:prstGeom>
          <a:solidFill>
            <a:srgbClr val="6E7D9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1" name="Cloud 20"/>
          <p:cNvSpPr/>
          <p:nvPr/>
        </p:nvSpPr>
        <p:spPr bwMode="auto">
          <a:xfrm rot="1410191">
            <a:off x="3291160" y="5462598"/>
            <a:ext cx="172983" cy="116931"/>
          </a:xfrm>
          <a:prstGeom prst="cloud">
            <a:avLst/>
          </a:prstGeom>
          <a:solidFill>
            <a:srgbClr val="6E7D9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2" name="Cloud 21"/>
          <p:cNvSpPr/>
          <p:nvPr/>
        </p:nvSpPr>
        <p:spPr bwMode="auto">
          <a:xfrm rot="1410191">
            <a:off x="4720725" y="2493391"/>
            <a:ext cx="235604" cy="226637"/>
          </a:xfrm>
          <a:prstGeom prst="cloud">
            <a:avLst/>
          </a:prstGeom>
          <a:solidFill>
            <a:srgbClr val="6E7D9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3" name="Cloud 22"/>
          <p:cNvSpPr/>
          <p:nvPr/>
        </p:nvSpPr>
        <p:spPr bwMode="auto">
          <a:xfrm rot="1410191">
            <a:off x="6951164" y="2104832"/>
            <a:ext cx="235604" cy="226637"/>
          </a:xfrm>
          <a:prstGeom prst="cloud">
            <a:avLst/>
          </a:prstGeom>
          <a:solidFill>
            <a:srgbClr val="6E7D9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4" name="Cloud 23"/>
          <p:cNvSpPr/>
          <p:nvPr/>
        </p:nvSpPr>
        <p:spPr bwMode="auto">
          <a:xfrm rot="1410191">
            <a:off x="6879842" y="2403498"/>
            <a:ext cx="172983" cy="116931"/>
          </a:xfrm>
          <a:prstGeom prst="cloud">
            <a:avLst/>
          </a:prstGeom>
          <a:solidFill>
            <a:srgbClr val="6E7D9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grpSp>
        <p:nvGrpSpPr>
          <p:cNvPr id="25" name="Group 24"/>
          <p:cNvGrpSpPr/>
          <p:nvPr/>
        </p:nvGrpSpPr>
        <p:grpSpPr>
          <a:xfrm>
            <a:off x="7733818" y="2770153"/>
            <a:ext cx="3999395" cy="3135453"/>
            <a:chOff x="5469232" y="1024809"/>
            <a:chExt cx="5094654" cy="3994116"/>
          </a:xfrm>
        </p:grpSpPr>
        <p:grpSp>
          <p:nvGrpSpPr>
            <p:cNvPr id="26" name="Group 25"/>
            <p:cNvGrpSpPr/>
            <p:nvPr/>
          </p:nvGrpSpPr>
          <p:grpSpPr>
            <a:xfrm>
              <a:off x="6948614" y="2727893"/>
              <a:ext cx="2136356" cy="1626102"/>
              <a:chOff x="6383867" y="2254261"/>
              <a:chExt cx="2844800" cy="2165339"/>
            </a:xfrm>
          </p:grpSpPr>
          <p:sp>
            <p:nvSpPr>
              <p:cNvPr id="30" name="Donut 29"/>
              <p:cNvSpPr/>
              <p:nvPr/>
            </p:nvSpPr>
            <p:spPr bwMode="auto">
              <a:xfrm>
                <a:off x="6722533" y="2254261"/>
                <a:ext cx="2165339" cy="2165339"/>
              </a:xfrm>
              <a:prstGeom prst="donut">
                <a:avLst>
                  <a:gd name="adj" fmla="val 14611"/>
                </a:avLst>
              </a:prstGeom>
              <a:solidFill>
                <a:srgbClr val="FF540A"/>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i="0" u="none" strike="noStrike" cap="none" normalizeH="0" baseline="0" dirty="0">
                  <a:ln>
                    <a:noFill/>
                  </a:ln>
                  <a:solidFill>
                    <a:schemeClr val="bg1"/>
                  </a:solidFill>
                  <a:effectLst/>
                  <a:latin typeface="Arial" charset="0"/>
                </a:endParaRPr>
              </a:p>
            </p:txBody>
          </p:sp>
          <p:sp>
            <p:nvSpPr>
              <p:cNvPr id="31" name="Rectangle 30"/>
              <p:cNvSpPr/>
              <p:nvPr/>
            </p:nvSpPr>
            <p:spPr bwMode="auto">
              <a:xfrm>
                <a:off x="6383867" y="3149601"/>
                <a:ext cx="2844800" cy="457200"/>
              </a:xfrm>
              <a:prstGeom prst="rect">
                <a:avLst/>
              </a:prstGeom>
              <a:solidFill>
                <a:srgbClr val="002856"/>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i="0" u="none" strike="noStrike" cap="none" normalizeH="0" baseline="0" dirty="0">
                    <a:ln>
                      <a:noFill/>
                    </a:ln>
                    <a:solidFill>
                      <a:schemeClr val="bg1"/>
                    </a:solidFill>
                    <a:effectLst/>
                    <a:latin typeface="Arial" charset="0"/>
                  </a:rPr>
                  <a:t>MIND THE GAP</a:t>
                </a:r>
              </a:p>
            </p:txBody>
          </p:sp>
        </p:grpSp>
        <p:sp>
          <p:nvSpPr>
            <p:cNvPr id="27" name="Oval 26"/>
            <p:cNvSpPr/>
            <p:nvPr/>
          </p:nvSpPr>
          <p:spPr bwMode="auto">
            <a:xfrm>
              <a:off x="7253046" y="1024809"/>
              <a:ext cx="1528256" cy="1528256"/>
            </a:xfrm>
            <a:prstGeom prst="ellipse">
              <a:avLst/>
            </a:prstGeom>
            <a:solidFill>
              <a:srgbClr val="00285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i="0" u="none" strike="noStrike" cap="none" normalizeH="0" baseline="0" dirty="0">
                  <a:ln>
                    <a:noFill/>
                  </a:ln>
                  <a:solidFill>
                    <a:schemeClr val="bg1"/>
                  </a:solidFill>
                  <a:effectLst/>
                  <a:latin typeface="Arial" charset="0"/>
                </a:rPr>
                <a:t>Power</a:t>
              </a:r>
            </a:p>
          </p:txBody>
        </p:sp>
        <p:sp>
          <p:nvSpPr>
            <p:cNvPr id="28" name="Oval 27"/>
            <p:cNvSpPr/>
            <p:nvPr/>
          </p:nvSpPr>
          <p:spPr bwMode="auto">
            <a:xfrm>
              <a:off x="5469232" y="3490669"/>
              <a:ext cx="1528256" cy="1528256"/>
            </a:xfrm>
            <a:prstGeom prst="ellipse">
              <a:avLst/>
            </a:prstGeom>
            <a:solidFill>
              <a:srgbClr val="002856"/>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i="0" u="none" strike="noStrike" cap="none" normalizeH="0" baseline="0" dirty="0">
                  <a:ln>
                    <a:noFill/>
                  </a:ln>
                  <a:solidFill>
                    <a:schemeClr val="bg1"/>
                  </a:solidFill>
                  <a:effectLst/>
                  <a:latin typeface="Arial" charset="0"/>
                </a:rPr>
                <a:t>Conflict</a:t>
              </a:r>
            </a:p>
          </p:txBody>
        </p:sp>
        <p:sp>
          <p:nvSpPr>
            <p:cNvPr id="29" name="Oval 28"/>
            <p:cNvSpPr/>
            <p:nvPr/>
          </p:nvSpPr>
          <p:spPr bwMode="auto">
            <a:xfrm>
              <a:off x="9035630" y="3490669"/>
              <a:ext cx="1528256" cy="1528256"/>
            </a:xfrm>
            <a:prstGeom prst="ellipse">
              <a:avLst/>
            </a:prstGeom>
            <a:solidFill>
              <a:srgbClr val="002856"/>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i="0" u="none" strike="noStrike" cap="none" normalizeH="0" baseline="0" dirty="0">
                  <a:ln>
                    <a:noFill/>
                  </a:ln>
                  <a:solidFill>
                    <a:schemeClr val="bg1"/>
                  </a:solidFill>
                  <a:effectLst/>
                  <a:latin typeface="Arial" charset="0"/>
                </a:rPr>
                <a:t>Feedback</a:t>
              </a:r>
            </a:p>
          </p:txBody>
        </p:sp>
      </p:grpSp>
    </p:spTree>
    <p:extLst>
      <p:ext uri="{BB962C8B-B14F-4D97-AF65-F5344CB8AC3E}">
        <p14:creationId xmlns:p14="http://schemas.microsoft.com/office/powerpoint/2010/main" val="364377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228600" y="6137031"/>
            <a:ext cx="7376746" cy="527538"/>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grpSp>
        <p:nvGrpSpPr>
          <p:cNvPr id="13" name="Group 12"/>
          <p:cNvGrpSpPr>
            <a:grpSpLocks noChangeAspect="1"/>
          </p:cNvGrpSpPr>
          <p:nvPr/>
        </p:nvGrpSpPr>
        <p:grpSpPr>
          <a:xfrm>
            <a:off x="2430012" y="3276600"/>
            <a:ext cx="7331977" cy="3581400"/>
            <a:chOff x="512763" y="1446213"/>
            <a:chExt cx="8118475" cy="3965575"/>
          </a:xfrm>
        </p:grpSpPr>
        <p:sp>
          <p:nvSpPr>
            <p:cNvPr id="14" name="Freeform 19"/>
            <p:cNvSpPr>
              <a:spLocks noEditPoints="1"/>
            </p:cNvSpPr>
            <p:nvPr/>
          </p:nvSpPr>
          <p:spPr bwMode="auto">
            <a:xfrm>
              <a:off x="512763" y="1452563"/>
              <a:ext cx="8118475" cy="3959225"/>
            </a:xfrm>
            <a:custGeom>
              <a:avLst/>
              <a:gdLst>
                <a:gd name="T0" fmla="*/ 2148 w 2165"/>
                <a:gd name="T1" fmla="*/ 390 h 1056"/>
                <a:gd name="T2" fmla="*/ 1990 w 2165"/>
                <a:gd name="T3" fmla="*/ 186 h 1056"/>
                <a:gd name="T4" fmla="*/ 1963 w 2165"/>
                <a:gd name="T5" fmla="*/ 163 h 1056"/>
                <a:gd name="T6" fmla="*/ 1785 w 2165"/>
                <a:gd name="T7" fmla="*/ 109 h 1056"/>
                <a:gd name="T8" fmla="*/ 1620 w 2165"/>
                <a:gd name="T9" fmla="*/ 189 h 1056"/>
                <a:gd name="T10" fmla="*/ 1623 w 2165"/>
                <a:gd name="T11" fmla="*/ 94 h 1056"/>
                <a:gd name="T12" fmla="*/ 1563 w 2165"/>
                <a:gd name="T13" fmla="*/ 187 h 1056"/>
                <a:gd name="T14" fmla="*/ 1438 w 2165"/>
                <a:gd name="T15" fmla="*/ 217 h 1056"/>
                <a:gd name="T16" fmla="*/ 1269 w 2165"/>
                <a:gd name="T17" fmla="*/ 245 h 1056"/>
                <a:gd name="T18" fmla="*/ 1178 w 2165"/>
                <a:gd name="T19" fmla="*/ 439 h 1056"/>
                <a:gd name="T20" fmla="*/ 1140 w 2165"/>
                <a:gd name="T21" fmla="*/ 152 h 1056"/>
                <a:gd name="T22" fmla="*/ 1028 w 2165"/>
                <a:gd name="T23" fmla="*/ 197 h 1056"/>
                <a:gd name="T24" fmla="*/ 824 w 2165"/>
                <a:gd name="T25" fmla="*/ 196 h 1056"/>
                <a:gd name="T26" fmla="*/ 679 w 2165"/>
                <a:gd name="T27" fmla="*/ 49 h 1056"/>
                <a:gd name="T28" fmla="*/ 501 w 2165"/>
                <a:gd name="T29" fmla="*/ 209 h 1056"/>
                <a:gd name="T30" fmla="*/ 324 w 2165"/>
                <a:gd name="T31" fmla="*/ 96 h 1056"/>
                <a:gd name="T32" fmla="*/ 193 w 2165"/>
                <a:gd name="T33" fmla="*/ 261 h 1056"/>
                <a:gd name="T34" fmla="*/ 202 w 2165"/>
                <a:gd name="T35" fmla="*/ 140 h 1056"/>
                <a:gd name="T36" fmla="*/ 121 w 2165"/>
                <a:gd name="T37" fmla="*/ 111 h 1056"/>
                <a:gd name="T38" fmla="*/ 16 w 2165"/>
                <a:gd name="T39" fmla="*/ 596 h 1056"/>
                <a:gd name="T40" fmla="*/ 14 w 2165"/>
                <a:gd name="T41" fmla="*/ 1032 h 1056"/>
                <a:gd name="T42" fmla="*/ 175 w 2165"/>
                <a:gd name="T43" fmla="*/ 930 h 1056"/>
                <a:gd name="T44" fmla="*/ 259 w 2165"/>
                <a:gd name="T45" fmla="*/ 980 h 1056"/>
                <a:gd name="T46" fmla="*/ 352 w 2165"/>
                <a:gd name="T47" fmla="*/ 996 h 1056"/>
                <a:gd name="T48" fmla="*/ 387 w 2165"/>
                <a:gd name="T49" fmla="*/ 653 h 1056"/>
                <a:gd name="T50" fmla="*/ 449 w 2165"/>
                <a:gd name="T51" fmla="*/ 1003 h 1056"/>
                <a:gd name="T52" fmla="*/ 503 w 2165"/>
                <a:gd name="T53" fmla="*/ 651 h 1056"/>
                <a:gd name="T54" fmla="*/ 562 w 2165"/>
                <a:gd name="T55" fmla="*/ 647 h 1056"/>
                <a:gd name="T56" fmla="*/ 675 w 2165"/>
                <a:gd name="T57" fmla="*/ 1001 h 1056"/>
                <a:gd name="T58" fmla="*/ 720 w 2165"/>
                <a:gd name="T59" fmla="*/ 912 h 1056"/>
                <a:gd name="T60" fmla="*/ 800 w 2165"/>
                <a:gd name="T61" fmla="*/ 965 h 1056"/>
                <a:gd name="T62" fmla="*/ 830 w 2165"/>
                <a:gd name="T63" fmla="*/ 626 h 1056"/>
                <a:gd name="T64" fmla="*/ 866 w 2165"/>
                <a:gd name="T65" fmla="*/ 1000 h 1056"/>
                <a:gd name="T66" fmla="*/ 985 w 2165"/>
                <a:gd name="T67" fmla="*/ 986 h 1056"/>
                <a:gd name="T68" fmla="*/ 1002 w 2165"/>
                <a:gd name="T69" fmla="*/ 613 h 1056"/>
                <a:gd name="T70" fmla="*/ 1094 w 2165"/>
                <a:gd name="T71" fmla="*/ 951 h 1056"/>
                <a:gd name="T72" fmla="*/ 1165 w 2165"/>
                <a:gd name="T73" fmla="*/ 881 h 1056"/>
                <a:gd name="T74" fmla="*/ 1181 w 2165"/>
                <a:gd name="T75" fmla="*/ 820 h 1056"/>
                <a:gd name="T76" fmla="*/ 1222 w 2165"/>
                <a:gd name="T77" fmla="*/ 1012 h 1056"/>
                <a:gd name="T78" fmla="*/ 1293 w 2165"/>
                <a:gd name="T79" fmla="*/ 850 h 1056"/>
                <a:gd name="T80" fmla="*/ 1348 w 2165"/>
                <a:gd name="T81" fmla="*/ 999 h 1056"/>
                <a:gd name="T82" fmla="*/ 1385 w 2165"/>
                <a:gd name="T83" fmla="*/ 859 h 1056"/>
                <a:gd name="T84" fmla="*/ 1447 w 2165"/>
                <a:gd name="T85" fmla="*/ 570 h 1056"/>
                <a:gd name="T86" fmla="*/ 1508 w 2165"/>
                <a:gd name="T87" fmla="*/ 1011 h 1056"/>
                <a:gd name="T88" fmla="*/ 1587 w 2165"/>
                <a:gd name="T89" fmla="*/ 622 h 1056"/>
                <a:gd name="T90" fmla="*/ 1676 w 2165"/>
                <a:gd name="T91" fmla="*/ 995 h 1056"/>
                <a:gd name="T92" fmla="*/ 1725 w 2165"/>
                <a:gd name="T93" fmla="*/ 462 h 1056"/>
                <a:gd name="T94" fmla="*/ 1755 w 2165"/>
                <a:gd name="T95" fmla="*/ 967 h 1056"/>
                <a:gd name="T96" fmla="*/ 1880 w 2165"/>
                <a:gd name="T97" fmla="*/ 998 h 1056"/>
                <a:gd name="T98" fmla="*/ 2023 w 2165"/>
                <a:gd name="T99" fmla="*/ 700 h 1056"/>
                <a:gd name="T100" fmla="*/ 2066 w 2165"/>
                <a:gd name="T101" fmla="*/ 1054 h 1056"/>
                <a:gd name="T102" fmla="*/ 149 w 2165"/>
                <a:gd name="T103" fmla="*/ 240 h 1056"/>
                <a:gd name="T104" fmla="*/ 477 w 2165"/>
                <a:gd name="T105" fmla="*/ 508 h 1056"/>
                <a:gd name="T106" fmla="*/ 656 w 2165"/>
                <a:gd name="T107" fmla="*/ 184 h 1056"/>
                <a:gd name="T108" fmla="*/ 954 w 2165"/>
                <a:gd name="T109" fmla="*/ 339 h 1056"/>
                <a:gd name="T110" fmla="*/ 920 w 2165"/>
                <a:gd name="T111" fmla="*/ 253 h 1056"/>
                <a:gd name="T112" fmla="*/ 1253 w 2165"/>
                <a:gd name="T113" fmla="*/ 584 h 1056"/>
                <a:gd name="T114" fmla="*/ 1787 w 2165"/>
                <a:gd name="T115" fmla="*/ 230 h 1056"/>
                <a:gd name="T116" fmla="*/ 1945 w 2165"/>
                <a:gd name="T117" fmla="*/ 849 h 1056"/>
                <a:gd name="T118" fmla="*/ 1951 w 2165"/>
                <a:gd name="T119" fmla="*/ 788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5" h="1056">
                  <a:moveTo>
                    <a:pt x="2158" y="950"/>
                  </a:moveTo>
                  <a:cubicBezTo>
                    <a:pt x="2160" y="895"/>
                    <a:pt x="2160" y="840"/>
                    <a:pt x="2161" y="786"/>
                  </a:cubicBezTo>
                  <a:cubicBezTo>
                    <a:pt x="2161" y="780"/>
                    <a:pt x="2161" y="775"/>
                    <a:pt x="2159" y="769"/>
                  </a:cubicBezTo>
                  <a:cubicBezTo>
                    <a:pt x="2151" y="742"/>
                    <a:pt x="2148" y="713"/>
                    <a:pt x="2143" y="685"/>
                  </a:cubicBezTo>
                  <a:cubicBezTo>
                    <a:pt x="2138" y="661"/>
                    <a:pt x="2136" y="638"/>
                    <a:pt x="2130" y="614"/>
                  </a:cubicBezTo>
                  <a:cubicBezTo>
                    <a:pt x="2127" y="600"/>
                    <a:pt x="2126" y="585"/>
                    <a:pt x="2128" y="570"/>
                  </a:cubicBezTo>
                  <a:cubicBezTo>
                    <a:pt x="2129" y="568"/>
                    <a:pt x="2129" y="565"/>
                    <a:pt x="2131" y="565"/>
                  </a:cubicBezTo>
                  <a:cubicBezTo>
                    <a:pt x="2136" y="563"/>
                    <a:pt x="2135" y="559"/>
                    <a:pt x="2134" y="556"/>
                  </a:cubicBezTo>
                  <a:cubicBezTo>
                    <a:pt x="2131" y="516"/>
                    <a:pt x="2129" y="477"/>
                    <a:pt x="2122" y="438"/>
                  </a:cubicBezTo>
                  <a:cubicBezTo>
                    <a:pt x="2121" y="432"/>
                    <a:pt x="2122" y="426"/>
                    <a:pt x="2126" y="421"/>
                  </a:cubicBezTo>
                  <a:cubicBezTo>
                    <a:pt x="2134" y="411"/>
                    <a:pt x="2140" y="400"/>
                    <a:pt x="2148" y="390"/>
                  </a:cubicBezTo>
                  <a:cubicBezTo>
                    <a:pt x="2154" y="380"/>
                    <a:pt x="2158" y="369"/>
                    <a:pt x="2160" y="357"/>
                  </a:cubicBezTo>
                  <a:cubicBezTo>
                    <a:pt x="2161" y="345"/>
                    <a:pt x="2160" y="333"/>
                    <a:pt x="2160" y="321"/>
                  </a:cubicBezTo>
                  <a:cubicBezTo>
                    <a:pt x="2157" y="276"/>
                    <a:pt x="2152" y="231"/>
                    <a:pt x="2143" y="187"/>
                  </a:cubicBezTo>
                  <a:cubicBezTo>
                    <a:pt x="2141" y="178"/>
                    <a:pt x="2136" y="172"/>
                    <a:pt x="2128" y="168"/>
                  </a:cubicBezTo>
                  <a:cubicBezTo>
                    <a:pt x="2111" y="159"/>
                    <a:pt x="2093" y="155"/>
                    <a:pt x="2075" y="149"/>
                  </a:cubicBezTo>
                  <a:cubicBezTo>
                    <a:pt x="2067" y="147"/>
                    <a:pt x="2061" y="143"/>
                    <a:pt x="2057" y="136"/>
                  </a:cubicBezTo>
                  <a:cubicBezTo>
                    <a:pt x="2055" y="134"/>
                    <a:pt x="2053" y="130"/>
                    <a:pt x="2049" y="131"/>
                  </a:cubicBezTo>
                  <a:cubicBezTo>
                    <a:pt x="2049" y="134"/>
                    <a:pt x="2047" y="136"/>
                    <a:pt x="2045" y="139"/>
                  </a:cubicBezTo>
                  <a:cubicBezTo>
                    <a:pt x="2033" y="159"/>
                    <a:pt x="2021" y="179"/>
                    <a:pt x="2009" y="199"/>
                  </a:cubicBezTo>
                  <a:cubicBezTo>
                    <a:pt x="2005" y="206"/>
                    <a:pt x="2004" y="206"/>
                    <a:pt x="1999" y="199"/>
                  </a:cubicBezTo>
                  <a:cubicBezTo>
                    <a:pt x="1996" y="195"/>
                    <a:pt x="1993" y="190"/>
                    <a:pt x="1990" y="186"/>
                  </a:cubicBezTo>
                  <a:cubicBezTo>
                    <a:pt x="1987" y="181"/>
                    <a:pt x="1984" y="181"/>
                    <a:pt x="1980" y="185"/>
                  </a:cubicBezTo>
                  <a:cubicBezTo>
                    <a:pt x="1977" y="189"/>
                    <a:pt x="1973" y="192"/>
                    <a:pt x="1970" y="196"/>
                  </a:cubicBezTo>
                  <a:cubicBezTo>
                    <a:pt x="1971" y="197"/>
                    <a:pt x="1974" y="198"/>
                    <a:pt x="1973" y="201"/>
                  </a:cubicBezTo>
                  <a:cubicBezTo>
                    <a:pt x="1976" y="206"/>
                    <a:pt x="1975" y="210"/>
                    <a:pt x="1971" y="214"/>
                  </a:cubicBezTo>
                  <a:cubicBezTo>
                    <a:pt x="1960" y="226"/>
                    <a:pt x="1954" y="240"/>
                    <a:pt x="1947" y="255"/>
                  </a:cubicBezTo>
                  <a:cubicBezTo>
                    <a:pt x="1946" y="258"/>
                    <a:pt x="1945" y="262"/>
                    <a:pt x="1941" y="265"/>
                  </a:cubicBezTo>
                  <a:cubicBezTo>
                    <a:pt x="1942" y="248"/>
                    <a:pt x="1946" y="232"/>
                    <a:pt x="1951" y="217"/>
                  </a:cubicBezTo>
                  <a:cubicBezTo>
                    <a:pt x="1950" y="214"/>
                    <a:pt x="1950" y="211"/>
                    <a:pt x="1952" y="209"/>
                  </a:cubicBezTo>
                  <a:cubicBezTo>
                    <a:pt x="1956" y="194"/>
                    <a:pt x="1959" y="179"/>
                    <a:pt x="1963" y="165"/>
                  </a:cubicBezTo>
                  <a:cubicBezTo>
                    <a:pt x="1963" y="165"/>
                    <a:pt x="1963" y="165"/>
                    <a:pt x="1963" y="165"/>
                  </a:cubicBezTo>
                  <a:cubicBezTo>
                    <a:pt x="1963" y="164"/>
                    <a:pt x="1963" y="163"/>
                    <a:pt x="1963" y="163"/>
                  </a:cubicBezTo>
                  <a:cubicBezTo>
                    <a:pt x="1961" y="161"/>
                    <a:pt x="1961" y="163"/>
                    <a:pt x="1961" y="164"/>
                  </a:cubicBezTo>
                  <a:cubicBezTo>
                    <a:pt x="1956" y="176"/>
                    <a:pt x="1946" y="180"/>
                    <a:pt x="1934" y="183"/>
                  </a:cubicBezTo>
                  <a:cubicBezTo>
                    <a:pt x="1926" y="185"/>
                    <a:pt x="1919" y="191"/>
                    <a:pt x="1913" y="197"/>
                  </a:cubicBezTo>
                  <a:cubicBezTo>
                    <a:pt x="1911" y="199"/>
                    <a:pt x="1909" y="201"/>
                    <a:pt x="1906" y="199"/>
                  </a:cubicBezTo>
                  <a:cubicBezTo>
                    <a:pt x="1904" y="198"/>
                    <a:pt x="1903" y="196"/>
                    <a:pt x="1903" y="193"/>
                  </a:cubicBezTo>
                  <a:cubicBezTo>
                    <a:pt x="1903" y="181"/>
                    <a:pt x="1902" y="169"/>
                    <a:pt x="1902" y="157"/>
                  </a:cubicBezTo>
                  <a:cubicBezTo>
                    <a:pt x="1902" y="154"/>
                    <a:pt x="1902" y="151"/>
                    <a:pt x="1903" y="148"/>
                  </a:cubicBezTo>
                  <a:cubicBezTo>
                    <a:pt x="1910" y="131"/>
                    <a:pt x="1910" y="113"/>
                    <a:pt x="1907" y="95"/>
                  </a:cubicBezTo>
                  <a:cubicBezTo>
                    <a:pt x="1900" y="56"/>
                    <a:pt x="1870" y="30"/>
                    <a:pt x="1832" y="33"/>
                  </a:cubicBezTo>
                  <a:cubicBezTo>
                    <a:pt x="1816" y="34"/>
                    <a:pt x="1806" y="42"/>
                    <a:pt x="1800" y="55"/>
                  </a:cubicBezTo>
                  <a:cubicBezTo>
                    <a:pt x="1791" y="72"/>
                    <a:pt x="1787" y="90"/>
                    <a:pt x="1785" y="109"/>
                  </a:cubicBezTo>
                  <a:cubicBezTo>
                    <a:pt x="1782" y="132"/>
                    <a:pt x="1778" y="155"/>
                    <a:pt x="1782" y="178"/>
                  </a:cubicBezTo>
                  <a:cubicBezTo>
                    <a:pt x="1783" y="186"/>
                    <a:pt x="1781" y="187"/>
                    <a:pt x="1775" y="188"/>
                  </a:cubicBezTo>
                  <a:cubicBezTo>
                    <a:pt x="1763" y="189"/>
                    <a:pt x="1756" y="195"/>
                    <a:pt x="1751" y="206"/>
                  </a:cubicBezTo>
                  <a:cubicBezTo>
                    <a:pt x="1745" y="219"/>
                    <a:pt x="1737" y="231"/>
                    <a:pt x="1731" y="244"/>
                  </a:cubicBezTo>
                  <a:cubicBezTo>
                    <a:pt x="1730" y="246"/>
                    <a:pt x="1729" y="249"/>
                    <a:pt x="1726" y="249"/>
                  </a:cubicBezTo>
                  <a:cubicBezTo>
                    <a:pt x="1724" y="234"/>
                    <a:pt x="1723" y="218"/>
                    <a:pt x="1720" y="202"/>
                  </a:cubicBezTo>
                  <a:cubicBezTo>
                    <a:pt x="1718" y="193"/>
                    <a:pt x="1713" y="188"/>
                    <a:pt x="1705" y="186"/>
                  </a:cubicBezTo>
                  <a:cubicBezTo>
                    <a:pt x="1691" y="182"/>
                    <a:pt x="1677" y="179"/>
                    <a:pt x="1664" y="174"/>
                  </a:cubicBezTo>
                  <a:cubicBezTo>
                    <a:pt x="1650" y="169"/>
                    <a:pt x="1635" y="165"/>
                    <a:pt x="1625" y="154"/>
                  </a:cubicBezTo>
                  <a:cubicBezTo>
                    <a:pt x="1622" y="163"/>
                    <a:pt x="1624" y="173"/>
                    <a:pt x="1620" y="182"/>
                  </a:cubicBezTo>
                  <a:cubicBezTo>
                    <a:pt x="1621" y="185"/>
                    <a:pt x="1622" y="187"/>
                    <a:pt x="1620" y="189"/>
                  </a:cubicBezTo>
                  <a:cubicBezTo>
                    <a:pt x="1618" y="214"/>
                    <a:pt x="1615" y="238"/>
                    <a:pt x="1608" y="263"/>
                  </a:cubicBezTo>
                  <a:cubicBezTo>
                    <a:pt x="1602" y="247"/>
                    <a:pt x="1595" y="233"/>
                    <a:pt x="1589" y="220"/>
                  </a:cubicBezTo>
                  <a:cubicBezTo>
                    <a:pt x="1588" y="217"/>
                    <a:pt x="1587" y="215"/>
                    <a:pt x="1586" y="213"/>
                  </a:cubicBezTo>
                  <a:cubicBezTo>
                    <a:pt x="1578" y="206"/>
                    <a:pt x="1581" y="200"/>
                    <a:pt x="1587" y="194"/>
                  </a:cubicBezTo>
                  <a:cubicBezTo>
                    <a:pt x="1588" y="193"/>
                    <a:pt x="1589" y="192"/>
                    <a:pt x="1590" y="191"/>
                  </a:cubicBezTo>
                  <a:cubicBezTo>
                    <a:pt x="1589" y="190"/>
                    <a:pt x="1588" y="188"/>
                    <a:pt x="1586" y="187"/>
                  </a:cubicBezTo>
                  <a:cubicBezTo>
                    <a:pt x="1582" y="183"/>
                    <a:pt x="1581" y="180"/>
                    <a:pt x="1587" y="175"/>
                  </a:cubicBezTo>
                  <a:cubicBezTo>
                    <a:pt x="1593" y="170"/>
                    <a:pt x="1599" y="164"/>
                    <a:pt x="1605" y="158"/>
                  </a:cubicBezTo>
                  <a:cubicBezTo>
                    <a:pt x="1609" y="154"/>
                    <a:pt x="1613" y="149"/>
                    <a:pt x="1619" y="147"/>
                  </a:cubicBezTo>
                  <a:cubicBezTo>
                    <a:pt x="1612" y="138"/>
                    <a:pt x="1610" y="127"/>
                    <a:pt x="1614" y="121"/>
                  </a:cubicBezTo>
                  <a:cubicBezTo>
                    <a:pt x="1621" y="113"/>
                    <a:pt x="1623" y="104"/>
                    <a:pt x="1623" y="94"/>
                  </a:cubicBezTo>
                  <a:cubicBezTo>
                    <a:pt x="1622" y="78"/>
                    <a:pt x="1620" y="62"/>
                    <a:pt x="1619" y="45"/>
                  </a:cubicBezTo>
                  <a:cubicBezTo>
                    <a:pt x="1619" y="37"/>
                    <a:pt x="1614" y="31"/>
                    <a:pt x="1609" y="25"/>
                  </a:cubicBezTo>
                  <a:cubicBezTo>
                    <a:pt x="1600" y="13"/>
                    <a:pt x="1587" y="11"/>
                    <a:pt x="1574" y="11"/>
                  </a:cubicBezTo>
                  <a:cubicBezTo>
                    <a:pt x="1554" y="10"/>
                    <a:pt x="1536" y="19"/>
                    <a:pt x="1521" y="34"/>
                  </a:cubicBezTo>
                  <a:cubicBezTo>
                    <a:pt x="1519" y="36"/>
                    <a:pt x="1518" y="39"/>
                    <a:pt x="1517" y="43"/>
                  </a:cubicBezTo>
                  <a:cubicBezTo>
                    <a:pt x="1513" y="64"/>
                    <a:pt x="1517" y="86"/>
                    <a:pt x="1520" y="107"/>
                  </a:cubicBezTo>
                  <a:cubicBezTo>
                    <a:pt x="1520" y="110"/>
                    <a:pt x="1521" y="113"/>
                    <a:pt x="1524" y="115"/>
                  </a:cubicBezTo>
                  <a:cubicBezTo>
                    <a:pt x="1532" y="123"/>
                    <a:pt x="1538" y="132"/>
                    <a:pt x="1536" y="145"/>
                  </a:cubicBezTo>
                  <a:cubicBezTo>
                    <a:pt x="1535" y="148"/>
                    <a:pt x="1537" y="150"/>
                    <a:pt x="1539" y="152"/>
                  </a:cubicBezTo>
                  <a:cubicBezTo>
                    <a:pt x="1547" y="160"/>
                    <a:pt x="1555" y="168"/>
                    <a:pt x="1563" y="175"/>
                  </a:cubicBezTo>
                  <a:cubicBezTo>
                    <a:pt x="1568" y="179"/>
                    <a:pt x="1568" y="183"/>
                    <a:pt x="1563" y="187"/>
                  </a:cubicBezTo>
                  <a:cubicBezTo>
                    <a:pt x="1561" y="189"/>
                    <a:pt x="1559" y="192"/>
                    <a:pt x="1557" y="194"/>
                  </a:cubicBezTo>
                  <a:cubicBezTo>
                    <a:pt x="1558" y="194"/>
                    <a:pt x="1559" y="194"/>
                    <a:pt x="1560" y="194"/>
                  </a:cubicBezTo>
                  <a:cubicBezTo>
                    <a:pt x="1566" y="200"/>
                    <a:pt x="1566" y="207"/>
                    <a:pt x="1563" y="215"/>
                  </a:cubicBezTo>
                  <a:cubicBezTo>
                    <a:pt x="1560" y="226"/>
                    <a:pt x="1557" y="238"/>
                    <a:pt x="1555" y="249"/>
                  </a:cubicBezTo>
                  <a:cubicBezTo>
                    <a:pt x="1549" y="237"/>
                    <a:pt x="1545" y="224"/>
                    <a:pt x="1540" y="210"/>
                  </a:cubicBezTo>
                  <a:cubicBezTo>
                    <a:pt x="1537" y="207"/>
                    <a:pt x="1538" y="203"/>
                    <a:pt x="1539" y="199"/>
                  </a:cubicBezTo>
                  <a:cubicBezTo>
                    <a:pt x="1535" y="188"/>
                    <a:pt x="1533" y="177"/>
                    <a:pt x="1530" y="165"/>
                  </a:cubicBezTo>
                  <a:cubicBezTo>
                    <a:pt x="1525" y="161"/>
                    <a:pt x="1524" y="167"/>
                    <a:pt x="1523" y="169"/>
                  </a:cubicBezTo>
                  <a:cubicBezTo>
                    <a:pt x="1518" y="179"/>
                    <a:pt x="1509" y="183"/>
                    <a:pt x="1499" y="187"/>
                  </a:cubicBezTo>
                  <a:cubicBezTo>
                    <a:pt x="1485" y="193"/>
                    <a:pt x="1471" y="198"/>
                    <a:pt x="1458" y="204"/>
                  </a:cubicBezTo>
                  <a:cubicBezTo>
                    <a:pt x="1450" y="206"/>
                    <a:pt x="1443" y="209"/>
                    <a:pt x="1438" y="217"/>
                  </a:cubicBezTo>
                  <a:cubicBezTo>
                    <a:pt x="1435" y="211"/>
                    <a:pt x="1434" y="205"/>
                    <a:pt x="1431" y="201"/>
                  </a:cubicBezTo>
                  <a:cubicBezTo>
                    <a:pt x="1423" y="190"/>
                    <a:pt x="1420" y="179"/>
                    <a:pt x="1418" y="166"/>
                  </a:cubicBezTo>
                  <a:cubicBezTo>
                    <a:pt x="1417" y="156"/>
                    <a:pt x="1415" y="147"/>
                    <a:pt x="1410" y="138"/>
                  </a:cubicBezTo>
                  <a:cubicBezTo>
                    <a:pt x="1407" y="132"/>
                    <a:pt x="1406" y="125"/>
                    <a:pt x="1404" y="119"/>
                  </a:cubicBezTo>
                  <a:cubicBezTo>
                    <a:pt x="1393" y="81"/>
                    <a:pt x="1381" y="73"/>
                    <a:pt x="1349" y="74"/>
                  </a:cubicBezTo>
                  <a:cubicBezTo>
                    <a:pt x="1347" y="74"/>
                    <a:pt x="1345" y="74"/>
                    <a:pt x="1343" y="74"/>
                  </a:cubicBezTo>
                  <a:cubicBezTo>
                    <a:pt x="1324" y="74"/>
                    <a:pt x="1304" y="90"/>
                    <a:pt x="1301" y="109"/>
                  </a:cubicBezTo>
                  <a:cubicBezTo>
                    <a:pt x="1298" y="128"/>
                    <a:pt x="1295" y="146"/>
                    <a:pt x="1296" y="165"/>
                  </a:cubicBezTo>
                  <a:cubicBezTo>
                    <a:pt x="1297" y="179"/>
                    <a:pt x="1296" y="194"/>
                    <a:pt x="1293" y="207"/>
                  </a:cubicBezTo>
                  <a:cubicBezTo>
                    <a:pt x="1290" y="220"/>
                    <a:pt x="1287" y="232"/>
                    <a:pt x="1274" y="238"/>
                  </a:cubicBezTo>
                  <a:cubicBezTo>
                    <a:pt x="1271" y="239"/>
                    <a:pt x="1270" y="242"/>
                    <a:pt x="1269" y="245"/>
                  </a:cubicBezTo>
                  <a:cubicBezTo>
                    <a:pt x="1268" y="248"/>
                    <a:pt x="1268" y="252"/>
                    <a:pt x="1265" y="255"/>
                  </a:cubicBezTo>
                  <a:cubicBezTo>
                    <a:pt x="1260" y="240"/>
                    <a:pt x="1255" y="226"/>
                    <a:pt x="1254" y="212"/>
                  </a:cubicBezTo>
                  <a:cubicBezTo>
                    <a:pt x="1252" y="201"/>
                    <a:pt x="1248" y="195"/>
                    <a:pt x="1238" y="191"/>
                  </a:cubicBezTo>
                  <a:cubicBezTo>
                    <a:pt x="1217" y="184"/>
                    <a:pt x="1197" y="176"/>
                    <a:pt x="1177" y="170"/>
                  </a:cubicBezTo>
                  <a:cubicBezTo>
                    <a:pt x="1166" y="167"/>
                    <a:pt x="1157" y="160"/>
                    <a:pt x="1146" y="158"/>
                  </a:cubicBezTo>
                  <a:cubicBezTo>
                    <a:pt x="1148" y="161"/>
                    <a:pt x="1150" y="163"/>
                    <a:pt x="1149" y="167"/>
                  </a:cubicBezTo>
                  <a:cubicBezTo>
                    <a:pt x="1146" y="212"/>
                    <a:pt x="1147" y="258"/>
                    <a:pt x="1146" y="303"/>
                  </a:cubicBezTo>
                  <a:cubicBezTo>
                    <a:pt x="1146" y="309"/>
                    <a:pt x="1147" y="315"/>
                    <a:pt x="1150" y="320"/>
                  </a:cubicBezTo>
                  <a:cubicBezTo>
                    <a:pt x="1159" y="342"/>
                    <a:pt x="1165" y="365"/>
                    <a:pt x="1170" y="388"/>
                  </a:cubicBezTo>
                  <a:cubicBezTo>
                    <a:pt x="1173" y="403"/>
                    <a:pt x="1178" y="418"/>
                    <a:pt x="1183" y="432"/>
                  </a:cubicBezTo>
                  <a:cubicBezTo>
                    <a:pt x="1184" y="437"/>
                    <a:pt x="1184" y="439"/>
                    <a:pt x="1178" y="439"/>
                  </a:cubicBezTo>
                  <a:cubicBezTo>
                    <a:pt x="1150" y="439"/>
                    <a:pt x="1122" y="439"/>
                    <a:pt x="1093" y="439"/>
                  </a:cubicBezTo>
                  <a:cubicBezTo>
                    <a:pt x="1088" y="439"/>
                    <a:pt x="1087" y="436"/>
                    <a:pt x="1086" y="432"/>
                  </a:cubicBezTo>
                  <a:cubicBezTo>
                    <a:pt x="1077" y="409"/>
                    <a:pt x="1074" y="385"/>
                    <a:pt x="1073" y="361"/>
                  </a:cubicBezTo>
                  <a:cubicBezTo>
                    <a:pt x="1072" y="310"/>
                    <a:pt x="1065" y="260"/>
                    <a:pt x="1061" y="209"/>
                  </a:cubicBezTo>
                  <a:cubicBezTo>
                    <a:pt x="1060" y="204"/>
                    <a:pt x="1060" y="198"/>
                    <a:pt x="1059" y="193"/>
                  </a:cubicBezTo>
                  <a:cubicBezTo>
                    <a:pt x="1059" y="186"/>
                    <a:pt x="1061" y="179"/>
                    <a:pt x="1068" y="174"/>
                  </a:cubicBezTo>
                  <a:cubicBezTo>
                    <a:pt x="1076" y="197"/>
                    <a:pt x="1095" y="213"/>
                    <a:pt x="1106" y="235"/>
                  </a:cubicBezTo>
                  <a:cubicBezTo>
                    <a:pt x="1106" y="235"/>
                    <a:pt x="1107" y="234"/>
                    <a:pt x="1107" y="233"/>
                  </a:cubicBezTo>
                  <a:cubicBezTo>
                    <a:pt x="1109" y="225"/>
                    <a:pt x="1114" y="219"/>
                    <a:pt x="1118" y="213"/>
                  </a:cubicBezTo>
                  <a:cubicBezTo>
                    <a:pt x="1130" y="195"/>
                    <a:pt x="1138" y="177"/>
                    <a:pt x="1137" y="156"/>
                  </a:cubicBezTo>
                  <a:cubicBezTo>
                    <a:pt x="1137" y="154"/>
                    <a:pt x="1137" y="152"/>
                    <a:pt x="1140" y="152"/>
                  </a:cubicBezTo>
                  <a:cubicBezTo>
                    <a:pt x="1138" y="147"/>
                    <a:pt x="1137" y="142"/>
                    <a:pt x="1142" y="138"/>
                  </a:cubicBezTo>
                  <a:cubicBezTo>
                    <a:pt x="1146" y="134"/>
                    <a:pt x="1147" y="130"/>
                    <a:pt x="1147" y="125"/>
                  </a:cubicBezTo>
                  <a:cubicBezTo>
                    <a:pt x="1147" y="121"/>
                    <a:pt x="1148" y="117"/>
                    <a:pt x="1150" y="114"/>
                  </a:cubicBezTo>
                  <a:cubicBezTo>
                    <a:pt x="1155" y="101"/>
                    <a:pt x="1158" y="88"/>
                    <a:pt x="1155" y="74"/>
                  </a:cubicBezTo>
                  <a:cubicBezTo>
                    <a:pt x="1152" y="63"/>
                    <a:pt x="1145" y="55"/>
                    <a:pt x="1139" y="46"/>
                  </a:cubicBezTo>
                  <a:cubicBezTo>
                    <a:pt x="1130" y="34"/>
                    <a:pt x="1120" y="27"/>
                    <a:pt x="1103" y="25"/>
                  </a:cubicBezTo>
                  <a:cubicBezTo>
                    <a:pt x="1069" y="21"/>
                    <a:pt x="1052" y="44"/>
                    <a:pt x="1044" y="69"/>
                  </a:cubicBezTo>
                  <a:cubicBezTo>
                    <a:pt x="1037" y="95"/>
                    <a:pt x="1047" y="120"/>
                    <a:pt x="1057" y="144"/>
                  </a:cubicBezTo>
                  <a:cubicBezTo>
                    <a:pt x="1058" y="146"/>
                    <a:pt x="1060" y="148"/>
                    <a:pt x="1062" y="149"/>
                  </a:cubicBezTo>
                  <a:cubicBezTo>
                    <a:pt x="1068" y="156"/>
                    <a:pt x="1068" y="168"/>
                    <a:pt x="1062" y="174"/>
                  </a:cubicBezTo>
                  <a:cubicBezTo>
                    <a:pt x="1052" y="184"/>
                    <a:pt x="1039" y="190"/>
                    <a:pt x="1028" y="197"/>
                  </a:cubicBezTo>
                  <a:cubicBezTo>
                    <a:pt x="1011" y="207"/>
                    <a:pt x="996" y="218"/>
                    <a:pt x="985" y="234"/>
                  </a:cubicBezTo>
                  <a:cubicBezTo>
                    <a:pt x="981" y="225"/>
                    <a:pt x="976" y="216"/>
                    <a:pt x="964" y="216"/>
                  </a:cubicBezTo>
                  <a:cubicBezTo>
                    <a:pt x="961" y="216"/>
                    <a:pt x="959" y="212"/>
                    <a:pt x="959" y="208"/>
                  </a:cubicBezTo>
                  <a:cubicBezTo>
                    <a:pt x="958" y="205"/>
                    <a:pt x="958" y="201"/>
                    <a:pt x="958" y="198"/>
                  </a:cubicBezTo>
                  <a:cubicBezTo>
                    <a:pt x="958" y="175"/>
                    <a:pt x="953" y="152"/>
                    <a:pt x="958" y="129"/>
                  </a:cubicBezTo>
                  <a:cubicBezTo>
                    <a:pt x="963" y="102"/>
                    <a:pt x="950" y="75"/>
                    <a:pt x="926" y="62"/>
                  </a:cubicBezTo>
                  <a:cubicBezTo>
                    <a:pt x="912" y="55"/>
                    <a:pt x="895" y="52"/>
                    <a:pt x="883" y="59"/>
                  </a:cubicBezTo>
                  <a:cubicBezTo>
                    <a:pt x="856" y="74"/>
                    <a:pt x="841" y="98"/>
                    <a:pt x="839" y="129"/>
                  </a:cubicBezTo>
                  <a:cubicBezTo>
                    <a:pt x="838" y="138"/>
                    <a:pt x="837" y="146"/>
                    <a:pt x="831" y="154"/>
                  </a:cubicBezTo>
                  <a:cubicBezTo>
                    <a:pt x="828" y="157"/>
                    <a:pt x="827" y="161"/>
                    <a:pt x="827" y="166"/>
                  </a:cubicBezTo>
                  <a:cubicBezTo>
                    <a:pt x="826" y="176"/>
                    <a:pt x="825" y="186"/>
                    <a:pt x="824" y="196"/>
                  </a:cubicBezTo>
                  <a:cubicBezTo>
                    <a:pt x="823" y="215"/>
                    <a:pt x="817" y="222"/>
                    <a:pt x="800" y="228"/>
                  </a:cubicBezTo>
                  <a:cubicBezTo>
                    <a:pt x="796" y="229"/>
                    <a:pt x="794" y="228"/>
                    <a:pt x="793" y="224"/>
                  </a:cubicBezTo>
                  <a:cubicBezTo>
                    <a:pt x="790" y="215"/>
                    <a:pt x="786" y="206"/>
                    <a:pt x="782" y="197"/>
                  </a:cubicBezTo>
                  <a:cubicBezTo>
                    <a:pt x="780" y="191"/>
                    <a:pt x="776" y="188"/>
                    <a:pt x="770" y="186"/>
                  </a:cubicBezTo>
                  <a:cubicBezTo>
                    <a:pt x="742" y="179"/>
                    <a:pt x="716" y="171"/>
                    <a:pt x="689" y="164"/>
                  </a:cubicBezTo>
                  <a:cubicBezTo>
                    <a:pt x="681" y="163"/>
                    <a:pt x="673" y="159"/>
                    <a:pt x="671" y="151"/>
                  </a:cubicBezTo>
                  <a:cubicBezTo>
                    <a:pt x="667" y="139"/>
                    <a:pt x="673" y="127"/>
                    <a:pt x="673" y="116"/>
                  </a:cubicBezTo>
                  <a:cubicBezTo>
                    <a:pt x="673" y="113"/>
                    <a:pt x="676" y="113"/>
                    <a:pt x="678" y="111"/>
                  </a:cubicBezTo>
                  <a:cubicBezTo>
                    <a:pt x="684" y="107"/>
                    <a:pt x="689" y="88"/>
                    <a:pt x="684" y="83"/>
                  </a:cubicBezTo>
                  <a:cubicBezTo>
                    <a:pt x="680" y="79"/>
                    <a:pt x="680" y="74"/>
                    <a:pt x="680" y="68"/>
                  </a:cubicBezTo>
                  <a:cubicBezTo>
                    <a:pt x="681" y="62"/>
                    <a:pt x="680" y="55"/>
                    <a:pt x="679" y="49"/>
                  </a:cubicBezTo>
                  <a:cubicBezTo>
                    <a:pt x="676" y="31"/>
                    <a:pt x="665" y="19"/>
                    <a:pt x="647" y="15"/>
                  </a:cubicBezTo>
                  <a:cubicBezTo>
                    <a:pt x="642" y="14"/>
                    <a:pt x="636" y="13"/>
                    <a:pt x="631" y="12"/>
                  </a:cubicBezTo>
                  <a:cubicBezTo>
                    <a:pt x="611" y="10"/>
                    <a:pt x="592" y="22"/>
                    <a:pt x="585" y="41"/>
                  </a:cubicBezTo>
                  <a:cubicBezTo>
                    <a:pt x="581" y="51"/>
                    <a:pt x="581" y="62"/>
                    <a:pt x="580" y="73"/>
                  </a:cubicBezTo>
                  <a:cubicBezTo>
                    <a:pt x="580" y="75"/>
                    <a:pt x="580" y="77"/>
                    <a:pt x="578" y="79"/>
                  </a:cubicBezTo>
                  <a:cubicBezTo>
                    <a:pt x="571" y="86"/>
                    <a:pt x="572" y="108"/>
                    <a:pt x="581" y="112"/>
                  </a:cubicBezTo>
                  <a:cubicBezTo>
                    <a:pt x="587" y="115"/>
                    <a:pt x="588" y="120"/>
                    <a:pt x="590" y="125"/>
                  </a:cubicBezTo>
                  <a:cubicBezTo>
                    <a:pt x="592" y="130"/>
                    <a:pt x="593" y="136"/>
                    <a:pt x="596" y="141"/>
                  </a:cubicBezTo>
                  <a:cubicBezTo>
                    <a:pt x="600" y="148"/>
                    <a:pt x="598" y="157"/>
                    <a:pt x="591" y="162"/>
                  </a:cubicBezTo>
                  <a:cubicBezTo>
                    <a:pt x="586" y="166"/>
                    <a:pt x="580" y="168"/>
                    <a:pt x="575" y="171"/>
                  </a:cubicBezTo>
                  <a:cubicBezTo>
                    <a:pt x="551" y="184"/>
                    <a:pt x="524" y="194"/>
                    <a:pt x="501" y="209"/>
                  </a:cubicBezTo>
                  <a:cubicBezTo>
                    <a:pt x="497" y="211"/>
                    <a:pt x="496" y="208"/>
                    <a:pt x="494" y="206"/>
                  </a:cubicBezTo>
                  <a:cubicBezTo>
                    <a:pt x="487" y="198"/>
                    <a:pt x="479" y="194"/>
                    <a:pt x="469" y="192"/>
                  </a:cubicBezTo>
                  <a:cubicBezTo>
                    <a:pt x="459" y="191"/>
                    <a:pt x="452" y="179"/>
                    <a:pt x="456" y="170"/>
                  </a:cubicBezTo>
                  <a:cubicBezTo>
                    <a:pt x="460" y="158"/>
                    <a:pt x="460" y="146"/>
                    <a:pt x="458" y="134"/>
                  </a:cubicBezTo>
                  <a:cubicBezTo>
                    <a:pt x="454" y="119"/>
                    <a:pt x="448" y="105"/>
                    <a:pt x="445" y="90"/>
                  </a:cubicBezTo>
                  <a:cubicBezTo>
                    <a:pt x="442" y="77"/>
                    <a:pt x="437" y="64"/>
                    <a:pt x="424" y="55"/>
                  </a:cubicBezTo>
                  <a:cubicBezTo>
                    <a:pt x="419" y="51"/>
                    <a:pt x="411" y="53"/>
                    <a:pt x="406" y="50"/>
                  </a:cubicBezTo>
                  <a:cubicBezTo>
                    <a:pt x="396" y="41"/>
                    <a:pt x="385" y="44"/>
                    <a:pt x="375" y="45"/>
                  </a:cubicBezTo>
                  <a:cubicBezTo>
                    <a:pt x="363" y="45"/>
                    <a:pt x="353" y="51"/>
                    <a:pt x="346" y="61"/>
                  </a:cubicBezTo>
                  <a:cubicBezTo>
                    <a:pt x="343" y="67"/>
                    <a:pt x="339" y="72"/>
                    <a:pt x="337" y="78"/>
                  </a:cubicBezTo>
                  <a:cubicBezTo>
                    <a:pt x="334" y="85"/>
                    <a:pt x="326" y="89"/>
                    <a:pt x="324" y="96"/>
                  </a:cubicBezTo>
                  <a:cubicBezTo>
                    <a:pt x="320" y="108"/>
                    <a:pt x="317" y="119"/>
                    <a:pt x="318" y="131"/>
                  </a:cubicBezTo>
                  <a:cubicBezTo>
                    <a:pt x="322" y="151"/>
                    <a:pt x="315" y="167"/>
                    <a:pt x="304" y="182"/>
                  </a:cubicBezTo>
                  <a:cubicBezTo>
                    <a:pt x="301" y="186"/>
                    <a:pt x="300" y="187"/>
                    <a:pt x="295" y="185"/>
                  </a:cubicBezTo>
                  <a:cubicBezTo>
                    <a:pt x="283" y="179"/>
                    <a:pt x="271" y="173"/>
                    <a:pt x="258" y="169"/>
                  </a:cubicBezTo>
                  <a:cubicBezTo>
                    <a:pt x="238" y="162"/>
                    <a:pt x="218" y="155"/>
                    <a:pt x="203" y="140"/>
                  </a:cubicBezTo>
                  <a:cubicBezTo>
                    <a:pt x="203" y="140"/>
                    <a:pt x="202" y="140"/>
                    <a:pt x="202" y="140"/>
                  </a:cubicBezTo>
                  <a:cubicBezTo>
                    <a:pt x="202" y="140"/>
                    <a:pt x="202" y="140"/>
                    <a:pt x="202" y="140"/>
                  </a:cubicBezTo>
                  <a:cubicBezTo>
                    <a:pt x="204" y="142"/>
                    <a:pt x="204" y="146"/>
                    <a:pt x="205" y="148"/>
                  </a:cubicBezTo>
                  <a:cubicBezTo>
                    <a:pt x="208" y="154"/>
                    <a:pt x="207" y="161"/>
                    <a:pt x="208" y="167"/>
                  </a:cubicBezTo>
                  <a:cubicBezTo>
                    <a:pt x="212" y="206"/>
                    <a:pt x="204" y="244"/>
                    <a:pt x="198" y="283"/>
                  </a:cubicBezTo>
                  <a:cubicBezTo>
                    <a:pt x="197" y="276"/>
                    <a:pt x="195" y="268"/>
                    <a:pt x="193" y="261"/>
                  </a:cubicBezTo>
                  <a:cubicBezTo>
                    <a:pt x="187" y="241"/>
                    <a:pt x="184" y="220"/>
                    <a:pt x="175" y="201"/>
                  </a:cubicBezTo>
                  <a:cubicBezTo>
                    <a:pt x="172" y="193"/>
                    <a:pt x="178" y="191"/>
                    <a:pt x="181" y="186"/>
                  </a:cubicBezTo>
                  <a:cubicBezTo>
                    <a:pt x="182" y="185"/>
                    <a:pt x="183" y="184"/>
                    <a:pt x="184" y="183"/>
                  </a:cubicBezTo>
                  <a:cubicBezTo>
                    <a:pt x="180" y="178"/>
                    <a:pt x="177" y="174"/>
                    <a:pt x="173" y="170"/>
                  </a:cubicBezTo>
                  <a:cubicBezTo>
                    <a:pt x="169" y="166"/>
                    <a:pt x="170" y="164"/>
                    <a:pt x="174" y="161"/>
                  </a:cubicBezTo>
                  <a:cubicBezTo>
                    <a:pt x="184" y="154"/>
                    <a:pt x="195" y="150"/>
                    <a:pt x="202" y="140"/>
                  </a:cubicBezTo>
                  <a:cubicBezTo>
                    <a:pt x="202" y="140"/>
                    <a:pt x="202" y="140"/>
                    <a:pt x="202" y="139"/>
                  </a:cubicBezTo>
                  <a:cubicBezTo>
                    <a:pt x="202" y="139"/>
                    <a:pt x="202" y="139"/>
                    <a:pt x="202" y="140"/>
                  </a:cubicBezTo>
                  <a:cubicBezTo>
                    <a:pt x="202" y="140"/>
                    <a:pt x="202" y="139"/>
                    <a:pt x="202" y="139"/>
                  </a:cubicBezTo>
                  <a:cubicBezTo>
                    <a:pt x="202" y="140"/>
                    <a:pt x="202" y="140"/>
                    <a:pt x="202" y="140"/>
                  </a:cubicBezTo>
                  <a:cubicBezTo>
                    <a:pt x="202" y="140"/>
                    <a:pt x="202" y="140"/>
                    <a:pt x="202" y="140"/>
                  </a:cubicBezTo>
                  <a:cubicBezTo>
                    <a:pt x="203" y="131"/>
                    <a:pt x="203" y="122"/>
                    <a:pt x="204" y="113"/>
                  </a:cubicBezTo>
                  <a:cubicBezTo>
                    <a:pt x="204" y="111"/>
                    <a:pt x="203" y="108"/>
                    <a:pt x="206" y="106"/>
                  </a:cubicBezTo>
                  <a:cubicBezTo>
                    <a:pt x="213" y="100"/>
                    <a:pt x="217" y="74"/>
                    <a:pt x="212" y="67"/>
                  </a:cubicBezTo>
                  <a:cubicBezTo>
                    <a:pt x="209" y="63"/>
                    <a:pt x="209" y="59"/>
                    <a:pt x="208" y="55"/>
                  </a:cubicBezTo>
                  <a:cubicBezTo>
                    <a:pt x="208" y="47"/>
                    <a:pt x="208" y="39"/>
                    <a:pt x="207" y="31"/>
                  </a:cubicBezTo>
                  <a:cubicBezTo>
                    <a:pt x="206" y="19"/>
                    <a:pt x="199" y="11"/>
                    <a:pt x="188" y="6"/>
                  </a:cubicBezTo>
                  <a:cubicBezTo>
                    <a:pt x="180" y="2"/>
                    <a:pt x="170" y="0"/>
                    <a:pt x="161" y="0"/>
                  </a:cubicBezTo>
                  <a:cubicBezTo>
                    <a:pt x="143" y="0"/>
                    <a:pt x="128" y="6"/>
                    <a:pt x="119" y="23"/>
                  </a:cubicBezTo>
                  <a:cubicBezTo>
                    <a:pt x="116" y="30"/>
                    <a:pt x="106" y="77"/>
                    <a:pt x="107" y="84"/>
                  </a:cubicBezTo>
                  <a:cubicBezTo>
                    <a:pt x="108" y="90"/>
                    <a:pt x="109" y="95"/>
                    <a:pt x="111" y="100"/>
                  </a:cubicBezTo>
                  <a:cubicBezTo>
                    <a:pt x="113" y="105"/>
                    <a:pt x="115" y="110"/>
                    <a:pt x="121" y="111"/>
                  </a:cubicBezTo>
                  <a:cubicBezTo>
                    <a:pt x="125" y="112"/>
                    <a:pt x="125" y="113"/>
                    <a:pt x="124" y="116"/>
                  </a:cubicBezTo>
                  <a:cubicBezTo>
                    <a:pt x="124" y="120"/>
                    <a:pt x="123" y="123"/>
                    <a:pt x="123" y="127"/>
                  </a:cubicBezTo>
                  <a:cubicBezTo>
                    <a:pt x="124" y="134"/>
                    <a:pt x="121" y="139"/>
                    <a:pt x="114" y="142"/>
                  </a:cubicBezTo>
                  <a:cubicBezTo>
                    <a:pt x="108" y="146"/>
                    <a:pt x="101" y="151"/>
                    <a:pt x="95" y="155"/>
                  </a:cubicBezTo>
                  <a:cubicBezTo>
                    <a:pt x="73" y="169"/>
                    <a:pt x="49" y="180"/>
                    <a:pt x="27" y="193"/>
                  </a:cubicBezTo>
                  <a:cubicBezTo>
                    <a:pt x="21" y="197"/>
                    <a:pt x="17" y="200"/>
                    <a:pt x="17" y="207"/>
                  </a:cubicBezTo>
                  <a:cubicBezTo>
                    <a:pt x="14" y="227"/>
                    <a:pt x="11" y="247"/>
                    <a:pt x="9" y="267"/>
                  </a:cubicBezTo>
                  <a:cubicBezTo>
                    <a:pt x="1" y="359"/>
                    <a:pt x="5" y="452"/>
                    <a:pt x="4" y="544"/>
                  </a:cubicBezTo>
                  <a:cubicBezTo>
                    <a:pt x="4" y="549"/>
                    <a:pt x="6" y="552"/>
                    <a:pt x="10" y="552"/>
                  </a:cubicBezTo>
                  <a:cubicBezTo>
                    <a:pt x="15" y="553"/>
                    <a:pt x="16" y="555"/>
                    <a:pt x="15" y="559"/>
                  </a:cubicBezTo>
                  <a:cubicBezTo>
                    <a:pt x="14" y="572"/>
                    <a:pt x="14" y="584"/>
                    <a:pt x="16" y="596"/>
                  </a:cubicBezTo>
                  <a:cubicBezTo>
                    <a:pt x="17" y="602"/>
                    <a:pt x="18" y="608"/>
                    <a:pt x="24" y="610"/>
                  </a:cubicBezTo>
                  <a:cubicBezTo>
                    <a:pt x="36" y="617"/>
                    <a:pt x="39" y="626"/>
                    <a:pt x="36" y="639"/>
                  </a:cubicBezTo>
                  <a:cubicBezTo>
                    <a:pt x="35" y="641"/>
                    <a:pt x="36" y="642"/>
                    <a:pt x="36" y="644"/>
                  </a:cubicBezTo>
                  <a:cubicBezTo>
                    <a:pt x="34" y="677"/>
                    <a:pt x="34" y="711"/>
                    <a:pt x="31" y="743"/>
                  </a:cubicBezTo>
                  <a:cubicBezTo>
                    <a:pt x="28" y="770"/>
                    <a:pt x="26" y="797"/>
                    <a:pt x="27" y="825"/>
                  </a:cubicBezTo>
                  <a:cubicBezTo>
                    <a:pt x="28" y="868"/>
                    <a:pt x="31" y="911"/>
                    <a:pt x="27" y="955"/>
                  </a:cubicBezTo>
                  <a:cubicBezTo>
                    <a:pt x="27" y="957"/>
                    <a:pt x="26" y="960"/>
                    <a:pt x="29" y="961"/>
                  </a:cubicBezTo>
                  <a:cubicBezTo>
                    <a:pt x="39" y="962"/>
                    <a:pt x="35" y="967"/>
                    <a:pt x="32" y="971"/>
                  </a:cubicBezTo>
                  <a:cubicBezTo>
                    <a:pt x="24" y="981"/>
                    <a:pt x="16" y="991"/>
                    <a:pt x="8" y="1001"/>
                  </a:cubicBezTo>
                  <a:cubicBezTo>
                    <a:pt x="3" y="1007"/>
                    <a:pt x="0" y="1014"/>
                    <a:pt x="3" y="1023"/>
                  </a:cubicBezTo>
                  <a:cubicBezTo>
                    <a:pt x="4" y="1029"/>
                    <a:pt x="8" y="1032"/>
                    <a:pt x="14" y="1032"/>
                  </a:cubicBezTo>
                  <a:cubicBezTo>
                    <a:pt x="20" y="1032"/>
                    <a:pt x="26" y="1033"/>
                    <a:pt x="32" y="1034"/>
                  </a:cubicBezTo>
                  <a:cubicBezTo>
                    <a:pt x="45" y="1036"/>
                    <a:pt x="56" y="1035"/>
                    <a:pt x="66" y="1025"/>
                  </a:cubicBezTo>
                  <a:cubicBezTo>
                    <a:pt x="69" y="1023"/>
                    <a:pt x="72" y="1020"/>
                    <a:pt x="75" y="1019"/>
                  </a:cubicBezTo>
                  <a:cubicBezTo>
                    <a:pt x="88" y="1015"/>
                    <a:pt x="95" y="1005"/>
                    <a:pt x="99" y="993"/>
                  </a:cubicBezTo>
                  <a:cubicBezTo>
                    <a:pt x="98" y="983"/>
                    <a:pt x="101" y="973"/>
                    <a:pt x="101" y="963"/>
                  </a:cubicBezTo>
                  <a:cubicBezTo>
                    <a:pt x="102" y="942"/>
                    <a:pt x="101" y="921"/>
                    <a:pt x="102" y="901"/>
                  </a:cubicBezTo>
                  <a:cubicBezTo>
                    <a:pt x="104" y="866"/>
                    <a:pt x="107" y="831"/>
                    <a:pt x="116" y="796"/>
                  </a:cubicBezTo>
                  <a:cubicBezTo>
                    <a:pt x="126" y="758"/>
                    <a:pt x="136" y="719"/>
                    <a:pt x="147" y="681"/>
                  </a:cubicBezTo>
                  <a:cubicBezTo>
                    <a:pt x="154" y="657"/>
                    <a:pt x="157" y="632"/>
                    <a:pt x="162" y="606"/>
                  </a:cubicBezTo>
                  <a:cubicBezTo>
                    <a:pt x="170" y="634"/>
                    <a:pt x="173" y="660"/>
                    <a:pt x="173" y="687"/>
                  </a:cubicBezTo>
                  <a:cubicBezTo>
                    <a:pt x="174" y="768"/>
                    <a:pt x="175" y="849"/>
                    <a:pt x="175" y="930"/>
                  </a:cubicBezTo>
                  <a:cubicBezTo>
                    <a:pt x="175" y="941"/>
                    <a:pt x="180" y="950"/>
                    <a:pt x="179" y="960"/>
                  </a:cubicBezTo>
                  <a:cubicBezTo>
                    <a:pt x="178" y="965"/>
                    <a:pt x="176" y="969"/>
                    <a:pt x="183" y="971"/>
                  </a:cubicBezTo>
                  <a:cubicBezTo>
                    <a:pt x="186" y="972"/>
                    <a:pt x="184" y="974"/>
                    <a:pt x="183" y="976"/>
                  </a:cubicBezTo>
                  <a:cubicBezTo>
                    <a:pt x="180" y="984"/>
                    <a:pt x="179" y="993"/>
                    <a:pt x="182" y="1002"/>
                  </a:cubicBezTo>
                  <a:cubicBezTo>
                    <a:pt x="183" y="1008"/>
                    <a:pt x="187" y="1010"/>
                    <a:pt x="192" y="1011"/>
                  </a:cubicBezTo>
                  <a:cubicBezTo>
                    <a:pt x="205" y="1015"/>
                    <a:pt x="217" y="1021"/>
                    <a:pt x="227" y="1029"/>
                  </a:cubicBezTo>
                  <a:cubicBezTo>
                    <a:pt x="234" y="1035"/>
                    <a:pt x="243" y="1038"/>
                    <a:pt x="252" y="1037"/>
                  </a:cubicBezTo>
                  <a:cubicBezTo>
                    <a:pt x="259" y="1037"/>
                    <a:pt x="266" y="1038"/>
                    <a:pt x="274" y="1038"/>
                  </a:cubicBezTo>
                  <a:cubicBezTo>
                    <a:pt x="283" y="1036"/>
                    <a:pt x="293" y="1036"/>
                    <a:pt x="301" y="1029"/>
                  </a:cubicBezTo>
                  <a:cubicBezTo>
                    <a:pt x="307" y="1022"/>
                    <a:pt x="307" y="1016"/>
                    <a:pt x="299" y="1010"/>
                  </a:cubicBezTo>
                  <a:cubicBezTo>
                    <a:pt x="286" y="1000"/>
                    <a:pt x="272" y="991"/>
                    <a:pt x="259" y="980"/>
                  </a:cubicBezTo>
                  <a:cubicBezTo>
                    <a:pt x="255" y="977"/>
                    <a:pt x="252" y="973"/>
                    <a:pt x="249" y="969"/>
                  </a:cubicBezTo>
                  <a:cubicBezTo>
                    <a:pt x="248" y="967"/>
                    <a:pt x="246" y="965"/>
                    <a:pt x="249" y="964"/>
                  </a:cubicBezTo>
                  <a:cubicBezTo>
                    <a:pt x="257" y="962"/>
                    <a:pt x="255" y="956"/>
                    <a:pt x="255" y="951"/>
                  </a:cubicBezTo>
                  <a:cubicBezTo>
                    <a:pt x="254" y="911"/>
                    <a:pt x="258" y="870"/>
                    <a:pt x="265" y="830"/>
                  </a:cubicBezTo>
                  <a:cubicBezTo>
                    <a:pt x="275" y="777"/>
                    <a:pt x="278" y="724"/>
                    <a:pt x="278" y="670"/>
                  </a:cubicBezTo>
                  <a:cubicBezTo>
                    <a:pt x="278" y="654"/>
                    <a:pt x="277" y="654"/>
                    <a:pt x="293" y="655"/>
                  </a:cubicBezTo>
                  <a:cubicBezTo>
                    <a:pt x="296" y="655"/>
                    <a:pt x="299" y="656"/>
                    <a:pt x="302" y="655"/>
                  </a:cubicBezTo>
                  <a:cubicBezTo>
                    <a:pt x="309" y="654"/>
                    <a:pt x="311" y="657"/>
                    <a:pt x="311" y="664"/>
                  </a:cubicBezTo>
                  <a:cubicBezTo>
                    <a:pt x="311" y="739"/>
                    <a:pt x="325" y="812"/>
                    <a:pt x="345" y="883"/>
                  </a:cubicBezTo>
                  <a:cubicBezTo>
                    <a:pt x="351" y="905"/>
                    <a:pt x="355" y="926"/>
                    <a:pt x="353" y="948"/>
                  </a:cubicBezTo>
                  <a:cubicBezTo>
                    <a:pt x="351" y="964"/>
                    <a:pt x="352" y="980"/>
                    <a:pt x="352" y="996"/>
                  </a:cubicBezTo>
                  <a:cubicBezTo>
                    <a:pt x="352" y="998"/>
                    <a:pt x="351" y="1001"/>
                    <a:pt x="353" y="1003"/>
                  </a:cubicBezTo>
                  <a:cubicBezTo>
                    <a:pt x="355" y="1019"/>
                    <a:pt x="359" y="1023"/>
                    <a:pt x="374" y="1025"/>
                  </a:cubicBezTo>
                  <a:cubicBezTo>
                    <a:pt x="378" y="1025"/>
                    <a:pt x="383" y="1024"/>
                    <a:pt x="387" y="1024"/>
                  </a:cubicBezTo>
                  <a:cubicBezTo>
                    <a:pt x="401" y="1022"/>
                    <a:pt x="404" y="1020"/>
                    <a:pt x="407" y="1007"/>
                  </a:cubicBezTo>
                  <a:cubicBezTo>
                    <a:pt x="408" y="1001"/>
                    <a:pt x="408" y="995"/>
                    <a:pt x="408" y="990"/>
                  </a:cubicBezTo>
                  <a:cubicBezTo>
                    <a:pt x="407" y="970"/>
                    <a:pt x="401" y="951"/>
                    <a:pt x="402" y="931"/>
                  </a:cubicBezTo>
                  <a:cubicBezTo>
                    <a:pt x="402" y="924"/>
                    <a:pt x="398" y="919"/>
                    <a:pt x="394" y="914"/>
                  </a:cubicBezTo>
                  <a:cubicBezTo>
                    <a:pt x="388" y="906"/>
                    <a:pt x="385" y="896"/>
                    <a:pt x="385" y="886"/>
                  </a:cubicBezTo>
                  <a:cubicBezTo>
                    <a:pt x="384" y="827"/>
                    <a:pt x="383" y="769"/>
                    <a:pt x="382" y="710"/>
                  </a:cubicBezTo>
                  <a:cubicBezTo>
                    <a:pt x="382" y="693"/>
                    <a:pt x="382" y="675"/>
                    <a:pt x="382" y="658"/>
                  </a:cubicBezTo>
                  <a:cubicBezTo>
                    <a:pt x="382" y="653"/>
                    <a:pt x="383" y="652"/>
                    <a:pt x="387" y="653"/>
                  </a:cubicBezTo>
                  <a:cubicBezTo>
                    <a:pt x="397" y="653"/>
                    <a:pt x="408" y="653"/>
                    <a:pt x="418" y="653"/>
                  </a:cubicBezTo>
                  <a:cubicBezTo>
                    <a:pt x="424" y="653"/>
                    <a:pt x="426" y="654"/>
                    <a:pt x="427" y="660"/>
                  </a:cubicBezTo>
                  <a:cubicBezTo>
                    <a:pt x="432" y="681"/>
                    <a:pt x="436" y="703"/>
                    <a:pt x="443" y="724"/>
                  </a:cubicBezTo>
                  <a:cubicBezTo>
                    <a:pt x="448" y="738"/>
                    <a:pt x="448" y="752"/>
                    <a:pt x="447" y="766"/>
                  </a:cubicBezTo>
                  <a:cubicBezTo>
                    <a:pt x="446" y="777"/>
                    <a:pt x="445" y="788"/>
                    <a:pt x="446" y="799"/>
                  </a:cubicBezTo>
                  <a:cubicBezTo>
                    <a:pt x="452" y="829"/>
                    <a:pt x="455" y="859"/>
                    <a:pt x="457" y="890"/>
                  </a:cubicBezTo>
                  <a:cubicBezTo>
                    <a:pt x="457" y="901"/>
                    <a:pt x="456" y="911"/>
                    <a:pt x="449" y="920"/>
                  </a:cubicBezTo>
                  <a:cubicBezTo>
                    <a:pt x="438" y="934"/>
                    <a:pt x="434" y="949"/>
                    <a:pt x="435" y="967"/>
                  </a:cubicBezTo>
                  <a:cubicBezTo>
                    <a:pt x="435" y="974"/>
                    <a:pt x="435" y="981"/>
                    <a:pt x="435" y="989"/>
                  </a:cubicBezTo>
                  <a:cubicBezTo>
                    <a:pt x="435" y="993"/>
                    <a:pt x="434" y="998"/>
                    <a:pt x="436" y="1002"/>
                  </a:cubicBezTo>
                  <a:cubicBezTo>
                    <a:pt x="440" y="1007"/>
                    <a:pt x="444" y="1006"/>
                    <a:pt x="449" y="1003"/>
                  </a:cubicBezTo>
                  <a:cubicBezTo>
                    <a:pt x="453" y="1002"/>
                    <a:pt x="452" y="998"/>
                    <a:pt x="454" y="995"/>
                  </a:cubicBezTo>
                  <a:cubicBezTo>
                    <a:pt x="456" y="998"/>
                    <a:pt x="456" y="1001"/>
                    <a:pt x="457" y="1003"/>
                  </a:cubicBezTo>
                  <a:cubicBezTo>
                    <a:pt x="464" y="1015"/>
                    <a:pt x="474" y="1024"/>
                    <a:pt x="487" y="1027"/>
                  </a:cubicBezTo>
                  <a:cubicBezTo>
                    <a:pt x="497" y="1029"/>
                    <a:pt x="507" y="1032"/>
                    <a:pt x="516" y="1023"/>
                  </a:cubicBezTo>
                  <a:cubicBezTo>
                    <a:pt x="522" y="1015"/>
                    <a:pt x="520" y="1006"/>
                    <a:pt x="516" y="998"/>
                  </a:cubicBezTo>
                  <a:cubicBezTo>
                    <a:pt x="511" y="986"/>
                    <a:pt x="505" y="975"/>
                    <a:pt x="500" y="964"/>
                  </a:cubicBezTo>
                  <a:cubicBezTo>
                    <a:pt x="495" y="951"/>
                    <a:pt x="490" y="939"/>
                    <a:pt x="492" y="925"/>
                  </a:cubicBezTo>
                  <a:cubicBezTo>
                    <a:pt x="497" y="883"/>
                    <a:pt x="501" y="842"/>
                    <a:pt x="502" y="800"/>
                  </a:cubicBezTo>
                  <a:cubicBezTo>
                    <a:pt x="503" y="769"/>
                    <a:pt x="507" y="737"/>
                    <a:pt x="503" y="706"/>
                  </a:cubicBezTo>
                  <a:cubicBezTo>
                    <a:pt x="501" y="690"/>
                    <a:pt x="499" y="674"/>
                    <a:pt x="499" y="659"/>
                  </a:cubicBezTo>
                  <a:cubicBezTo>
                    <a:pt x="499" y="656"/>
                    <a:pt x="498" y="652"/>
                    <a:pt x="503" y="651"/>
                  </a:cubicBezTo>
                  <a:cubicBezTo>
                    <a:pt x="512" y="650"/>
                    <a:pt x="511" y="643"/>
                    <a:pt x="510" y="636"/>
                  </a:cubicBezTo>
                  <a:cubicBezTo>
                    <a:pt x="507" y="619"/>
                    <a:pt x="504" y="602"/>
                    <a:pt x="501" y="585"/>
                  </a:cubicBezTo>
                  <a:cubicBezTo>
                    <a:pt x="499" y="577"/>
                    <a:pt x="497" y="569"/>
                    <a:pt x="495" y="560"/>
                  </a:cubicBezTo>
                  <a:cubicBezTo>
                    <a:pt x="494" y="559"/>
                    <a:pt x="494" y="559"/>
                    <a:pt x="494" y="558"/>
                  </a:cubicBezTo>
                  <a:cubicBezTo>
                    <a:pt x="493" y="555"/>
                    <a:pt x="490" y="553"/>
                    <a:pt x="493" y="551"/>
                  </a:cubicBezTo>
                  <a:cubicBezTo>
                    <a:pt x="493" y="550"/>
                    <a:pt x="496" y="550"/>
                    <a:pt x="497" y="551"/>
                  </a:cubicBezTo>
                  <a:cubicBezTo>
                    <a:pt x="500" y="552"/>
                    <a:pt x="498" y="555"/>
                    <a:pt x="498" y="557"/>
                  </a:cubicBezTo>
                  <a:cubicBezTo>
                    <a:pt x="498" y="565"/>
                    <a:pt x="501" y="573"/>
                    <a:pt x="503" y="580"/>
                  </a:cubicBezTo>
                  <a:cubicBezTo>
                    <a:pt x="511" y="601"/>
                    <a:pt x="528" y="607"/>
                    <a:pt x="549" y="607"/>
                  </a:cubicBezTo>
                  <a:cubicBezTo>
                    <a:pt x="557" y="606"/>
                    <a:pt x="560" y="609"/>
                    <a:pt x="559" y="617"/>
                  </a:cubicBezTo>
                  <a:cubicBezTo>
                    <a:pt x="558" y="627"/>
                    <a:pt x="560" y="637"/>
                    <a:pt x="562" y="647"/>
                  </a:cubicBezTo>
                  <a:cubicBezTo>
                    <a:pt x="569" y="672"/>
                    <a:pt x="575" y="697"/>
                    <a:pt x="582" y="721"/>
                  </a:cubicBezTo>
                  <a:cubicBezTo>
                    <a:pt x="585" y="732"/>
                    <a:pt x="588" y="743"/>
                    <a:pt x="589" y="754"/>
                  </a:cubicBezTo>
                  <a:cubicBezTo>
                    <a:pt x="593" y="803"/>
                    <a:pt x="601" y="852"/>
                    <a:pt x="599" y="901"/>
                  </a:cubicBezTo>
                  <a:cubicBezTo>
                    <a:pt x="598" y="910"/>
                    <a:pt x="599" y="918"/>
                    <a:pt x="607" y="925"/>
                  </a:cubicBezTo>
                  <a:cubicBezTo>
                    <a:pt x="608" y="926"/>
                    <a:pt x="610" y="929"/>
                    <a:pt x="610" y="931"/>
                  </a:cubicBezTo>
                  <a:cubicBezTo>
                    <a:pt x="615" y="954"/>
                    <a:pt x="619" y="977"/>
                    <a:pt x="599" y="995"/>
                  </a:cubicBezTo>
                  <a:cubicBezTo>
                    <a:pt x="591" y="1003"/>
                    <a:pt x="592" y="1011"/>
                    <a:pt x="597" y="1020"/>
                  </a:cubicBezTo>
                  <a:cubicBezTo>
                    <a:pt x="599" y="1022"/>
                    <a:pt x="602" y="1023"/>
                    <a:pt x="605" y="1024"/>
                  </a:cubicBezTo>
                  <a:cubicBezTo>
                    <a:pt x="619" y="1026"/>
                    <a:pt x="633" y="1027"/>
                    <a:pt x="647" y="1019"/>
                  </a:cubicBezTo>
                  <a:cubicBezTo>
                    <a:pt x="653" y="1015"/>
                    <a:pt x="661" y="1012"/>
                    <a:pt x="668" y="1009"/>
                  </a:cubicBezTo>
                  <a:cubicBezTo>
                    <a:pt x="672" y="1007"/>
                    <a:pt x="674" y="1005"/>
                    <a:pt x="675" y="1001"/>
                  </a:cubicBezTo>
                  <a:cubicBezTo>
                    <a:pt x="676" y="991"/>
                    <a:pt x="674" y="979"/>
                    <a:pt x="685" y="971"/>
                  </a:cubicBezTo>
                  <a:cubicBezTo>
                    <a:pt x="686" y="970"/>
                    <a:pt x="686" y="968"/>
                    <a:pt x="686" y="966"/>
                  </a:cubicBezTo>
                  <a:cubicBezTo>
                    <a:pt x="690" y="949"/>
                    <a:pt x="691" y="932"/>
                    <a:pt x="686" y="914"/>
                  </a:cubicBezTo>
                  <a:cubicBezTo>
                    <a:pt x="683" y="907"/>
                    <a:pt x="682" y="898"/>
                    <a:pt x="679" y="890"/>
                  </a:cubicBezTo>
                  <a:cubicBezTo>
                    <a:pt x="668" y="853"/>
                    <a:pt x="666" y="814"/>
                    <a:pt x="667" y="776"/>
                  </a:cubicBezTo>
                  <a:cubicBezTo>
                    <a:pt x="669" y="722"/>
                    <a:pt x="670" y="669"/>
                    <a:pt x="668" y="616"/>
                  </a:cubicBezTo>
                  <a:cubicBezTo>
                    <a:pt x="668" y="611"/>
                    <a:pt x="665" y="604"/>
                    <a:pt x="669" y="603"/>
                  </a:cubicBezTo>
                  <a:cubicBezTo>
                    <a:pt x="674" y="602"/>
                    <a:pt x="676" y="609"/>
                    <a:pt x="678" y="613"/>
                  </a:cubicBezTo>
                  <a:cubicBezTo>
                    <a:pt x="692" y="645"/>
                    <a:pt x="706" y="678"/>
                    <a:pt x="718" y="710"/>
                  </a:cubicBezTo>
                  <a:cubicBezTo>
                    <a:pt x="719" y="713"/>
                    <a:pt x="719" y="716"/>
                    <a:pt x="719" y="719"/>
                  </a:cubicBezTo>
                  <a:cubicBezTo>
                    <a:pt x="714" y="783"/>
                    <a:pt x="716" y="848"/>
                    <a:pt x="720" y="912"/>
                  </a:cubicBezTo>
                  <a:cubicBezTo>
                    <a:pt x="721" y="930"/>
                    <a:pt x="727" y="947"/>
                    <a:pt x="734" y="964"/>
                  </a:cubicBezTo>
                  <a:cubicBezTo>
                    <a:pt x="734" y="965"/>
                    <a:pt x="735" y="967"/>
                    <a:pt x="735" y="967"/>
                  </a:cubicBezTo>
                  <a:cubicBezTo>
                    <a:pt x="743" y="968"/>
                    <a:pt x="740" y="974"/>
                    <a:pt x="741" y="978"/>
                  </a:cubicBezTo>
                  <a:cubicBezTo>
                    <a:pt x="742" y="985"/>
                    <a:pt x="738" y="994"/>
                    <a:pt x="746" y="1000"/>
                  </a:cubicBezTo>
                  <a:cubicBezTo>
                    <a:pt x="746" y="1003"/>
                    <a:pt x="749" y="1005"/>
                    <a:pt x="752" y="1006"/>
                  </a:cubicBezTo>
                  <a:cubicBezTo>
                    <a:pt x="755" y="1007"/>
                    <a:pt x="758" y="1008"/>
                    <a:pt x="760" y="1011"/>
                  </a:cubicBezTo>
                  <a:cubicBezTo>
                    <a:pt x="769" y="1023"/>
                    <a:pt x="783" y="1025"/>
                    <a:pt x="796" y="1023"/>
                  </a:cubicBezTo>
                  <a:cubicBezTo>
                    <a:pt x="805" y="1022"/>
                    <a:pt x="815" y="1022"/>
                    <a:pt x="822" y="1015"/>
                  </a:cubicBezTo>
                  <a:cubicBezTo>
                    <a:pt x="826" y="1004"/>
                    <a:pt x="823" y="996"/>
                    <a:pt x="814" y="989"/>
                  </a:cubicBezTo>
                  <a:cubicBezTo>
                    <a:pt x="809" y="984"/>
                    <a:pt x="803" y="979"/>
                    <a:pt x="800" y="971"/>
                  </a:cubicBezTo>
                  <a:cubicBezTo>
                    <a:pt x="800" y="969"/>
                    <a:pt x="798" y="966"/>
                    <a:pt x="800" y="965"/>
                  </a:cubicBezTo>
                  <a:cubicBezTo>
                    <a:pt x="805" y="962"/>
                    <a:pt x="804" y="958"/>
                    <a:pt x="806" y="954"/>
                  </a:cubicBezTo>
                  <a:cubicBezTo>
                    <a:pt x="808" y="946"/>
                    <a:pt x="807" y="938"/>
                    <a:pt x="810" y="930"/>
                  </a:cubicBezTo>
                  <a:cubicBezTo>
                    <a:pt x="814" y="923"/>
                    <a:pt x="814" y="915"/>
                    <a:pt x="814" y="907"/>
                  </a:cubicBezTo>
                  <a:cubicBezTo>
                    <a:pt x="816" y="865"/>
                    <a:pt x="814" y="823"/>
                    <a:pt x="815" y="781"/>
                  </a:cubicBezTo>
                  <a:cubicBezTo>
                    <a:pt x="815" y="745"/>
                    <a:pt x="813" y="711"/>
                    <a:pt x="808" y="676"/>
                  </a:cubicBezTo>
                  <a:cubicBezTo>
                    <a:pt x="803" y="641"/>
                    <a:pt x="796" y="605"/>
                    <a:pt x="790" y="570"/>
                  </a:cubicBezTo>
                  <a:cubicBezTo>
                    <a:pt x="789" y="562"/>
                    <a:pt x="792" y="556"/>
                    <a:pt x="793" y="547"/>
                  </a:cubicBezTo>
                  <a:cubicBezTo>
                    <a:pt x="799" y="557"/>
                    <a:pt x="807" y="565"/>
                    <a:pt x="806" y="576"/>
                  </a:cubicBezTo>
                  <a:cubicBezTo>
                    <a:pt x="805" y="578"/>
                    <a:pt x="806" y="579"/>
                    <a:pt x="806" y="580"/>
                  </a:cubicBezTo>
                  <a:cubicBezTo>
                    <a:pt x="807" y="592"/>
                    <a:pt x="810" y="603"/>
                    <a:pt x="821" y="610"/>
                  </a:cubicBezTo>
                  <a:cubicBezTo>
                    <a:pt x="826" y="613"/>
                    <a:pt x="830" y="619"/>
                    <a:pt x="830" y="626"/>
                  </a:cubicBezTo>
                  <a:cubicBezTo>
                    <a:pt x="827" y="648"/>
                    <a:pt x="827" y="671"/>
                    <a:pt x="823" y="693"/>
                  </a:cubicBezTo>
                  <a:cubicBezTo>
                    <a:pt x="822" y="701"/>
                    <a:pt x="823" y="706"/>
                    <a:pt x="831" y="708"/>
                  </a:cubicBezTo>
                  <a:cubicBezTo>
                    <a:pt x="837" y="710"/>
                    <a:pt x="838" y="714"/>
                    <a:pt x="838" y="720"/>
                  </a:cubicBezTo>
                  <a:cubicBezTo>
                    <a:pt x="837" y="737"/>
                    <a:pt x="837" y="755"/>
                    <a:pt x="837" y="773"/>
                  </a:cubicBezTo>
                  <a:cubicBezTo>
                    <a:pt x="838" y="812"/>
                    <a:pt x="841" y="851"/>
                    <a:pt x="855" y="888"/>
                  </a:cubicBezTo>
                  <a:cubicBezTo>
                    <a:pt x="861" y="904"/>
                    <a:pt x="862" y="921"/>
                    <a:pt x="849" y="935"/>
                  </a:cubicBezTo>
                  <a:cubicBezTo>
                    <a:pt x="842" y="944"/>
                    <a:pt x="841" y="955"/>
                    <a:pt x="847" y="964"/>
                  </a:cubicBezTo>
                  <a:cubicBezTo>
                    <a:pt x="855" y="975"/>
                    <a:pt x="855" y="985"/>
                    <a:pt x="855" y="997"/>
                  </a:cubicBezTo>
                  <a:cubicBezTo>
                    <a:pt x="856" y="1004"/>
                    <a:pt x="860" y="1006"/>
                    <a:pt x="866" y="1003"/>
                  </a:cubicBezTo>
                  <a:cubicBezTo>
                    <a:pt x="866" y="1002"/>
                    <a:pt x="867" y="1002"/>
                    <a:pt x="867" y="1002"/>
                  </a:cubicBezTo>
                  <a:cubicBezTo>
                    <a:pt x="867" y="1001"/>
                    <a:pt x="866" y="1001"/>
                    <a:pt x="866" y="1000"/>
                  </a:cubicBezTo>
                  <a:cubicBezTo>
                    <a:pt x="868" y="995"/>
                    <a:pt x="868" y="990"/>
                    <a:pt x="868" y="985"/>
                  </a:cubicBezTo>
                  <a:cubicBezTo>
                    <a:pt x="869" y="983"/>
                    <a:pt x="868" y="980"/>
                    <a:pt x="871" y="979"/>
                  </a:cubicBezTo>
                  <a:cubicBezTo>
                    <a:pt x="873" y="978"/>
                    <a:pt x="875" y="981"/>
                    <a:pt x="876" y="982"/>
                  </a:cubicBezTo>
                  <a:cubicBezTo>
                    <a:pt x="883" y="991"/>
                    <a:pt x="889" y="1001"/>
                    <a:pt x="897" y="1009"/>
                  </a:cubicBezTo>
                  <a:cubicBezTo>
                    <a:pt x="896" y="1009"/>
                    <a:pt x="895" y="1010"/>
                    <a:pt x="895" y="1011"/>
                  </a:cubicBezTo>
                  <a:cubicBezTo>
                    <a:pt x="895" y="1011"/>
                    <a:pt x="896" y="1012"/>
                    <a:pt x="897" y="1012"/>
                  </a:cubicBezTo>
                  <a:cubicBezTo>
                    <a:pt x="899" y="1014"/>
                    <a:pt x="901" y="1015"/>
                    <a:pt x="904" y="1015"/>
                  </a:cubicBezTo>
                  <a:cubicBezTo>
                    <a:pt x="920" y="1016"/>
                    <a:pt x="936" y="1018"/>
                    <a:pt x="953" y="1017"/>
                  </a:cubicBezTo>
                  <a:cubicBezTo>
                    <a:pt x="955" y="1017"/>
                    <a:pt x="958" y="1017"/>
                    <a:pt x="960" y="1015"/>
                  </a:cubicBezTo>
                  <a:cubicBezTo>
                    <a:pt x="966" y="1009"/>
                    <a:pt x="972" y="1004"/>
                    <a:pt x="977" y="997"/>
                  </a:cubicBezTo>
                  <a:cubicBezTo>
                    <a:pt x="981" y="995"/>
                    <a:pt x="986" y="992"/>
                    <a:pt x="985" y="986"/>
                  </a:cubicBezTo>
                  <a:cubicBezTo>
                    <a:pt x="985" y="981"/>
                    <a:pt x="979" y="981"/>
                    <a:pt x="975" y="979"/>
                  </a:cubicBezTo>
                  <a:cubicBezTo>
                    <a:pt x="967" y="977"/>
                    <a:pt x="959" y="976"/>
                    <a:pt x="952" y="971"/>
                  </a:cubicBezTo>
                  <a:cubicBezTo>
                    <a:pt x="923" y="949"/>
                    <a:pt x="917" y="924"/>
                    <a:pt x="926" y="891"/>
                  </a:cubicBezTo>
                  <a:cubicBezTo>
                    <a:pt x="936" y="854"/>
                    <a:pt x="951" y="818"/>
                    <a:pt x="961" y="780"/>
                  </a:cubicBezTo>
                  <a:cubicBezTo>
                    <a:pt x="965" y="765"/>
                    <a:pt x="971" y="751"/>
                    <a:pt x="983" y="741"/>
                  </a:cubicBezTo>
                  <a:cubicBezTo>
                    <a:pt x="991" y="734"/>
                    <a:pt x="995" y="725"/>
                    <a:pt x="992" y="713"/>
                  </a:cubicBezTo>
                  <a:cubicBezTo>
                    <a:pt x="990" y="707"/>
                    <a:pt x="991" y="702"/>
                    <a:pt x="998" y="698"/>
                  </a:cubicBezTo>
                  <a:cubicBezTo>
                    <a:pt x="1000" y="697"/>
                    <a:pt x="1001" y="695"/>
                    <a:pt x="1001" y="693"/>
                  </a:cubicBezTo>
                  <a:cubicBezTo>
                    <a:pt x="1001" y="687"/>
                    <a:pt x="1002" y="682"/>
                    <a:pt x="1001" y="676"/>
                  </a:cubicBezTo>
                  <a:cubicBezTo>
                    <a:pt x="998" y="657"/>
                    <a:pt x="999" y="638"/>
                    <a:pt x="998" y="618"/>
                  </a:cubicBezTo>
                  <a:cubicBezTo>
                    <a:pt x="998" y="615"/>
                    <a:pt x="999" y="614"/>
                    <a:pt x="1002" y="613"/>
                  </a:cubicBezTo>
                  <a:cubicBezTo>
                    <a:pt x="1011" y="610"/>
                    <a:pt x="1018" y="604"/>
                    <a:pt x="1025" y="599"/>
                  </a:cubicBezTo>
                  <a:cubicBezTo>
                    <a:pt x="1032" y="595"/>
                    <a:pt x="1032" y="594"/>
                    <a:pt x="1034" y="602"/>
                  </a:cubicBezTo>
                  <a:cubicBezTo>
                    <a:pt x="1040" y="623"/>
                    <a:pt x="1043" y="645"/>
                    <a:pt x="1050" y="666"/>
                  </a:cubicBezTo>
                  <a:cubicBezTo>
                    <a:pt x="1059" y="694"/>
                    <a:pt x="1061" y="723"/>
                    <a:pt x="1065" y="752"/>
                  </a:cubicBezTo>
                  <a:cubicBezTo>
                    <a:pt x="1067" y="766"/>
                    <a:pt x="1065" y="781"/>
                    <a:pt x="1075" y="793"/>
                  </a:cubicBezTo>
                  <a:cubicBezTo>
                    <a:pt x="1077" y="795"/>
                    <a:pt x="1076" y="799"/>
                    <a:pt x="1075" y="802"/>
                  </a:cubicBezTo>
                  <a:cubicBezTo>
                    <a:pt x="1071" y="813"/>
                    <a:pt x="1072" y="824"/>
                    <a:pt x="1076" y="835"/>
                  </a:cubicBezTo>
                  <a:cubicBezTo>
                    <a:pt x="1079" y="846"/>
                    <a:pt x="1082" y="857"/>
                    <a:pt x="1080" y="868"/>
                  </a:cubicBezTo>
                  <a:cubicBezTo>
                    <a:pt x="1080" y="873"/>
                    <a:pt x="1080" y="877"/>
                    <a:pt x="1082" y="882"/>
                  </a:cubicBezTo>
                  <a:cubicBezTo>
                    <a:pt x="1091" y="899"/>
                    <a:pt x="1094" y="917"/>
                    <a:pt x="1091" y="936"/>
                  </a:cubicBezTo>
                  <a:cubicBezTo>
                    <a:pt x="1090" y="941"/>
                    <a:pt x="1090" y="947"/>
                    <a:pt x="1094" y="951"/>
                  </a:cubicBezTo>
                  <a:cubicBezTo>
                    <a:pt x="1100" y="958"/>
                    <a:pt x="1099" y="964"/>
                    <a:pt x="1093" y="969"/>
                  </a:cubicBezTo>
                  <a:cubicBezTo>
                    <a:pt x="1088" y="975"/>
                    <a:pt x="1082" y="980"/>
                    <a:pt x="1076" y="985"/>
                  </a:cubicBezTo>
                  <a:cubicBezTo>
                    <a:pt x="1069" y="991"/>
                    <a:pt x="1067" y="999"/>
                    <a:pt x="1070" y="1008"/>
                  </a:cubicBezTo>
                  <a:cubicBezTo>
                    <a:pt x="1073" y="1013"/>
                    <a:pt x="1077" y="1014"/>
                    <a:pt x="1082" y="1014"/>
                  </a:cubicBezTo>
                  <a:cubicBezTo>
                    <a:pt x="1095" y="1014"/>
                    <a:pt x="1108" y="1014"/>
                    <a:pt x="1121" y="1014"/>
                  </a:cubicBezTo>
                  <a:cubicBezTo>
                    <a:pt x="1133" y="1014"/>
                    <a:pt x="1142" y="1007"/>
                    <a:pt x="1154" y="1006"/>
                  </a:cubicBezTo>
                  <a:cubicBezTo>
                    <a:pt x="1155" y="1006"/>
                    <a:pt x="1155" y="1004"/>
                    <a:pt x="1156" y="1003"/>
                  </a:cubicBezTo>
                  <a:cubicBezTo>
                    <a:pt x="1156" y="1002"/>
                    <a:pt x="1157" y="1000"/>
                    <a:pt x="1157" y="999"/>
                  </a:cubicBezTo>
                  <a:cubicBezTo>
                    <a:pt x="1158" y="983"/>
                    <a:pt x="1163" y="968"/>
                    <a:pt x="1165" y="953"/>
                  </a:cubicBezTo>
                  <a:cubicBezTo>
                    <a:pt x="1167" y="933"/>
                    <a:pt x="1163" y="913"/>
                    <a:pt x="1167" y="893"/>
                  </a:cubicBezTo>
                  <a:cubicBezTo>
                    <a:pt x="1168" y="889"/>
                    <a:pt x="1167" y="885"/>
                    <a:pt x="1165" y="881"/>
                  </a:cubicBezTo>
                  <a:cubicBezTo>
                    <a:pt x="1160" y="869"/>
                    <a:pt x="1161" y="857"/>
                    <a:pt x="1161" y="845"/>
                  </a:cubicBezTo>
                  <a:cubicBezTo>
                    <a:pt x="1162" y="839"/>
                    <a:pt x="1161" y="834"/>
                    <a:pt x="1160" y="829"/>
                  </a:cubicBezTo>
                  <a:cubicBezTo>
                    <a:pt x="1156" y="803"/>
                    <a:pt x="1155" y="777"/>
                    <a:pt x="1146" y="752"/>
                  </a:cubicBezTo>
                  <a:cubicBezTo>
                    <a:pt x="1145" y="750"/>
                    <a:pt x="1145" y="748"/>
                    <a:pt x="1145" y="746"/>
                  </a:cubicBezTo>
                  <a:cubicBezTo>
                    <a:pt x="1144" y="708"/>
                    <a:pt x="1140" y="671"/>
                    <a:pt x="1137" y="633"/>
                  </a:cubicBezTo>
                  <a:cubicBezTo>
                    <a:pt x="1136" y="622"/>
                    <a:pt x="1137" y="611"/>
                    <a:pt x="1137" y="600"/>
                  </a:cubicBezTo>
                  <a:cubicBezTo>
                    <a:pt x="1140" y="601"/>
                    <a:pt x="1140" y="603"/>
                    <a:pt x="1140" y="605"/>
                  </a:cubicBezTo>
                  <a:cubicBezTo>
                    <a:pt x="1155" y="656"/>
                    <a:pt x="1161" y="709"/>
                    <a:pt x="1169" y="761"/>
                  </a:cubicBezTo>
                  <a:cubicBezTo>
                    <a:pt x="1171" y="771"/>
                    <a:pt x="1170" y="782"/>
                    <a:pt x="1177" y="791"/>
                  </a:cubicBezTo>
                  <a:cubicBezTo>
                    <a:pt x="1178" y="793"/>
                    <a:pt x="1178" y="796"/>
                    <a:pt x="1179" y="798"/>
                  </a:cubicBezTo>
                  <a:cubicBezTo>
                    <a:pt x="1179" y="806"/>
                    <a:pt x="1180" y="813"/>
                    <a:pt x="1181" y="820"/>
                  </a:cubicBezTo>
                  <a:cubicBezTo>
                    <a:pt x="1183" y="834"/>
                    <a:pt x="1181" y="850"/>
                    <a:pt x="1190" y="862"/>
                  </a:cubicBezTo>
                  <a:cubicBezTo>
                    <a:pt x="1192" y="865"/>
                    <a:pt x="1192" y="870"/>
                    <a:pt x="1191" y="874"/>
                  </a:cubicBezTo>
                  <a:cubicBezTo>
                    <a:pt x="1191" y="881"/>
                    <a:pt x="1191" y="887"/>
                    <a:pt x="1190" y="894"/>
                  </a:cubicBezTo>
                  <a:cubicBezTo>
                    <a:pt x="1189" y="900"/>
                    <a:pt x="1190" y="906"/>
                    <a:pt x="1196" y="910"/>
                  </a:cubicBezTo>
                  <a:cubicBezTo>
                    <a:pt x="1201" y="914"/>
                    <a:pt x="1202" y="919"/>
                    <a:pt x="1199" y="924"/>
                  </a:cubicBezTo>
                  <a:cubicBezTo>
                    <a:pt x="1197" y="928"/>
                    <a:pt x="1196" y="932"/>
                    <a:pt x="1198" y="936"/>
                  </a:cubicBezTo>
                  <a:cubicBezTo>
                    <a:pt x="1201" y="944"/>
                    <a:pt x="1202" y="953"/>
                    <a:pt x="1202" y="962"/>
                  </a:cubicBezTo>
                  <a:cubicBezTo>
                    <a:pt x="1202" y="965"/>
                    <a:pt x="1202" y="969"/>
                    <a:pt x="1206" y="970"/>
                  </a:cubicBezTo>
                  <a:cubicBezTo>
                    <a:pt x="1210" y="971"/>
                    <a:pt x="1210" y="974"/>
                    <a:pt x="1210" y="976"/>
                  </a:cubicBezTo>
                  <a:cubicBezTo>
                    <a:pt x="1209" y="986"/>
                    <a:pt x="1212" y="996"/>
                    <a:pt x="1213" y="1006"/>
                  </a:cubicBezTo>
                  <a:cubicBezTo>
                    <a:pt x="1214" y="1011"/>
                    <a:pt x="1218" y="1012"/>
                    <a:pt x="1222" y="1012"/>
                  </a:cubicBezTo>
                  <a:cubicBezTo>
                    <a:pt x="1228" y="1012"/>
                    <a:pt x="1234" y="1014"/>
                    <a:pt x="1240" y="1015"/>
                  </a:cubicBezTo>
                  <a:cubicBezTo>
                    <a:pt x="1258" y="1016"/>
                    <a:pt x="1277" y="1019"/>
                    <a:pt x="1294" y="1008"/>
                  </a:cubicBezTo>
                  <a:cubicBezTo>
                    <a:pt x="1297" y="1005"/>
                    <a:pt x="1297" y="1002"/>
                    <a:pt x="1297" y="999"/>
                  </a:cubicBezTo>
                  <a:cubicBezTo>
                    <a:pt x="1297" y="998"/>
                    <a:pt x="1297" y="998"/>
                    <a:pt x="1296" y="998"/>
                  </a:cubicBezTo>
                  <a:cubicBezTo>
                    <a:pt x="1296" y="997"/>
                    <a:pt x="1296" y="995"/>
                    <a:pt x="1296" y="994"/>
                  </a:cubicBezTo>
                  <a:cubicBezTo>
                    <a:pt x="1294" y="985"/>
                    <a:pt x="1288" y="978"/>
                    <a:pt x="1283" y="971"/>
                  </a:cubicBezTo>
                  <a:cubicBezTo>
                    <a:pt x="1279" y="967"/>
                    <a:pt x="1277" y="963"/>
                    <a:pt x="1279" y="957"/>
                  </a:cubicBezTo>
                  <a:cubicBezTo>
                    <a:pt x="1281" y="952"/>
                    <a:pt x="1281" y="947"/>
                    <a:pt x="1280" y="942"/>
                  </a:cubicBezTo>
                  <a:cubicBezTo>
                    <a:pt x="1277" y="914"/>
                    <a:pt x="1275" y="887"/>
                    <a:pt x="1275" y="859"/>
                  </a:cubicBezTo>
                  <a:cubicBezTo>
                    <a:pt x="1276" y="846"/>
                    <a:pt x="1276" y="845"/>
                    <a:pt x="1289" y="849"/>
                  </a:cubicBezTo>
                  <a:cubicBezTo>
                    <a:pt x="1290" y="850"/>
                    <a:pt x="1292" y="850"/>
                    <a:pt x="1293" y="850"/>
                  </a:cubicBezTo>
                  <a:cubicBezTo>
                    <a:pt x="1301" y="851"/>
                    <a:pt x="1305" y="856"/>
                    <a:pt x="1306" y="863"/>
                  </a:cubicBezTo>
                  <a:cubicBezTo>
                    <a:pt x="1309" y="876"/>
                    <a:pt x="1313" y="889"/>
                    <a:pt x="1317" y="901"/>
                  </a:cubicBezTo>
                  <a:cubicBezTo>
                    <a:pt x="1321" y="916"/>
                    <a:pt x="1322" y="930"/>
                    <a:pt x="1318" y="945"/>
                  </a:cubicBezTo>
                  <a:cubicBezTo>
                    <a:pt x="1315" y="958"/>
                    <a:pt x="1310" y="969"/>
                    <a:pt x="1302" y="979"/>
                  </a:cubicBezTo>
                  <a:cubicBezTo>
                    <a:pt x="1299" y="984"/>
                    <a:pt x="1296" y="988"/>
                    <a:pt x="1296" y="994"/>
                  </a:cubicBezTo>
                  <a:cubicBezTo>
                    <a:pt x="1296" y="995"/>
                    <a:pt x="1296" y="997"/>
                    <a:pt x="1296" y="998"/>
                  </a:cubicBezTo>
                  <a:cubicBezTo>
                    <a:pt x="1297" y="999"/>
                    <a:pt x="1297" y="1000"/>
                    <a:pt x="1297" y="1001"/>
                  </a:cubicBezTo>
                  <a:cubicBezTo>
                    <a:pt x="1306" y="1008"/>
                    <a:pt x="1337" y="1011"/>
                    <a:pt x="1346" y="1005"/>
                  </a:cubicBezTo>
                  <a:cubicBezTo>
                    <a:pt x="1347" y="1004"/>
                    <a:pt x="1348" y="1003"/>
                    <a:pt x="1349" y="1002"/>
                  </a:cubicBezTo>
                  <a:cubicBezTo>
                    <a:pt x="1349" y="1002"/>
                    <a:pt x="1349" y="1002"/>
                    <a:pt x="1350" y="1002"/>
                  </a:cubicBezTo>
                  <a:cubicBezTo>
                    <a:pt x="1349" y="1001"/>
                    <a:pt x="1349" y="1000"/>
                    <a:pt x="1348" y="999"/>
                  </a:cubicBezTo>
                  <a:cubicBezTo>
                    <a:pt x="1353" y="993"/>
                    <a:pt x="1351" y="986"/>
                    <a:pt x="1353" y="980"/>
                  </a:cubicBezTo>
                  <a:cubicBezTo>
                    <a:pt x="1353" y="979"/>
                    <a:pt x="1352" y="976"/>
                    <a:pt x="1355" y="976"/>
                  </a:cubicBezTo>
                  <a:cubicBezTo>
                    <a:pt x="1358" y="976"/>
                    <a:pt x="1357" y="979"/>
                    <a:pt x="1357" y="980"/>
                  </a:cubicBezTo>
                  <a:cubicBezTo>
                    <a:pt x="1357" y="988"/>
                    <a:pt x="1358" y="996"/>
                    <a:pt x="1358" y="1003"/>
                  </a:cubicBezTo>
                  <a:cubicBezTo>
                    <a:pt x="1358" y="1006"/>
                    <a:pt x="1358" y="1008"/>
                    <a:pt x="1358" y="1011"/>
                  </a:cubicBezTo>
                  <a:cubicBezTo>
                    <a:pt x="1360" y="1015"/>
                    <a:pt x="1363" y="1019"/>
                    <a:pt x="1365" y="1023"/>
                  </a:cubicBezTo>
                  <a:cubicBezTo>
                    <a:pt x="1369" y="1029"/>
                    <a:pt x="1375" y="1030"/>
                    <a:pt x="1382" y="1027"/>
                  </a:cubicBezTo>
                  <a:cubicBezTo>
                    <a:pt x="1392" y="1021"/>
                    <a:pt x="1402" y="1014"/>
                    <a:pt x="1405" y="1002"/>
                  </a:cubicBezTo>
                  <a:cubicBezTo>
                    <a:pt x="1406" y="977"/>
                    <a:pt x="1399" y="954"/>
                    <a:pt x="1388" y="932"/>
                  </a:cubicBezTo>
                  <a:cubicBezTo>
                    <a:pt x="1387" y="929"/>
                    <a:pt x="1385" y="927"/>
                    <a:pt x="1385" y="923"/>
                  </a:cubicBezTo>
                  <a:cubicBezTo>
                    <a:pt x="1385" y="902"/>
                    <a:pt x="1385" y="880"/>
                    <a:pt x="1385" y="859"/>
                  </a:cubicBezTo>
                  <a:cubicBezTo>
                    <a:pt x="1385" y="857"/>
                    <a:pt x="1385" y="853"/>
                    <a:pt x="1388" y="853"/>
                  </a:cubicBezTo>
                  <a:cubicBezTo>
                    <a:pt x="1393" y="852"/>
                    <a:pt x="1393" y="848"/>
                    <a:pt x="1394" y="844"/>
                  </a:cubicBezTo>
                  <a:cubicBezTo>
                    <a:pt x="1399" y="816"/>
                    <a:pt x="1396" y="787"/>
                    <a:pt x="1395" y="759"/>
                  </a:cubicBezTo>
                  <a:cubicBezTo>
                    <a:pt x="1393" y="732"/>
                    <a:pt x="1386" y="705"/>
                    <a:pt x="1395" y="678"/>
                  </a:cubicBezTo>
                  <a:cubicBezTo>
                    <a:pt x="1406" y="647"/>
                    <a:pt x="1410" y="613"/>
                    <a:pt x="1424" y="583"/>
                  </a:cubicBezTo>
                  <a:cubicBezTo>
                    <a:pt x="1425" y="580"/>
                    <a:pt x="1426" y="577"/>
                    <a:pt x="1426" y="574"/>
                  </a:cubicBezTo>
                  <a:cubicBezTo>
                    <a:pt x="1424" y="564"/>
                    <a:pt x="1429" y="562"/>
                    <a:pt x="1438" y="562"/>
                  </a:cubicBezTo>
                  <a:cubicBezTo>
                    <a:pt x="1444" y="562"/>
                    <a:pt x="1446" y="560"/>
                    <a:pt x="1446" y="553"/>
                  </a:cubicBezTo>
                  <a:cubicBezTo>
                    <a:pt x="1445" y="544"/>
                    <a:pt x="1446" y="536"/>
                    <a:pt x="1446" y="526"/>
                  </a:cubicBezTo>
                  <a:cubicBezTo>
                    <a:pt x="1451" y="529"/>
                    <a:pt x="1453" y="533"/>
                    <a:pt x="1452" y="539"/>
                  </a:cubicBezTo>
                  <a:cubicBezTo>
                    <a:pt x="1450" y="549"/>
                    <a:pt x="1449" y="560"/>
                    <a:pt x="1447" y="570"/>
                  </a:cubicBezTo>
                  <a:cubicBezTo>
                    <a:pt x="1447" y="572"/>
                    <a:pt x="1446" y="576"/>
                    <a:pt x="1450" y="576"/>
                  </a:cubicBezTo>
                  <a:cubicBezTo>
                    <a:pt x="1456" y="576"/>
                    <a:pt x="1457" y="580"/>
                    <a:pt x="1457" y="585"/>
                  </a:cubicBezTo>
                  <a:cubicBezTo>
                    <a:pt x="1462" y="615"/>
                    <a:pt x="1467" y="646"/>
                    <a:pt x="1477" y="675"/>
                  </a:cubicBezTo>
                  <a:cubicBezTo>
                    <a:pt x="1478" y="679"/>
                    <a:pt x="1479" y="683"/>
                    <a:pt x="1480" y="686"/>
                  </a:cubicBezTo>
                  <a:cubicBezTo>
                    <a:pt x="1486" y="714"/>
                    <a:pt x="1488" y="742"/>
                    <a:pt x="1489" y="769"/>
                  </a:cubicBezTo>
                  <a:cubicBezTo>
                    <a:pt x="1492" y="830"/>
                    <a:pt x="1498" y="891"/>
                    <a:pt x="1499" y="951"/>
                  </a:cubicBezTo>
                  <a:cubicBezTo>
                    <a:pt x="1499" y="961"/>
                    <a:pt x="1502" y="965"/>
                    <a:pt x="1512" y="967"/>
                  </a:cubicBezTo>
                  <a:cubicBezTo>
                    <a:pt x="1513" y="967"/>
                    <a:pt x="1514" y="967"/>
                    <a:pt x="1516" y="967"/>
                  </a:cubicBezTo>
                  <a:cubicBezTo>
                    <a:pt x="1523" y="967"/>
                    <a:pt x="1522" y="970"/>
                    <a:pt x="1519" y="975"/>
                  </a:cubicBezTo>
                  <a:cubicBezTo>
                    <a:pt x="1517" y="980"/>
                    <a:pt x="1514" y="985"/>
                    <a:pt x="1511" y="990"/>
                  </a:cubicBezTo>
                  <a:cubicBezTo>
                    <a:pt x="1507" y="997"/>
                    <a:pt x="1505" y="1003"/>
                    <a:pt x="1508" y="1011"/>
                  </a:cubicBezTo>
                  <a:cubicBezTo>
                    <a:pt x="1509" y="1017"/>
                    <a:pt x="1513" y="1019"/>
                    <a:pt x="1518" y="1020"/>
                  </a:cubicBezTo>
                  <a:cubicBezTo>
                    <a:pt x="1533" y="1022"/>
                    <a:pt x="1548" y="1021"/>
                    <a:pt x="1563" y="1017"/>
                  </a:cubicBezTo>
                  <a:cubicBezTo>
                    <a:pt x="1567" y="1016"/>
                    <a:pt x="1569" y="1014"/>
                    <a:pt x="1571" y="1010"/>
                  </a:cubicBezTo>
                  <a:cubicBezTo>
                    <a:pt x="1573" y="1004"/>
                    <a:pt x="1578" y="999"/>
                    <a:pt x="1581" y="994"/>
                  </a:cubicBezTo>
                  <a:cubicBezTo>
                    <a:pt x="1584" y="986"/>
                    <a:pt x="1586" y="978"/>
                    <a:pt x="1582" y="969"/>
                  </a:cubicBezTo>
                  <a:cubicBezTo>
                    <a:pt x="1582" y="968"/>
                    <a:pt x="1581" y="967"/>
                    <a:pt x="1582" y="966"/>
                  </a:cubicBezTo>
                  <a:cubicBezTo>
                    <a:pt x="1587" y="939"/>
                    <a:pt x="1590" y="913"/>
                    <a:pt x="1583" y="887"/>
                  </a:cubicBezTo>
                  <a:cubicBezTo>
                    <a:pt x="1572" y="841"/>
                    <a:pt x="1569" y="795"/>
                    <a:pt x="1570" y="749"/>
                  </a:cubicBezTo>
                  <a:cubicBezTo>
                    <a:pt x="1572" y="702"/>
                    <a:pt x="1574" y="656"/>
                    <a:pt x="1575" y="610"/>
                  </a:cubicBezTo>
                  <a:cubicBezTo>
                    <a:pt x="1575" y="599"/>
                    <a:pt x="1576" y="588"/>
                    <a:pt x="1576" y="578"/>
                  </a:cubicBezTo>
                  <a:cubicBezTo>
                    <a:pt x="1583" y="592"/>
                    <a:pt x="1586" y="607"/>
                    <a:pt x="1587" y="622"/>
                  </a:cubicBezTo>
                  <a:cubicBezTo>
                    <a:pt x="1592" y="670"/>
                    <a:pt x="1599" y="718"/>
                    <a:pt x="1601" y="766"/>
                  </a:cubicBezTo>
                  <a:cubicBezTo>
                    <a:pt x="1603" y="793"/>
                    <a:pt x="1606" y="820"/>
                    <a:pt x="1602" y="847"/>
                  </a:cubicBezTo>
                  <a:cubicBezTo>
                    <a:pt x="1601" y="863"/>
                    <a:pt x="1598" y="880"/>
                    <a:pt x="1596" y="896"/>
                  </a:cubicBezTo>
                  <a:cubicBezTo>
                    <a:pt x="1595" y="912"/>
                    <a:pt x="1596" y="928"/>
                    <a:pt x="1595" y="944"/>
                  </a:cubicBezTo>
                  <a:cubicBezTo>
                    <a:pt x="1593" y="960"/>
                    <a:pt x="1604" y="974"/>
                    <a:pt x="1600" y="990"/>
                  </a:cubicBezTo>
                  <a:cubicBezTo>
                    <a:pt x="1599" y="992"/>
                    <a:pt x="1600" y="994"/>
                    <a:pt x="1601" y="995"/>
                  </a:cubicBezTo>
                  <a:cubicBezTo>
                    <a:pt x="1604" y="1007"/>
                    <a:pt x="1615" y="1012"/>
                    <a:pt x="1622" y="1020"/>
                  </a:cubicBezTo>
                  <a:cubicBezTo>
                    <a:pt x="1623" y="1021"/>
                    <a:pt x="1624" y="1021"/>
                    <a:pt x="1625" y="1022"/>
                  </a:cubicBezTo>
                  <a:cubicBezTo>
                    <a:pt x="1635" y="1022"/>
                    <a:pt x="1646" y="1023"/>
                    <a:pt x="1656" y="1021"/>
                  </a:cubicBezTo>
                  <a:cubicBezTo>
                    <a:pt x="1664" y="1019"/>
                    <a:pt x="1672" y="1016"/>
                    <a:pt x="1677" y="1008"/>
                  </a:cubicBezTo>
                  <a:cubicBezTo>
                    <a:pt x="1679" y="1004"/>
                    <a:pt x="1678" y="1000"/>
                    <a:pt x="1676" y="995"/>
                  </a:cubicBezTo>
                  <a:cubicBezTo>
                    <a:pt x="1673" y="989"/>
                    <a:pt x="1669" y="983"/>
                    <a:pt x="1664" y="977"/>
                  </a:cubicBezTo>
                  <a:cubicBezTo>
                    <a:pt x="1658" y="968"/>
                    <a:pt x="1658" y="966"/>
                    <a:pt x="1669" y="964"/>
                  </a:cubicBezTo>
                  <a:cubicBezTo>
                    <a:pt x="1678" y="962"/>
                    <a:pt x="1681" y="957"/>
                    <a:pt x="1681" y="948"/>
                  </a:cubicBezTo>
                  <a:cubicBezTo>
                    <a:pt x="1679" y="896"/>
                    <a:pt x="1680" y="844"/>
                    <a:pt x="1680" y="792"/>
                  </a:cubicBezTo>
                  <a:cubicBezTo>
                    <a:pt x="1681" y="765"/>
                    <a:pt x="1681" y="737"/>
                    <a:pt x="1683" y="710"/>
                  </a:cubicBezTo>
                  <a:cubicBezTo>
                    <a:pt x="1686" y="664"/>
                    <a:pt x="1695" y="619"/>
                    <a:pt x="1693" y="573"/>
                  </a:cubicBezTo>
                  <a:cubicBezTo>
                    <a:pt x="1692" y="568"/>
                    <a:pt x="1694" y="567"/>
                    <a:pt x="1697" y="567"/>
                  </a:cubicBezTo>
                  <a:cubicBezTo>
                    <a:pt x="1702" y="567"/>
                    <a:pt x="1703" y="564"/>
                    <a:pt x="1703" y="560"/>
                  </a:cubicBezTo>
                  <a:cubicBezTo>
                    <a:pt x="1702" y="549"/>
                    <a:pt x="1701" y="537"/>
                    <a:pt x="1700" y="526"/>
                  </a:cubicBezTo>
                  <a:cubicBezTo>
                    <a:pt x="1699" y="521"/>
                    <a:pt x="1700" y="516"/>
                    <a:pt x="1704" y="512"/>
                  </a:cubicBezTo>
                  <a:cubicBezTo>
                    <a:pt x="1715" y="497"/>
                    <a:pt x="1722" y="481"/>
                    <a:pt x="1725" y="462"/>
                  </a:cubicBezTo>
                  <a:cubicBezTo>
                    <a:pt x="1727" y="452"/>
                    <a:pt x="1727" y="452"/>
                    <a:pt x="1736" y="457"/>
                  </a:cubicBezTo>
                  <a:cubicBezTo>
                    <a:pt x="1741" y="460"/>
                    <a:pt x="1746" y="465"/>
                    <a:pt x="1751" y="457"/>
                  </a:cubicBezTo>
                  <a:cubicBezTo>
                    <a:pt x="1753" y="454"/>
                    <a:pt x="1755" y="456"/>
                    <a:pt x="1755" y="459"/>
                  </a:cubicBezTo>
                  <a:cubicBezTo>
                    <a:pt x="1757" y="470"/>
                    <a:pt x="1759" y="481"/>
                    <a:pt x="1760" y="492"/>
                  </a:cubicBezTo>
                  <a:cubicBezTo>
                    <a:pt x="1764" y="525"/>
                    <a:pt x="1765" y="558"/>
                    <a:pt x="1771" y="590"/>
                  </a:cubicBezTo>
                  <a:cubicBezTo>
                    <a:pt x="1780" y="642"/>
                    <a:pt x="1786" y="694"/>
                    <a:pt x="1787" y="747"/>
                  </a:cubicBezTo>
                  <a:cubicBezTo>
                    <a:pt x="1789" y="807"/>
                    <a:pt x="1789" y="866"/>
                    <a:pt x="1790" y="926"/>
                  </a:cubicBezTo>
                  <a:cubicBezTo>
                    <a:pt x="1791" y="930"/>
                    <a:pt x="1789" y="932"/>
                    <a:pt x="1786" y="934"/>
                  </a:cubicBezTo>
                  <a:cubicBezTo>
                    <a:pt x="1775" y="941"/>
                    <a:pt x="1764" y="950"/>
                    <a:pt x="1752" y="956"/>
                  </a:cubicBezTo>
                  <a:cubicBezTo>
                    <a:pt x="1749" y="957"/>
                    <a:pt x="1746" y="960"/>
                    <a:pt x="1747" y="965"/>
                  </a:cubicBezTo>
                  <a:cubicBezTo>
                    <a:pt x="1749" y="970"/>
                    <a:pt x="1752" y="967"/>
                    <a:pt x="1755" y="967"/>
                  </a:cubicBezTo>
                  <a:cubicBezTo>
                    <a:pt x="1764" y="969"/>
                    <a:pt x="1773" y="970"/>
                    <a:pt x="1782" y="970"/>
                  </a:cubicBezTo>
                  <a:cubicBezTo>
                    <a:pt x="1787" y="970"/>
                    <a:pt x="1792" y="970"/>
                    <a:pt x="1797" y="970"/>
                  </a:cubicBezTo>
                  <a:cubicBezTo>
                    <a:pt x="1798" y="970"/>
                    <a:pt x="1800" y="970"/>
                    <a:pt x="1801" y="972"/>
                  </a:cubicBezTo>
                  <a:cubicBezTo>
                    <a:pt x="1802" y="974"/>
                    <a:pt x="1801" y="976"/>
                    <a:pt x="1799" y="977"/>
                  </a:cubicBezTo>
                  <a:cubicBezTo>
                    <a:pt x="1795" y="980"/>
                    <a:pt x="1794" y="985"/>
                    <a:pt x="1791" y="988"/>
                  </a:cubicBezTo>
                  <a:cubicBezTo>
                    <a:pt x="1784" y="994"/>
                    <a:pt x="1778" y="999"/>
                    <a:pt x="1772" y="1004"/>
                  </a:cubicBezTo>
                  <a:cubicBezTo>
                    <a:pt x="1769" y="1006"/>
                    <a:pt x="1765" y="1008"/>
                    <a:pt x="1767" y="1013"/>
                  </a:cubicBezTo>
                  <a:cubicBezTo>
                    <a:pt x="1777" y="1017"/>
                    <a:pt x="1788" y="1018"/>
                    <a:pt x="1800" y="1017"/>
                  </a:cubicBezTo>
                  <a:cubicBezTo>
                    <a:pt x="1807" y="1017"/>
                    <a:pt x="1814" y="1017"/>
                    <a:pt x="1821" y="1017"/>
                  </a:cubicBezTo>
                  <a:cubicBezTo>
                    <a:pt x="1839" y="1019"/>
                    <a:pt x="1854" y="1015"/>
                    <a:pt x="1866" y="1002"/>
                  </a:cubicBezTo>
                  <a:cubicBezTo>
                    <a:pt x="1870" y="998"/>
                    <a:pt x="1874" y="997"/>
                    <a:pt x="1880" y="998"/>
                  </a:cubicBezTo>
                  <a:cubicBezTo>
                    <a:pt x="1887" y="998"/>
                    <a:pt x="1895" y="1000"/>
                    <a:pt x="1902" y="993"/>
                  </a:cubicBezTo>
                  <a:cubicBezTo>
                    <a:pt x="1901" y="993"/>
                    <a:pt x="1901" y="993"/>
                    <a:pt x="1901" y="993"/>
                  </a:cubicBezTo>
                  <a:cubicBezTo>
                    <a:pt x="1903" y="990"/>
                    <a:pt x="1905" y="987"/>
                    <a:pt x="1909" y="985"/>
                  </a:cubicBezTo>
                  <a:cubicBezTo>
                    <a:pt x="1920" y="980"/>
                    <a:pt x="1933" y="978"/>
                    <a:pt x="1942" y="969"/>
                  </a:cubicBezTo>
                  <a:cubicBezTo>
                    <a:pt x="1947" y="964"/>
                    <a:pt x="1954" y="963"/>
                    <a:pt x="1961" y="964"/>
                  </a:cubicBezTo>
                  <a:cubicBezTo>
                    <a:pt x="1973" y="966"/>
                    <a:pt x="1984" y="967"/>
                    <a:pt x="1993" y="956"/>
                  </a:cubicBezTo>
                  <a:cubicBezTo>
                    <a:pt x="1999" y="954"/>
                    <a:pt x="2001" y="951"/>
                    <a:pt x="2002" y="944"/>
                  </a:cubicBezTo>
                  <a:cubicBezTo>
                    <a:pt x="2003" y="937"/>
                    <a:pt x="2003" y="929"/>
                    <a:pt x="2007" y="924"/>
                  </a:cubicBezTo>
                  <a:cubicBezTo>
                    <a:pt x="2013" y="917"/>
                    <a:pt x="2012" y="910"/>
                    <a:pt x="2013" y="902"/>
                  </a:cubicBezTo>
                  <a:cubicBezTo>
                    <a:pt x="2013" y="891"/>
                    <a:pt x="2014" y="880"/>
                    <a:pt x="2014" y="869"/>
                  </a:cubicBezTo>
                  <a:cubicBezTo>
                    <a:pt x="2014" y="813"/>
                    <a:pt x="2017" y="756"/>
                    <a:pt x="2023" y="700"/>
                  </a:cubicBezTo>
                  <a:cubicBezTo>
                    <a:pt x="2024" y="689"/>
                    <a:pt x="2024" y="679"/>
                    <a:pt x="2025" y="669"/>
                  </a:cubicBezTo>
                  <a:cubicBezTo>
                    <a:pt x="2030" y="680"/>
                    <a:pt x="2034" y="692"/>
                    <a:pt x="2038" y="704"/>
                  </a:cubicBezTo>
                  <a:cubicBezTo>
                    <a:pt x="2045" y="727"/>
                    <a:pt x="2055" y="750"/>
                    <a:pt x="2060" y="775"/>
                  </a:cubicBezTo>
                  <a:cubicBezTo>
                    <a:pt x="2068" y="821"/>
                    <a:pt x="2071" y="868"/>
                    <a:pt x="2075" y="915"/>
                  </a:cubicBezTo>
                  <a:cubicBezTo>
                    <a:pt x="2076" y="929"/>
                    <a:pt x="2077" y="943"/>
                    <a:pt x="2078" y="958"/>
                  </a:cubicBezTo>
                  <a:cubicBezTo>
                    <a:pt x="2079" y="961"/>
                    <a:pt x="2079" y="965"/>
                    <a:pt x="2084" y="964"/>
                  </a:cubicBezTo>
                  <a:cubicBezTo>
                    <a:pt x="2092" y="963"/>
                    <a:pt x="2093" y="968"/>
                    <a:pt x="2093" y="974"/>
                  </a:cubicBezTo>
                  <a:cubicBezTo>
                    <a:pt x="2093" y="981"/>
                    <a:pt x="2091" y="987"/>
                    <a:pt x="2087" y="993"/>
                  </a:cubicBezTo>
                  <a:cubicBezTo>
                    <a:pt x="2079" y="1005"/>
                    <a:pt x="2069" y="1015"/>
                    <a:pt x="2059" y="1025"/>
                  </a:cubicBezTo>
                  <a:cubicBezTo>
                    <a:pt x="2054" y="1029"/>
                    <a:pt x="2052" y="1034"/>
                    <a:pt x="2052" y="1041"/>
                  </a:cubicBezTo>
                  <a:cubicBezTo>
                    <a:pt x="2053" y="1049"/>
                    <a:pt x="2058" y="1053"/>
                    <a:pt x="2066" y="1054"/>
                  </a:cubicBezTo>
                  <a:cubicBezTo>
                    <a:pt x="2070" y="1054"/>
                    <a:pt x="2074" y="1056"/>
                    <a:pt x="2079" y="1056"/>
                  </a:cubicBezTo>
                  <a:cubicBezTo>
                    <a:pt x="2102" y="1056"/>
                    <a:pt x="2123" y="1052"/>
                    <a:pt x="2139" y="1032"/>
                  </a:cubicBezTo>
                  <a:cubicBezTo>
                    <a:pt x="2142" y="1028"/>
                    <a:pt x="2146" y="1025"/>
                    <a:pt x="2150" y="1023"/>
                  </a:cubicBezTo>
                  <a:cubicBezTo>
                    <a:pt x="2156" y="1020"/>
                    <a:pt x="2161" y="1017"/>
                    <a:pt x="2162" y="1010"/>
                  </a:cubicBezTo>
                  <a:cubicBezTo>
                    <a:pt x="2165" y="1005"/>
                    <a:pt x="2164" y="999"/>
                    <a:pt x="2164" y="994"/>
                  </a:cubicBezTo>
                  <a:cubicBezTo>
                    <a:pt x="2165" y="979"/>
                    <a:pt x="2158" y="965"/>
                    <a:pt x="2158" y="950"/>
                  </a:cubicBezTo>
                  <a:close/>
                  <a:moveTo>
                    <a:pt x="163" y="169"/>
                  </a:moveTo>
                  <a:cubicBezTo>
                    <a:pt x="160" y="173"/>
                    <a:pt x="156" y="177"/>
                    <a:pt x="152" y="181"/>
                  </a:cubicBezTo>
                  <a:cubicBezTo>
                    <a:pt x="153" y="182"/>
                    <a:pt x="154" y="183"/>
                    <a:pt x="154" y="185"/>
                  </a:cubicBezTo>
                  <a:cubicBezTo>
                    <a:pt x="158" y="189"/>
                    <a:pt x="158" y="193"/>
                    <a:pt x="156" y="199"/>
                  </a:cubicBezTo>
                  <a:cubicBezTo>
                    <a:pt x="151" y="212"/>
                    <a:pt x="150" y="226"/>
                    <a:pt x="149" y="240"/>
                  </a:cubicBezTo>
                  <a:cubicBezTo>
                    <a:pt x="149" y="252"/>
                    <a:pt x="148" y="264"/>
                    <a:pt x="147" y="278"/>
                  </a:cubicBezTo>
                  <a:cubicBezTo>
                    <a:pt x="142" y="273"/>
                    <a:pt x="141" y="268"/>
                    <a:pt x="140" y="263"/>
                  </a:cubicBezTo>
                  <a:cubicBezTo>
                    <a:pt x="134" y="234"/>
                    <a:pt x="129" y="205"/>
                    <a:pt x="125" y="176"/>
                  </a:cubicBezTo>
                  <a:cubicBezTo>
                    <a:pt x="125" y="176"/>
                    <a:pt x="124" y="175"/>
                    <a:pt x="124" y="175"/>
                  </a:cubicBezTo>
                  <a:cubicBezTo>
                    <a:pt x="123" y="169"/>
                    <a:pt x="122" y="164"/>
                    <a:pt x="124" y="158"/>
                  </a:cubicBezTo>
                  <a:cubicBezTo>
                    <a:pt x="123" y="153"/>
                    <a:pt x="121" y="149"/>
                    <a:pt x="122" y="144"/>
                  </a:cubicBezTo>
                  <a:cubicBezTo>
                    <a:pt x="122" y="139"/>
                    <a:pt x="124" y="137"/>
                    <a:pt x="128" y="140"/>
                  </a:cubicBezTo>
                  <a:cubicBezTo>
                    <a:pt x="140" y="148"/>
                    <a:pt x="151" y="156"/>
                    <a:pt x="163" y="163"/>
                  </a:cubicBezTo>
                  <a:cubicBezTo>
                    <a:pt x="166" y="165"/>
                    <a:pt x="166" y="167"/>
                    <a:pt x="163" y="169"/>
                  </a:cubicBezTo>
                  <a:close/>
                  <a:moveTo>
                    <a:pt x="489" y="543"/>
                  </a:moveTo>
                  <a:cubicBezTo>
                    <a:pt x="483" y="532"/>
                    <a:pt x="478" y="521"/>
                    <a:pt x="477" y="508"/>
                  </a:cubicBezTo>
                  <a:cubicBezTo>
                    <a:pt x="477" y="503"/>
                    <a:pt x="477" y="499"/>
                    <a:pt x="476" y="494"/>
                  </a:cubicBezTo>
                  <a:cubicBezTo>
                    <a:pt x="475" y="483"/>
                    <a:pt x="473" y="472"/>
                    <a:pt x="484" y="464"/>
                  </a:cubicBezTo>
                  <a:cubicBezTo>
                    <a:pt x="484" y="490"/>
                    <a:pt x="491" y="516"/>
                    <a:pt x="489" y="543"/>
                  </a:cubicBezTo>
                  <a:close/>
                  <a:moveTo>
                    <a:pt x="731" y="453"/>
                  </a:moveTo>
                  <a:cubicBezTo>
                    <a:pt x="697" y="453"/>
                    <a:pt x="663" y="453"/>
                    <a:pt x="629" y="453"/>
                  </a:cubicBezTo>
                  <a:cubicBezTo>
                    <a:pt x="623" y="453"/>
                    <a:pt x="621" y="452"/>
                    <a:pt x="621" y="446"/>
                  </a:cubicBezTo>
                  <a:cubicBezTo>
                    <a:pt x="622" y="436"/>
                    <a:pt x="621" y="426"/>
                    <a:pt x="621" y="417"/>
                  </a:cubicBezTo>
                  <a:cubicBezTo>
                    <a:pt x="622" y="346"/>
                    <a:pt x="621" y="276"/>
                    <a:pt x="604" y="207"/>
                  </a:cubicBezTo>
                  <a:cubicBezTo>
                    <a:pt x="600" y="192"/>
                    <a:pt x="599" y="176"/>
                    <a:pt x="600" y="161"/>
                  </a:cubicBezTo>
                  <a:cubicBezTo>
                    <a:pt x="612" y="181"/>
                    <a:pt x="631" y="194"/>
                    <a:pt x="648" y="210"/>
                  </a:cubicBezTo>
                  <a:cubicBezTo>
                    <a:pt x="654" y="203"/>
                    <a:pt x="650" y="192"/>
                    <a:pt x="656" y="184"/>
                  </a:cubicBezTo>
                  <a:cubicBezTo>
                    <a:pt x="662" y="177"/>
                    <a:pt x="665" y="167"/>
                    <a:pt x="670" y="159"/>
                  </a:cubicBezTo>
                  <a:cubicBezTo>
                    <a:pt x="673" y="161"/>
                    <a:pt x="672" y="164"/>
                    <a:pt x="672" y="166"/>
                  </a:cubicBezTo>
                  <a:cubicBezTo>
                    <a:pt x="675" y="214"/>
                    <a:pt x="679" y="262"/>
                    <a:pt x="686" y="309"/>
                  </a:cubicBezTo>
                  <a:cubicBezTo>
                    <a:pt x="689" y="328"/>
                    <a:pt x="698" y="346"/>
                    <a:pt x="704" y="364"/>
                  </a:cubicBezTo>
                  <a:cubicBezTo>
                    <a:pt x="713" y="392"/>
                    <a:pt x="723" y="419"/>
                    <a:pt x="736" y="446"/>
                  </a:cubicBezTo>
                  <a:cubicBezTo>
                    <a:pt x="738" y="451"/>
                    <a:pt x="739" y="453"/>
                    <a:pt x="731" y="453"/>
                  </a:cubicBezTo>
                  <a:close/>
                  <a:moveTo>
                    <a:pt x="944" y="245"/>
                  </a:moveTo>
                  <a:cubicBezTo>
                    <a:pt x="941" y="244"/>
                    <a:pt x="939" y="245"/>
                    <a:pt x="938" y="249"/>
                  </a:cubicBezTo>
                  <a:cubicBezTo>
                    <a:pt x="937" y="258"/>
                    <a:pt x="936" y="268"/>
                    <a:pt x="944" y="275"/>
                  </a:cubicBezTo>
                  <a:cubicBezTo>
                    <a:pt x="959" y="292"/>
                    <a:pt x="959" y="313"/>
                    <a:pt x="957" y="334"/>
                  </a:cubicBezTo>
                  <a:cubicBezTo>
                    <a:pt x="957" y="336"/>
                    <a:pt x="957" y="338"/>
                    <a:pt x="954" y="339"/>
                  </a:cubicBezTo>
                  <a:cubicBezTo>
                    <a:pt x="952" y="339"/>
                    <a:pt x="949" y="339"/>
                    <a:pt x="948" y="337"/>
                  </a:cubicBezTo>
                  <a:cubicBezTo>
                    <a:pt x="946" y="334"/>
                    <a:pt x="944" y="331"/>
                    <a:pt x="943" y="327"/>
                  </a:cubicBezTo>
                  <a:cubicBezTo>
                    <a:pt x="936" y="299"/>
                    <a:pt x="916" y="277"/>
                    <a:pt x="901" y="253"/>
                  </a:cubicBezTo>
                  <a:cubicBezTo>
                    <a:pt x="898" y="249"/>
                    <a:pt x="895" y="251"/>
                    <a:pt x="892" y="251"/>
                  </a:cubicBezTo>
                  <a:cubicBezTo>
                    <a:pt x="883" y="253"/>
                    <a:pt x="874" y="254"/>
                    <a:pt x="866" y="256"/>
                  </a:cubicBezTo>
                  <a:cubicBezTo>
                    <a:pt x="861" y="257"/>
                    <a:pt x="858" y="255"/>
                    <a:pt x="858" y="250"/>
                  </a:cubicBezTo>
                  <a:cubicBezTo>
                    <a:pt x="856" y="241"/>
                    <a:pt x="856" y="233"/>
                    <a:pt x="857" y="224"/>
                  </a:cubicBezTo>
                  <a:cubicBezTo>
                    <a:pt x="858" y="214"/>
                    <a:pt x="867" y="209"/>
                    <a:pt x="873" y="202"/>
                  </a:cubicBezTo>
                  <a:cubicBezTo>
                    <a:pt x="875" y="199"/>
                    <a:pt x="877" y="203"/>
                    <a:pt x="878" y="205"/>
                  </a:cubicBezTo>
                  <a:cubicBezTo>
                    <a:pt x="890" y="220"/>
                    <a:pt x="902" y="234"/>
                    <a:pt x="913" y="249"/>
                  </a:cubicBezTo>
                  <a:cubicBezTo>
                    <a:pt x="915" y="251"/>
                    <a:pt x="916" y="255"/>
                    <a:pt x="920" y="253"/>
                  </a:cubicBezTo>
                  <a:cubicBezTo>
                    <a:pt x="924" y="252"/>
                    <a:pt x="923" y="248"/>
                    <a:pt x="923" y="245"/>
                  </a:cubicBezTo>
                  <a:cubicBezTo>
                    <a:pt x="923" y="236"/>
                    <a:pt x="923" y="227"/>
                    <a:pt x="923" y="217"/>
                  </a:cubicBezTo>
                  <a:cubicBezTo>
                    <a:pt x="923" y="212"/>
                    <a:pt x="924" y="211"/>
                    <a:pt x="929" y="213"/>
                  </a:cubicBezTo>
                  <a:cubicBezTo>
                    <a:pt x="943" y="221"/>
                    <a:pt x="955" y="232"/>
                    <a:pt x="967" y="245"/>
                  </a:cubicBezTo>
                  <a:cubicBezTo>
                    <a:pt x="958" y="245"/>
                    <a:pt x="951" y="245"/>
                    <a:pt x="944" y="245"/>
                  </a:cubicBezTo>
                  <a:close/>
                  <a:moveTo>
                    <a:pt x="1272" y="808"/>
                  </a:moveTo>
                  <a:cubicBezTo>
                    <a:pt x="1267" y="789"/>
                    <a:pt x="1261" y="772"/>
                    <a:pt x="1255" y="755"/>
                  </a:cubicBezTo>
                  <a:cubicBezTo>
                    <a:pt x="1249" y="739"/>
                    <a:pt x="1248" y="722"/>
                    <a:pt x="1246" y="705"/>
                  </a:cubicBezTo>
                  <a:cubicBezTo>
                    <a:pt x="1242" y="667"/>
                    <a:pt x="1239" y="629"/>
                    <a:pt x="1239" y="590"/>
                  </a:cubicBezTo>
                  <a:cubicBezTo>
                    <a:pt x="1239" y="585"/>
                    <a:pt x="1241" y="582"/>
                    <a:pt x="1246" y="580"/>
                  </a:cubicBezTo>
                  <a:cubicBezTo>
                    <a:pt x="1252" y="577"/>
                    <a:pt x="1252" y="580"/>
                    <a:pt x="1253" y="584"/>
                  </a:cubicBezTo>
                  <a:cubicBezTo>
                    <a:pt x="1268" y="655"/>
                    <a:pt x="1271" y="726"/>
                    <a:pt x="1272" y="798"/>
                  </a:cubicBezTo>
                  <a:cubicBezTo>
                    <a:pt x="1272" y="801"/>
                    <a:pt x="1272" y="804"/>
                    <a:pt x="1272" y="808"/>
                  </a:cubicBezTo>
                  <a:close/>
                  <a:moveTo>
                    <a:pt x="1880" y="196"/>
                  </a:moveTo>
                  <a:cubicBezTo>
                    <a:pt x="1874" y="209"/>
                    <a:pt x="1866" y="216"/>
                    <a:pt x="1851" y="214"/>
                  </a:cubicBezTo>
                  <a:cubicBezTo>
                    <a:pt x="1838" y="212"/>
                    <a:pt x="1828" y="216"/>
                    <a:pt x="1817" y="226"/>
                  </a:cubicBezTo>
                  <a:cubicBezTo>
                    <a:pt x="1792" y="249"/>
                    <a:pt x="1780" y="277"/>
                    <a:pt x="1780" y="311"/>
                  </a:cubicBezTo>
                  <a:cubicBezTo>
                    <a:pt x="1780" y="312"/>
                    <a:pt x="1780" y="314"/>
                    <a:pt x="1779" y="316"/>
                  </a:cubicBezTo>
                  <a:cubicBezTo>
                    <a:pt x="1779" y="328"/>
                    <a:pt x="1774" y="332"/>
                    <a:pt x="1761" y="328"/>
                  </a:cubicBezTo>
                  <a:cubicBezTo>
                    <a:pt x="1759" y="328"/>
                    <a:pt x="1758" y="327"/>
                    <a:pt x="1758" y="325"/>
                  </a:cubicBezTo>
                  <a:cubicBezTo>
                    <a:pt x="1759" y="308"/>
                    <a:pt x="1756" y="290"/>
                    <a:pt x="1761" y="274"/>
                  </a:cubicBezTo>
                  <a:cubicBezTo>
                    <a:pt x="1766" y="257"/>
                    <a:pt x="1778" y="244"/>
                    <a:pt x="1787" y="230"/>
                  </a:cubicBezTo>
                  <a:cubicBezTo>
                    <a:pt x="1791" y="225"/>
                    <a:pt x="1791" y="222"/>
                    <a:pt x="1786" y="218"/>
                  </a:cubicBezTo>
                  <a:cubicBezTo>
                    <a:pt x="1781" y="214"/>
                    <a:pt x="1777" y="210"/>
                    <a:pt x="1772" y="206"/>
                  </a:cubicBezTo>
                  <a:cubicBezTo>
                    <a:pt x="1770" y="204"/>
                    <a:pt x="1770" y="202"/>
                    <a:pt x="1773" y="201"/>
                  </a:cubicBezTo>
                  <a:cubicBezTo>
                    <a:pt x="1788" y="196"/>
                    <a:pt x="1801" y="187"/>
                    <a:pt x="1818" y="179"/>
                  </a:cubicBezTo>
                  <a:cubicBezTo>
                    <a:pt x="1816" y="191"/>
                    <a:pt x="1814" y="201"/>
                    <a:pt x="1812" y="211"/>
                  </a:cubicBezTo>
                  <a:cubicBezTo>
                    <a:pt x="1813" y="211"/>
                    <a:pt x="1813" y="212"/>
                    <a:pt x="1814" y="212"/>
                  </a:cubicBezTo>
                  <a:cubicBezTo>
                    <a:pt x="1818" y="208"/>
                    <a:pt x="1822" y="203"/>
                    <a:pt x="1826" y="198"/>
                  </a:cubicBezTo>
                  <a:cubicBezTo>
                    <a:pt x="1840" y="184"/>
                    <a:pt x="1854" y="170"/>
                    <a:pt x="1868" y="155"/>
                  </a:cubicBezTo>
                  <a:cubicBezTo>
                    <a:pt x="1873" y="150"/>
                    <a:pt x="1876" y="151"/>
                    <a:pt x="1879" y="157"/>
                  </a:cubicBezTo>
                  <a:cubicBezTo>
                    <a:pt x="1884" y="170"/>
                    <a:pt x="1885" y="183"/>
                    <a:pt x="1880" y="196"/>
                  </a:cubicBezTo>
                  <a:close/>
                  <a:moveTo>
                    <a:pt x="1945" y="849"/>
                  </a:moveTo>
                  <a:cubicBezTo>
                    <a:pt x="1943" y="870"/>
                    <a:pt x="1938" y="891"/>
                    <a:pt x="1932" y="911"/>
                  </a:cubicBezTo>
                  <a:cubicBezTo>
                    <a:pt x="1929" y="921"/>
                    <a:pt x="1922" y="932"/>
                    <a:pt x="1910" y="938"/>
                  </a:cubicBezTo>
                  <a:cubicBezTo>
                    <a:pt x="1909" y="927"/>
                    <a:pt x="1908" y="916"/>
                    <a:pt x="1907" y="906"/>
                  </a:cubicBezTo>
                  <a:cubicBezTo>
                    <a:pt x="1902" y="582"/>
                    <a:pt x="1902" y="582"/>
                    <a:pt x="1902" y="582"/>
                  </a:cubicBezTo>
                  <a:cubicBezTo>
                    <a:pt x="1903" y="548"/>
                    <a:pt x="1905" y="514"/>
                    <a:pt x="1909" y="481"/>
                  </a:cubicBezTo>
                  <a:cubicBezTo>
                    <a:pt x="1909" y="479"/>
                    <a:pt x="1909" y="478"/>
                    <a:pt x="1910" y="477"/>
                  </a:cubicBezTo>
                  <a:cubicBezTo>
                    <a:pt x="1910" y="475"/>
                    <a:pt x="1910" y="473"/>
                    <a:pt x="1912" y="473"/>
                  </a:cubicBezTo>
                  <a:cubicBezTo>
                    <a:pt x="1914" y="473"/>
                    <a:pt x="1915" y="475"/>
                    <a:pt x="1915" y="477"/>
                  </a:cubicBezTo>
                  <a:cubicBezTo>
                    <a:pt x="1912" y="497"/>
                    <a:pt x="1916" y="517"/>
                    <a:pt x="1916" y="537"/>
                  </a:cubicBezTo>
                  <a:cubicBezTo>
                    <a:pt x="1916" y="564"/>
                    <a:pt x="1925" y="590"/>
                    <a:pt x="1929" y="616"/>
                  </a:cubicBezTo>
                  <a:cubicBezTo>
                    <a:pt x="1937" y="673"/>
                    <a:pt x="1947" y="730"/>
                    <a:pt x="1951" y="788"/>
                  </a:cubicBezTo>
                  <a:cubicBezTo>
                    <a:pt x="1952" y="809"/>
                    <a:pt x="1947" y="829"/>
                    <a:pt x="1945" y="849"/>
                  </a:cubicBezTo>
                  <a:close/>
                  <a:moveTo>
                    <a:pt x="2002" y="211"/>
                  </a:moveTo>
                  <a:cubicBezTo>
                    <a:pt x="1997" y="221"/>
                    <a:pt x="1993" y="231"/>
                    <a:pt x="1988" y="241"/>
                  </a:cubicBezTo>
                  <a:cubicBezTo>
                    <a:pt x="1988" y="241"/>
                    <a:pt x="1987" y="241"/>
                    <a:pt x="1986" y="241"/>
                  </a:cubicBezTo>
                  <a:cubicBezTo>
                    <a:pt x="1986" y="231"/>
                    <a:pt x="1986" y="222"/>
                    <a:pt x="1986" y="213"/>
                  </a:cubicBezTo>
                  <a:cubicBezTo>
                    <a:pt x="1987" y="207"/>
                    <a:pt x="1993" y="205"/>
                    <a:pt x="1996" y="201"/>
                  </a:cubicBezTo>
                  <a:cubicBezTo>
                    <a:pt x="1997" y="199"/>
                    <a:pt x="1998" y="201"/>
                    <a:pt x="1999" y="202"/>
                  </a:cubicBezTo>
                  <a:cubicBezTo>
                    <a:pt x="2001" y="205"/>
                    <a:pt x="2004" y="207"/>
                    <a:pt x="2002" y="211"/>
                  </a:cubicBezTo>
                  <a:close/>
                </a:path>
              </a:pathLst>
            </a:custGeom>
            <a:solidFill>
              <a:srgbClr val="535A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0"/>
            <p:cNvSpPr>
              <a:spLocks/>
            </p:cNvSpPr>
            <p:nvPr/>
          </p:nvSpPr>
          <p:spPr bwMode="auto">
            <a:xfrm>
              <a:off x="1190626" y="2151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0808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1"/>
            <p:cNvSpPr>
              <a:spLocks/>
            </p:cNvSpPr>
            <p:nvPr/>
          </p:nvSpPr>
          <p:spPr bwMode="auto">
            <a:xfrm>
              <a:off x="4483101" y="2022476"/>
              <a:ext cx="469900" cy="1076325"/>
            </a:xfrm>
            <a:custGeom>
              <a:avLst/>
              <a:gdLst>
                <a:gd name="T0" fmla="*/ 78 w 125"/>
                <a:gd name="T1" fmla="*/ 4 h 287"/>
                <a:gd name="T2" fmla="*/ 59 w 125"/>
                <a:gd name="T3" fmla="*/ 61 h 287"/>
                <a:gd name="T4" fmla="*/ 48 w 125"/>
                <a:gd name="T5" fmla="*/ 81 h 287"/>
                <a:gd name="T6" fmla="*/ 47 w 125"/>
                <a:gd name="T7" fmla="*/ 83 h 287"/>
                <a:gd name="T8" fmla="*/ 9 w 125"/>
                <a:gd name="T9" fmla="*/ 22 h 287"/>
                <a:gd name="T10" fmla="*/ 0 w 125"/>
                <a:gd name="T11" fmla="*/ 41 h 287"/>
                <a:gd name="T12" fmla="*/ 2 w 125"/>
                <a:gd name="T13" fmla="*/ 57 h 287"/>
                <a:gd name="T14" fmla="*/ 14 w 125"/>
                <a:gd name="T15" fmla="*/ 209 h 287"/>
                <a:gd name="T16" fmla="*/ 27 w 125"/>
                <a:gd name="T17" fmla="*/ 280 h 287"/>
                <a:gd name="T18" fmla="*/ 34 w 125"/>
                <a:gd name="T19" fmla="*/ 287 h 287"/>
                <a:gd name="T20" fmla="*/ 119 w 125"/>
                <a:gd name="T21" fmla="*/ 287 h 287"/>
                <a:gd name="T22" fmla="*/ 124 w 125"/>
                <a:gd name="T23" fmla="*/ 280 h 287"/>
                <a:gd name="T24" fmla="*/ 111 w 125"/>
                <a:gd name="T25" fmla="*/ 236 h 287"/>
                <a:gd name="T26" fmla="*/ 91 w 125"/>
                <a:gd name="T27" fmla="*/ 168 h 287"/>
                <a:gd name="T28" fmla="*/ 87 w 125"/>
                <a:gd name="T29" fmla="*/ 151 h 287"/>
                <a:gd name="T30" fmla="*/ 90 w 125"/>
                <a:gd name="T31" fmla="*/ 15 h 287"/>
                <a:gd name="T32" fmla="*/ 87 w 125"/>
                <a:gd name="T33" fmla="*/ 6 h 287"/>
                <a:gd name="T34" fmla="*/ 81 w 125"/>
                <a:gd name="T35" fmla="*/ 0 h 287"/>
                <a:gd name="T36" fmla="*/ 78 w 125"/>
                <a:gd name="T37" fmla="*/ 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287">
                  <a:moveTo>
                    <a:pt x="78" y="4"/>
                  </a:moveTo>
                  <a:cubicBezTo>
                    <a:pt x="79" y="25"/>
                    <a:pt x="71" y="43"/>
                    <a:pt x="59" y="61"/>
                  </a:cubicBezTo>
                  <a:cubicBezTo>
                    <a:pt x="55" y="67"/>
                    <a:pt x="50" y="73"/>
                    <a:pt x="48" y="81"/>
                  </a:cubicBezTo>
                  <a:cubicBezTo>
                    <a:pt x="48" y="82"/>
                    <a:pt x="47" y="83"/>
                    <a:pt x="47" y="83"/>
                  </a:cubicBezTo>
                  <a:cubicBezTo>
                    <a:pt x="36" y="61"/>
                    <a:pt x="17" y="45"/>
                    <a:pt x="9" y="22"/>
                  </a:cubicBezTo>
                  <a:cubicBezTo>
                    <a:pt x="2" y="27"/>
                    <a:pt x="0" y="34"/>
                    <a:pt x="0" y="41"/>
                  </a:cubicBezTo>
                  <a:cubicBezTo>
                    <a:pt x="1" y="46"/>
                    <a:pt x="1" y="52"/>
                    <a:pt x="2" y="57"/>
                  </a:cubicBezTo>
                  <a:cubicBezTo>
                    <a:pt x="6" y="108"/>
                    <a:pt x="13" y="158"/>
                    <a:pt x="14" y="209"/>
                  </a:cubicBezTo>
                  <a:cubicBezTo>
                    <a:pt x="15" y="233"/>
                    <a:pt x="18" y="257"/>
                    <a:pt x="27" y="280"/>
                  </a:cubicBezTo>
                  <a:cubicBezTo>
                    <a:pt x="28" y="284"/>
                    <a:pt x="29" y="287"/>
                    <a:pt x="34" y="287"/>
                  </a:cubicBezTo>
                  <a:cubicBezTo>
                    <a:pt x="63" y="287"/>
                    <a:pt x="91" y="287"/>
                    <a:pt x="119" y="287"/>
                  </a:cubicBezTo>
                  <a:cubicBezTo>
                    <a:pt x="125" y="287"/>
                    <a:pt x="125" y="285"/>
                    <a:pt x="124" y="280"/>
                  </a:cubicBezTo>
                  <a:cubicBezTo>
                    <a:pt x="119" y="266"/>
                    <a:pt x="114" y="251"/>
                    <a:pt x="111" y="236"/>
                  </a:cubicBezTo>
                  <a:cubicBezTo>
                    <a:pt x="106" y="213"/>
                    <a:pt x="100" y="190"/>
                    <a:pt x="91" y="168"/>
                  </a:cubicBezTo>
                  <a:cubicBezTo>
                    <a:pt x="88" y="163"/>
                    <a:pt x="87" y="157"/>
                    <a:pt x="87" y="151"/>
                  </a:cubicBezTo>
                  <a:cubicBezTo>
                    <a:pt x="88" y="106"/>
                    <a:pt x="87" y="60"/>
                    <a:pt x="90" y="15"/>
                  </a:cubicBezTo>
                  <a:cubicBezTo>
                    <a:pt x="91" y="11"/>
                    <a:pt x="89" y="9"/>
                    <a:pt x="87" y="6"/>
                  </a:cubicBezTo>
                  <a:cubicBezTo>
                    <a:pt x="85" y="4"/>
                    <a:pt x="83" y="2"/>
                    <a:pt x="81" y="0"/>
                  </a:cubicBezTo>
                  <a:cubicBezTo>
                    <a:pt x="78" y="0"/>
                    <a:pt x="78" y="2"/>
                    <a:pt x="78"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2"/>
            <p:cNvSpPr>
              <a:spLocks/>
            </p:cNvSpPr>
            <p:nvPr/>
          </p:nvSpPr>
          <p:spPr bwMode="auto">
            <a:xfrm>
              <a:off x="7802563" y="1446213"/>
              <a:ext cx="404813" cy="674688"/>
            </a:xfrm>
            <a:custGeom>
              <a:avLst/>
              <a:gdLst>
                <a:gd name="T0" fmla="*/ 46 w 108"/>
                <a:gd name="T1" fmla="*/ 176 h 180"/>
                <a:gd name="T2" fmla="*/ 91 w 108"/>
                <a:gd name="T3" fmla="*/ 126 h 180"/>
                <a:gd name="T4" fmla="*/ 95 w 108"/>
                <a:gd name="T5" fmla="*/ 118 h 180"/>
                <a:gd name="T6" fmla="*/ 99 w 108"/>
                <a:gd name="T7" fmla="*/ 94 h 180"/>
                <a:gd name="T8" fmla="*/ 105 w 108"/>
                <a:gd name="T9" fmla="*/ 61 h 180"/>
                <a:gd name="T10" fmla="*/ 103 w 108"/>
                <a:gd name="T11" fmla="*/ 41 h 180"/>
                <a:gd name="T12" fmla="*/ 83 w 108"/>
                <a:gd name="T13" fmla="*/ 10 h 180"/>
                <a:gd name="T14" fmla="*/ 36 w 108"/>
                <a:gd name="T15" fmla="*/ 3 h 180"/>
                <a:gd name="T16" fmla="*/ 1 w 108"/>
                <a:gd name="T17" fmla="*/ 47 h 180"/>
                <a:gd name="T18" fmla="*/ 8 w 108"/>
                <a:gd name="T19" fmla="*/ 97 h 180"/>
                <a:gd name="T20" fmla="*/ 18 w 108"/>
                <a:gd name="T21" fmla="*/ 125 h 180"/>
                <a:gd name="T22" fmla="*/ 24 w 108"/>
                <a:gd name="T23" fmla="*/ 150 h 180"/>
                <a:gd name="T24" fmla="*/ 27 w 108"/>
                <a:gd name="T25" fmla="*/ 157 h 180"/>
                <a:gd name="T26" fmla="*/ 38 w 108"/>
                <a:gd name="T27" fmla="*/ 175 h 180"/>
                <a:gd name="T28" fmla="*/ 46 w 108"/>
                <a:gd name="T29" fmla="*/ 17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180">
                  <a:moveTo>
                    <a:pt x="46" y="176"/>
                  </a:moveTo>
                  <a:cubicBezTo>
                    <a:pt x="60" y="159"/>
                    <a:pt x="76" y="142"/>
                    <a:pt x="91" y="126"/>
                  </a:cubicBezTo>
                  <a:cubicBezTo>
                    <a:pt x="91" y="122"/>
                    <a:pt x="97" y="123"/>
                    <a:pt x="95" y="118"/>
                  </a:cubicBezTo>
                  <a:cubicBezTo>
                    <a:pt x="93" y="109"/>
                    <a:pt x="95" y="102"/>
                    <a:pt x="99" y="94"/>
                  </a:cubicBezTo>
                  <a:cubicBezTo>
                    <a:pt x="105" y="84"/>
                    <a:pt x="108" y="73"/>
                    <a:pt x="105" y="61"/>
                  </a:cubicBezTo>
                  <a:cubicBezTo>
                    <a:pt x="104" y="55"/>
                    <a:pt x="103" y="48"/>
                    <a:pt x="103" y="41"/>
                  </a:cubicBezTo>
                  <a:cubicBezTo>
                    <a:pt x="102" y="27"/>
                    <a:pt x="94" y="18"/>
                    <a:pt x="83" y="10"/>
                  </a:cubicBezTo>
                  <a:cubicBezTo>
                    <a:pt x="68" y="1"/>
                    <a:pt x="52" y="0"/>
                    <a:pt x="36" y="3"/>
                  </a:cubicBezTo>
                  <a:cubicBezTo>
                    <a:pt x="14" y="7"/>
                    <a:pt x="0" y="25"/>
                    <a:pt x="1" y="47"/>
                  </a:cubicBezTo>
                  <a:cubicBezTo>
                    <a:pt x="3" y="64"/>
                    <a:pt x="6" y="80"/>
                    <a:pt x="8" y="97"/>
                  </a:cubicBezTo>
                  <a:cubicBezTo>
                    <a:pt x="9" y="107"/>
                    <a:pt x="12" y="117"/>
                    <a:pt x="18" y="125"/>
                  </a:cubicBezTo>
                  <a:cubicBezTo>
                    <a:pt x="23" y="133"/>
                    <a:pt x="27" y="141"/>
                    <a:pt x="24" y="150"/>
                  </a:cubicBezTo>
                  <a:cubicBezTo>
                    <a:pt x="23" y="153"/>
                    <a:pt x="26" y="154"/>
                    <a:pt x="27" y="157"/>
                  </a:cubicBezTo>
                  <a:cubicBezTo>
                    <a:pt x="31" y="163"/>
                    <a:pt x="35" y="169"/>
                    <a:pt x="38" y="175"/>
                  </a:cubicBezTo>
                  <a:cubicBezTo>
                    <a:pt x="41" y="180"/>
                    <a:pt x="42" y="179"/>
                    <a:pt x="46" y="176"/>
                  </a:cubicBezTo>
                  <a:close/>
                </a:path>
              </a:pathLst>
            </a:custGeom>
            <a:solidFill>
              <a:srgbClr val="535A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3"/>
            <p:cNvSpPr>
              <a:spLocks/>
            </p:cNvSpPr>
            <p:nvPr/>
          </p:nvSpPr>
          <p:spPr bwMode="auto">
            <a:xfrm>
              <a:off x="7832726" y="1917701"/>
              <a:ext cx="363538" cy="333375"/>
            </a:xfrm>
            <a:custGeom>
              <a:avLst/>
              <a:gdLst>
                <a:gd name="T0" fmla="*/ 4 w 97"/>
                <a:gd name="T1" fmla="*/ 85 h 89"/>
                <a:gd name="T2" fmla="*/ 18 w 97"/>
                <a:gd name="T3" fmla="*/ 72 h 89"/>
                <a:gd name="T4" fmla="*/ 28 w 97"/>
                <a:gd name="T5" fmla="*/ 61 h 89"/>
                <a:gd name="T6" fmla="*/ 38 w 97"/>
                <a:gd name="T7" fmla="*/ 62 h 89"/>
                <a:gd name="T8" fmla="*/ 47 w 97"/>
                <a:gd name="T9" fmla="*/ 75 h 89"/>
                <a:gd name="T10" fmla="*/ 57 w 97"/>
                <a:gd name="T11" fmla="*/ 75 h 89"/>
                <a:gd name="T12" fmla="*/ 93 w 97"/>
                <a:gd name="T13" fmla="*/ 15 h 89"/>
                <a:gd name="T14" fmla="*/ 97 w 97"/>
                <a:gd name="T15" fmla="*/ 7 h 89"/>
                <a:gd name="T16" fmla="*/ 83 w 97"/>
                <a:gd name="T17" fmla="*/ 0 h 89"/>
                <a:gd name="T18" fmla="*/ 38 w 97"/>
                <a:gd name="T19" fmla="*/ 50 h 89"/>
                <a:gd name="T20" fmla="*/ 30 w 97"/>
                <a:gd name="T21" fmla="*/ 49 h 89"/>
                <a:gd name="T22" fmla="*/ 19 w 97"/>
                <a:gd name="T23" fmla="*/ 31 h 89"/>
                <a:gd name="T24" fmla="*/ 11 w 97"/>
                <a:gd name="T25" fmla="*/ 41 h 89"/>
                <a:gd name="T26" fmla="*/ 11 w 97"/>
                <a:gd name="T27" fmla="*/ 41 h 89"/>
                <a:gd name="T28" fmla="*/ 0 w 97"/>
                <a:gd name="T29" fmla="*/ 85 h 89"/>
                <a:gd name="T30" fmla="*/ 4 w 97"/>
                <a:gd name="T31"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89">
                  <a:moveTo>
                    <a:pt x="4" y="85"/>
                  </a:moveTo>
                  <a:cubicBezTo>
                    <a:pt x="9" y="81"/>
                    <a:pt x="13" y="75"/>
                    <a:pt x="18" y="72"/>
                  </a:cubicBezTo>
                  <a:cubicBezTo>
                    <a:pt x="21" y="68"/>
                    <a:pt x="25" y="65"/>
                    <a:pt x="28" y="61"/>
                  </a:cubicBezTo>
                  <a:cubicBezTo>
                    <a:pt x="32" y="57"/>
                    <a:pt x="35" y="57"/>
                    <a:pt x="38" y="62"/>
                  </a:cubicBezTo>
                  <a:cubicBezTo>
                    <a:pt x="41" y="66"/>
                    <a:pt x="44" y="71"/>
                    <a:pt x="47" y="75"/>
                  </a:cubicBezTo>
                  <a:cubicBezTo>
                    <a:pt x="52" y="82"/>
                    <a:pt x="53" y="82"/>
                    <a:pt x="57" y="75"/>
                  </a:cubicBezTo>
                  <a:cubicBezTo>
                    <a:pt x="69" y="55"/>
                    <a:pt x="81" y="35"/>
                    <a:pt x="93" y="15"/>
                  </a:cubicBezTo>
                  <a:cubicBezTo>
                    <a:pt x="95" y="12"/>
                    <a:pt x="97" y="10"/>
                    <a:pt x="97" y="7"/>
                  </a:cubicBezTo>
                  <a:cubicBezTo>
                    <a:pt x="90" y="8"/>
                    <a:pt x="88" y="0"/>
                    <a:pt x="83" y="0"/>
                  </a:cubicBezTo>
                  <a:cubicBezTo>
                    <a:pt x="68" y="16"/>
                    <a:pt x="52" y="33"/>
                    <a:pt x="38" y="50"/>
                  </a:cubicBezTo>
                  <a:cubicBezTo>
                    <a:pt x="34" y="53"/>
                    <a:pt x="33" y="54"/>
                    <a:pt x="30" y="49"/>
                  </a:cubicBezTo>
                  <a:cubicBezTo>
                    <a:pt x="27" y="43"/>
                    <a:pt x="23" y="37"/>
                    <a:pt x="19" y="31"/>
                  </a:cubicBezTo>
                  <a:cubicBezTo>
                    <a:pt x="14" y="33"/>
                    <a:pt x="14" y="38"/>
                    <a:pt x="11" y="41"/>
                  </a:cubicBezTo>
                  <a:cubicBezTo>
                    <a:pt x="11" y="41"/>
                    <a:pt x="11" y="41"/>
                    <a:pt x="11" y="41"/>
                  </a:cubicBezTo>
                  <a:cubicBezTo>
                    <a:pt x="7" y="55"/>
                    <a:pt x="4" y="70"/>
                    <a:pt x="0" y="85"/>
                  </a:cubicBezTo>
                  <a:cubicBezTo>
                    <a:pt x="1" y="89"/>
                    <a:pt x="3" y="86"/>
                    <a:pt x="4"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4"/>
            <p:cNvSpPr>
              <a:spLocks/>
            </p:cNvSpPr>
            <p:nvPr/>
          </p:nvSpPr>
          <p:spPr bwMode="auto">
            <a:xfrm>
              <a:off x="6442076" y="2003426"/>
              <a:ext cx="165100" cy="206375"/>
            </a:xfrm>
            <a:custGeom>
              <a:avLst/>
              <a:gdLst>
                <a:gd name="T0" fmla="*/ 6 w 44"/>
                <a:gd name="T1" fmla="*/ 28 h 55"/>
                <a:gd name="T2" fmla="*/ 5 w 44"/>
                <a:gd name="T3" fmla="*/ 40 h 55"/>
                <a:gd name="T4" fmla="*/ 9 w 44"/>
                <a:gd name="T5" fmla="*/ 44 h 55"/>
                <a:gd name="T6" fmla="*/ 23 w 44"/>
                <a:gd name="T7" fmla="*/ 54 h 55"/>
                <a:gd name="T8" fmla="*/ 35 w 44"/>
                <a:gd name="T9" fmla="*/ 40 h 55"/>
                <a:gd name="T10" fmla="*/ 39 w 44"/>
                <a:gd name="T11" fmla="*/ 35 h 55"/>
                <a:gd name="T12" fmla="*/ 44 w 44"/>
                <a:gd name="T13" fmla="*/ 7 h 55"/>
                <a:gd name="T14" fmla="*/ 38 w 44"/>
                <a:gd name="T15" fmla="*/ 0 h 55"/>
                <a:gd name="T16" fmla="*/ 24 w 44"/>
                <a:gd name="T17" fmla="*/ 11 h 55"/>
                <a:gd name="T18" fmla="*/ 6 w 44"/>
                <a:gd name="T19"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55">
                  <a:moveTo>
                    <a:pt x="6" y="28"/>
                  </a:moveTo>
                  <a:cubicBezTo>
                    <a:pt x="0" y="33"/>
                    <a:pt x="1" y="36"/>
                    <a:pt x="5" y="40"/>
                  </a:cubicBezTo>
                  <a:cubicBezTo>
                    <a:pt x="7" y="41"/>
                    <a:pt x="8" y="43"/>
                    <a:pt x="9" y="44"/>
                  </a:cubicBezTo>
                  <a:cubicBezTo>
                    <a:pt x="15" y="47"/>
                    <a:pt x="18" y="55"/>
                    <a:pt x="23" y="54"/>
                  </a:cubicBezTo>
                  <a:cubicBezTo>
                    <a:pt x="29" y="53"/>
                    <a:pt x="31" y="45"/>
                    <a:pt x="35" y="40"/>
                  </a:cubicBezTo>
                  <a:cubicBezTo>
                    <a:pt x="36" y="38"/>
                    <a:pt x="38" y="37"/>
                    <a:pt x="39" y="35"/>
                  </a:cubicBezTo>
                  <a:cubicBezTo>
                    <a:pt x="43" y="26"/>
                    <a:pt x="41" y="16"/>
                    <a:pt x="44" y="7"/>
                  </a:cubicBezTo>
                  <a:cubicBezTo>
                    <a:pt x="43" y="4"/>
                    <a:pt x="41" y="2"/>
                    <a:pt x="38" y="0"/>
                  </a:cubicBezTo>
                  <a:cubicBezTo>
                    <a:pt x="32" y="2"/>
                    <a:pt x="28" y="7"/>
                    <a:pt x="24" y="11"/>
                  </a:cubicBezTo>
                  <a:cubicBezTo>
                    <a:pt x="18" y="17"/>
                    <a:pt x="12" y="23"/>
                    <a:pt x="6" y="28"/>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5"/>
            <p:cNvSpPr>
              <a:spLocks/>
            </p:cNvSpPr>
            <p:nvPr/>
          </p:nvSpPr>
          <p:spPr bwMode="auto">
            <a:xfrm>
              <a:off x="6249988" y="2022476"/>
              <a:ext cx="142875" cy="211138"/>
            </a:xfrm>
            <a:custGeom>
              <a:avLst/>
              <a:gdLst>
                <a:gd name="T0" fmla="*/ 11 w 38"/>
                <a:gd name="T1" fmla="*/ 49 h 56"/>
                <a:gd name="T2" fmla="*/ 19 w 38"/>
                <a:gd name="T3" fmla="*/ 50 h 56"/>
                <a:gd name="T4" fmla="*/ 27 w 38"/>
                <a:gd name="T5" fmla="*/ 42 h 56"/>
                <a:gd name="T6" fmla="*/ 33 w 38"/>
                <a:gd name="T7" fmla="*/ 35 h 56"/>
                <a:gd name="T8" fmla="*/ 33 w 38"/>
                <a:gd name="T9" fmla="*/ 23 h 56"/>
                <a:gd name="T10" fmla="*/ 9 w 38"/>
                <a:gd name="T11" fmla="*/ 0 h 56"/>
                <a:gd name="T12" fmla="*/ 0 w 38"/>
                <a:gd name="T13" fmla="*/ 13 h 56"/>
                <a:gd name="T14" fmla="*/ 9 w 38"/>
                <a:gd name="T15" fmla="*/ 47 h 56"/>
                <a:gd name="T16" fmla="*/ 11 w 38"/>
                <a:gd name="T1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56">
                  <a:moveTo>
                    <a:pt x="11" y="49"/>
                  </a:moveTo>
                  <a:cubicBezTo>
                    <a:pt x="13" y="56"/>
                    <a:pt x="16" y="54"/>
                    <a:pt x="19" y="50"/>
                  </a:cubicBezTo>
                  <a:cubicBezTo>
                    <a:pt x="22" y="47"/>
                    <a:pt x="25" y="45"/>
                    <a:pt x="27" y="42"/>
                  </a:cubicBezTo>
                  <a:cubicBezTo>
                    <a:pt x="29" y="40"/>
                    <a:pt x="31" y="37"/>
                    <a:pt x="33" y="35"/>
                  </a:cubicBezTo>
                  <a:cubicBezTo>
                    <a:pt x="38" y="31"/>
                    <a:pt x="38" y="27"/>
                    <a:pt x="33" y="23"/>
                  </a:cubicBezTo>
                  <a:cubicBezTo>
                    <a:pt x="25" y="16"/>
                    <a:pt x="17" y="8"/>
                    <a:pt x="9" y="0"/>
                  </a:cubicBezTo>
                  <a:cubicBezTo>
                    <a:pt x="6" y="4"/>
                    <a:pt x="3" y="9"/>
                    <a:pt x="0" y="13"/>
                  </a:cubicBezTo>
                  <a:cubicBezTo>
                    <a:pt x="3" y="25"/>
                    <a:pt x="5" y="36"/>
                    <a:pt x="9" y="47"/>
                  </a:cubicBezTo>
                  <a:cubicBezTo>
                    <a:pt x="9" y="48"/>
                    <a:pt x="10" y="48"/>
                    <a:pt x="11" y="49"/>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6"/>
            <p:cNvSpPr>
              <a:spLocks/>
            </p:cNvSpPr>
            <p:nvPr/>
          </p:nvSpPr>
          <p:spPr bwMode="auto">
            <a:xfrm>
              <a:off x="2368551" y="3541713"/>
              <a:ext cx="30163" cy="104775"/>
            </a:xfrm>
            <a:custGeom>
              <a:avLst/>
              <a:gdLst>
                <a:gd name="T0" fmla="*/ 0 w 8"/>
                <a:gd name="T1" fmla="*/ 3 h 28"/>
                <a:gd name="T2" fmla="*/ 6 w 8"/>
                <a:gd name="T3" fmla="*/ 28 h 28"/>
                <a:gd name="T4" fmla="*/ 8 w 8"/>
                <a:gd name="T5" fmla="*/ 23 h 28"/>
                <a:gd name="T6" fmla="*/ 3 w 8"/>
                <a:gd name="T7" fmla="*/ 0 h 28"/>
                <a:gd name="T8" fmla="*/ 0 w 8"/>
                <a:gd name="T9" fmla="*/ 3 h 28"/>
              </a:gdLst>
              <a:ahLst/>
              <a:cxnLst>
                <a:cxn ang="0">
                  <a:pos x="T0" y="T1"/>
                </a:cxn>
                <a:cxn ang="0">
                  <a:pos x="T2" y="T3"/>
                </a:cxn>
                <a:cxn ang="0">
                  <a:pos x="T4" y="T5"/>
                </a:cxn>
                <a:cxn ang="0">
                  <a:pos x="T6" y="T7"/>
                </a:cxn>
                <a:cxn ang="0">
                  <a:pos x="T8" y="T9"/>
                </a:cxn>
              </a:cxnLst>
              <a:rect l="0" t="0" r="r" b="b"/>
              <a:pathLst>
                <a:path w="8" h="28">
                  <a:moveTo>
                    <a:pt x="0" y="3"/>
                  </a:moveTo>
                  <a:cubicBezTo>
                    <a:pt x="2" y="12"/>
                    <a:pt x="4" y="20"/>
                    <a:pt x="6" y="28"/>
                  </a:cubicBezTo>
                  <a:cubicBezTo>
                    <a:pt x="7" y="27"/>
                    <a:pt x="7" y="25"/>
                    <a:pt x="8" y="23"/>
                  </a:cubicBezTo>
                  <a:cubicBezTo>
                    <a:pt x="6" y="16"/>
                    <a:pt x="3" y="8"/>
                    <a:pt x="3" y="0"/>
                  </a:cubicBezTo>
                  <a:cubicBezTo>
                    <a:pt x="2" y="1"/>
                    <a:pt x="1" y="2"/>
                    <a:pt x="0" y="3"/>
                  </a:cubicBez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7"/>
            <p:cNvSpPr>
              <a:spLocks/>
            </p:cNvSpPr>
            <p:nvPr/>
          </p:nvSpPr>
          <p:spPr bwMode="auto">
            <a:xfrm>
              <a:off x="2759076" y="2049463"/>
              <a:ext cx="523875" cy="1101725"/>
            </a:xfrm>
            <a:custGeom>
              <a:avLst/>
              <a:gdLst>
                <a:gd name="T0" fmla="*/ 105 w 140"/>
                <a:gd name="T1" fmla="*/ 205 h 294"/>
                <a:gd name="T2" fmla="*/ 87 w 140"/>
                <a:gd name="T3" fmla="*/ 150 h 294"/>
                <a:gd name="T4" fmla="*/ 73 w 140"/>
                <a:gd name="T5" fmla="*/ 7 h 294"/>
                <a:gd name="T6" fmla="*/ 71 w 140"/>
                <a:gd name="T7" fmla="*/ 0 h 294"/>
                <a:gd name="T8" fmla="*/ 57 w 140"/>
                <a:gd name="T9" fmla="*/ 25 h 294"/>
                <a:gd name="T10" fmla="*/ 49 w 140"/>
                <a:gd name="T11" fmla="*/ 51 h 294"/>
                <a:gd name="T12" fmla="*/ 1 w 140"/>
                <a:gd name="T13" fmla="*/ 2 h 294"/>
                <a:gd name="T14" fmla="*/ 5 w 140"/>
                <a:gd name="T15" fmla="*/ 48 h 294"/>
                <a:gd name="T16" fmla="*/ 22 w 140"/>
                <a:gd name="T17" fmla="*/ 258 h 294"/>
                <a:gd name="T18" fmla="*/ 22 w 140"/>
                <a:gd name="T19" fmla="*/ 287 h 294"/>
                <a:gd name="T20" fmla="*/ 30 w 140"/>
                <a:gd name="T21" fmla="*/ 294 h 294"/>
                <a:gd name="T22" fmla="*/ 132 w 140"/>
                <a:gd name="T23" fmla="*/ 294 h 294"/>
                <a:gd name="T24" fmla="*/ 137 w 140"/>
                <a:gd name="T25" fmla="*/ 287 h 294"/>
                <a:gd name="T26" fmla="*/ 105 w 140"/>
                <a:gd name="T27" fmla="*/ 20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0" h="294">
                  <a:moveTo>
                    <a:pt x="105" y="205"/>
                  </a:moveTo>
                  <a:cubicBezTo>
                    <a:pt x="99" y="187"/>
                    <a:pt x="90" y="169"/>
                    <a:pt x="87" y="150"/>
                  </a:cubicBezTo>
                  <a:cubicBezTo>
                    <a:pt x="80" y="103"/>
                    <a:pt x="76" y="55"/>
                    <a:pt x="73" y="7"/>
                  </a:cubicBezTo>
                  <a:cubicBezTo>
                    <a:pt x="73" y="5"/>
                    <a:pt x="74" y="2"/>
                    <a:pt x="71" y="0"/>
                  </a:cubicBezTo>
                  <a:cubicBezTo>
                    <a:pt x="66" y="8"/>
                    <a:pt x="63" y="18"/>
                    <a:pt x="57" y="25"/>
                  </a:cubicBezTo>
                  <a:cubicBezTo>
                    <a:pt x="51" y="33"/>
                    <a:pt x="55" y="44"/>
                    <a:pt x="49" y="51"/>
                  </a:cubicBezTo>
                  <a:cubicBezTo>
                    <a:pt x="32" y="35"/>
                    <a:pt x="13" y="22"/>
                    <a:pt x="1" y="2"/>
                  </a:cubicBezTo>
                  <a:cubicBezTo>
                    <a:pt x="0" y="17"/>
                    <a:pt x="1" y="33"/>
                    <a:pt x="5" y="48"/>
                  </a:cubicBezTo>
                  <a:cubicBezTo>
                    <a:pt x="22" y="117"/>
                    <a:pt x="23" y="187"/>
                    <a:pt x="22" y="258"/>
                  </a:cubicBezTo>
                  <a:cubicBezTo>
                    <a:pt x="22" y="267"/>
                    <a:pt x="23" y="277"/>
                    <a:pt x="22" y="287"/>
                  </a:cubicBezTo>
                  <a:cubicBezTo>
                    <a:pt x="22" y="293"/>
                    <a:pt x="24" y="294"/>
                    <a:pt x="30" y="294"/>
                  </a:cubicBezTo>
                  <a:cubicBezTo>
                    <a:pt x="64" y="294"/>
                    <a:pt x="98" y="294"/>
                    <a:pt x="132" y="294"/>
                  </a:cubicBezTo>
                  <a:cubicBezTo>
                    <a:pt x="140" y="294"/>
                    <a:pt x="139" y="292"/>
                    <a:pt x="137" y="287"/>
                  </a:cubicBezTo>
                  <a:cubicBezTo>
                    <a:pt x="124" y="260"/>
                    <a:pt x="114" y="233"/>
                    <a:pt x="105" y="20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8"/>
            <p:cNvSpPr>
              <a:spLocks/>
            </p:cNvSpPr>
            <p:nvPr/>
          </p:nvSpPr>
          <p:spPr bwMode="auto">
            <a:xfrm>
              <a:off x="7645401" y="3225801"/>
              <a:ext cx="187325" cy="1744663"/>
            </a:xfrm>
            <a:custGeom>
              <a:avLst/>
              <a:gdLst>
                <a:gd name="T0" fmla="*/ 27 w 50"/>
                <a:gd name="T1" fmla="*/ 143 h 465"/>
                <a:gd name="T2" fmla="*/ 14 w 50"/>
                <a:gd name="T3" fmla="*/ 64 h 465"/>
                <a:gd name="T4" fmla="*/ 13 w 50"/>
                <a:gd name="T5" fmla="*/ 4 h 465"/>
                <a:gd name="T6" fmla="*/ 10 w 50"/>
                <a:gd name="T7" fmla="*/ 0 h 465"/>
                <a:gd name="T8" fmla="*/ 8 w 50"/>
                <a:gd name="T9" fmla="*/ 4 h 465"/>
                <a:gd name="T10" fmla="*/ 7 w 50"/>
                <a:gd name="T11" fmla="*/ 8 h 465"/>
                <a:gd name="T12" fmla="*/ 0 w 50"/>
                <a:gd name="T13" fmla="*/ 109 h 465"/>
                <a:gd name="T14" fmla="*/ 5 w 50"/>
                <a:gd name="T15" fmla="*/ 433 h 465"/>
                <a:gd name="T16" fmla="*/ 8 w 50"/>
                <a:gd name="T17" fmla="*/ 465 h 465"/>
                <a:gd name="T18" fmla="*/ 30 w 50"/>
                <a:gd name="T19" fmla="*/ 438 h 465"/>
                <a:gd name="T20" fmla="*/ 43 w 50"/>
                <a:gd name="T21" fmla="*/ 376 h 465"/>
                <a:gd name="T22" fmla="*/ 49 w 50"/>
                <a:gd name="T23" fmla="*/ 315 h 465"/>
                <a:gd name="T24" fmla="*/ 27 w 50"/>
                <a:gd name="T25" fmla="*/ 14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65">
                  <a:moveTo>
                    <a:pt x="27" y="143"/>
                  </a:moveTo>
                  <a:cubicBezTo>
                    <a:pt x="23" y="117"/>
                    <a:pt x="14" y="91"/>
                    <a:pt x="14" y="64"/>
                  </a:cubicBezTo>
                  <a:cubicBezTo>
                    <a:pt x="14" y="44"/>
                    <a:pt x="10" y="24"/>
                    <a:pt x="13" y="4"/>
                  </a:cubicBezTo>
                  <a:cubicBezTo>
                    <a:pt x="13" y="2"/>
                    <a:pt x="12" y="0"/>
                    <a:pt x="10" y="0"/>
                  </a:cubicBezTo>
                  <a:cubicBezTo>
                    <a:pt x="8" y="0"/>
                    <a:pt x="8" y="2"/>
                    <a:pt x="8" y="4"/>
                  </a:cubicBezTo>
                  <a:cubicBezTo>
                    <a:pt x="7" y="5"/>
                    <a:pt x="7" y="6"/>
                    <a:pt x="7" y="8"/>
                  </a:cubicBezTo>
                  <a:cubicBezTo>
                    <a:pt x="3" y="41"/>
                    <a:pt x="1" y="75"/>
                    <a:pt x="0" y="109"/>
                  </a:cubicBezTo>
                  <a:cubicBezTo>
                    <a:pt x="5" y="433"/>
                    <a:pt x="5" y="433"/>
                    <a:pt x="5" y="433"/>
                  </a:cubicBezTo>
                  <a:cubicBezTo>
                    <a:pt x="6" y="443"/>
                    <a:pt x="7" y="454"/>
                    <a:pt x="8" y="465"/>
                  </a:cubicBezTo>
                  <a:cubicBezTo>
                    <a:pt x="20" y="459"/>
                    <a:pt x="27" y="448"/>
                    <a:pt x="30" y="438"/>
                  </a:cubicBezTo>
                  <a:cubicBezTo>
                    <a:pt x="36" y="418"/>
                    <a:pt x="41" y="397"/>
                    <a:pt x="43" y="376"/>
                  </a:cubicBezTo>
                  <a:cubicBezTo>
                    <a:pt x="45" y="356"/>
                    <a:pt x="50" y="336"/>
                    <a:pt x="49" y="315"/>
                  </a:cubicBezTo>
                  <a:cubicBezTo>
                    <a:pt x="45" y="257"/>
                    <a:pt x="35" y="200"/>
                    <a:pt x="27" y="1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9"/>
            <p:cNvSpPr>
              <a:spLocks/>
            </p:cNvSpPr>
            <p:nvPr/>
          </p:nvSpPr>
          <p:spPr bwMode="auto">
            <a:xfrm>
              <a:off x="7097713" y="2016126"/>
              <a:ext cx="484188" cy="681038"/>
            </a:xfrm>
            <a:custGeom>
              <a:avLst/>
              <a:gdLst>
                <a:gd name="T0" fmla="*/ 112 w 129"/>
                <a:gd name="T1" fmla="*/ 5 h 182"/>
                <a:gd name="T2" fmla="*/ 70 w 129"/>
                <a:gd name="T3" fmla="*/ 48 h 182"/>
                <a:gd name="T4" fmla="*/ 58 w 129"/>
                <a:gd name="T5" fmla="*/ 62 h 182"/>
                <a:gd name="T6" fmla="*/ 56 w 129"/>
                <a:gd name="T7" fmla="*/ 61 h 182"/>
                <a:gd name="T8" fmla="*/ 62 w 129"/>
                <a:gd name="T9" fmla="*/ 29 h 182"/>
                <a:gd name="T10" fmla="*/ 17 w 129"/>
                <a:gd name="T11" fmla="*/ 51 h 182"/>
                <a:gd name="T12" fmla="*/ 16 w 129"/>
                <a:gd name="T13" fmla="*/ 56 h 182"/>
                <a:gd name="T14" fmla="*/ 30 w 129"/>
                <a:gd name="T15" fmla="*/ 68 h 182"/>
                <a:gd name="T16" fmla="*/ 31 w 129"/>
                <a:gd name="T17" fmla="*/ 80 h 182"/>
                <a:gd name="T18" fmla="*/ 5 w 129"/>
                <a:gd name="T19" fmla="*/ 124 h 182"/>
                <a:gd name="T20" fmla="*/ 2 w 129"/>
                <a:gd name="T21" fmla="*/ 175 h 182"/>
                <a:gd name="T22" fmla="*/ 5 w 129"/>
                <a:gd name="T23" fmla="*/ 178 h 182"/>
                <a:gd name="T24" fmla="*/ 23 w 129"/>
                <a:gd name="T25" fmla="*/ 166 h 182"/>
                <a:gd name="T26" fmla="*/ 24 w 129"/>
                <a:gd name="T27" fmla="*/ 161 h 182"/>
                <a:gd name="T28" fmla="*/ 61 w 129"/>
                <a:gd name="T29" fmla="*/ 76 h 182"/>
                <a:gd name="T30" fmla="*/ 95 w 129"/>
                <a:gd name="T31" fmla="*/ 64 h 182"/>
                <a:gd name="T32" fmla="*/ 124 w 129"/>
                <a:gd name="T33" fmla="*/ 46 h 182"/>
                <a:gd name="T34" fmla="*/ 123 w 129"/>
                <a:gd name="T35" fmla="*/ 7 h 182"/>
                <a:gd name="T36" fmla="*/ 112 w 129"/>
                <a:gd name="T37" fmla="*/ 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182">
                  <a:moveTo>
                    <a:pt x="112" y="5"/>
                  </a:moveTo>
                  <a:cubicBezTo>
                    <a:pt x="98" y="20"/>
                    <a:pt x="84" y="34"/>
                    <a:pt x="70" y="48"/>
                  </a:cubicBezTo>
                  <a:cubicBezTo>
                    <a:pt x="66" y="53"/>
                    <a:pt x="62" y="58"/>
                    <a:pt x="58" y="62"/>
                  </a:cubicBezTo>
                  <a:cubicBezTo>
                    <a:pt x="57" y="62"/>
                    <a:pt x="57" y="61"/>
                    <a:pt x="56" y="61"/>
                  </a:cubicBezTo>
                  <a:cubicBezTo>
                    <a:pt x="58" y="51"/>
                    <a:pt x="60" y="41"/>
                    <a:pt x="62" y="29"/>
                  </a:cubicBezTo>
                  <a:cubicBezTo>
                    <a:pt x="45" y="37"/>
                    <a:pt x="32" y="46"/>
                    <a:pt x="17" y="51"/>
                  </a:cubicBezTo>
                  <a:cubicBezTo>
                    <a:pt x="14" y="52"/>
                    <a:pt x="14" y="54"/>
                    <a:pt x="16" y="56"/>
                  </a:cubicBezTo>
                  <a:cubicBezTo>
                    <a:pt x="21" y="60"/>
                    <a:pt x="25" y="64"/>
                    <a:pt x="30" y="68"/>
                  </a:cubicBezTo>
                  <a:cubicBezTo>
                    <a:pt x="35" y="72"/>
                    <a:pt x="35" y="75"/>
                    <a:pt x="31" y="80"/>
                  </a:cubicBezTo>
                  <a:cubicBezTo>
                    <a:pt x="22" y="94"/>
                    <a:pt x="10" y="107"/>
                    <a:pt x="5" y="124"/>
                  </a:cubicBezTo>
                  <a:cubicBezTo>
                    <a:pt x="0" y="140"/>
                    <a:pt x="3" y="158"/>
                    <a:pt x="2" y="175"/>
                  </a:cubicBezTo>
                  <a:cubicBezTo>
                    <a:pt x="2" y="177"/>
                    <a:pt x="3" y="178"/>
                    <a:pt x="5" y="178"/>
                  </a:cubicBezTo>
                  <a:cubicBezTo>
                    <a:pt x="18" y="182"/>
                    <a:pt x="23" y="178"/>
                    <a:pt x="23" y="166"/>
                  </a:cubicBezTo>
                  <a:cubicBezTo>
                    <a:pt x="24" y="164"/>
                    <a:pt x="24" y="162"/>
                    <a:pt x="24" y="161"/>
                  </a:cubicBezTo>
                  <a:cubicBezTo>
                    <a:pt x="24" y="127"/>
                    <a:pt x="36" y="99"/>
                    <a:pt x="61" y="76"/>
                  </a:cubicBezTo>
                  <a:cubicBezTo>
                    <a:pt x="72" y="66"/>
                    <a:pt x="82" y="62"/>
                    <a:pt x="95" y="64"/>
                  </a:cubicBezTo>
                  <a:cubicBezTo>
                    <a:pt x="110" y="66"/>
                    <a:pt x="118" y="59"/>
                    <a:pt x="124" y="46"/>
                  </a:cubicBezTo>
                  <a:cubicBezTo>
                    <a:pt x="129" y="33"/>
                    <a:pt x="128" y="20"/>
                    <a:pt x="123" y="7"/>
                  </a:cubicBezTo>
                  <a:cubicBezTo>
                    <a:pt x="120" y="1"/>
                    <a:pt x="117" y="0"/>
                    <a:pt x="11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0"/>
            <p:cNvSpPr>
              <a:spLocks/>
            </p:cNvSpPr>
            <p:nvPr/>
          </p:nvSpPr>
          <p:spPr bwMode="auto">
            <a:xfrm>
              <a:off x="3722688" y="2198688"/>
              <a:ext cx="415925" cy="525463"/>
            </a:xfrm>
            <a:custGeom>
              <a:avLst/>
              <a:gdLst>
                <a:gd name="T0" fmla="*/ 73 w 111"/>
                <a:gd name="T1" fmla="*/ 14 h 140"/>
                <a:gd name="T2" fmla="*/ 67 w 111"/>
                <a:gd name="T3" fmla="*/ 18 h 140"/>
                <a:gd name="T4" fmla="*/ 67 w 111"/>
                <a:gd name="T5" fmla="*/ 46 h 140"/>
                <a:gd name="T6" fmla="*/ 64 w 111"/>
                <a:gd name="T7" fmla="*/ 54 h 140"/>
                <a:gd name="T8" fmla="*/ 57 w 111"/>
                <a:gd name="T9" fmla="*/ 50 h 140"/>
                <a:gd name="T10" fmla="*/ 22 w 111"/>
                <a:gd name="T11" fmla="*/ 6 h 140"/>
                <a:gd name="T12" fmla="*/ 17 w 111"/>
                <a:gd name="T13" fmla="*/ 3 h 140"/>
                <a:gd name="T14" fmla="*/ 1 w 111"/>
                <a:gd name="T15" fmla="*/ 25 h 140"/>
                <a:gd name="T16" fmla="*/ 2 w 111"/>
                <a:gd name="T17" fmla="*/ 51 h 140"/>
                <a:gd name="T18" fmla="*/ 10 w 111"/>
                <a:gd name="T19" fmla="*/ 57 h 140"/>
                <a:gd name="T20" fmla="*/ 36 w 111"/>
                <a:gd name="T21" fmla="*/ 52 h 140"/>
                <a:gd name="T22" fmla="*/ 45 w 111"/>
                <a:gd name="T23" fmla="*/ 54 h 140"/>
                <a:gd name="T24" fmla="*/ 87 w 111"/>
                <a:gd name="T25" fmla="*/ 128 h 140"/>
                <a:gd name="T26" fmla="*/ 92 w 111"/>
                <a:gd name="T27" fmla="*/ 138 h 140"/>
                <a:gd name="T28" fmla="*/ 98 w 111"/>
                <a:gd name="T29" fmla="*/ 140 h 140"/>
                <a:gd name="T30" fmla="*/ 101 w 111"/>
                <a:gd name="T31" fmla="*/ 135 h 140"/>
                <a:gd name="T32" fmla="*/ 88 w 111"/>
                <a:gd name="T33" fmla="*/ 76 h 140"/>
                <a:gd name="T34" fmla="*/ 82 w 111"/>
                <a:gd name="T35" fmla="*/ 50 h 140"/>
                <a:gd name="T36" fmla="*/ 88 w 111"/>
                <a:gd name="T37" fmla="*/ 46 h 140"/>
                <a:gd name="T38" fmla="*/ 111 w 111"/>
                <a:gd name="T39" fmla="*/ 46 h 140"/>
                <a:gd name="T40" fmla="*/ 73 w 111"/>
                <a:gd name="T41"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140">
                  <a:moveTo>
                    <a:pt x="73" y="14"/>
                  </a:moveTo>
                  <a:cubicBezTo>
                    <a:pt x="68" y="12"/>
                    <a:pt x="67" y="13"/>
                    <a:pt x="67" y="18"/>
                  </a:cubicBezTo>
                  <a:cubicBezTo>
                    <a:pt x="67" y="28"/>
                    <a:pt x="67" y="37"/>
                    <a:pt x="67" y="46"/>
                  </a:cubicBezTo>
                  <a:cubicBezTo>
                    <a:pt x="67" y="49"/>
                    <a:pt x="68" y="53"/>
                    <a:pt x="64" y="54"/>
                  </a:cubicBezTo>
                  <a:cubicBezTo>
                    <a:pt x="60" y="56"/>
                    <a:pt x="59" y="52"/>
                    <a:pt x="57" y="50"/>
                  </a:cubicBezTo>
                  <a:cubicBezTo>
                    <a:pt x="46" y="35"/>
                    <a:pt x="34" y="21"/>
                    <a:pt x="22" y="6"/>
                  </a:cubicBezTo>
                  <a:cubicBezTo>
                    <a:pt x="21" y="4"/>
                    <a:pt x="19" y="0"/>
                    <a:pt x="17" y="3"/>
                  </a:cubicBezTo>
                  <a:cubicBezTo>
                    <a:pt x="11" y="10"/>
                    <a:pt x="2" y="15"/>
                    <a:pt x="1" y="25"/>
                  </a:cubicBezTo>
                  <a:cubicBezTo>
                    <a:pt x="0" y="34"/>
                    <a:pt x="0" y="42"/>
                    <a:pt x="2" y="51"/>
                  </a:cubicBezTo>
                  <a:cubicBezTo>
                    <a:pt x="2" y="56"/>
                    <a:pt x="5" y="58"/>
                    <a:pt x="10" y="57"/>
                  </a:cubicBezTo>
                  <a:cubicBezTo>
                    <a:pt x="18" y="55"/>
                    <a:pt x="27" y="54"/>
                    <a:pt x="36" y="52"/>
                  </a:cubicBezTo>
                  <a:cubicBezTo>
                    <a:pt x="39" y="52"/>
                    <a:pt x="42" y="50"/>
                    <a:pt x="45" y="54"/>
                  </a:cubicBezTo>
                  <a:cubicBezTo>
                    <a:pt x="60" y="78"/>
                    <a:pt x="80" y="100"/>
                    <a:pt x="87" y="128"/>
                  </a:cubicBezTo>
                  <a:cubicBezTo>
                    <a:pt x="88" y="132"/>
                    <a:pt x="90" y="135"/>
                    <a:pt x="92" y="138"/>
                  </a:cubicBezTo>
                  <a:cubicBezTo>
                    <a:pt x="93" y="140"/>
                    <a:pt x="96" y="140"/>
                    <a:pt x="98" y="140"/>
                  </a:cubicBezTo>
                  <a:cubicBezTo>
                    <a:pt x="101" y="139"/>
                    <a:pt x="101" y="137"/>
                    <a:pt x="101" y="135"/>
                  </a:cubicBezTo>
                  <a:cubicBezTo>
                    <a:pt x="103" y="114"/>
                    <a:pt x="103" y="93"/>
                    <a:pt x="88" y="76"/>
                  </a:cubicBezTo>
                  <a:cubicBezTo>
                    <a:pt x="80" y="69"/>
                    <a:pt x="81" y="59"/>
                    <a:pt x="82" y="50"/>
                  </a:cubicBezTo>
                  <a:cubicBezTo>
                    <a:pt x="83" y="46"/>
                    <a:pt x="85" y="45"/>
                    <a:pt x="88" y="46"/>
                  </a:cubicBezTo>
                  <a:cubicBezTo>
                    <a:pt x="95" y="46"/>
                    <a:pt x="102" y="46"/>
                    <a:pt x="111" y="46"/>
                  </a:cubicBezTo>
                  <a:cubicBezTo>
                    <a:pt x="99" y="33"/>
                    <a:pt x="87" y="22"/>
                    <a:pt x="73"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1"/>
            <p:cNvSpPr>
              <a:spLocks/>
            </p:cNvSpPr>
            <p:nvPr/>
          </p:nvSpPr>
          <p:spPr bwMode="auto">
            <a:xfrm>
              <a:off x="5159376" y="3616326"/>
              <a:ext cx="123825" cy="866775"/>
            </a:xfrm>
            <a:custGeom>
              <a:avLst/>
              <a:gdLst>
                <a:gd name="T0" fmla="*/ 14 w 33"/>
                <a:gd name="T1" fmla="*/ 7 h 231"/>
                <a:gd name="T2" fmla="*/ 7 w 33"/>
                <a:gd name="T3" fmla="*/ 3 h 231"/>
                <a:gd name="T4" fmla="*/ 0 w 33"/>
                <a:gd name="T5" fmla="*/ 13 h 231"/>
                <a:gd name="T6" fmla="*/ 7 w 33"/>
                <a:gd name="T7" fmla="*/ 128 h 231"/>
                <a:gd name="T8" fmla="*/ 16 w 33"/>
                <a:gd name="T9" fmla="*/ 178 h 231"/>
                <a:gd name="T10" fmla="*/ 33 w 33"/>
                <a:gd name="T11" fmla="*/ 231 h 231"/>
                <a:gd name="T12" fmla="*/ 33 w 33"/>
                <a:gd name="T13" fmla="*/ 221 h 231"/>
                <a:gd name="T14" fmla="*/ 14 w 33"/>
                <a:gd name="T15" fmla="*/ 7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31">
                  <a:moveTo>
                    <a:pt x="14" y="7"/>
                  </a:moveTo>
                  <a:cubicBezTo>
                    <a:pt x="13" y="3"/>
                    <a:pt x="13" y="0"/>
                    <a:pt x="7" y="3"/>
                  </a:cubicBezTo>
                  <a:cubicBezTo>
                    <a:pt x="2" y="5"/>
                    <a:pt x="0" y="8"/>
                    <a:pt x="0" y="13"/>
                  </a:cubicBezTo>
                  <a:cubicBezTo>
                    <a:pt x="0" y="52"/>
                    <a:pt x="3" y="90"/>
                    <a:pt x="7" y="128"/>
                  </a:cubicBezTo>
                  <a:cubicBezTo>
                    <a:pt x="9" y="145"/>
                    <a:pt x="10" y="162"/>
                    <a:pt x="16" y="178"/>
                  </a:cubicBezTo>
                  <a:cubicBezTo>
                    <a:pt x="22" y="195"/>
                    <a:pt x="28" y="212"/>
                    <a:pt x="33" y="231"/>
                  </a:cubicBezTo>
                  <a:cubicBezTo>
                    <a:pt x="33" y="227"/>
                    <a:pt x="33" y="224"/>
                    <a:pt x="33" y="221"/>
                  </a:cubicBezTo>
                  <a:cubicBezTo>
                    <a:pt x="32" y="149"/>
                    <a:pt x="29" y="78"/>
                    <a:pt x="14"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2"/>
            <p:cNvSpPr>
              <a:spLocks/>
            </p:cNvSpPr>
            <p:nvPr/>
          </p:nvSpPr>
          <p:spPr bwMode="auto">
            <a:xfrm>
              <a:off x="1220788" y="2165351"/>
              <a:ext cx="7938" cy="11113"/>
            </a:xfrm>
            <a:custGeom>
              <a:avLst/>
              <a:gdLst>
                <a:gd name="T0" fmla="*/ 2 w 2"/>
                <a:gd name="T1" fmla="*/ 1 h 3"/>
                <a:gd name="T2" fmla="*/ 0 w 2"/>
                <a:gd name="T3" fmla="*/ 0 h 3"/>
                <a:gd name="T4" fmla="*/ 2 w 2"/>
                <a:gd name="T5" fmla="*/ 3 h 3"/>
                <a:gd name="T6" fmla="*/ 2 w 2"/>
                <a:gd name="T7" fmla="*/ 1 h 3"/>
              </a:gdLst>
              <a:ahLst/>
              <a:cxnLst>
                <a:cxn ang="0">
                  <a:pos x="T0" y="T1"/>
                </a:cxn>
                <a:cxn ang="0">
                  <a:pos x="T2" y="T3"/>
                </a:cxn>
                <a:cxn ang="0">
                  <a:pos x="T4" y="T5"/>
                </a:cxn>
                <a:cxn ang="0">
                  <a:pos x="T6" y="T7"/>
                </a:cxn>
              </a:cxnLst>
              <a:rect l="0" t="0" r="r" b="b"/>
              <a:pathLst>
                <a:path w="2" h="3">
                  <a:moveTo>
                    <a:pt x="2" y="1"/>
                  </a:moveTo>
                  <a:cubicBezTo>
                    <a:pt x="2" y="1"/>
                    <a:pt x="1" y="1"/>
                    <a:pt x="0" y="0"/>
                  </a:cubicBezTo>
                  <a:cubicBezTo>
                    <a:pt x="1" y="1"/>
                    <a:pt x="1" y="2"/>
                    <a:pt x="2" y="3"/>
                  </a:cubicBezTo>
                  <a:cubicBezTo>
                    <a:pt x="2" y="2"/>
                    <a:pt x="2" y="2"/>
                    <a:pt x="2" y="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3"/>
            <p:cNvSpPr>
              <a:spLocks/>
            </p:cNvSpPr>
            <p:nvPr/>
          </p:nvSpPr>
          <p:spPr bwMode="auto">
            <a:xfrm>
              <a:off x="1157288" y="2079626"/>
              <a:ext cx="150813" cy="434975"/>
            </a:xfrm>
            <a:custGeom>
              <a:avLst/>
              <a:gdLst>
                <a:gd name="T0" fmla="*/ 27 w 40"/>
                <a:gd name="T1" fmla="*/ 16 h 116"/>
                <a:gd name="T2" fmla="*/ 25 w 40"/>
                <a:gd name="T3" fmla="*/ 19 h 116"/>
                <a:gd name="T4" fmla="*/ 13 w 40"/>
                <a:gd name="T5" fmla="*/ 21 h 116"/>
                <a:gd name="T6" fmla="*/ 10 w 40"/>
                <a:gd name="T7" fmla="*/ 19 h 116"/>
                <a:gd name="T8" fmla="*/ 9 w 40"/>
                <a:gd name="T9" fmla="*/ 19 h 116"/>
                <a:gd name="T10" fmla="*/ 3 w 40"/>
                <a:gd name="T11" fmla="*/ 34 h 116"/>
                <a:gd name="T12" fmla="*/ 21 w 40"/>
                <a:gd name="T13" fmla="*/ 94 h 116"/>
                <a:gd name="T14" fmla="*/ 26 w 40"/>
                <a:gd name="T15" fmla="*/ 116 h 116"/>
                <a:gd name="T16" fmla="*/ 36 w 40"/>
                <a:gd name="T17" fmla="*/ 0 h 116"/>
                <a:gd name="T18" fmla="*/ 27 w 40"/>
                <a:gd name="T19" fmla="*/ 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116">
                  <a:moveTo>
                    <a:pt x="27" y="16"/>
                  </a:moveTo>
                  <a:cubicBezTo>
                    <a:pt x="26" y="17"/>
                    <a:pt x="26" y="18"/>
                    <a:pt x="25" y="19"/>
                  </a:cubicBezTo>
                  <a:cubicBezTo>
                    <a:pt x="21" y="28"/>
                    <a:pt x="21" y="28"/>
                    <a:pt x="13" y="21"/>
                  </a:cubicBezTo>
                  <a:cubicBezTo>
                    <a:pt x="12" y="20"/>
                    <a:pt x="11" y="19"/>
                    <a:pt x="10" y="19"/>
                  </a:cubicBezTo>
                  <a:cubicBezTo>
                    <a:pt x="10" y="19"/>
                    <a:pt x="9" y="19"/>
                    <a:pt x="9" y="19"/>
                  </a:cubicBezTo>
                  <a:cubicBezTo>
                    <a:pt x="6" y="24"/>
                    <a:pt x="0" y="26"/>
                    <a:pt x="3" y="34"/>
                  </a:cubicBezTo>
                  <a:cubicBezTo>
                    <a:pt x="12" y="53"/>
                    <a:pt x="15" y="74"/>
                    <a:pt x="21" y="94"/>
                  </a:cubicBezTo>
                  <a:cubicBezTo>
                    <a:pt x="23" y="101"/>
                    <a:pt x="25" y="109"/>
                    <a:pt x="26" y="116"/>
                  </a:cubicBezTo>
                  <a:cubicBezTo>
                    <a:pt x="32" y="77"/>
                    <a:pt x="40" y="39"/>
                    <a:pt x="36" y="0"/>
                  </a:cubicBezTo>
                  <a:cubicBezTo>
                    <a:pt x="30" y="3"/>
                    <a:pt x="30" y="11"/>
                    <a:pt x="27" y="16"/>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4"/>
            <p:cNvSpPr>
              <a:spLocks/>
            </p:cNvSpPr>
            <p:nvPr/>
          </p:nvSpPr>
          <p:spPr bwMode="auto">
            <a:xfrm>
              <a:off x="981076" y="2093913"/>
              <a:ext cx="123825" cy="401638"/>
            </a:xfrm>
            <a:custGeom>
              <a:avLst/>
              <a:gdLst>
                <a:gd name="T0" fmla="*/ 22 w 33"/>
                <a:gd name="T1" fmla="*/ 19 h 107"/>
                <a:gd name="T2" fmla="*/ 10 w 33"/>
                <a:gd name="T3" fmla="*/ 18 h 107"/>
                <a:gd name="T4" fmla="*/ 2 w 33"/>
                <a:gd name="T5" fmla="*/ 4 h 107"/>
                <a:gd name="T6" fmla="*/ 0 w 33"/>
                <a:gd name="T7" fmla="*/ 5 h 107"/>
                <a:gd name="T8" fmla="*/ 15 w 33"/>
                <a:gd name="T9" fmla="*/ 92 h 107"/>
                <a:gd name="T10" fmla="*/ 22 w 33"/>
                <a:gd name="T11" fmla="*/ 107 h 107"/>
                <a:gd name="T12" fmla="*/ 24 w 33"/>
                <a:gd name="T13" fmla="*/ 69 h 107"/>
                <a:gd name="T14" fmla="*/ 31 w 33"/>
                <a:gd name="T15" fmla="*/ 28 h 107"/>
                <a:gd name="T16" fmla="*/ 29 w 33"/>
                <a:gd name="T17" fmla="*/ 14 h 107"/>
                <a:gd name="T18" fmla="*/ 22 w 33"/>
                <a:gd name="T19" fmla="*/ 1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07">
                  <a:moveTo>
                    <a:pt x="22" y="19"/>
                  </a:moveTo>
                  <a:cubicBezTo>
                    <a:pt x="17" y="25"/>
                    <a:pt x="14" y="24"/>
                    <a:pt x="10" y="18"/>
                  </a:cubicBezTo>
                  <a:cubicBezTo>
                    <a:pt x="7" y="14"/>
                    <a:pt x="4" y="9"/>
                    <a:pt x="2" y="4"/>
                  </a:cubicBezTo>
                  <a:cubicBezTo>
                    <a:pt x="0" y="0"/>
                    <a:pt x="1" y="5"/>
                    <a:pt x="0" y="5"/>
                  </a:cubicBezTo>
                  <a:cubicBezTo>
                    <a:pt x="4" y="34"/>
                    <a:pt x="9" y="63"/>
                    <a:pt x="15" y="92"/>
                  </a:cubicBezTo>
                  <a:cubicBezTo>
                    <a:pt x="16" y="97"/>
                    <a:pt x="17" y="102"/>
                    <a:pt x="22" y="107"/>
                  </a:cubicBezTo>
                  <a:cubicBezTo>
                    <a:pt x="23" y="93"/>
                    <a:pt x="24" y="81"/>
                    <a:pt x="24" y="69"/>
                  </a:cubicBezTo>
                  <a:cubicBezTo>
                    <a:pt x="25" y="55"/>
                    <a:pt x="26" y="41"/>
                    <a:pt x="31" y="28"/>
                  </a:cubicBezTo>
                  <a:cubicBezTo>
                    <a:pt x="33" y="22"/>
                    <a:pt x="33" y="18"/>
                    <a:pt x="29" y="14"/>
                  </a:cubicBezTo>
                  <a:cubicBezTo>
                    <a:pt x="25" y="13"/>
                    <a:pt x="24" y="17"/>
                    <a:pt x="22" y="19"/>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5"/>
            <p:cNvSpPr>
              <a:spLocks/>
            </p:cNvSpPr>
            <p:nvPr/>
          </p:nvSpPr>
          <p:spPr bwMode="auto">
            <a:xfrm>
              <a:off x="977901" y="2109788"/>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0" y="0"/>
                    <a:pt x="1" y="1"/>
                    <a:pt x="1" y="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6"/>
            <p:cNvSpPr>
              <a:spLocks/>
            </p:cNvSpPr>
            <p:nvPr/>
          </p:nvSpPr>
          <p:spPr bwMode="auto">
            <a:xfrm>
              <a:off x="6430963" y="2162176"/>
              <a:ext cx="157163" cy="276225"/>
            </a:xfrm>
            <a:custGeom>
              <a:avLst/>
              <a:gdLst>
                <a:gd name="T0" fmla="*/ 33 w 42"/>
                <a:gd name="T1" fmla="*/ 11 h 74"/>
                <a:gd name="T2" fmla="*/ 20 w 42"/>
                <a:gd name="T3" fmla="*/ 12 h 74"/>
                <a:gd name="T4" fmla="*/ 9 w 42"/>
                <a:gd name="T5" fmla="*/ 5 h 74"/>
                <a:gd name="T6" fmla="*/ 8 w 42"/>
                <a:gd name="T7" fmla="*/ 24 h 74"/>
                <a:gd name="T8" fmla="*/ 11 w 42"/>
                <a:gd name="T9" fmla="*/ 31 h 74"/>
                <a:gd name="T10" fmla="*/ 30 w 42"/>
                <a:gd name="T11" fmla="*/ 74 h 74"/>
                <a:gd name="T12" fmla="*/ 42 w 42"/>
                <a:gd name="T13" fmla="*/ 0 h 74"/>
                <a:gd name="T14" fmla="*/ 33 w 42"/>
                <a:gd name="T15" fmla="*/ 11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74">
                  <a:moveTo>
                    <a:pt x="33" y="11"/>
                  </a:moveTo>
                  <a:cubicBezTo>
                    <a:pt x="29" y="17"/>
                    <a:pt x="25" y="17"/>
                    <a:pt x="20" y="12"/>
                  </a:cubicBezTo>
                  <a:cubicBezTo>
                    <a:pt x="17" y="10"/>
                    <a:pt x="15" y="5"/>
                    <a:pt x="9" y="5"/>
                  </a:cubicBezTo>
                  <a:cubicBezTo>
                    <a:pt x="3" y="11"/>
                    <a:pt x="0" y="17"/>
                    <a:pt x="8" y="24"/>
                  </a:cubicBezTo>
                  <a:cubicBezTo>
                    <a:pt x="9" y="26"/>
                    <a:pt x="10" y="28"/>
                    <a:pt x="11" y="31"/>
                  </a:cubicBezTo>
                  <a:cubicBezTo>
                    <a:pt x="17" y="44"/>
                    <a:pt x="24" y="58"/>
                    <a:pt x="30" y="74"/>
                  </a:cubicBezTo>
                  <a:cubicBezTo>
                    <a:pt x="37" y="49"/>
                    <a:pt x="40" y="25"/>
                    <a:pt x="42" y="0"/>
                  </a:cubicBezTo>
                  <a:cubicBezTo>
                    <a:pt x="36" y="1"/>
                    <a:pt x="35" y="7"/>
                    <a:pt x="33" y="1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7"/>
            <p:cNvSpPr>
              <a:spLocks/>
            </p:cNvSpPr>
            <p:nvPr/>
          </p:nvSpPr>
          <p:spPr bwMode="auto">
            <a:xfrm>
              <a:off x="966788" y="1966913"/>
              <a:ext cx="168275" cy="209550"/>
            </a:xfrm>
            <a:custGeom>
              <a:avLst/>
              <a:gdLst>
                <a:gd name="T0" fmla="*/ 42 w 45"/>
                <a:gd name="T1" fmla="*/ 26 h 56"/>
                <a:gd name="T2" fmla="*/ 7 w 45"/>
                <a:gd name="T3" fmla="*/ 3 h 56"/>
                <a:gd name="T4" fmla="*/ 1 w 45"/>
                <a:gd name="T5" fmla="*/ 7 h 56"/>
                <a:gd name="T6" fmla="*/ 3 w 45"/>
                <a:gd name="T7" fmla="*/ 21 h 56"/>
                <a:gd name="T8" fmla="*/ 12 w 45"/>
                <a:gd name="T9" fmla="*/ 45 h 56"/>
                <a:gd name="T10" fmla="*/ 28 w 45"/>
                <a:gd name="T11" fmla="*/ 47 h 56"/>
                <a:gd name="T12" fmla="*/ 31 w 45"/>
                <a:gd name="T13" fmla="*/ 44 h 56"/>
                <a:gd name="T14" fmla="*/ 42 w 45"/>
                <a:gd name="T15" fmla="*/ 32 h 56"/>
                <a:gd name="T16" fmla="*/ 42 w 45"/>
                <a:gd name="T17"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56">
                  <a:moveTo>
                    <a:pt x="42" y="26"/>
                  </a:moveTo>
                  <a:cubicBezTo>
                    <a:pt x="30" y="19"/>
                    <a:pt x="19" y="11"/>
                    <a:pt x="7" y="3"/>
                  </a:cubicBezTo>
                  <a:cubicBezTo>
                    <a:pt x="3" y="0"/>
                    <a:pt x="1" y="2"/>
                    <a:pt x="1" y="7"/>
                  </a:cubicBezTo>
                  <a:cubicBezTo>
                    <a:pt x="0" y="12"/>
                    <a:pt x="2" y="16"/>
                    <a:pt x="3" y="21"/>
                  </a:cubicBezTo>
                  <a:cubicBezTo>
                    <a:pt x="7" y="29"/>
                    <a:pt x="7" y="38"/>
                    <a:pt x="12" y="45"/>
                  </a:cubicBezTo>
                  <a:cubicBezTo>
                    <a:pt x="19" y="56"/>
                    <a:pt x="19" y="56"/>
                    <a:pt x="28" y="47"/>
                  </a:cubicBezTo>
                  <a:cubicBezTo>
                    <a:pt x="29" y="46"/>
                    <a:pt x="30" y="45"/>
                    <a:pt x="31" y="44"/>
                  </a:cubicBezTo>
                  <a:cubicBezTo>
                    <a:pt x="35" y="40"/>
                    <a:pt x="39" y="36"/>
                    <a:pt x="42" y="32"/>
                  </a:cubicBezTo>
                  <a:cubicBezTo>
                    <a:pt x="45" y="30"/>
                    <a:pt x="45" y="28"/>
                    <a:pt x="42" y="26"/>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8"/>
            <p:cNvSpPr>
              <a:spLocks/>
            </p:cNvSpPr>
            <p:nvPr/>
          </p:nvSpPr>
          <p:spPr bwMode="auto">
            <a:xfrm>
              <a:off x="1146176" y="1978026"/>
              <a:ext cx="142875" cy="190500"/>
            </a:xfrm>
            <a:custGeom>
              <a:avLst/>
              <a:gdLst>
                <a:gd name="T0" fmla="*/ 33 w 38"/>
                <a:gd name="T1" fmla="*/ 0 h 51"/>
                <a:gd name="T2" fmla="*/ 5 w 38"/>
                <a:gd name="T3" fmla="*/ 21 h 51"/>
                <a:gd name="T4" fmla="*/ 4 w 38"/>
                <a:gd name="T5" fmla="*/ 30 h 51"/>
                <a:gd name="T6" fmla="*/ 15 w 38"/>
                <a:gd name="T7" fmla="*/ 43 h 51"/>
                <a:gd name="T8" fmla="*/ 20 w 38"/>
                <a:gd name="T9" fmla="*/ 50 h 51"/>
                <a:gd name="T10" fmla="*/ 22 w 38"/>
                <a:gd name="T11" fmla="*/ 51 h 51"/>
                <a:gd name="T12" fmla="*/ 36 w 38"/>
                <a:gd name="T13" fmla="*/ 8 h 51"/>
                <a:gd name="T14" fmla="*/ 33 w 38"/>
                <a:gd name="T15" fmla="*/ 0 h 51"/>
                <a:gd name="T16" fmla="*/ 33 w 38"/>
                <a:gd name="T17" fmla="*/ 0 h 51"/>
                <a:gd name="T18" fmla="*/ 33 w 38"/>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1">
                  <a:moveTo>
                    <a:pt x="33" y="0"/>
                  </a:moveTo>
                  <a:cubicBezTo>
                    <a:pt x="26" y="10"/>
                    <a:pt x="15" y="14"/>
                    <a:pt x="5" y="21"/>
                  </a:cubicBezTo>
                  <a:cubicBezTo>
                    <a:pt x="1" y="24"/>
                    <a:pt x="0" y="26"/>
                    <a:pt x="4" y="30"/>
                  </a:cubicBezTo>
                  <a:cubicBezTo>
                    <a:pt x="8" y="34"/>
                    <a:pt x="11" y="38"/>
                    <a:pt x="15" y="43"/>
                  </a:cubicBezTo>
                  <a:cubicBezTo>
                    <a:pt x="16" y="45"/>
                    <a:pt x="18" y="47"/>
                    <a:pt x="20" y="50"/>
                  </a:cubicBezTo>
                  <a:cubicBezTo>
                    <a:pt x="21" y="51"/>
                    <a:pt x="22" y="51"/>
                    <a:pt x="22" y="51"/>
                  </a:cubicBezTo>
                  <a:cubicBezTo>
                    <a:pt x="30" y="36"/>
                    <a:pt x="38" y="24"/>
                    <a:pt x="36" y="8"/>
                  </a:cubicBezTo>
                  <a:cubicBezTo>
                    <a:pt x="35" y="6"/>
                    <a:pt x="35" y="2"/>
                    <a:pt x="33" y="0"/>
                  </a:cubicBezTo>
                  <a:cubicBezTo>
                    <a:pt x="33" y="0"/>
                    <a:pt x="33" y="0"/>
                    <a:pt x="33" y="0"/>
                  </a:cubicBezTo>
                  <a:cubicBezTo>
                    <a:pt x="33" y="0"/>
                    <a:pt x="33" y="0"/>
                    <a:pt x="33"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9"/>
            <p:cNvSpPr>
              <a:spLocks/>
            </p:cNvSpPr>
            <p:nvPr/>
          </p:nvSpPr>
          <p:spPr bwMode="auto">
            <a:xfrm>
              <a:off x="1270001" y="1974851"/>
              <a:ext cx="3175" cy="3175"/>
            </a:xfrm>
            <a:custGeom>
              <a:avLst/>
              <a:gdLst>
                <a:gd name="T0" fmla="*/ 0 w 1"/>
                <a:gd name="T1" fmla="*/ 1 h 1"/>
                <a:gd name="T2" fmla="*/ 0 w 1"/>
                <a:gd name="T3" fmla="*/ 1 h 1"/>
                <a:gd name="T4" fmla="*/ 0 w 1"/>
                <a:gd name="T5" fmla="*/ 1 h 1"/>
                <a:gd name="T6" fmla="*/ 1 w 1"/>
                <a:gd name="T7" fmla="*/ 1 h 1"/>
                <a:gd name="T8" fmla="*/ 1 w 1"/>
                <a:gd name="T9" fmla="*/ 1 h 1"/>
                <a:gd name="T10" fmla="*/ 0 w 1"/>
                <a:gd name="T11" fmla="*/ 1 h 1"/>
                <a:gd name="T12" fmla="*/ 0 w 1"/>
                <a:gd name="T13" fmla="*/ 0 h 1"/>
                <a:gd name="T14" fmla="*/ 0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1"/>
                  </a:moveTo>
                  <a:cubicBezTo>
                    <a:pt x="0" y="1"/>
                    <a:pt x="0" y="1"/>
                    <a:pt x="0" y="1"/>
                  </a:cubicBezTo>
                  <a:cubicBezTo>
                    <a:pt x="0" y="1"/>
                    <a:pt x="0" y="1"/>
                    <a:pt x="0" y="1"/>
                  </a:cubicBezTo>
                  <a:cubicBezTo>
                    <a:pt x="0" y="1"/>
                    <a:pt x="1" y="1"/>
                    <a:pt x="1" y="1"/>
                  </a:cubicBezTo>
                  <a:cubicBezTo>
                    <a:pt x="1" y="1"/>
                    <a:pt x="1" y="1"/>
                    <a:pt x="1" y="1"/>
                  </a:cubicBezTo>
                  <a:cubicBezTo>
                    <a:pt x="1" y="1"/>
                    <a:pt x="1" y="1"/>
                    <a:pt x="0" y="1"/>
                  </a:cubicBezTo>
                  <a:cubicBezTo>
                    <a:pt x="0" y="1"/>
                    <a:pt x="0" y="1"/>
                    <a:pt x="0" y="0"/>
                  </a:cubicBezTo>
                  <a:cubicBezTo>
                    <a:pt x="0" y="0"/>
                    <a:pt x="0" y="1"/>
                    <a:pt x="0" y="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40"/>
            <p:cNvSpPr>
              <a:spLocks/>
            </p:cNvSpPr>
            <p:nvPr/>
          </p:nvSpPr>
          <p:spPr bwMode="auto">
            <a:xfrm>
              <a:off x="3760788" y="5119688"/>
              <a:ext cx="115888" cy="157163"/>
            </a:xfrm>
            <a:custGeom>
              <a:avLst/>
              <a:gdLst>
                <a:gd name="T0" fmla="*/ 31 w 31"/>
                <a:gd name="T1" fmla="*/ 31 h 42"/>
                <a:gd name="T2" fmla="*/ 10 w 31"/>
                <a:gd name="T3" fmla="*/ 4 h 42"/>
                <a:gd name="T4" fmla="*/ 5 w 31"/>
                <a:gd name="T5" fmla="*/ 1 h 42"/>
                <a:gd name="T6" fmla="*/ 2 w 31"/>
                <a:gd name="T7" fmla="*/ 7 h 42"/>
                <a:gd name="T8" fmla="*/ 0 w 31"/>
                <a:gd name="T9" fmla="*/ 22 h 42"/>
                <a:gd name="T10" fmla="*/ 1 w 31"/>
                <a:gd name="T11" fmla="*/ 24 h 42"/>
                <a:gd name="T12" fmla="*/ 2 w 31"/>
                <a:gd name="T13" fmla="*/ 35 h 42"/>
                <a:gd name="T14" fmla="*/ 7 w 31"/>
                <a:gd name="T15" fmla="*/ 41 h 42"/>
                <a:gd name="T16" fmla="*/ 29 w 31"/>
                <a:gd name="T17" fmla="*/ 33 h 42"/>
                <a:gd name="T18" fmla="*/ 31 w 31"/>
                <a:gd name="T19"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2">
                  <a:moveTo>
                    <a:pt x="31" y="31"/>
                  </a:moveTo>
                  <a:cubicBezTo>
                    <a:pt x="23" y="23"/>
                    <a:pt x="17" y="13"/>
                    <a:pt x="10" y="4"/>
                  </a:cubicBezTo>
                  <a:cubicBezTo>
                    <a:pt x="9" y="3"/>
                    <a:pt x="7" y="0"/>
                    <a:pt x="5" y="1"/>
                  </a:cubicBezTo>
                  <a:cubicBezTo>
                    <a:pt x="2" y="2"/>
                    <a:pt x="3" y="5"/>
                    <a:pt x="2" y="7"/>
                  </a:cubicBezTo>
                  <a:cubicBezTo>
                    <a:pt x="2" y="12"/>
                    <a:pt x="2" y="17"/>
                    <a:pt x="0" y="22"/>
                  </a:cubicBezTo>
                  <a:cubicBezTo>
                    <a:pt x="0" y="23"/>
                    <a:pt x="1" y="23"/>
                    <a:pt x="1" y="24"/>
                  </a:cubicBezTo>
                  <a:cubicBezTo>
                    <a:pt x="2" y="28"/>
                    <a:pt x="1" y="32"/>
                    <a:pt x="2" y="35"/>
                  </a:cubicBezTo>
                  <a:cubicBezTo>
                    <a:pt x="3" y="39"/>
                    <a:pt x="4" y="42"/>
                    <a:pt x="7" y="41"/>
                  </a:cubicBezTo>
                  <a:cubicBezTo>
                    <a:pt x="15" y="40"/>
                    <a:pt x="23" y="38"/>
                    <a:pt x="29" y="33"/>
                  </a:cubicBezTo>
                  <a:cubicBezTo>
                    <a:pt x="29" y="32"/>
                    <a:pt x="30" y="31"/>
                    <a:pt x="31" y="3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41"/>
            <p:cNvSpPr>
              <a:spLocks/>
            </p:cNvSpPr>
            <p:nvPr/>
          </p:nvSpPr>
          <p:spPr bwMode="auto">
            <a:xfrm>
              <a:off x="6288088" y="2179638"/>
              <a:ext cx="96838" cy="206375"/>
            </a:xfrm>
            <a:custGeom>
              <a:avLst/>
              <a:gdLst>
                <a:gd name="T0" fmla="*/ 14 w 26"/>
                <a:gd name="T1" fmla="*/ 7 h 55"/>
                <a:gd name="T2" fmla="*/ 0 w 26"/>
                <a:gd name="T3" fmla="*/ 16 h 55"/>
                <a:gd name="T4" fmla="*/ 15 w 26"/>
                <a:gd name="T5" fmla="*/ 55 h 55"/>
                <a:gd name="T6" fmla="*/ 23 w 26"/>
                <a:gd name="T7" fmla="*/ 21 h 55"/>
                <a:gd name="T8" fmla="*/ 20 w 26"/>
                <a:gd name="T9" fmla="*/ 0 h 55"/>
                <a:gd name="T10" fmla="*/ 14 w 26"/>
                <a:gd name="T11" fmla="*/ 7 h 55"/>
              </a:gdLst>
              <a:ahLst/>
              <a:cxnLst>
                <a:cxn ang="0">
                  <a:pos x="T0" y="T1"/>
                </a:cxn>
                <a:cxn ang="0">
                  <a:pos x="T2" y="T3"/>
                </a:cxn>
                <a:cxn ang="0">
                  <a:pos x="T4" y="T5"/>
                </a:cxn>
                <a:cxn ang="0">
                  <a:pos x="T6" y="T7"/>
                </a:cxn>
                <a:cxn ang="0">
                  <a:pos x="T8" y="T9"/>
                </a:cxn>
                <a:cxn ang="0">
                  <a:pos x="T10" y="T11"/>
                </a:cxn>
              </a:cxnLst>
              <a:rect l="0" t="0" r="r" b="b"/>
              <a:pathLst>
                <a:path w="26" h="55">
                  <a:moveTo>
                    <a:pt x="14" y="7"/>
                  </a:moveTo>
                  <a:cubicBezTo>
                    <a:pt x="10" y="11"/>
                    <a:pt x="7" y="17"/>
                    <a:pt x="0" y="16"/>
                  </a:cubicBezTo>
                  <a:cubicBezTo>
                    <a:pt x="5" y="30"/>
                    <a:pt x="9" y="43"/>
                    <a:pt x="15" y="55"/>
                  </a:cubicBezTo>
                  <a:cubicBezTo>
                    <a:pt x="17" y="44"/>
                    <a:pt x="20" y="32"/>
                    <a:pt x="23" y="21"/>
                  </a:cubicBezTo>
                  <a:cubicBezTo>
                    <a:pt x="26" y="13"/>
                    <a:pt x="26" y="6"/>
                    <a:pt x="20" y="0"/>
                  </a:cubicBezTo>
                  <a:cubicBezTo>
                    <a:pt x="18" y="2"/>
                    <a:pt x="16" y="5"/>
                    <a:pt x="14" y="7"/>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2"/>
            <p:cNvSpPr>
              <a:spLocks/>
            </p:cNvSpPr>
            <p:nvPr/>
          </p:nvSpPr>
          <p:spPr bwMode="auto">
            <a:xfrm>
              <a:off x="7791451" y="2195513"/>
              <a:ext cx="131763" cy="250825"/>
            </a:xfrm>
            <a:custGeom>
              <a:avLst/>
              <a:gdLst>
                <a:gd name="T0" fmla="*/ 26 w 35"/>
                <a:gd name="T1" fmla="*/ 5 h 67"/>
                <a:gd name="T2" fmla="*/ 10 w 35"/>
                <a:gd name="T3" fmla="*/ 19 h 67"/>
                <a:gd name="T4" fmla="*/ 0 w 35"/>
                <a:gd name="T5" fmla="*/ 67 h 67"/>
                <a:gd name="T6" fmla="*/ 6 w 35"/>
                <a:gd name="T7" fmla="*/ 57 h 67"/>
                <a:gd name="T8" fmla="*/ 30 w 35"/>
                <a:gd name="T9" fmla="*/ 16 h 67"/>
                <a:gd name="T10" fmla="*/ 32 w 35"/>
                <a:gd name="T11" fmla="*/ 3 h 67"/>
                <a:gd name="T12" fmla="*/ 26 w 35"/>
                <a:gd name="T13" fmla="*/ 5 h 67"/>
              </a:gdLst>
              <a:ahLst/>
              <a:cxnLst>
                <a:cxn ang="0">
                  <a:pos x="T0" y="T1"/>
                </a:cxn>
                <a:cxn ang="0">
                  <a:pos x="T2" y="T3"/>
                </a:cxn>
                <a:cxn ang="0">
                  <a:pos x="T4" y="T5"/>
                </a:cxn>
                <a:cxn ang="0">
                  <a:pos x="T6" y="T7"/>
                </a:cxn>
                <a:cxn ang="0">
                  <a:pos x="T8" y="T9"/>
                </a:cxn>
                <a:cxn ang="0">
                  <a:pos x="T10" y="T11"/>
                </a:cxn>
                <a:cxn ang="0">
                  <a:pos x="T12" y="T13"/>
                </a:cxn>
              </a:cxnLst>
              <a:rect l="0" t="0" r="r" b="b"/>
              <a:pathLst>
                <a:path w="35" h="67">
                  <a:moveTo>
                    <a:pt x="26" y="5"/>
                  </a:moveTo>
                  <a:cubicBezTo>
                    <a:pt x="20" y="9"/>
                    <a:pt x="15" y="14"/>
                    <a:pt x="10" y="19"/>
                  </a:cubicBezTo>
                  <a:cubicBezTo>
                    <a:pt x="5" y="34"/>
                    <a:pt x="1" y="50"/>
                    <a:pt x="0" y="67"/>
                  </a:cubicBezTo>
                  <a:cubicBezTo>
                    <a:pt x="4" y="64"/>
                    <a:pt x="5" y="60"/>
                    <a:pt x="6" y="57"/>
                  </a:cubicBezTo>
                  <a:cubicBezTo>
                    <a:pt x="13" y="42"/>
                    <a:pt x="19" y="28"/>
                    <a:pt x="30" y="16"/>
                  </a:cubicBezTo>
                  <a:cubicBezTo>
                    <a:pt x="34" y="12"/>
                    <a:pt x="35" y="8"/>
                    <a:pt x="32" y="3"/>
                  </a:cubicBezTo>
                  <a:cubicBezTo>
                    <a:pt x="29" y="0"/>
                    <a:pt x="27" y="3"/>
                    <a:pt x="26" y="5"/>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3"/>
            <p:cNvSpPr>
              <a:spLocks/>
            </p:cNvSpPr>
            <p:nvPr/>
          </p:nvSpPr>
          <p:spPr bwMode="auto">
            <a:xfrm>
              <a:off x="2286001" y="3192463"/>
              <a:ext cx="68263" cy="296863"/>
            </a:xfrm>
            <a:custGeom>
              <a:avLst/>
              <a:gdLst>
                <a:gd name="T0" fmla="*/ 3 w 18"/>
                <a:gd name="T1" fmla="*/ 30 h 79"/>
                <a:gd name="T2" fmla="*/ 4 w 18"/>
                <a:gd name="T3" fmla="*/ 44 h 79"/>
                <a:gd name="T4" fmla="*/ 16 w 18"/>
                <a:gd name="T5" fmla="*/ 79 h 79"/>
                <a:gd name="T6" fmla="*/ 11 w 18"/>
                <a:gd name="T7" fmla="*/ 0 h 79"/>
                <a:gd name="T8" fmla="*/ 3 w 18"/>
                <a:gd name="T9" fmla="*/ 30 h 79"/>
              </a:gdLst>
              <a:ahLst/>
              <a:cxnLst>
                <a:cxn ang="0">
                  <a:pos x="T0" y="T1"/>
                </a:cxn>
                <a:cxn ang="0">
                  <a:pos x="T2" y="T3"/>
                </a:cxn>
                <a:cxn ang="0">
                  <a:pos x="T4" y="T5"/>
                </a:cxn>
                <a:cxn ang="0">
                  <a:pos x="T6" y="T7"/>
                </a:cxn>
                <a:cxn ang="0">
                  <a:pos x="T8" y="T9"/>
                </a:cxn>
              </a:cxnLst>
              <a:rect l="0" t="0" r="r" b="b"/>
              <a:pathLst>
                <a:path w="18" h="79">
                  <a:moveTo>
                    <a:pt x="3" y="30"/>
                  </a:moveTo>
                  <a:cubicBezTo>
                    <a:pt x="4" y="35"/>
                    <a:pt x="4" y="39"/>
                    <a:pt x="4" y="44"/>
                  </a:cubicBezTo>
                  <a:cubicBezTo>
                    <a:pt x="5" y="57"/>
                    <a:pt x="10" y="68"/>
                    <a:pt x="16" y="79"/>
                  </a:cubicBezTo>
                  <a:cubicBezTo>
                    <a:pt x="18" y="52"/>
                    <a:pt x="11" y="26"/>
                    <a:pt x="11" y="0"/>
                  </a:cubicBezTo>
                  <a:cubicBezTo>
                    <a:pt x="0" y="8"/>
                    <a:pt x="2" y="19"/>
                    <a:pt x="3" y="30"/>
                  </a:cubicBez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4"/>
            <p:cNvSpPr>
              <a:spLocks/>
            </p:cNvSpPr>
            <p:nvPr/>
          </p:nvSpPr>
          <p:spPr bwMode="auto">
            <a:xfrm>
              <a:off x="7959726" y="2198688"/>
              <a:ext cx="68263" cy="157163"/>
            </a:xfrm>
            <a:custGeom>
              <a:avLst/>
              <a:gdLst>
                <a:gd name="T0" fmla="*/ 10 w 18"/>
                <a:gd name="T1" fmla="*/ 2 h 42"/>
                <a:gd name="T2" fmla="*/ 0 w 18"/>
                <a:gd name="T3" fmla="*/ 14 h 42"/>
                <a:gd name="T4" fmla="*/ 0 w 18"/>
                <a:gd name="T5" fmla="*/ 42 h 42"/>
                <a:gd name="T6" fmla="*/ 2 w 18"/>
                <a:gd name="T7" fmla="*/ 42 h 42"/>
                <a:gd name="T8" fmla="*/ 16 w 18"/>
                <a:gd name="T9" fmla="*/ 12 h 42"/>
                <a:gd name="T10" fmla="*/ 13 w 18"/>
                <a:gd name="T11" fmla="*/ 3 h 42"/>
                <a:gd name="T12" fmla="*/ 10 w 18"/>
                <a:gd name="T13" fmla="*/ 2 h 42"/>
              </a:gdLst>
              <a:ahLst/>
              <a:cxnLst>
                <a:cxn ang="0">
                  <a:pos x="T0" y="T1"/>
                </a:cxn>
                <a:cxn ang="0">
                  <a:pos x="T2" y="T3"/>
                </a:cxn>
                <a:cxn ang="0">
                  <a:pos x="T4" y="T5"/>
                </a:cxn>
                <a:cxn ang="0">
                  <a:pos x="T6" y="T7"/>
                </a:cxn>
                <a:cxn ang="0">
                  <a:pos x="T8" y="T9"/>
                </a:cxn>
                <a:cxn ang="0">
                  <a:pos x="T10" y="T11"/>
                </a:cxn>
                <a:cxn ang="0">
                  <a:pos x="T12" y="T13"/>
                </a:cxn>
              </a:cxnLst>
              <a:rect l="0" t="0" r="r" b="b"/>
              <a:pathLst>
                <a:path w="18" h="42">
                  <a:moveTo>
                    <a:pt x="10" y="2"/>
                  </a:moveTo>
                  <a:cubicBezTo>
                    <a:pt x="7" y="6"/>
                    <a:pt x="1" y="8"/>
                    <a:pt x="0" y="14"/>
                  </a:cubicBezTo>
                  <a:cubicBezTo>
                    <a:pt x="0" y="23"/>
                    <a:pt x="0" y="32"/>
                    <a:pt x="0" y="42"/>
                  </a:cubicBezTo>
                  <a:cubicBezTo>
                    <a:pt x="1" y="42"/>
                    <a:pt x="2" y="42"/>
                    <a:pt x="2" y="42"/>
                  </a:cubicBezTo>
                  <a:cubicBezTo>
                    <a:pt x="7" y="32"/>
                    <a:pt x="11" y="22"/>
                    <a:pt x="16" y="12"/>
                  </a:cubicBezTo>
                  <a:cubicBezTo>
                    <a:pt x="18" y="8"/>
                    <a:pt x="15" y="6"/>
                    <a:pt x="13" y="3"/>
                  </a:cubicBezTo>
                  <a:cubicBezTo>
                    <a:pt x="12" y="2"/>
                    <a:pt x="11" y="0"/>
                    <a:pt x="10" y="2"/>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5"/>
            <p:cNvSpPr>
              <a:spLocks/>
            </p:cNvSpPr>
            <p:nvPr/>
          </p:nvSpPr>
          <p:spPr bwMode="auto">
            <a:xfrm>
              <a:off x="5567363" y="5111751"/>
              <a:ext cx="38100" cy="173038"/>
            </a:xfrm>
            <a:custGeom>
              <a:avLst/>
              <a:gdLst>
                <a:gd name="T0" fmla="*/ 9 w 10"/>
                <a:gd name="T1" fmla="*/ 4 h 46"/>
                <a:gd name="T2" fmla="*/ 7 w 10"/>
                <a:gd name="T3" fmla="*/ 0 h 46"/>
                <a:gd name="T4" fmla="*/ 5 w 10"/>
                <a:gd name="T5" fmla="*/ 4 h 46"/>
                <a:gd name="T6" fmla="*/ 0 w 10"/>
                <a:gd name="T7" fmla="*/ 23 h 46"/>
                <a:gd name="T8" fmla="*/ 2 w 10"/>
                <a:gd name="T9" fmla="*/ 26 h 46"/>
                <a:gd name="T10" fmla="*/ 4 w 10"/>
                <a:gd name="T11" fmla="*/ 42 h 46"/>
                <a:gd name="T12" fmla="*/ 8 w 10"/>
                <a:gd name="T13" fmla="*/ 45 h 46"/>
                <a:gd name="T14" fmla="*/ 10 w 10"/>
                <a:gd name="T15" fmla="*/ 41 h 46"/>
                <a:gd name="T16" fmla="*/ 10 w 10"/>
                <a:gd name="T17" fmla="*/ 35 h 46"/>
                <a:gd name="T18" fmla="*/ 10 w 10"/>
                <a:gd name="T19" fmla="*/ 27 h 46"/>
                <a:gd name="T20" fmla="*/ 9 w 10"/>
                <a:gd name="T21"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46">
                  <a:moveTo>
                    <a:pt x="9" y="4"/>
                  </a:moveTo>
                  <a:cubicBezTo>
                    <a:pt x="9" y="3"/>
                    <a:pt x="10" y="0"/>
                    <a:pt x="7" y="0"/>
                  </a:cubicBezTo>
                  <a:cubicBezTo>
                    <a:pt x="4" y="0"/>
                    <a:pt x="5" y="3"/>
                    <a:pt x="5" y="4"/>
                  </a:cubicBezTo>
                  <a:cubicBezTo>
                    <a:pt x="3" y="10"/>
                    <a:pt x="5" y="17"/>
                    <a:pt x="0" y="23"/>
                  </a:cubicBezTo>
                  <a:cubicBezTo>
                    <a:pt x="1" y="24"/>
                    <a:pt x="1" y="25"/>
                    <a:pt x="2" y="26"/>
                  </a:cubicBezTo>
                  <a:cubicBezTo>
                    <a:pt x="4" y="31"/>
                    <a:pt x="3" y="37"/>
                    <a:pt x="4" y="42"/>
                  </a:cubicBezTo>
                  <a:cubicBezTo>
                    <a:pt x="5" y="44"/>
                    <a:pt x="5" y="46"/>
                    <a:pt x="8" y="45"/>
                  </a:cubicBezTo>
                  <a:cubicBezTo>
                    <a:pt x="10" y="45"/>
                    <a:pt x="10" y="43"/>
                    <a:pt x="10" y="41"/>
                  </a:cubicBezTo>
                  <a:cubicBezTo>
                    <a:pt x="10" y="39"/>
                    <a:pt x="10" y="37"/>
                    <a:pt x="10" y="35"/>
                  </a:cubicBezTo>
                  <a:cubicBezTo>
                    <a:pt x="10" y="32"/>
                    <a:pt x="10" y="30"/>
                    <a:pt x="10" y="27"/>
                  </a:cubicBezTo>
                  <a:cubicBezTo>
                    <a:pt x="10" y="20"/>
                    <a:pt x="9" y="12"/>
                    <a:pt x="9" y="4"/>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6"/>
            <p:cNvSpPr>
              <a:spLocks/>
            </p:cNvSpPr>
            <p:nvPr/>
          </p:nvSpPr>
          <p:spPr bwMode="auto">
            <a:xfrm>
              <a:off x="969963" y="2044701"/>
              <a:ext cx="119063" cy="142875"/>
            </a:xfrm>
            <a:custGeom>
              <a:avLst/>
              <a:gdLst>
                <a:gd name="T0" fmla="*/ 11 w 32"/>
                <a:gd name="T1" fmla="*/ 24 h 38"/>
                <a:gd name="T2" fmla="*/ 2 w 32"/>
                <a:gd name="T3" fmla="*/ 0 h 38"/>
                <a:gd name="T4" fmla="*/ 2 w 32"/>
                <a:gd name="T5" fmla="*/ 17 h 38"/>
                <a:gd name="T6" fmla="*/ 3 w 32"/>
                <a:gd name="T7" fmla="*/ 18 h 38"/>
                <a:gd name="T8" fmla="*/ 5 w 32"/>
                <a:gd name="T9" fmla="*/ 17 h 38"/>
                <a:gd name="T10" fmla="*/ 13 w 32"/>
                <a:gd name="T11" fmla="*/ 31 h 38"/>
                <a:gd name="T12" fmla="*/ 25 w 32"/>
                <a:gd name="T13" fmla="*/ 32 h 38"/>
                <a:gd name="T14" fmla="*/ 32 w 32"/>
                <a:gd name="T15" fmla="*/ 27 h 38"/>
                <a:gd name="T16" fmla="*/ 30 w 32"/>
                <a:gd name="T17" fmla="*/ 23 h 38"/>
                <a:gd name="T18" fmla="*/ 27 w 32"/>
                <a:gd name="T19" fmla="*/ 26 h 38"/>
                <a:gd name="T20" fmla="*/ 11 w 32"/>
                <a:gd name="T21"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8">
                  <a:moveTo>
                    <a:pt x="11" y="24"/>
                  </a:moveTo>
                  <a:cubicBezTo>
                    <a:pt x="6" y="17"/>
                    <a:pt x="6" y="8"/>
                    <a:pt x="2" y="0"/>
                  </a:cubicBezTo>
                  <a:cubicBezTo>
                    <a:pt x="0" y="6"/>
                    <a:pt x="1" y="11"/>
                    <a:pt x="2" y="17"/>
                  </a:cubicBezTo>
                  <a:cubicBezTo>
                    <a:pt x="3" y="17"/>
                    <a:pt x="3" y="18"/>
                    <a:pt x="3" y="18"/>
                  </a:cubicBezTo>
                  <a:cubicBezTo>
                    <a:pt x="4" y="18"/>
                    <a:pt x="3" y="13"/>
                    <a:pt x="5" y="17"/>
                  </a:cubicBezTo>
                  <a:cubicBezTo>
                    <a:pt x="7" y="22"/>
                    <a:pt x="10" y="27"/>
                    <a:pt x="13" y="31"/>
                  </a:cubicBezTo>
                  <a:cubicBezTo>
                    <a:pt x="17" y="37"/>
                    <a:pt x="20" y="38"/>
                    <a:pt x="25" y="32"/>
                  </a:cubicBezTo>
                  <a:cubicBezTo>
                    <a:pt x="27" y="30"/>
                    <a:pt x="28" y="26"/>
                    <a:pt x="32" y="27"/>
                  </a:cubicBezTo>
                  <a:cubicBezTo>
                    <a:pt x="32" y="25"/>
                    <a:pt x="31" y="24"/>
                    <a:pt x="30" y="23"/>
                  </a:cubicBezTo>
                  <a:cubicBezTo>
                    <a:pt x="29" y="24"/>
                    <a:pt x="28" y="25"/>
                    <a:pt x="27" y="26"/>
                  </a:cubicBezTo>
                  <a:cubicBezTo>
                    <a:pt x="18" y="35"/>
                    <a:pt x="18" y="35"/>
                    <a:pt x="11" y="24"/>
                  </a:cubicBezTo>
                  <a:close/>
                </a:path>
              </a:pathLst>
            </a:custGeom>
            <a:solidFill>
              <a:srgbClr val="69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7"/>
            <p:cNvSpPr>
              <a:spLocks/>
            </p:cNvSpPr>
            <p:nvPr/>
          </p:nvSpPr>
          <p:spPr bwMode="auto">
            <a:xfrm>
              <a:off x="1190626" y="2008188"/>
              <a:ext cx="101600" cy="176213"/>
            </a:xfrm>
            <a:custGeom>
              <a:avLst/>
              <a:gdLst>
                <a:gd name="T0" fmla="*/ 10 w 27"/>
                <a:gd name="T1" fmla="*/ 43 h 47"/>
                <a:gd name="T2" fmla="*/ 10 w 27"/>
                <a:gd name="T3" fmla="*/ 45 h 47"/>
                <a:gd name="T4" fmla="*/ 8 w 27"/>
                <a:gd name="T5" fmla="*/ 42 h 47"/>
                <a:gd name="T6" fmla="*/ 3 w 27"/>
                <a:gd name="T7" fmla="*/ 35 h 47"/>
                <a:gd name="T8" fmla="*/ 0 w 27"/>
                <a:gd name="T9" fmla="*/ 38 h 47"/>
                <a:gd name="T10" fmla="*/ 1 w 27"/>
                <a:gd name="T11" fmla="*/ 38 h 47"/>
                <a:gd name="T12" fmla="*/ 4 w 27"/>
                <a:gd name="T13" fmla="*/ 40 h 47"/>
                <a:gd name="T14" fmla="*/ 16 w 27"/>
                <a:gd name="T15" fmla="*/ 38 h 47"/>
                <a:gd name="T16" fmla="*/ 18 w 27"/>
                <a:gd name="T17" fmla="*/ 35 h 47"/>
                <a:gd name="T18" fmla="*/ 27 w 27"/>
                <a:gd name="T19" fmla="*/ 19 h 47"/>
                <a:gd name="T20" fmla="*/ 24 w 27"/>
                <a:gd name="T21" fmla="*/ 0 h 47"/>
                <a:gd name="T22" fmla="*/ 10 w 27"/>
                <a:gd name="T23"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47">
                  <a:moveTo>
                    <a:pt x="10" y="43"/>
                  </a:moveTo>
                  <a:cubicBezTo>
                    <a:pt x="10" y="44"/>
                    <a:pt x="10" y="44"/>
                    <a:pt x="10" y="45"/>
                  </a:cubicBezTo>
                  <a:cubicBezTo>
                    <a:pt x="9" y="44"/>
                    <a:pt x="9" y="43"/>
                    <a:pt x="8" y="42"/>
                  </a:cubicBezTo>
                  <a:cubicBezTo>
                    <a:pt x="6" y="39"/>
                    <a:pt x="4" y="37"/>
                    <a:pt x="3" y="35"/>
                  </a:cubicBezTo>
                  <a:cubicBezTo>
                    <a:pt x="2" y="36"/>
                    <a:pt x="1" y="37"/>
                    <a:pt x="0" y="38"/>
                  </a:cubicBezTo>
                  <a:cubicBezTo>
                    <a:pt x="0" y="38"/>
                    <a:pt x="1" y="38"/>
                    <a:pt x="1" y="38"/>
                  </a:cubicBezTo>
                  <a:cubicBezTo>
                    <a:pt x="2" y="38"/>
                    <a:pt x="3" y="39"/>
                    <a:pt x="4" y="40"/>
                  </a:cubicBezTo>
                  <a:cubicBezTo>
                    <a:pt x="12" y="47"/>
                    <a:pt x="12" y="47"/>
                    <a:pt x="16" y="38"/>
                  </a:cubicBezTo>
                  <a:cubicBezTo>
                    <a:pt x="17" y="37"/>
                    <a:pt x="17" y="36"/>
                    <a:pt x="18" y="35"/>
                  </a:cubicBezTo>
                  <a:cubicBezTo>
                    <a:pt x="21" y="30"/>
                    <a:pt x="21" y="22"/>
                    <a:pt x="27" y="19"/>
                  </a:cubicBezTo>
                  <a:cubicBezTo>
                    <a:pt x="26" y="13"/>
                    <a:pt x="27" y="6"/>
                    <a:pt x="24" y="0"/>
                  </a:cubicBezTo>
                  <a:cubicBezTo>
                    <a:pt x="26" y="16"/>
                    <a:pt x="18" y="28"/>
                    <a:pt x="10" y="43"/>
                  </a:cubicBez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8"/>
            <p:cNvSpPr>
              <a:spLocks/>
            </p:cNvSpPr>
            <p:nvPr/>
          </p:nvSpPr>
          <p:spPr bwMode="auto">
            <a:xfrm>
              <a:off x="6464301" y="2135188"/>
              <a:ext cx="130175" cy="90488"/>
            </a:xfrm>
            <a:custGeom>
              <a:avLst/>
              <a:gdLst>
                <a:gd name="T0" fmla="*/ 29 w 35"/>
                <a:gd name="T1" fmla="*/ 5 h 24"/>
                <a:gd name="T2" fmla="*/ 17 w 35"/>
                <a:gd name="T3" fmla="*/ 19 h 24"/>
                <a:gd name="T4" fmla="*/ 3 w 35"/>
                <a:gd name="T5" fmla="*/ 9 h 24"/>
                <a:gd name="T6" fmla="*/ 0 w 35"/>
                <a:gd name="T7" fmla="*/ 12 h 24"/>
                <a:gd name="T8" fmla="*/ 11 w 35"/>
                <a:gd name="T9" fmla="*/ 19 h 24"/>
                <a:gd name="T10" fmla="*/ 24 w 35"/>
                <a:gd name="T11" fmla="*/ 18 h 24"/>
                <a:gd name="T12" fmla="*/ 33 w 35"/>
                <a:gd name="T13" fmla="*/ 7 h 24"/>
                <a:gd name="T14" fmla="*/ 33 w 35"/>
                <a:gd name="T15" fmla="*/ 0 h 24"/>
                <a:gd name="T16" fmla="*/ 29 w 35"/>
                <a:gd name="T1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4">
                  <a:moveTo>
                    <a:pt x="29" y="5"/>
                  </a:moveTo>
                  <a:cubicBezTo>
                    <a:pt x="25" y="10"/>
                    <a:pt x="23" y="18"/>
                    <a:pt x="17" y="19"/>
                  </a:cubicBezTo>
                  <a:cubicBezTo>
                    <a:pt x="12" y="20"/>
                    <a:pt x="9" y="12"/>
                    <a:pt x="3" y="9"/>
                  </a:cubicBezTo>
                  <a:cubicBezTo>
                    <a:pt x="2" y="10"/>
                    <a:pt x="1" y="11"/>
                    <a:pt x="0" y="12"/>
                  </a:cubicBezTo>
                  <a:cubicBezTo>
                    <a:pt x="6" y="12"/>
                    <a:pt x="8" y="17"/>
                    <a:pt x="11" y="19"/>
                  </a:cubicBezTo>
                  <a:cubicBezTo>
                    <a:pt x="16" y="24"/>
                    <a:pt x="20" y="24"/>
                    <a:pt x="24" y="18"/>
                  </a:cubicBezTo>
                  <a:cubicBezTo>
                    <a:pt x="26" y="14"/>
                    <a:pt x="27" y="8"/>
                    <a:pt x="33" y="7"/>
                  </a:cubicBezTo>
                  <a:cubicBezTo>
                    <a:pt x="35" y="5"/>
                    <a:pt x="34" y="3"/>
                    <a:pt x="33" y="0"/>
                  </a:cubicBezTo>
                  <a:cubicBezTo>
                    <a:pt x="32" y="2"/>
                    <a:pt x="30" y="3"/>
                    <a:pt x="29" y="5"/>
                  </a:cubicBezTo>
                  <a:close/>
                </a:path>
              </a:pathLst>
            </a:custGeom>
            <a:solidFill>
              <a:srgbClr val="6F6F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9"/>
            <p:cNvSpPr>
              <a:spLocks/>
            </p:cNvSpPr>
            <p:nvPr/>
          </p:nvSpPr>
          <p:spPr bwMode="auto">
            <a:xfrm>
              <a:off x="6276976" y="2179638"/>
              <a:ext cx="85725" cy="65088"/>
            </a:xfrm>
            <a:custGeom>
              <a:avLst/>
              <a:gdLst>
                <a:gd name="T0" fmla="*/ 12 w 23"/>
                <a:gd name="T1" fmla="*/ 8 h 17"/>
                <a:gd name="T2" fmla="*/ 4 w 23"/>
                <a:gd name="T3" fmla="*/ 7 h 17"/>
                <a:gd name="T4" fmla="*/ 2 w 23"/>
                <a:gd name="T5" fmla="*/ 5 h 17"/>
                <a:gd name="T6" fmla="*/ 3 w 23"/>
                <a:gd name="T7" fmla="*/ 16 h 17"/>
                <a:gd name="T8" fmla="*/ 17 w 23"/>
                <a:gd name="T9" fmla="*/ 7 h 17"/>
                <a:gd name="T10" fmla="*/ 23 w 23"/>
                <a:gd name="T11" fmla="*/ 0 h 17"/>
                <a:gd name="T12" fmla="*/ 20 w 23"/>
                <a:gd name="T13" fmla="*/ 0 h 17"/>
                <a:gd name="T14" fmla="*/ 12 w 23"/>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7">
                  <a:moveTo>
                    <a:pt x="12" y="8"/>
                  </a:moveTo>
                  <a:cubicBezTo>
                    <a:pt x="9" y="12"/>
                    <a:pt x="6" y="14"/>
                    <a:pt x="4" y="7"/>
                  </a:cubicBezTo>
                  <a:cubicBezTo>
                    <a:pt x="3" y="6"/>
                    <a:pt x="2" y="6"/>
                    <a:pt x="2" y="5"/>
                  </a:cubicBezTo>
                  <a:cubicBezTo>
                    <a:pt x="1" y="9"/>
                    <a:pt x="0" y="13"/>
                    <a:pt x="3" y="16"/>
                  </a:cubicBezTo>
                  <a:cubicBezTo>
                    <a:pt x="10" y="17"/>
                    <a:pt x="13" y="11"/>
                    <a:pt x="17" y="7"/>
                  </a:cubicBezTo>
                  <a:cubicBezTo>
                    <a:pt x="19" y="5"/>
                    <a:pt x="21" y="2"/>
                    <a:pt x="23" y="0"/>
                  </a:cubicBezTo>
                  <a:cubicBezTo>
                    <a:pt x="22" y="0"/>
                    <a:pt x="21" y="0"/>
                    <a:pt x="20" y="0"/>
                  </a:cubicBezTo>
                  <a:cubicBezTo>
                    <a:pt x="18" y="3"/>
                    <a:pt x="15" y="5"/>
                    <a:pt x="12" y="8"/>
                  </a:cubicBez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0"/>
            <p:cNvSpPr>
              <a:spLocks/>
            </p:cNvSpPr>
            <p:nvPr/>
          </p:nvSpPr>
          <p:spPr bwMode="auto">
            <a:xfrm>
              <a:off x="7824788" y="2187576"/>
              <a:ext cx="90488" cy="79375"/>
            </a:xfrm>
            <a:custGeom>
              <a:avLst/>
              <a:gdLst>
                <a:gd name="T0" fmla="*/ 6 w 24"/>
                <a:gd name="T1" fmla="*/ 13 h 21"/>
                <a:gd name="T2" fmla="*/ 2 w 24"/>
                <a:gd name="T3" fmla="*/ 13 h 21"/>
                <a:gd name="T4" fmla="*/ 1 w 24"/>
                <a:gd name="T5" fmla="*/ 21 h 21"/>
                <a:gd name="T6" fmla="*/ 17 w 24"/>
                <a:gd name="T7" fmla="*/ 7 h 21"/>
                <a:gd name="T8" fmla="*/ 23 w 24"/>
                <a:gd name="T9" fmla="*/ 5 h 21"/>
                <a:gd name="T10" fmla="*/ 20 w 24"/>
                <a:gd name="T11" fmla="*/ 0 h 21"/>
                <a:gd name="T12" fmla="*/ 6 w 24"/>
                <a:gd name="T13" fmla="*/ 13 h 21"/>
              </a:gdLst>
              <a:ahLst/>
              <a:cxnLst>
                <a:cxn ang="0">
                  <a:pos x="T0" y="T1"/>
                </a:cxn>
                <a:cxn ang="0">
                  <a:pos x="T2" y="T3"/>
                </a:cxn>
                <a:cxn ang="0">
                  <a:pos x="T4" y="T5"/>
                </a:cxn>
                <a:cxn ang="0">
                  <a:pos x="T6" y="T7"/>
                </a:cxn>
                <a:cxn ang="0">
                  <a:pos x="T8" y="T9"/>
                </a:cxn>
                <a:cxn ang="0">
                  <a:pos x="T10" y="T11"/>
                </a:cxn>
                <a:cxn ang="0">
                  <a:pos x="T12" y="T13"/>
                </a:cxn>
              </a:cxnLst>
              <a:rect l="0" t="0" r="r" b="b"/>
              <a:pathLst>
                <a:path w="24" h="21">
                  <a:moveTo>
                    <a:pt x="6" y="13"/>
                  </a:moveTo>
                  <a:cubicBezTo>
                    <a:pt x="5" y="14"/>
                    <a:pt x="3" y="17"/>
                    <a:pt x="2" y="13"/>
                  </a:cubicBezTo>
                  <a:cubicBezTo>
                    <a:pt x="0" y="15"/>
                    <a:pt x="0" y="18"/>
                    <a:pt x="1" y="21"/>
                  </a:cubicBezTo>
                  <a:cubicBezTo>
                    <a:pt x="6" y="16"/>
                    <a:pt x="11" y="11"/>
                    <a:pt x="17" y="7"/>
                  </a:cubicBezTo>
                  <a:cubicBezTo>
                    <a:pt x="18" y="5"/>
                    <a:pt x="20" y="2"/>
                    <a:pt x="23" y="5"/>
                  </a:cubicBezTo>
                  <a:cubicBezTo>
                    <a:pt x="24" y="2"/>
                    <a:pt x="21" y="1"/>
                    <a:pt x="20" y="0"/>
                  </a:cubicBezTo>
                  <a:cubicBezTo>
                    <a:pt x="15" y="3"/>
                    <a:pt x="11" y="9"/>
                    <a:pt x="6" y="13"/>
                  </a:cubicBezTo>
                  <a:close/>
                </a:path>
              </a:pathLst>
            </a:cu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1"/>
            <p:cNvSpPr>
              <a:spLocks/>
            </p:cNvSpPr>
            <p:nvPr/>
          </p:nvSpPr>
          <p:spPr bwMode="auto">
            <a:xfrm>
              <a:off x="2349501" y="3514726"/>
              <a:ext cx="38100" cy="38100"/>
            </a:xfrm>
            <a:custGeom>
              <a:avLst/>
              <a:gdLst>
                <a:gd name="T0" fmla="*/ 7 w 10"/>
                <a:gd name="T1" fmla="*/ 1 h 10"/>
                <a:gd name="T2" fmla="*/ 3 w 10"/>
                <a:gd name="T3" fmla="*/ 1 h 10"/>
                <a:gd name="T4" fmla="*/ 4 w 10"/>
                <a:gd name="T5" fmla="*/ 8 h 10"/>
                <a:gd name="T6" fmla="*/ 5 w 10"/>
                <a:gd name="T7" fmla="*/ 10 h 10"/>
                <a:gd name="T8" fmla="*/ 8 w 10"/>
                <a:gd name="T9" fmla="*/ 7 h 10"/>
                <a:gd name="T10" fmla="*/ 7 w 10"/>
                <a:gd name="T11" fmla="*/ 1 h 10"/>
              </a:gdLst>
              <a:ahLst/>
              <a:cxnLst>
                <a:cxn ang="0">
                  <a:pos x="T0" y="T1"/>
                </a:cxn>
                <a:cxn ang="0">
                  <a:pos x="T2" y="T3"/>
                </a:cxn>
                <a:cxn ang="0">
                  <a:pos x="T4" y="T5"/>
                </a:cxn>
                <a:cxn ang="0">
                  <a:pos x="T6" y="T7"/>
                </a:cxn>
                <a:cxn ang="0">
                  <a:pos x="T8" y="T9"/>
                </a:cxn>
                <a:cxn ang="0">
                  <a:pos x="T10" y="T11"/>
                </a:cxn>
              </a:cxnLst>
              <a:rect l="0" t="0" r="r" b="b"/>
              <a:pathLst>
                <a:path w="10" h="10">
                  <a:moveTo>
                    <a:pt x="7" y="1"/>
                  </a:moveTo>
                  <a:cubicBezTo>
                    <a:pt x="6" y="0"/>
                    <a:pt x="3" y="0"/>
                    <a:pt x="3" y="1"/>
                  </a:cubicBezTo>
                  <a:cubicBezTo>
                    <a:pt x="0" y="3"/>
                    <a:pt x="3" y="5"/>
                    <a:pt x="4" y="8"/>
                  </a:cubicBezTo>
                  <a:cubicBezTo>
                    <a:pt x="4" y="9"/>
                    <a:pt x="4" y="9"/>
                    <a:pt x="5" y="10"/>
                  </a:cubicBezTo>
                  <a:cubicBezTo>
                    <a:pt x="6" y="9"/>
                    <a:pt x="7" y="8"/>
                    <a:pt x="8" y="7"/>
                  </a:cubicBezTo>
                  <a:cubicBezTo>
                    <a:pt x="8" y="5"/>
                    <a:pt x="10" y="2"/>
                    <a:pt x="7" y="1"/>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Rounded Rectangular Callout 6"/>
          <p:cNvSpPr/>
          <p:nvPr/>
        </p:nvSpPr>
        <p:spPr bwMode="auto">
          <a:xfrm>
            <a:off x="944790" y="2713239"/>
            <a:ext cx="1890732" cy="808004"/>
          </a:xfrm>
          <a:prstGeom prst="wedgeRoundRectCallout">
            <a:avLst>
              <a:gd name="adj1" fmla="val 40706"/>
              <a:gd name="adj2" fmla="val 87800"/>
              <a:gd name="adj3" fmla="val 16667"/>
            </a:avLst>
          </a:prstGeom>
          <a:solidFill>
            <a:srgbClr val="6E7D9D"/>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anchor="ctr"/>
          <a:lstStyle/>
          <a:p>
            <a:pPr algn="l" defTabSz="609585" eaLnBrk="1" hangingPunct="1">
              <a:lnSpc>
                <a:spcPct val="100000"/>
              </a:lnSpc>
              <a:spcBef>
                <a:spcPct val="0"/>
              </a:spcBef>
              <a:spcAft>
                <a:spcPct val="0"/>
              </a:spcAft>
            </a:pPr>
            <a:r>
              <a:rPr lang="en-US" dirty="0">
                <a:solidFill>
                  <a:srgbClr val="FFFFFF"/>
                </a:solidFill>
                <a:latin typeface="Arial"/>
                <a:ea typeface="Arial Unicode MS"/>
                <a:cs typeface="Arial Unicode MS"/>
              </a:rPr>
              <a:t>We all want to be successful</a:t>
            </a:r>
          </a:p>
        </p:txBody>
      </p:sp>
      <p:sp>
        <p:nvSpPr>
          <p:cNvPr id="8" name="Rounded Rectangular Callout 7"/>
          <p:cNvSpPr/>
          <p:nvPr/>
        </p:nvSpPr>
        <p:spPr bwMode="auto">
          <a:xfrm>
            <a:off x="6837590" y="1244913"/>
            <a:ext cx="2340277" cy="1286932"/>
          </a:xfrm>
          <a:prstGeom prst="wedgeRoundRectCallout">
            <a:avLst>
              <a:gd name="adj1" fmla="val -45436"/>
              <a:gd name="adj2" fmla="val 162988"/>
              <a:gd name="adj3" fmla="val 16667"/>
            </a:avLst>
          </a:prstGeom>
          <a:solidFill>
            <a:srgbClr val="6E7D9D"/>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anchor="ctr"/>
          <a:lstStyle/>
          <a:p>
            <a:pPr algn="l" defTabSz="609585" eaLnBrk="1" hangingPunct="1">
              <a:lnSpc>
                <a:spcPct val="100000"/>
              </a:lnSpc>
              <a:spcBef>
                <a:spcPct val="0"/>
              </a:spcBef>
              <a:spcAft>
                <a:spcPct val="0"/>
              </a:spcAft>
            </a:pPr>
            <a:r>
              <a:rPr lang="en-US" dirty="0">
                <a:solidFill>
                  <a:srgbClr val="FFFFFF"/>
                </a:solidFill>
                <a:latin typeface="Arial"/>
                <a:ea typeface="Arial Unicode MS"/>
                <a:cs typeface="Arial Unicode MS"/>
              </a:rPr>
              <a:t>We need the tools, time and autonomy, to make it happen</a:t>
            </a:r>
          </a:p>
        </p:txBody>
      </p:sp>
      <p:sp>
        <p:nvSpPr>
          <p:cNvPr id="9" name="Rounded Rectangular Callout 8"/>
          <p:cNvSpPr/>
          <p:nvPr/>
        </p:nvSpPr>
        <p:spPr bwMode="auto">
          <a:xfrm>
            <a:off x="2643527" y="1520690"/>
            <a:ext cx="1890733" cy="1050407"/>
          </a:xfrm>
          <a:prstGeom prst="wedgeRoundRectCallout">
            <a:avLst>
              <a:gd name="adj1" fmla="val -17599"/>
              <a:gd name="adj2" fmla="val 83281"/>
              <a:gd name="adj3" fmla="val 16667"/>
            </a:avLst>
          </a:prstGeom>
          <a:solidFill>
            <a:srgbClr val="6E7D9D"/>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anchor="ctr"/>
          <a:lstStyle/>
          <a:p>
            <a:pPr algn="l" defTabSz="609585" eaLnBrk="1" hangingPunct="1">
              <a:lnSpc>
                <a:spcPct val="100000"/>
              </a:lnSpc>
              <a:spcBef>
                <a:spcPct val="0"/>
              </a:spcBef>
              <a:spcAft>
                <a:spcPct val="0"/>
              </a:spcAft>
            </a:pPr>
            <a:r>
              <a:rPr lang="en-US" dirty="0">
                <a:solidFill>
                  <a:srgbClr val="FFFFFF"/>
                </a:solidFill>
                <a:latin typeface="Arial"/>
                <a:ea typeface="Arial Unicode MS"/>
                <a:cs typeface="Arial Unicode MS"/>
              </a:rPr>
              <a:t>We need to be shown how that’s possible</a:t>
            </a:r>
          </a:p>
        </p:txBody>
      </p:sp>
      <p:sp>
        <p:nvSpPr>
          <p:cNvPr id="10" name="Rounded Rectangular Callout 9"/>
          <p:cNvSpPr/>
          <p:nvPr/>
        </p:nvSpPr>
        <p:spPr bwMode="auto">
          <a:xfrm>
            <a:off x="4504268" y="2022537"/>
            <a:ext cx="2115505" cy="1270772"/>
          </a:xfrm>
          <a:prstGeom prst="wedgeRoundRectCallout">
            <a:avLst>
              <a:gd name="adj1" fmla="val -51881"/>
              <a:gd name="adj2" fmla="val 102998"/>
              <a:gd name="adj3" fmla="val 16667"/>
            </a:avLst>
          </a:prstGeom>
          <a:solidFill>
            <a:srgbClr val="6E7D9D"/>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anchor="ctr"/>
          <a:lstStyle/>
          <a:p>
            <a:pPr algn="l" defTabSz="609585" eaLnBrk="1" hangingPunct="1">
              <a:lnSpc>
                <a:spcPct val="100000"/>
              </a:lnSpc>
              <a:spcBef>
                <a:spcPct val="0"/>
              </a:spcBef>
              <a:spcAft>
                <a:spcPct val="0"/>
              </a:spcAft>
            </a:pPr>
            <a:r>
              <a:rPr lang="en-US" dirty="0">
                <a:solidFill>
                  <a:srgbClr val="FFFFFF"/>
                </a:solidFill>
                <a:latin typeface="Arial"/>
                <a:ea typeface="Arial Unicode MS"/>
                <a:cs typeface="Arial Unicode MS"/>
              </a:rPr>
              <a:t>And how the organization’s values align to our own</a:t>
            </a:r>
          </a:p>
        </p:txBody>
      </p:sp>
      <p:sp>
        <p:nvSpPr>
          <p:cNvPr id="11" name="Rounded Rectangular Callout 10"/>
          <p:cNvSpPr/>
          <p:nvPr/>
        </p:nvSpPr>
        <p:spPr bwMode="auto">
          <a:xfrm>
            <a:off x="8288518" y="3073534"/>
            <a:ext cx="2340277" cy="1057753"/>
          </a:xfrm>
          <a:prstGeom prst="wedgeRoundRectCallout">
            <a:avLst>
              <a:gd name="adj1" fmla="val -60941"/>
              <a:gd name="adj2" fmla="val 3416"/>
              <a:gd name="adj3" fmla="val 16667"/>
            </a:avLst>
          </a:prstGeom>
          <a:solidFill>
            <a:srgbClr val="6E7D9D"/>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anchor="ctr"/>
          <a:lstStyle/>
          <a:p>
            <a:pPr algn="l" defTabSz="609585" eaLnBrk="1" hangingPunct="1">
              <a:lnSpc>
                <a:spcPct val="100000"/>
              </a:lnSpc>
              <a:spcBef>
                <a:spcPct val="0"/>
              </a:spcBef>
              <a:spcAft>
                <a:spcPct val="0"/>
              </a:spcAft>
            </a:pPr>
            <a:r>
              <a:rPr lang="en-US" dirty="0">
                <a:solidFill>
                  <a:srgbClr val="FFFFFF"/>
                </a:solidFill>
                <a:latin typeface="Arial"/>
                <a:ea typeface="Arial Unicode MS"/>
                <a:cs typeface="Arial Unicode MS"/>
              </a:rPr>
              <a:t>With the power in our hands, it will be self-sustaining</a:t>
            </a:r>
          </a:p>
        </p:txBody>
      </p:sp>
      <p:sp>
        <p:nvSpPr>
          <p:cNvPr id="2" name="Title 1"/>
          <p:cNvSpPr>
            <a:spLocks noGrp="1"/>
          </p:cNvSpPr>
          <p:nvPr>
            <p:ph type="title"/>
          </p:nvPr>
        </p:nvSpPr>
        <p:spPr/>
        <p:txBody>
          <a:bodyPr/>
          <a:lstStyle/>
          <a:p>
            <a:r>
              <a:rPr lang="en-US" dirty="0"/>
              <a:t>It Is Essential to Turn the Process Over to the </a:t>
            </a:r>
            <a:br>
              <a:rPr lang="en-US" dirty="0"/>
            </a:br>
            <a:r>
              <a:rPr lang="en-US" dirty="0"/>
              <a:t>People Quickly</a:t>
            </a:r>
          </a:p>
        </p:txBody>
      </p:sp>
    </p:spTree>
    <p:extLst>
      <p:ext uri="{BB962C8B-B14F-4D97-AF65-F5344CB8AC3E}">
        <p14:creationId xmlns:p14="http://schemas.microsoft.com/office/powerpoint/2010/main" val="3780602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4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4500"/>
                            </p:stCondLst>
                            <p:childTnLst>
                              <p:par>
                                <p:cTn id="9" presetID="9" presetClass="entr" presetSubtype="0" fill="hold" grpId="0" nodeType="after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p:stCondLst>
                              <p:cond delay="7000"/>
                            </p:stCondLst>
                            <p:childTnLst>
                              <p:par>
                                <p:cTn id="13" presetID="9" presetClass="entr" presetSubtype="0" fill="hold" grpId="0" nodeType="afterEffect">
                                  <p:stCondLst>
                                    <p:cond delay="200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p:stCondLst>
                              <p:cond delay="9500"/>
                            </p:stCondLst>
                            <p:childTnLst>
                              <p:par>
                                <p:cTn id="17" presetID="9" presetClass="entr" presetSubtype="0" fill="hold" grpId="0" nodeType="afterEffect">
                                  <p:stCondLst>
                                    <p:cond delay="200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par>
                          <p:cTn id="20" fill="hold">
                            <p:stCondLst>
                              <p:cond delay="12000"/>
                            </p:stCondLst>
                            <p:childTnLst>
                              <p:par>
                                <p:cTn id="21" presetID="9" presetClass="entr" presetSubtype="0" fill="hold" grpId="0" nodeType="afterEffect">
                                  <p:stCondLst>
                                    <p:cond delay="200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p:cNvPicPr>
            <a:picLocks noChangeAspect="1" noChangeArrowheads="1"/>
          </p:cNvPicPr>
          <p:nvPr/>
        </p:nvPicPr>
        <p:blipFill rotWithShape="1">
          <a:blip r:embed="rId3">
            <a:extLst>
              <a:ext uri="{28A0092B-C50C-407E-A947-70E740481C1C}">
                <a14:useLocalDpi xmlns:a14="http://schemas.microsoft.com/office/drawing/2010/main" val="0"/>
              </a:ext>
            </a:extLst>
          </a:blip>
          <a:srcRect t="16632"/>
          <a:stretch/>
        </p:blipFill>
        <p:spPr bwMode="auto">
          <a:xfrm>
            <a:off x="1"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2" y="262158"/>
            <a:ext cx="5539152" cy="757750"/>
          </a:xfrm>
          <a:solidFill>
            <a:srgbClr val="002856">
              <a:alpha val="95000"/>
            </a:srgbClr>
          </a:solidFill>
        </p:spPr>
        <p:txBody>
          <a:bodyPr rIns="365760" anchor="ctr">
            <a:noAutofit/>
          </a:bodyPr>
          <a:lstStyle/>
          <a:p>
            <a:pPr algn="r"/>
            <a:r>
              <a:rPr lang="en-US" sz="4000" dirty="0">
                <a:solidFill>
                  <a:schemeClr val="bg1"/>
                </a:solidFill>
              </a:rPr>
              <a:t>Where do we start?</a:t>
            </a:r>
          </a:p>
        </p:txBody>
      </p:sp>
    </p:spTree>
    <p:extLst>
      <p:ext uri="{BB962C8B-B14F-4D97-AF65-F5344CB8AC3E}">
        <p14:creationId xmlns:p14="http://schemas.microsoft.com/office/powerpoint/2010/main" val="3762715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11AE06-81DE-104F-85D3-CBF22A1D63FF}"/>
              </a:ext>
            </a:extLst>
          </p:cNvPr>
          <p:cNvSpPr>
            <a:spLocks noGrp="1"/>
          </p:cNvSpPr>
          <p:nvPr>
            <p:ph type="title"/>
          </p:nvPr>
        </p:nvSpPr>
        <p:spPr/>
        <p:txBody>
          <a:bodyPr/>
          <a:lstStyle/>
          <a:p>
            <a:r>
              <a:rPr lang="en-US" dirty="0"/>
              <a:t>What Is a Culture That Is Ready for Anything?</a:t>
            </a:r>
          </a:p>
        </p:txBody>
      </p:sp>
    </p:spTree>
    <p:extLst>
      <p:ext uri="{BB962C8B-B14F-4D97-AF65-F5344CB8AC3E}">
        <p14:creationId xmlns:p14="http://schemas.microsoft.com/office/powerpoint/2010/main" val="196629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76251" y="1792325"/>
            <a:ext cx="4290907" cy="1446550"/>
          </a:xfrm>
          <a:prstGeom prst="rect">
            <a:avLst/>
          </a:prstGeom>
          <a:noFill/>
        </p:spPr>
        <p:txBody>
          <a:bodyPr wrap="square" rtlCol="0">
            <a:spAutoFit/>
          </a:bodyPr>
          <a:lstStyle/>
          <a:p>
            <a:pPr algn="l" defTabSz="609585" eaLnBrk="1" hangingPunct="1">
              <a:lnSpc>
                <a:spcPct val="100000"/>
              </a:lnSpc>
              <a:spcBef>
                <a:spcPct val="0"/>
              </a:spcBef>
              <a:spcAft>
                <a:spcPct val="0"/>
              </a:spcAft>
            </a:pPr>
            <a:r>
              <a:rPr lang="en-US" sz="8800" b="1" dirty="0">
                <a:ln w="18000">
                  <a:noFill/>
                  <a:prstDash val="solid"/>
                  <a:miter lim="800000"/>
                </a:ln>
                <a:solidFill>
                  <a:srgbClr val="FFFFFF"/>
                </a:solidFill>
                <a:effectLst>
                  <a:outerShdw blurRad="25500" dist="23000" dir="7020000" algn="tl">
                    <a:srgbClr val="000000">
                      <a:alpha val="50000"/>
                    </a:srgbClr>
                  </a:outerShdw>
                </a:effectLst>
                <a:ea typeface="ＭＳ Ｐゴシック" charset="0"/>
                <a:cs typeface="Arial Unicode MS" charset="0"/>
              </a:rPr>
              <a:t>Values</a:t>
            </a:r>
          </a:p>
        </p:txBody>
      </p:sp>
      <p:sp>
        <p:nvSpPr>
          <p:cNvPr id="4" name="TextBox 3"/>
          <p:cNvSpPr txBox="1"/>
          <p:nvPr/>
        </p:nvSpPr>
        <p:spPr>
          <a:xfrm>
            <a:off x="3788571" y="1436726"/>
            <a:ext cx="2709333" cy="1159420"/>
          </a:xfrm>
          <a:prstGeom prst="rect">
            <a:avLst/>
          </a:prstGeom>
          <a:noFill/>
        </p:spPr>
        <p:txBody>
          <a:bodyPr wrap="square" rtlCol="0">
            <a:spAutoFit/>
          </a:bodyPr>
          <a:lstStyle/>
          <a:p>
            <a:pPr algn="l" defTabSz="609585" eaLnBrk="1" hangingPunct="1">
              <a:lnSpc>
                <a:spcPct val="100000"/>
              </a:lnSpc>
              <a:spcBef>
                <a:spcPct val="0"/>
              </a:spcBef>
              <a:spcAft>
                <a:spcPct val="0"/>
              </a:spcAft>
            </a:pPr>
            <a:r>
              <a:rPr lang="en-US" sz="4267" b="1" dirty="0">
                <a:ln w="18000">
                  <a:noFill/>
                  <a:prstDash val="solid"/>
                  <a:miter lim="800000"/>
                </a:ln>
                <a:solidFill>
                  <a:srgbClr val="FFFFFF"/>
                </a:solidFill>
                <a:effectLst>
                  <a:outerShdw blurRad="25500" dist="23000" dir="7020000" algn="tl">
                    <a:srgbClr val="000000">
                      <a:alpha val="50000"/>
                    </a:srgbClr>
                  </a:outerShdw>
                </a:effectLst>
                <a:ea typeface="ＭＳ Ｐゴシック" charset="0"/>
                <a:cs typeface="Arial Unicode MS" charset="0"/>
              </a:rPr>
              <a:t>Powered</a:t>
            </a:r>
          </a:p>
          <a:p>
            <a:pPr algn="l" defTabSz="609585" eaLnBrk="1" hangingPunct="1">
              <a:lnSpc>
                <a:spcPct val="100000"/>
              </a:lnSpc>
              <a:spcBef>
                <a:spcPct val="0"/>
              </a:spcBef>
              <a:spcAft>
                <a:spcPct val="0"/>
              </a:spcAft>
            </a:pPr>
            <a:r>
              <a:rPr lang="en-US" sz="2667" b="1" dirty="0">
                <a:ln w="18000">
                  <a:noFill/>
                  <a:prstDash val="solid"/>
                  <a:miter lim="800000"/>
                </a:ln>
                <a:solidFill>
                  <a:srgbClr val="FFFFFF"/>
                </a:solidFill>
                <a:effectLst>
                  <a:outerShdw blurRad="25500" dist="23000" dir="7020000" algn="tl">
                    <a:srgbClr val="000000">
                      <a:alpha val="50000"/>
                    </a:srgbClr>
                  </a:outerShdw>
                </a:effectLst>
                <a:ea typeface="ＭＳ Ｐゴシック" charset="0"/>
                <a:cs typeface="Arial Unicode MS" charset="0"/>
              </a:rPr>
              <a:t>by</a:t>
            </a:r>
          </a:p>
        </p:txBody>
      </p:sp>
      <p:sp>
        <p:nvSpPr>
          <p:cNvPr id="5" name="TextBox 4"/>
          <p:cNvSpPr txBox="1"/>
          <p:nvPr/>
        </p:nvSpPr>
        <p:spPr>
          <a:xfrm>
            <a:off x="1028175" y="3457132"/>
            <a:ext cx="6282267" cy="1446550"/>
          </a:xfrm>
          <a:prstGeom prst="rect">
            <a:avLst/>
          </a:prstGeom>
          <a:noFill/>
        </p:spPr>
        <p:txBody>
          <a:bodyPr wrap="square" rtlCol="0">
            <a:spAutoFit/>
          </a:bodyPr>
          <a:lstStyle/>
          <a:p>
            <a:pPr algn="l" defTabSz="609585" eaLnBrk="1" hangingPunct="1">
              <a:lnSpc>
                <a:spcPct val="100000"/>
              </a:lnSpc>
              <a:spcBef>
                <a:spcPct val="0"/>
              </a:spcBef>
              <a:spcAft>
                <a:spcPct val="0"/>
              </a:spcAft>
            </a:pPr>
            <a:r>
              <a:rPr lang="en-US" sz="8800" b="1" dirty="0">
                <a:ln w="18000">
                  <a:noFill/>
                  <a:prstDash val="solid"/>
                  <a:miter lim="800000"/>
                </a:ln>
                <a:solidFill>
                  <a:srgbClr val="FFFFFF"/>
                </a:solidFill>
                <a:effectLst>
                  <a:outerShdw blurRad="25500" dist="23000" dir="7020000" algn="tl">
                    <a:srgbClr val="000000">
                      <a:alpha val="50000"/>
                    </a:srgbClr>
                  </a:outerShdw>
                </a:effectLst>
                <a:ea typeface="ＭＳ Ｐゴシック" charset="0"/>
                <a:cs typeface="Arial Unicode MS" charset="0"/>
              </a:rPr>
              <a:t>Hands-On</a:t>
            </a:r>
          </a:p>
        </p:txBody>
      </p:sp>
      <p:sp>
        <p:nvSpPr>
          <p:cNvPr id="6" name="TextBox 5"/>
          <p:cNvSpPr txBox="1"/>
          <p:nvPr/>
        </p:nvSpPr>
        <p:spPr>
          <a:xfrm>
            <a:off x="1028175" y="3101531"/>
            <a:ext cx="5994400" cy="1241237"/>
          </a:xfrm>
          <a:prstGeom prst="rect">
            <a:avLst/>
          </a:prstGeom>
          <a:noFill/>
        </p:spPr>
        <p:txBody>
          <a:bodyPr wrap="square" rtlCol="0">
            <a:spAutoFit/>
          </a:bodyPr>
          <a:lstStyle/>
          <a:p>
            <a:pPr algn="l" defTabSz="609585" eaLnBrk="1" hangingPunct="1">
              <a:lnSpc>
                <a:spcPct val="100000"/>
              </a:lnSpc>
              <a:spcBef>
                <a:spcPct val="0"/>
              </a:spcBef>
              <a:spcAft>
                <a:spcPct val="0"/>
              </a:spcAft>
            </a:pPr>
            <a:r>
              <a:rPr lang="en-US" sz="3733" b="1" dirty="0">
                <a:ln w="18000">
                  <a:noFill/>
                  <a:prstDash val="solid"/>
                  <a:miter lim="800000"/>
                </a:ln>
                <a:solidFill>
                  <a:srgbClr val="FFFFFF"/>
                </a:solidFill>
                <a:effectLst>
                  <a:outerShdw blurRad="25500" dist="23000" dir="7020000" algn="tl">
                    <a:srgbClr val="000000">
                      <a:alpha val="50000"/>
                    </a:srgbClr>
                  </a:outerShdw>
                </a:effectLst>
                <a:ea typeface="ＭＳ Ｐゴシック" charset="0"/>
                <a:cs typeface="Arial Unicode MS" charset="0"/>
              </a:rPr>
              <a:t>Minimal Management</a:t>
            </a:r>
          </a:p>
          <a:p>
            <a:pPr algn="l" defTabSz="609585" eaLnBrk="1" hangingPunct="1">
              <a:lnSpc>
                <a:spcPct val="100000"/>
              </a:lnSpc>
              <a:spcBef>
                <a:spcPct val="0"/>
              </a:spcBef>
              <a:spcAft>
                <a:spcPct val="0"/>
              </a:spcAft>
            </a:pPr>
            <a:endParaRPr lang="en-US" sz="3733" b="1" dirty="0">
              <a:ln w="18000">
                <a:noFill/>
                <a:prstDash val="solid"/>
                <a:miter lim="800000"/>
              </a:ln>
              <a:solidFill>
                <a:srgbClr val="FFFFFF"/>
              </a:solidFill>
              <a:effectLst>
                <a:outerShdw blurRad="25500" dist="23000" dir="7020000" algn="tl">
                  <a:srgbClr val="000000">
                    <a:alpha val="50000"/>
                  </a:srgbClr>
                </a:outerShdw>
              </a:effectLst>
              <a:ea typeface="ＭＳ Ｐゴシック" charset="0"/>
              <a:cs typeface="Arial Unicode MS" charset="0"/>
            </a:endParaRPr>
          </a:p>
        </p:txBody>
      </p:sp>
      <p:sp>
        <p:nvSpPr>
          <p:cNvPr id="7" name="TextBox 6"/>
          <p:cNvSpPr txBox="1"/>
          <p:nvPr/>
        </p:nvSpPr>
        <p:spPr>
          <a:xfrm rot="16200000">
            <a:off x="197559" y="3757780"/>
            <a:ext cx="1298861" cy="697563"/>
          </a:xfrm>
          <a:prstGeom prst="rect">
            <a:avLst/>
          </a:prstGeom>
          <a:noFill/>
        </p:spPr>
        <p:txBody>
          <a:bodyPr wrap="square" rtlCol="0">
            <a:spAutoFit/>
          </a:bodyPr>
          <a:lstStyle/>
          <a:p>
            <a:pPr algn="l" defTabSz="609585" eaLnBrk="1" hangingPunct="1">
              <a:lnSpc>
                <a:spcPct val="100000"/>
              </a:lnSpc>
              <a:spcBef>
                <a:spcPct val="0"/>
              </a:spcBef>
              <a:spcAft>
                <a:spcPct val="0"/>
              </a:spcAft>
            </a:pPr>
            <a:r>
              <a:rPr lang="en-US" b="1" dirty="0">
                <a:ln w="9525">
                  <a:noFill/>
                  <a:prstDash val="solid"/>
                  <a:miter lim="800000"/>
                </a:ln>
                <a:solidFill>
                  <a:srgbClr val="FFFFFF"/>
                </a:solidFill>
                <a:effectLst>
                  <a:outerShdw blurRad="25500" dist="23000" dir="7020000" algn="tl">
                    <a:srgbClr val="000000">
                      <a:alpha val="50000"/>
                    </a:srgbClr>
                  </a:outerShdw>
                </a:effectLst>
                <a:ea typeface="ＭＳ Ｐゴシック" charset="0"/>
                <a:cs typeface="Arial Unicode MS" charset="0"/>
              </a:rPr>
              <a:t>Every</a:t>
            </a:r>
          </a:p>
          <a:p>
            <a:pPr algn="l" defTabSz="609585" eaLnBrk="1" hangingPunct="1">
              <a:lnSpc>
                <a:spcPct val="100000"/>
              </a:lnSpc>
              <a:spcBef>
                <a:spcPct val="0"/>
              </a:spcBef>
              <a:spcAft>
                <a:spcPct val="0"/>
              </a:spcAft>
            </a:pPr>
            <a:r>
              <a:rPr lang="en-US" sz="2133" b="1" dirty="0">
                <a:ln w="9525">
                  <a:noFill/>
                  <a:prstDash val="solid"/>
                  <a:miter lim="800000"/>
                </a:ln>
                <a:solidFill>
                  <a:srgbClr val="FFFFFF"/>
                </a:solidFill>
                <a:effectLst>
                  <a:outerShdw blurRad="25500" dist="23000" dir="7020000" algn="tl">
                    <a:srgbClr val="000000">
                      <a:alpha val="50000"/>
                    </a:srgbClr>
                  </a:outerShdw>
                </a:effectLst>
                <a:ea typeface="ＭＳ Ｐゴシック" charset="0"/>
                <a:cs typeface="Arial Unicode MS" charset="0"/>
              </a:rPr>
              <a:t>One Is</a:t>
            </a:r>
          </a:p>
        </p:txBody>
      </p:sp>
      <p:sp>
        <p:nvSpPr>
          <p:cNvPr id="8" name="TextBox 7"/>
          <p:cNvSpPr txBox="1"/>
          <p:nvPr/>
        </p:nvSpPr>
        <p:spPr>
          <a:xfrm>
            <a:off x="481491" y="1084504"/>
            <a:ext cx="3307080" cy="913007"/>
          </a:xfrm>
          <a:prstGeom prst="rect">
            <a:avLst/>
          </a:prstGeom>
          <a:noFill/>
        </p:spPr>
        <p:txBody>
          <a:bodyPr wrap="square" rtlCol="0">
            <a:spAutoFit/>
          </a:bodyPr>
          <a:lstStyle/>
          <a:p>
            <a:pPr algn="l" defTabSz="609585" eaLnBrk="1" hangingPunct="1">
              <a:lnSpc>
                <a:spcPct val="100000"/>
              </a:lnSpc>
              <a:spcBef>
                <a:spcPct val="0"/>
              </a:spcBef>
              <a:spcAft>
                <a:spcPct val="0"/>
              </a:spcAft>
            </a:pPr>
            <a:r>
              <a:rPr lang="en-US" sz="5333" b="1" dirty="0">
                <a:ln w="18000">
                  <a:noFill/>
                  <a:prstDash val="solid"/>
                  <a:miter lim="800000"/>
                </a:ln>
                <a:solidFill>
                  <a:srgbClr val="FFFFFF"/>
                </a:solidFill>
                <a:effectLst>
                  <a:outerShdw blurRad="25500" dist="23000" dir="7020000" algn="tl">
                    <a:srgbClr val="000000">
                      <a:alpha val="50000"/>
                    </a:srgbClr>
                  </a:outerShdw>
                </a:effectLst>
                <a:ea typeface="ＭＳ Ｐゴシック" charset="0"/>
                <a:cs typeface="Arial Unicode MS" charset="0"/>
              </a:rPr>
              <a:t>Curiosity</a:t>
            </a:r>
            <a:endParaRPr lang="en-US" sz="4800" b="1" dirty="0">
              <a:ln w="18000">
                <a:noFill/>
                <a:prstDash val="solid"/>
                <a:miter lim="800000"/>
              </a:ln>
              <a:solidFill>
                <a:srgbClr val="FFFFFF"/>
              </a:solidFill>
              <a:effectLst>
                <a:outerShdw blurRad="25500" dist="23000" dir="7020000" algn="tl">
                  <a:srgbClr val="000000">
                    <a:alpha val="50000"/>
                  </a:srgbClr>
                </a:outerShdw>
              </a:effectLst>
              <a:ea typeface="ＭＳ Ｐゴシック" charset="0"/>
              <a:cs typeface="Arial Unicode MS" charset="0"/>
            </a:endParaRPr>
          </a:p>
        </p:txBody>
      </p:sp>
      <p:sp>
        <p:nvSpPr>
          <p:cNvPr id="9" name="TextBox 8"/>
          <p:cNvSpPr txBox="1"/>
          <p:nvPr/>
        </p:nvSpPr>
        <p:spPr>
          <a:xfrm>
            <a:off x="1724662" y="892972"/>
            <a:ext cx="1832185" cy="369332"/>
          </a:xfrm>
          <a:prstGeom prst="rect">
            <a:avLst/>
          </a:prstGeom>
          <a:noFill/>
        </p:spPr>
        <p:txBody>
          <a:bodyPr wrap="square" rtlCol="0">
            <a:spAutoFit/>
          </a:bodyPr>
          <a:lstStyle/>
          <a:p>
            <a:pPr algn="r" defTabSz="609585" eaLnBrk="1" hangingPunct="1">
              <a:lnSpc>
                <a:spcPct val="100000"/>
              </a:lnSpc>
              <a:spcBef>
                <a:spcPct val="0"/>
              </a:spcBef>
              <a:spcAft>
                <a:spcPct val="0"/>
              </a:spcAft>
            </a:pPr>
            <a:r>
              <a:rPr lang="en-US" b="1" dirty="0">
                <a:ln w="12700">
                  <a:noFill/>
                  <a:prstDash val="solid"/>
                  <a:miter lim="800000"/>
                </a:ln>
                <a:solidFill>
                  <a:srgbClr val="FFFFFF"/>
                </a:solidFill>
                <a:effectLst>
                  <a:outerShdw blurRad="25500" dist="23000" dir="7020000" algn="tl">
                    <a:srgbClr val="000000">
                      <a:alpha val="50000"/>
                    </a:srgbClr>
                  </a:outerShdw>
                </a:effectLst>
                <a:ea typeface="ＭＳ Ｐゴシック" charset="0"/>
                <a:cs typeface="Arial Unicode MS" charset="0"/>
              </a:rPr>
              <a:t>Focused</a:t>
            </a:r>
          </a:p>
        </p:txBody>
      </p:sp>
      <p:sp>
        <p:nvSpPr>
          <p:cNvPr id="10" name="TextBox 9"/>
          <p:cNvSpPr txBox="1"/>
          <p:nvPr/>
        </p:nvSpPr>
        <p:spPr>
          <a:xfrm>
            <a:off x="8674101" y="1505428"/>
            <a:ext cx="1994745" cy="369332"/>
          </a:xfrm>
          <a:prstGeom prst="rect">
            <a:avLst/>
          </a:prstGeom>
          <a:noFill/>
        </p:spPr>
        <p:txBody>
          <a:bodyPr wrap="square" rtlCol="0">
            <a:spAutoFit/>
          </a:bodyPr>
          <a:lstStyle/>
          <a:p>
            <a:pPr algn="r" defTabSz="609585" eaLnBrk="1" hangingPunct="1">
              <a:lnSpc>
                <a:spcPct val="100000"/>
              </a:lnSpc>
              <a:spcBef>
                <a:spcPct val="0"/>
              </a:spcBef>
              <a:spcAft>
                <a:spcPct val="0"/>
              </a:spcAft>
            </a:pPr>
            <a:r>
              <a:rPr lang="en-US" b="1" dirty="0">
                <a:ln w="12700">
                  <a:noFill/>
                  <a:prstDash val="solid"/>
                  <a:miter lim="800000"/>
                </a:ln>
                <a:solidFill>
                  <a:srgbClr val="FFFFFF"/>
                </a:solidFill>
                <a:effectLst>
                  <a:outerShdw blurRad="25500" dist="23000" dir="7020000" algn="tl">
                    <a:srgbClr val="000000">
                      <a:alpha val="50000"/>
                    </a:srgbClr>
                  </a:outerShdw>
                </a:effectLst>
                <a:ea typeface="ＭＳ Ｐゴシック" charset="0"/>
                <a:cs typeface="Arial Unicode MS" charset="0"/>
              </a:rPr>
              <a:t>Rigorous</a:t>
            </a:r>
          </a:p>
        </p:txBody>
      </p:sp>
      <p:sp>
        <p:nvSpPr>
          <p:cNvPr id="11" name="TextBox 10"/>
          <p:cNvSpPr txBox="1"/>
          <p:nvPr/>
        </p:nvSpPr>
        <p:spPr>
          <a:xfrm>
            <a:off x="8490111" y="1650937"/>
            <a:ext cx="3307080" cy="913007"/>
          </a:xfrm>
          <a:prstGeom prst="rect">
            <a:avLst/>
          </a:prstGeom>
          <a:noFill/>
        </p:spPr>
        <p:txBody>
          <a:bodyPr wrap="square" rtlCol="0">
            <a:spAutoFit/>
          </a:bodyPr>
          <a:lstStyle/>
          <a:p>
            <a:pPr algn="l" defTabSz="609585" eaLnBrk="1" hangingPunct="1">
              <a:lnSpc>
                <a:spcPct val="100000"/>
              </a:lnSpc>
              <a:spcBef>
                <a:spcPct val="0"/>
              </a:spcBef>
              <a:spcAft>
                <a:spcPct val="0"/>
              </a:spcAft>
            </a:pPr>
            <a:r>
              <a:rPr lang="en-US" sz="5333" b="1" dirty="0">
                <a:ln w="18000">
                  <a:noFill/>
                  <a:prstDash val="solid"/>
                  <a:miter lim="800000"/>
                </a:ln>
                <a:solidFill>
                  <a:srgbClr val="FFFFFF"/>
                </a:solidFill>
                <a:effectLst>
                  <a:outerShdw blurRad="25500" dist="23000" dir="7020000" algn="tl">
                    <a:srgbClr val="000000">
                      <a:alpha val="50000"/>
                    </a:srgbClr>
                  </a:outerShdw>
                </a:effectLst>
                <a:ea typeface="ＭＳ Ｐゴシック" charset="0"/>
                <a:cs typeface="Arial Unicode MS" charset="0"/>
              </a:rPr>
              <a:t>Honesty</a:t>
            </a:r>
            <a:endParaRPr lang="en-US" sz="4800" b="1" dirty="0">
              <a:ln w="18000">
                <a:noFill/>
                <a:prstDash val="solid"/>
                <a:miter lim="800000"/>
              </a:ln>
              <a:solidFill>
                <a:srgbClr val="FFFFFF"/>
              </a:solidFill>
              <a:effectLst>
                <a:outerShdw blurRad="25500" dist="23000" dir="7020000" algn="tl">
                  <a:srgbClr val="000000">
                    <a:alpha val="50000"/>
                  </a:srgbClr>
                </a:outerShdw>
              </a:effectLst>
              <a:ea typeface="ＭＳ Ｐゴシック" charset="0"/>
              <a:cs typeface="Arial Unicode MS" charset="0"/>
            </a:endParaRPr>
          </a:p>
        </p:txBody>
      </p:sp>
      <p:sp>
        <p:nvSpPr>
          <p:cNvPr id="12" name="TextBox 11"/>
          <p:cNvSpPr txBox="1"/>
          <p:nvPr/>
        </p:nvSpPr>
        <p:spPr>
          <a:xfrm>
            <a:off x="4601634" y="359519"/>
            <a:ext cx="2252133" cy="748988"/>
          </a:xfrm>
          <a:prstGeom prst="rect">
            <a:avLst/>
          </a:prstGeom>
          <a:noFill/>
        </p:spPr>
        <p:txBody>
          <a:bodyPr wrap="square" rtlCol="0">
            <a:spAutoFit/>
          </a:bodyPr>
          <a:lstStyle/>
          <a:p>
            <a:pPr algn="l" defTabSz="609585" eaLnBrk="1" hangingPunct="1">
              <a:lnSpc>
                <a:spcPct val="100000"/>
              </a:lnSpc>
              <a:spcBef>
                <a:spcPct val="0"/>
              </a:spcBef>
              <a:spcAft>
                <a:spcPct val="0"/>
              </a:spcAft>
            </a:pPr>
            <a:r>
              <a:rPr lang="en-US" sz="4267" b="1" dirty="0">
                <a:ln w="18000">
                  <a:noFill/>
                  <a:prstDash val="solid"/>
                  <a:miter lim="800000"/>
                </a:ln>
                <a:solidFill>
                  <a:srgbClr val="FFFFFF"/>
                </a:solidFill>
                <a:effectLst>
                  <a:outerShdw blurRad="25500" dist="23000" dir="7020000" algn="tl">
                    <a:srgbClr val="000000">
                      <a:alpha val="50000"/>
                    </a:srgbClr>
                  </a:outerShdw>
                </a:effectLst>
                <a:ea typeface="ＭＳ Ｐゴシック" charset="0"/>
                <a:cs typeface="Arial Unicode MS" charset="0"/>
              </a:rPr>
              <a:t>Cross-</a:t>
            </a:r>
          </a:p>
        </p:txBody>
      </p:sp>
      <p:sp>
        <p:nvSpPr>
          <p:cNvPr id="13" name="TextBox 12"/>
          <p:cNvSpPr txBox="1"/>
          <p:nvPr/>
        </p:nvSpPr>
        <p:spPr>
          <a:xfrm>
            <a:off x="6356511" y="341012"/>
            <a:ext cx="2133600" cy="369332"/>
          </a:xfrm>
          <a:prstGeom prst="rect">
            <a:avLst/>
          </a:prstGeom>
          <a:noFill/>
        </p:spPr>
        <p:txBody>
          <a:bodyPr wrap="square" rtlCol="0">
            <a:spAutoFit/>
          </a:bodyPr>
          <a:lstStyle/>
          <a:p>
            <a:pPr algn="l" defTabSz="609585" eaLnBrk="1" hangingPunct="1">
              <a:lnSpc>
                <a:spcPct val="100000"/>
              </a:lnSpc>
              <a:spcBef>
                <a:spcPct val="0"/>
              </a:spcBef>
              <a:spcAft>
                <a:spcPct val="0"/>
              </a:spcAft>
            </a:pPr>
            <a:r>
              <a:rPr lang="en-US" b="1" dirty="0">
                <a:ln w="12700">
                  <a:noFill/>
                  <a:prstDash val="solid"/>
                  <a:miter lim="800000"/>
                </a:ln>
                <a:solidFill>
                  <a:srgbClr val="FFFFFF"/>
                </a:solidFill>
                <a:effectLst>
                  <a:outerShdw blurRad="25500" dist="23000" dir="7020000" algn="tl">
                    <a:srgbClr val="000000">
                      <a:alpha val="50000"/>
                    </a:srgbClr>
                  </a:outerShdw>
                </a:effectLst>
                <a:ea typeface="ＭＳ Ｐゴシック" charset="0"/>
                <a:cs typeface="Arial Unicode MS" charset="0"/>
              </a:rPr>
              <a:t>Functional</a:t>
            </a:r>
          </a:p>
        </p:txBody>
      </p:sp>
      <p:sp>
        <p:nvSpPr>
          <p:cNvPr id="14" name="TextBox 13"/>
          <p:cNvSpPr txBox="1"/>
          <p:nvPr/>
        </p:nvSpPr>
        <p:spPr>
          <a:xfrm>
            <a:off x="6356511" y="713546"/>
            <a:ext cx="3166533" cy="369332"/>
          </a:xfrm>
          <a:prstGeom prst="rect">
            <a:avLst/>
          </a:prstGeom>
          <a:noFill/>
        </p:spPr>
        <p:txBody>
          <a:bodyPr wrap="square" rtlCol="0">
            <a:spAutoFit/>
          </a:bodyPr>
          <a:lstStyle/>
          <a:p>
            <a:pPr algn="l" defTabSz="609585" eaLnBrk="1" hangingPunct="1">
              <a:lnSpc>
                <a:spcPct val="100000"/>
              </a:lnSpc>
              <a:spcBef>
                <a:spcPct val="0"/>
              </a:spcBef>
              <a:spcAft>
                <a:spcPct val="0"/>
              </a:spcAft>
            </a:pPr>
            <a:r>
              <a:rPr lang="en-US" b="1" dirty="0">
                <a:ln w="12700">
                  <a:noFill/>
                  <a:prstDash val="solid"/>
                  <a:miter lim="800000"/>
                </a:ln>
                <a:solidFill>
                  <a:srgbClr val="FFFFFF"/>
                </a:solidFill>
                <a:effectLst>
                  <a:outerShdw blurRad="25500" dist="23000" dir="7020000" algn="tl">
                    <a:srgbClr val="000000">
                      <a:alpha val="50000"/>
                    </a:srgbClr>
                  </a:outerShdw>
                </a:effectLst>
                <a:ea typeface="ＭＳ Ｐゴシック" charset="0"/>
                <a:cs typeface="Arial Unicode MS" charset="0"/>
              </a:rPr>
              <a:t>Pollinating</a:t>
            </a:r>
          </a:p>
        </p:txBody>
      </p:sp>
      <p:sp>
        <p:nvSpPr>
          <p:cNvPr id="15" name="TextBox 14"/>
          <p:cNvSpPr txBox="1"/>
          <p:nvPr/>
        </p:nvSpPr>
        <p:spPr>
          <a:xfrm>
            <a:off x="5846233" y="4630635"/>
            <a:ext cx="6282267" cy="1446550"/>
          </a:xfrm>
          <a:prstGeom prst="rect">
            <a:avLst/>
          </a:prstGeom>
          <a:noFill/>
        </p:spPr>
        <p:txBody>
          <a:bodyPr wrap="square" rtlCol="0">
            <a:spAutoFit/>
          </a:bodyPr>
          <a:lstStyle/>
          <a:p>
            <a:pPr algn="l" defTabSz="609585" eaLnBrk="1" hangingPunct="1">
              <a:lnSpc>
                <a:spcPct val="100000"/>
              </a:lnSpc>
              <a:spcBef>
                <a:spcPct val="0"/>
              </a:spcBef>
              <a:spcAft>
                <a:spcPct val="0"/>
              </a:spcAft>
            </a:pPr>
            <a:r>
              <a:rPr lang="en-US" sz="8800" b="1" dirty="0">
                <a:ln w="18000">
                  <a:noFill/>
                  <a:prstDash val="solid"/>
                  <a:miter lim="800000"/>
                </a:ln>
                <a:solidFill>
                  <a:srgbClr val="FFFFFF"/>
                </a:solidFill>
                <a:effectLst>
                  <a:outerShdw blurRad="25500" dist="23000" dir="7020000" algn="tl">
                    <a:srgbClr val="000000">
                      <a:alpha val="50000"/>
                    </a:srgbClr>
                  </a:outerShdw>
                </a:effectLst>
                <a:ea typeface="ＭＳ Ｐゴシック" charset="0"/>
                <a:cs typeface="Arial Unicode MS" charset="0"/>
              </a:rPr>
              <a:t>Autonomy</a:t>
            </a:r>
          </a:p>
        </p:txBody>
      </p:sp>
      <p:sp>
        <p:nvSpPr>
          <p:cNvPr id="16" name="TextBox 15"/>
          <p:cNvSpPr txBox="1"/>
          <p:nvPr/>
        </p:nvSpPr>
        <p:spPr>
          <a:xfrm>
            <a:off x="6313069" y="4578860"/>
            <a:ext cx="1994745" cy="369332"/>
          </a:xfrm>
          <a:prstGeom prst="rect">
            <a:avLst/>
          </a:prstGeom>
          <a:noFill/>
        </p:spPr>
        <p:txBody>
          <a:bodyPr wrap="square" rtlCol="0">
            <a:spAutoFit/>
          </a:bodyPr>
          <a:lstStyle/>
          <a:p>
            <a:pPr algn="r" defTabSz="609585" eaLnBrk="1" hangingPunct="1">
              <a:lnSpc>
                <a:spcPct val="100000"/>
              </a:lnSpc>
              <a:spcBef>
                <a:spcPct val="0"/>
              </a:spcBef>
              <a:spcAft>
                <a:spcPct val="0"/>
              </a:spcAft>
            </a:pPr>
            <a:r>
              <a:rPr lang="en-US" b="1" dirty="0">
                <a:ln w="12700">
                  <a:noFill/>
                  <a:prstDash val="solid"/>
                  <a:miter lim="800000"/>
                </a:ln>
                <a:solidFill>
                  <a:srgbClr val="FFFFFF"/>
                </a:solidFill>
                <a:effectLst>
                  <a:outerShdw blurRad="25500" dist="23000" dir="7020000" algn="tl">
                    <a:srgbClr val="000000">
                      <a:alpha val="50000"/>
                    </a:srgbClr>
                  </a:outerShdw>
                </a:effectLst>
                <a:ea typeface="ＭＳ Ｐゴシック" charset="0"/>
                <a:cs typeface="Arial Unicode MS" charset="0"/>
              </a:rPr>
              <a:t>Individual</a:t>
            </a:r>
          </a:p>
        </p:txBody>
      </p:sp>
      <p:sp>
        <p:nvSpPr>
          <p:cNvPr id="17" name="TextBox 16"/>
          <p:cNvSpPr txBox="1"/>
          <p:nvPr/>
        </p:nvSpPr>
        <p:spPr>
          <a:xfrm>
            <a:off x="8307813" y="4295517"/>
            <a:ext cx="2615033" cy="748988"/>
          </a:xfrm>
          <a:prstGeom prst="rect">
            <a:avLst/>
          </a:prstGeom>
          <a:noFill/>
        </p:spPr>
        <p:txBody>
          <a:bodyPr wrap="square" rtlCol="0">
            <a:spAutoFit/>
          </a:bodyPr>
          <a:lstStyle/>
          <a:p>
            <a:pPr algn="l" defTabSz="609585" eaLnBrk="1" hangingPunct="1">
              <a:lnSpc>
                <a:spcPct val="100000"/>
              </a:lnSpc>
              <a:spcBef>
                <a:spcPct val="0"/>
              </a:spcBef>
              <a:spcAft>
                <a:spcPct val="0"/>
              </a:spcAft>
            </a:pPr>
            <a:r>
              <a:rPr lang="en-US" sz="4267" b="1" dirty="0">
                <a:ln w="18000">
                  <a:noFill/>
                  <a:prstDash val="solid"/>
                  <a:miter lim="800000"/>
                </a:ln>
                <a:solidFill>
                  <a:srgbClr val="FFFFFF"/>
                </a:solidFill>
                <a:effectLst>
                  <a:outerShdw blurRad="25500" dist="23000" dir="7020000" algn="tl">
                    <a:srgbClr val="000000">
                      <a:alpha val="50000"/>
                    </a:srgbClr>
                  </a:outerShdw>
                </a:effectLst>
                <a:ea typeface="ＭＳ Ｐゴシック" charset="0"/>
                <a:cs typeface="Arial Unicode MS" charset="0"/>
              </a:rPr>
              <a:t>Creative</a:t>
            </a:r>
          </a:p>
        </p:txBody>
      </p:sp>
    </p:spTree>
    <p:extLst>
      <p:ext uri="{BB962C8B-B14F-4D97-AF65-F5344CB8AC3E}">
        <p14:creationId xmlns:p14="http://schemas.microsoft.com/office/powerpoint/2010/main" val="2493927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par>
                          <p:cTn id="8" fill="hold">
                            <p:stCondLst>
                              <p:cond delay="2000"/>
                            </p:stCondLst>
                            <p:childTnLst>
                              <p:par>
                                <p:cTn id="9" presetID="9" presetClass="entr" presetSubtype="0"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3500"/>
                            </p:stCondLst>
                            <p:childTnLst>
                              <p:par>
                                <p:cTn id="13" presetID="9" presetClass="entr" presetSubtype="0" fill="hold" grpId="0" nodeType="afterEffect">
                                  <p:stCondLst>
                                    <p:cond delay="200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par>
                          <p:cTn id="16" fill="hold">
                            <p:stCondLst>
                              <p:cond delay="6000"/>
                            </p:stCondLst>
                            <p:childTnLst>
                              <p:par>
                                <p:cTn id="17" presetID="9" presetClass="entr" presetSubtype="0"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par>
                          <p:cTn id="20" fill="hold">
                            <p:stCondLst>
                              <p:cond delay="7500"/>
                            </p:stCondLst>
                            <p:childTnLst>
                              <p:par>
                                <p:cTn id="21" presetID="9" presetClass="entr" presetSubtype="0" fill="hold" grpId="0" nodeType="afterEffect">
                                  <p:stCondLst>
                                    <p:cond delay="100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par>
                          <p:cTn id="24" fill="hold">
                            <p:stCondLst>
                              <p:cond delay="9000"/>
                            </p:stCondLst>
                            <p:childTnLst>
                              <p:par>
                                <p:cTn id="25" presetID="9" presetClass="entr" presetSubtype="0" fill="hold" grpId="0" nodeType="afterEffect">
                                  <p:stCondLst>
                                    <p:cond delay="100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par>
                          <p:cTn id="28" fill="hold">
                            <p:stCondLst>
                              <p:cond delay="10500"/>
                            </p:stCondLst>
                            <p:childTnLst>
                              <p:par>
                                <p:cTn id="29" presetID="9" presetClass="entr" presetSubtype="0"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par>
                          <p:cTn id="32" fill="hold">
                            <p:stCondLst>
                              <p:cond delay="11500"/>
                            </p:stCondLst>
                            <p:childTnLst>
                              <p:par>
                                <p:cTn id="33" presetID="9" presetClass="entr" presetSubtype="0" fill="hold" grpId="0" nodeType="afterEffect">
                                  <p:stCondLst>
                                    <p:cond delay="50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childTnLst>
                          </p:cTn>
                        </p:par>
                        <p:par>
                          <p:cTn id="36" fill="hold">
                            <p:stCondLst>
                              <p:cond delay="12500"/>
                            </p:stCondLst>
                            <p:childTnLst>
                              <p:par>
                                <p:cTn id="37" presetID="9" presetClass="entr" presetSubtype="0" fill="hold" grpId="0" nodeType="afterEffect">
                                  <p:stCondLst>
                                    <p:cond delay="100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childTnLst>
                          </p:cTn>
                        </p:par>
                        <p:par>
                          <p:cTn id="40" fill="hold">
                            <p:stCondLst>
                              <p:cond delay="14000"/>
                            </p:stCondLst>
                            <p:childTnLst>
                              <p:par>
                                <p:cTn id="41" presetID="9" presetClass="entr" presetSubtype="0" fill="hold" grpId="0" nodeType="afterEffect">
                                  <p:stCondLst>
                                    <p:cond delay="100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childTnLst>
                          </p:cTn>
                        </p:par>
                        <p:par>
                          <p:cTn id="44" fill="hold">
                            <p:stCondLst>
                              <p:cond delay="15500"/>
                            </p:stCondLst>
                            <p:childTnLst>
                              <p:par>
                                <p:cTn id="45" presetID="9" presetClass="entr" presetSubtype="0" fill="hold" grpId="0" nodeType="afterEffect">
                                  <p:stCondLst>
                                    <p:cond delay="100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childTnLst>
                          </p:cTn>
                        </p:par>
                        <p:par>
                          <p:cTn id="48" fill="hold">
                            <p:stCondLst>
                              <p:cond delay="17000"/>
                            </p:stCondLst>
                            <p:childTnLst>
                              <p:par>
                                <p:cTn id="49" presetID="9" presetClass="entr" presetSubtype="0" fill="hold" grpId="0" nodeType="afterEffect">
                                  <p:stCondLst>
                                    <p:cond delay="500"/>
                                  </p:stCondLst>
                                  <p:childTnLst>
                                    <p:set>
                                      <p:cBhvr>
                                        <p:cTn id="50" dur="1" fill="hold">
                                          <p:stCondLst>
                                            <p:cond delay="0"/>
                                          </p:stCondLst>
                                        </p:cTn>
                                        <p:tgtEl>
                                          <p:spTgt spid="14"/>
                                        </p:tgtEl>
                                        <p:attrNameLst>
                                          <p:attrName>style.visibility</p:attrName>
                                        </p:attrNameLst>
                                      </p:cBhvr>
                                      <p:to>
                                        <p:strVal val="visible"/>
                                      </p:to>
                                    </p:set>
                                    <p:animEffect transition="in" filter="dissolve">
                                      <p:cBhvr>
                                        <p:cTn id="51" dur="500"/>
                                        <p:tgtEl>
                                          <p:spTgt spid="14"/>
                                        </p:tgtEl>
                                      </p:cBhvr>
                                    </p:animEffect>
                                  </p:childTnLst>
                                </p:cTn>
                              </p:par>
                            </p:childTnLst>
                          </p:cTn>
                        </p:par>
                        <p:par>
                          <p:cTn id="52" fill="hold">
                            <p:stCondLst>
                              <p:cond delay="18000"/>
                            </p:stCondLst>
                            <p:childTnLst>
                              <p:par>
                                <p:cTn id="53" presetID="9" presetClass="entr" presetSubtype="0" fill="hold" grpId="0" nodeType="afterEffect">
                                  <p:stCondLst>
                                    <p:cond delay="2000"/>
                                  </p:stCondLst>
                                  <p:childTnLst>
                                    <p:set>
                                      <p:cBhvr>
                                        <p:cTn id="54" dur="1" fill="hold">
                                          <p:stCondLst>
                                            <p:cond delay="0"/>
                                          </p:stCondLst>
                                        </p:cTn>
                                        <p:tgtEl>
                                          <p:spTgt spid="15"/>
                                        </p:tgtEl>
                                        <p:attrNameLst>
                                          <p:attrName>style.visibility</p:attrName>
                                        </p:attrNameLst>
                                      </p:cBhvr>
                                      <p:to>
                                        <p:strVal val="visible"/>
                                      </p:to>
                                    </p:set>
                                    <p:animEffect transition="in" filter="dissolve">
                                      <p:cBhvr>
                                        <p:cTn id="55" dur="500"/>
                                        <p:tgtEl>
                                          <p:spTgt spid="15"/>
                                        </p:tgtEl>
                                      </p:cBhvr>
                                    </p:animEffect>
                                  </p:childTnLst>
                                </p:cTn>
                              </p:par>
                            </p:childTnLst>
                          </p:cTn>
                        </p:par>
                        <p:par>
                          <p:cTn id="56" fill="hold">
                            <p:stCondLst>
                              <p:cond delay="20500"/>
                            </p:stCondLst>
                            <p:childTnLst>
                              <p:par>
                                <p:cTn id="57" presetID="9" presetClass="entr" presetSubtype="0" fill="hold" grpId="0" nodeType="afterEffect">
                                  <p:stCondLst>
                                    <p:cond delay="500"/>
                                  </p:stCondLst>
                                  <p:childTnLst>
                                    <p:set>
                                      <p:cBhvr>
                                        <p:cTn id="58" dur="1" fill="hold">
                                          <p:stCondLst>
                                            <p:cond delay="0"/>
                                          </p:stCondLst>
                                        </p:cTn>
                                        <p:tgtEl>
                                          <p:spTgt spid="16"/>
                                        </p:tgtEl>
                                        <p:attrNameLst>
                                          <p:attrName>style.visibility</p:attrName>
                                        </p:attrNameLst>
                                      </p:cBhvr>
                                      <p:to>
                                        <p:strVal val="visible"/>
                                      </p:to>
                                    </p:set>
                                    <p:animEffect transition="in" filter="dissolve">
                                      <p:cBhvr>
                                        <p:cTn id="59" dur="500"/>
                                        <p:tgtEl>
                                          <p:spTgt spid="16"/>
                                        </p:tgtEl>
                                      </p:cBhvr>
                                    </p:animEffect>
                                  </p:childTnLst>
                                </p:cTn>
                              </p:par>
                            </p:childTnLst>
                          </p:cTn>
                        </p:par>
                        <p:par>
                          <p:cTn id="60" fill="hold">
                            <p:stCondLst>
                              <p:cond delay="21500"/>
                            </p:stCondLst>
                            <p:childTnLst>
                              <p:par>
                                <p:cTn id="61" presetID="9" presetClass="entr" presetSubtype="0" fill="hold" grpId="0" nodeType="afterEffect">
                                  <p:stCondLst>
                                    <p:cond delay="1000"/>
                                  </p:stCondLst>
                                  <p:childTnLst>
                                    <p:set>
                                      <p:cBhvr>
                                        <p:cTn id="62" dur="1" fill="hold">
                                          <p:stCondLst>
                                            <p:cond delay="0"/>
                                          </p:stCondLst>
                                        </p:cTn>
                                        <p:tgtEl>
                                          <p:spTgt spid="17"/>
                                        </p:tgtEl>
                                        <p:attrNameLst>
                                          <p:attrName>style.visibility</p:attrName>
                                        </p:attrNameLst>
                                      </p:cBhvr>
                                      <p:to>
                                        <p:strVal val="visible"/>
                                      </p:to>
                                    </p:set>
                                    <p:animEffect transition="in" filter="dissolve">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872679" y="1461145"/>
            <a:ext cx="4424680" cy="3955599"/>
            <a:chOff x="260353" y="1028870"/>
            <a:chExt cx="3318510" cy="2966699"/>
          </a:xfrm>
        </p:grpSpPr>
        <p:grpSp>
          <p:nvGrpSpPr>
            <p:cNvPr id="13" name="Group 12"/>
            <p:cNvGrpSpPr/>
            <p:nvPr/>
          </p:nvGrpSpPr>
          <p:grpSpPr>
            <a:xfrm>
              <a:off x="260353" y="1563935"/>
              <a:ext cx="3318510" cy="2431634"/>
              <a:chOff x="128273" y="1563935"/>
              <a:chExt cx="3318510" cy="2431634"/>
            </a:xfrm>
          </p:grpSpPr>
          <p:grpSp>
            <p:nvGrpSpPr>
              <p:cNvPr id="3" name="Group 2"/>
              <p:cNvGrpSpPr/>
              <p:nvPr/>
            </p:nvGrpSpPr>
            <p:grpSpPr>
              <a:xfrm>
                <a:off x="128273" y="2304916"/>
                <a:ext cx="3318510" cy="1690653"/>
                <a:chOff x="209552" y="698500"/>
                <a:chExt cx="8724898" cy="4445000"/>
              </a:xfrm>
            </p:grpSpPr>
            <p:pic>
              <p:nvPicPr>
                <p:cNvPr id="4"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9552" y="1938338"/>
                  <a:ext cx="8724898" cy="32051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4" cstate="screen">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3938589" y="698500"/>
                  <a:ext cx="1269657" cy="1241474"/>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3"/>
              <p:cNvPicPr>
                <a:picLocks noChangeAspect="1" noChangeArrowheads="1"/>
              </p:cNvPicPr>
              <p:nvPr/>
            </p:nvPicPr>
            <p:blipFill>
              <a:blip r:embed="rId5" cstate="screen">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bwMode="auto">
              <a:xfrm>
                <a:off x="1853689" y="1563935"/>
                <a:ext cx="1311738" cy="65024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172291" y="1664787"/>
                <a:ext cx="932176" cy="364715"/>
              </a:xfrm>
              <a:prstGeom prst="rect">
                <a:avLst/>
              </a:prstGeom>
            </p:spPr>
            <p:txBody>
              <a:bodyPr wrap="square">
                <a:spAutoFit/>
              </a:bodyPr>
              <a:lstStyle/>
              <a:p>
                <a:pPr algn="ctr">
                  <a:lnSpc>
                    <a:spcPct val="80000"/>
                  </a:lnSpc>
                </a:pPr>
                <a:r>
                  <a:rPr lang="en-US" sz="1600" b="1" dirty="0">
                    <a:solidFill>
                      <a:schemeClr val="accent3">
                        <a:lumMod val="60000"/>
                        <a:lumOff val="40000"/>
                      </a:schemeClr>
                    </a:solidFill>
                  </a:rPr>
                  <a:t>I see Numbers!</a:t>
                </a:r>
              </a:p>
            </p:txBody>
          </p:sp>
          <p:grpSp>
            <p:nvGrpSpPr>
              <p:cNvPr id="9" name="Group 8"/>
              <p:cNvGrpSpPr/>
              <p:nvPr/>
            </p:nvGrpSpPr>
            <p:grpSpPr>
              <a:xfrm>
                <a:off x="272803" y="1770377"/>
                <a:ext cx="1273807" cy="544097"/>
                <a:chOff x="209552" y="365295"/>
                <a:chExt cx="4231427" cy="1807423"/>
              </a:xfrm>
            </p:grpSpPr>
            <p:pic>
              <p:nvPicPr>
                <p:cNvPr id="10" name="Picture 3"/>
                <p:cNvPicPr>
                  <a:picLocks noChangeAspect="1" noChangeArrowheads="1"/>
                </p:cNvPicPr>
                <p:nvPr/>
              </p:nvPicPr>
              <p:blipFill>
                <a:blip r:embed="rId5" cstate="screen">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bwMode="auto">
                <a:xfrm flipH="1">
                  <a:off x="209552" y="365295"/>
                  <a:ext cx="4231427" cy="18074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renders\Documents\Assignments\ESC26 - 2014-1116\esc26_1461_mcmullen\artwork\PieChart-shutterstock_166425569-[Converted].png"/>
                <p:cNvPicPr>
                  <a:picLocks noChangeAspect="1" noChangeArrowheads="1"/>
                </p:cNvPicPr>
                <p:nvPr/>
              </p:nvPicPr>
              <p:blipFill>
                <a:blip r:embed="rId6"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292104" y="699860"/>
                  <a:ext cx="1655758" cy="10123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Users\renders\Documents\Assignments\ESC26 - 2014-1116\esc26_1461_mcmullen\artwork\BarChart-shutterstock_166425569-[Converted].png"/>
                <p:cNvPicPr>
                  <a:picLocks noChangeAspect="1" noChangeArrowheads="1"/>
                </p:cNvPicPr>
                <p:nvPr/>
              </p:nvPicPr>
              <p:blipFill>
                <a:blip r:embed="rId7"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2048314" y="546099"/>
                  <a:ext cx="1369574" cy="118957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7" name="Title 1"/>
            <p:cNvSpPr txBox="1">
              <a:spLocks/>
            </p:cNvSpPr>
            <p:nvPr/>
          </p:nvSpPr>
          <p:spPr>
            <a:xfrm>
              <a:off x="429734" y="1028870"/>
              <a:ext cx="2634070" cy="664369"/>
            </a:xfrm>
            <a:prstGeom prst="rect">
              <a:avLst/>
            </a:prstGeom>
          </p:spPr>
          <p:txBody>
            <a:bodyPr/>
            <a:lstStyle>
              <a:lvl1pPr algn="l" rtl="0" fontAlgn="base">
                <a:lnSpc>
                  <a:spcPct val="90000"/>
                </a:lnSpc>
                <a:spcBef>
                  <a:spcPct val="0"/>
                </a:spcBef>
                <a:spcAft>
                  <a:spcPct val="0"/>
                </a:spcAft>
                <a:defRPr lang="en-US" sz="3200" b="1">
                  <a:solidFill>
                    <a:schemeClr val="bg1"/>
                  </a:solidFill>
                  <a:latin typeface="+mj-lt"/>
                  <a:ea typeface="ＭＳ Ｐゴシック" charset="0"/>
                  <a:cs typeface="+mj-cs"/>
                </a:defRPr>
              </a:lvl1pPr>
              <a:lvl2pPr algn="l" rtl="0" fontAlgn="base">
                <a:lnSpc>
                  <a:spcPct val="90000"/>
                </a:lnSpc>
                <a:spcBef>
                  <a:spcPct val="0"/>
                </a:spcBef>
                <a:spcAft>
                  <a:spcPct val="0"/>
                </a:spcAft>
                <a:defRPr sz="3200" b="1">
                  <a:solidFill>
                    <a:schemeClr val="bg1"/>
                  </a:solidFill>
                  <a:latin typeface="Arial" charset="0"/>
                  <a:ea typeface="ＭＳ Ｐゴシック" charset="0"/>
                  <a:cs typeface="Arial Unicode MS" pitchFamily="34" charset="-128"/>
                </a:defRPr>
              </a:lvl2pPr>
              <a:lvl3pPr algn="l" rtl="0" fontAlgn="base">
                <a:lnSpc>
                  <a:spcPct val="90000"/>
                </a:lnSpc>
                <a:spcBef>
                  <a:spcPct val="0"/>
                </a:spcBef>
                <a:spcAft>
                  <a:spcPct val="0"/>
                </a:spcAft>
                <a:defRPr sz="3200" b="1">
                  <a:solidFill>
                    <a:schemeClr val="bg1"/>
                  </a:solidFill>
                  <a:latin typeface="Arial" charset="0"/>
                  <a:ea typeface="ＭＳ Ｐゴシック" charset="0"/>
                  <a:cs typeface="Arial Unicode MS" pitchFamily="34" charset="-128"/>
                </a:defRPr>
              </a:lvl3pPr>
              <a:lvl4pPr algn="l" rtl="0" fontAlgn="base">
                <a:lnSpc>
                  <a:spcPct val="90000"/>
                </a:lnSpc>
                <a:spcBef>
                  <a:spcPct val="0"/>
                </a:spcBef>
                <a:spcAft>
                  <a:spcPct val="0"/>
                </a:spcAft>
                <a:defRPr sz="3200" b="1">
                  <a:solidFill>
                    <a:schemeClr val="bg1"/>
                  </a:solidFill>
                  <a:latin typeface="Arial" charset="0"/>
                  <a:ea typeface="ＭＳ Ｐゴシック" charset="0"/>
                  <a:cs typeface="Arial Unicode MS" pitchFamily="34" charset="-128"/>
                </a:defRPr>
              </a:lvl4pPr>
              <a:lvl5pPr algn="l" rtl="0" fontAlgn="base">
                <a:lnSpc>
                  <a:spcPct val="90000"/>
                </a:lnSpc>
                <a:spcBef>
                  <a:spcPct val="0"/>
                </a:spcBef>
                <a:spcAft>
                  <a:spcPct val="0"/>
                </a:spcAft>
                <a:defRPr sz="3200" b="1">
                  <a:solidFill>
                    <a:schemeClr val="bg1"/>
                  </a:solidFill>
                  <a:latin typeface="Arial" charset="0"/>
                  <a:ea typeface="ＭＳ Ｐゴシック" charset="0"/>
                  <a:cs typeface="Arial Unicode MS" pitchFamily="34" charset="-128"/>
                </a:defRPr>
              </a:lvl5pPr>
              <a:lvl6pPr marL="4572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a:lstStyle>
            <a:p>
              <a:pPr algn="ctr" defTabSz="1219170"/>
              <a:r>
                <a:rPr lang="en-US" sz="2667" b="0" kern="0" dirty="0">
                  <a:solidFill>
                    <a:schemeClr val="tx1"/>
                  </a:solidFill>
                </a:rPr>
                <a:t>What if we could replace this</a:t>
              </a:r>
            </a:p>
          </p:txBody>
        </p:sp>
      </p:grpSp>
      <p:grpSp>
        <p:nvGrpSpPr>
          <p:cNvPr id="30" name="Group 29"/>
          <p:cNvGrpSpPr/>
          <p:nvPr/>
        </p:nvGrpSpPr>
        <p:grpSpPr>
          <a:xfrm>
            <a:off x="6322656" y="1953497"/>
            <a:ext cx="4667286" cy="4363636"/>
            <a:chOff x="4281229" y="706370"/>
            <a:chExt cx="4024260" cy="3762443"/>
          </a:xfrm>
        </p:grpSpPr>
        <p:pic>
          <p:nvPicPr>
            <p:cNvPr id="19" name="Picture 2" descr="C:\Users\renders\Documents\Assignments\ESC26 - 2014-1116\esc26_1461_mcmullen\artwork\TreeOrgChart2-shutterstock_174315719-[Converted]-orange.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939870" y="903535"/>
              <a:ext cx="2825776" cy="356527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a:spLocks/>
            </p:cNvSpPr>
            <p:nvPr/>
          </p:nvSpPr>
          <p:spPr>
            <a:xfrm>
              <a:off x="5904833" y="706370"/>
              <a:ext cx="983499" cy="433332"/>
            </a:xfrm>
            <a:prstGeom prst="rect">
              <a:avLst/>
            </a:prstGeom>
            <a:noFill/>
          </p:spPr>
          <p:txBody>
            <a:bodyPr wrap="square" lIns="91440" tIns="45720" rIns="91440" bIns="45720" rtlCol="0">
              <a:spAutoFit/>
            </a:bodyPr>
            <a:lstStyle/>
            <a:p>
              <a:pPr algn="ctr"/>
              <a:r>
                <a:rPr lang="en-US" sz="1333" dirty="0"/>
                <a:t>Team Leader</a:t>
              </a:r>
            </a:p>
          </p:txBody>
        </p:sp>
        <p:sp>
          <p:nvSpPr>
            <p:cNvPr id="23" name="TextBox 22"/>
            <p:cNvSpPr txBox="1">
              <a:spLocks/>
            </p:cNvSpPr>
            <p:nvPr/>
          </p:nvSpPr>
          <p:spPr>
            <a:xfrm>
              <a:off x="4936272" y="1028237"/>
              <a:ext cx="829805" cy="610193"/>
            </a:xfrm>
            <a:prstGeom prst="rect">
              <a:avLst/>
            </a:prstGeom>
            <a:noFill/>
          </p:spPr>
          <p:txBody>
            <a:bodyPr wrap="square" lIns="91440" tIns="45720" rIns="91440" bIns="45720" rtlCol="0">
              <a:spAutoFit/>
            </a:bodyPr>
            <a:lstStyle>
              <a:defPPr>
                <a:defRPr lang="en-US"/>
              </a:defPPr>
              <a:lvl1pPr>
                <a:defRPr sz="1800" b="1">
                  <a:solidFill>
                    <a:srgbClr val="6E96D5">
                      <a:lumMod val="75000"/>
                    </a:srgbClr>
                  </a:solidFill>
                </a:defRPr>
              </a:lvl1pPr>
            </a:lstStyle>
            <a:p>
              <a:pPr algn="ctr"/>
              <a:r>
                <a:rPr lang="en-US" sz="1333" b="0" dirty="0">
                  <a:solidFill>
                    <a:schemeClr val="tx1"/>
                  </a:solidFill>
                </a:rPr>
                <a:t>Subject Matter Experts</a:t>
              </a:r>
            </a:p>
          </p:txBody>
        </p:sp>
        <p:sp>
          <p:nvSpPr>
            <p:cNvPr id="24" name="TextBox 23"/>
            <p:cNvSpPr txBox="1">
              <a:spLocks/>
            </p:cNvSpPr>
            <p:nvPr/>
          </p:nvSpPr>
          <p:spPr>
            <a:xfrm>
              <a:off x="7156248" y="1463922"/>
              <a:ext cx="1149241" cy="256473"/>
            </a:xfrm>
            <a:prstGeom prst="rect">
              <a:avLst/>
            </a:prstGeom>
            <a:noFill/>
          </p:spPr>
          <p:txBody>
            <a:bodyPr wrap="square" lIns="91440" tIns="45720" rIns="91440" bIns="45720" rtlCol="0">
              <a:spAutoFit/>
            </a:bodyPr>
            <a:lstStyle>
              <a:defPPr>
                <a:defRPr lang="en-US"/>
              </a:defPPr>
              <a:lvl1pPr>
                <a:defRPr sz="1800" b="1">
                  <a:solidFill>
                    <a:srgbClr val="6E96D5">
                      <a:lumMod val="75000"/>
                    </a:srgbClr>
                  </a:solidFill>
                </a:defRPr>
              </a:lvl1pPr>
            </a:lstStyle>
            <a:p>
              <a:pPr algn="ctr"/>
              <a:r>
                <a:rPr lang="en-US" sz="1333" b="0" dirty="0">
                  <a:solidFill>
                    <a:schemeClr val="tx1"/>
                  </a:solidFill>
                </a:rPr>
                <a:t>Practitioners</a:t>
              </a:r>
            </a:p>
          </p:txBody>
        </p:sp>
        <p:sp>
          <p:nvSpPr>
            <p:cNvPr id="25" name="TextBox 24"/>
            <p:cNvSpPr txBox="1">
              <a:spLocks/>
            </p:cNvSpPr>
            <p:nvPr/>
          </p:nvSpPr>
          <p:spPr>
            <a:xfrm>
              <a:off x="7211584" y="3496204"/>
              <a:ext cx="821296" cy="256473"/>
            </a:xfrm>
            <a:prstGeom prst="rect">
              <a:avLst/>
            </a:prstGeom>
            <a:noFill/>
          </p:spPr>
          <p:txBody>
            <a:bodyPr wrap="square" lIns="91440" tIns="45720" rIns="91440" bIns="45720" rtlCol="0">
              <a:spAutoFit/>
            </a:bodyPr>
            <a:lstStyle>
              <a:defPPr>
                <a:defRPr lang="en-US"/>
              </a:defPPr>
              <a:lvl1pPr>
                <a:defRPr sz="1800" b="1">
                  <a:solidFill>
                    <a:srgbClr val="6E96D5">
                      <a:lumMod val="75000"/>
                    </a:srgbClr>
                  </a:solidFill>
                </a:defRPr>
              </a:lvl1pPr>
            </a:lstStyle>
            <a:p>
              <a:pPr algn="ctr"/>
              <a:r>
                <a:rPr lang="en-US" sz="1333" b="0" dirty="0">
                  <a:solidFill>
                    <a:schemeClr val="tx1"/>
                  </a:solidFill>
                </a:rPr>
                <a:t>Interns</a:t>
              </a:r>
            </a:p>
          </p:txBody>
        </p:sp>
        <p:sp>
          <p:nvSpPr>
            <p:cNvPr id="26" name="TextBox 25"/>
            <p:cNvSpPr txBox="1">
              <a:spLocks/>
            </p:cNvSpPr>
            <p:nvPr/>
          </p:nvSpPr>
          <p:spPr>
            <a:xfrm>
              <a:off x="6573949" y="3496204"/>
              <a:ext cx="821296" cy="256473"/>
            </a:xfrm>
            <a:prstGeom prst="rect">
              <a:avLst/>
            </a:prstGeom>
            <a:noFill/>
          </p:spPr>
          <p:txBody>
            <a:bodyPr wrap="square" lIns="91440" tIns="45720" rIns="91440" bIns="45720" rtlCol="0">
              <a:spAutoFit/>
            </a:bodyPr>
            <a:lstStyle>
              <a:defPPr>
                <a:defRPr lang="en-US"/>
              </a:defPPr>
              <a:lvl1pPr>
                <a:defRPr sz="1800" b="1">
                  <a:solidFill>
                    <a:srgbClr val="6E96D5">
                      <a:lumMod val="75000"/>
                    </a:srgbClr>
                  </a:solidFill>
                </a:defRPr>
              </a:lvl1pPr>
            </a:lstStyle>
            <a:p>
              <a:pPr algn="ctr"/>
              <a:r>
                <a:rPr lang="en-US" sz="1333" b="0" dirty="0">
                  <a:solidFill>
                    <a:schemeClr val="tx1"/>
                  </a:solidFill>
                </a:rPr>
                <a:t>Interns</a:t>
              </a:r>
            </a:p>
          </p:txBody>
        </p:sp>
        <p:sp>
          <p:nvSpPr>
            <p:cNvPr id="27" name="TextBox 26"/>
            <p:cNvSpPr txBox="1">
              <a:spLocks/>
            </p:cNvSpPr>
            <p:nvPr/>
          </p:nvSpPr>
          <p:spPr>
            <a:xfrm>
              <a:off x="4843783" y="3496204"/>
              <a:ext cx="821296" cy="256473"/>
            </a:xfrm>
            <a:prstGeom prst="rect">
              <a:avLst/>
            </a:prstGeom>
            <a:noFill/>
          </p:spPr>
          <p:txBody>
            <a:bodyPr wrap="square" lIns="91440" tIns="45720" rIns="91440" bIns="45720" rtlCol="0">
              <a:spAutoFit/>
            </a:bodyPr>
            <a:lstStyle>
              <a:defPPr>
                <a:defRPr lang="en-US"/>
              </a:defPPr>
              <a:lvl1pPr>
                <a:defRPr sz="1800" b="1">
                  <a:solidFill>
                    <a:srgbClr val="6E96D5">
                      <a:lumMod val="75000"/>
                    </a:srgbClr>
                  </a:solidFill>
                </a:defRPr>
              </a:lvl1pPr>
            </a:lstStyle>
            <a:p>
              <a:pPr algn="ctr"/>
              <a:r>
                <a:rPr lang="en-US" sz="1333" b="0" dirty="0">
                  <a:solidFill>
                    <a:schemeClr val="tx1"/>
                  </a:solidFill>
                </a:rPr>
                <a:t>Interns</a:t>
              </a:r>
            </a:p>
          </p:txBody>
        </p:sp>
        <p:sp>
          <p:nvSpPr>
            <p:cNvPr id="28" name="TextBox 27"/>
            <p:cNvSpPr txBox="1">
              <a:spLocks/>
            </p:cNvSpPr>
            <p:nvPr/>
          </p:nvSpPr>
          <p:spPr>
            <a:xfrm>
              <a:off x="4281229" y="1898484"/>
              <a:ext cx="1125107" cy="256473"/>
            </a:xfrm>
            <a:prstGeom prst="rect">
              <a:avLst/>
            </a:prstGeom>
            <a:noFill/>
          </p:spPr>
          <p:txBody>
            <a:bodyPr wrap="square" lIns="91440" tIns="45720" rIns="91440" bIns="45720" rtlCol="0">
              <a:spAutoFit/>
            </a:bodyPr>
            <a:lstStyle>
              <a:defPPr>
                <a:defRPr lang="en-US"/>
              </a:defPPr>
              <a:lvl1pPr>
                <a:defRPr sz="1800" b="1">
                  <a:solidFill>
                    <a:srgbClr val="6E96D5">
                      <a:lumMod val="75000"/>
                    </a:srgbClr>
                  </a:solidFill>
                </a:defRPr>
              </a:lvl1pPr>
            </a:lstStyle>
            <a:p>
              <a:pPr algn="ctr"/>
              <a:r>
                <a:rPr lang="en-US" sz="1333" b="0" dirty="0">
                  <a:solidFill>
                    <a:schemeClr val="tx1"/>
                  </a:solidFill>
                  <a:effectLst>
                    <a:outerShdw blurRad="38100" dist="38100" dir="2700000" algn="tl">
                      <a:srgbClr val="000000">
                        <a:alpha val="43137"/>
                      </a:srgbClr>
                    </a:outerShdw>
                  </a:effectLst>
                </a:rPr>
                <a:t>Practitioners</a:t>
              </a:r>
            </a:p>
          </p:txBody>
        </p:sp>
        <p:sp>
          <p:nvSpPr>
            <p:cNvPr id="29" name="TextBox 28"/>
            <p:cNvSpPr txBox="1">
              <a:spLocks/>
            </p:cNvSpPr>
            <p:nvPr/>
          </p:nvSpPr>
          <p:spPr>
            <a:xfrm>
              <a:off x="7350743" y="2304213"/>
              <a:ext cx="829805" cy="610193"/>
            </a:xfrm>
            <a:prstGeom prst="rect">
              <a:avLst/>
            </a:prstGeom>
            <a:noFill/>
          </p:spPr>
          <p:txBody>
            <a:bodyPr wrap="square" lIns="91440" tIns="45720" rIns="91440" bIns="45720" rtlCol="0">
              <a:spAutoFit/>
            </a:bodyPr>
            <a:lstStyle>
              <a:defPPr>
                <a:defRPr lang="en-US"/>
              </a:defPPr>
              <a:lvl1pPr>
                <a:defRPr sz="1800" b="1">
                  <a:solidFill>
                    <a:srgbClr val="6E96D5">
                      <a:lumMod val="75000"/>
                    </a:srgbClr>
                  </a:solidFill>
                </a:defRPr>
              </a:lvl1pPr>
            </a:lstStyle>
            <a:p>
              <a:pPr algn="ctr"/>
              <a:r>
                <a:rPr lang="en-US" sz="1333" b="0" dirty="0">
                  <a:solidFill>
                    <a:schemeClr val="tx1"/>
                  </a:solidFill>
                </a:rPr>
                <a:t>Subject Matter Experts</a:t>
              </a:r>
            </a:p>
          </p:txBody>
        </p:sp>
      </p:grpSp>
      <p:sp>
        <p:nvSpPr>
          <p:cNvPr id="31" name="Title 1"/>
          <p:cNvSpPr txBox="1">
            <a:spLocks/>
          </p:cNvSpPr>
          <p:nvPr/>
        </p:nvSpPr>
        <p:spPr>
          <a:xfrm>
            <a:off x="6864215" y="1466279"/>
            <a:ext cx="3512093" cy="455497"/>
          </a:xfrm>
          <a:prstGeom prst="rect">
            <a:avLst/>
          </a:prstGeom>
        </p:spPr>
        <p:txBody>
          <a:bodyPr/>
          <a:lstStyle>
            <a:lvl1pPr algn="l" rtl="0" fontAlgn="base">
              <a:lnSpc>
                <a:spcPct val="90000"/>
              </a:lnSpc>
              <a:spcBef>
                <a:spcPct val="0"/>
              </a:spcBef>
              <a:spcAft>
                <a:spcPct val="0"/>
              </a:spcAft>
              <a:defRPr lang="en-US" sz="3200" b="1">
                <a:solidFill>
                  <a:schemeClr val="bg1"/>
                </a:solidFill>
                <a:latin typeface="+mj-lt"/>
                <a:ea typeface="ＭＳ Ｐゴシック" charset="0"/>
                <a:cs typeface="+mj-cs"/>
              </a:defRPr>
            </a:lvl1pPr>
            <a:lvl2pPr algn="l" rtl="0" fontAlgn="base">
              <a:lnSpc>
                <a:spcPct val="90000"/>
              </a:lnSpc>
              <a:spcBef>
                <a:spcPct val="0"/>
              </a:spcBef>
              <a:spcAft>
                <a:spcPct val="0"/>
              </a:spcAft>
              <a:defRPr sz="3200" b="1">
                <a:solidFill>
                  <a:schemeClr val="bg1"/>
                </a:solidFill>
                <a:latin typeface="Arial" charset="0"/>
                <a:ea typeface="ＭＳ Ｐゴシック" charset="0"/>
                <a:cs typeface="Arial Unicode MS" pitchFamily="34" charset="-128"/>
              </a:defRPr>
            </a:lvl2pPr>
            <a:lvl3pPr algn="l" rtl="0" fontAlgn="base">
              <a:lnSpc>
                <a:spcPct val="90000"/>
              </a:lnSpc>
              <a:spcBef>
                <a:spcPct val="0"/>
              </a:spcBef>
              <a:spcAft>
                <a:spcPct val="0"/>
              </a:spcAft>
              <a:defRPr sz="3200" b="1">
                <a:solidFill>
                  <a:schemeClr val="bg1"/>
                </a:solidFill>
                <a:latin typeface="Arial" charset="0"/>
                <a:ea typeface="ＭＳ Ｐゴシック" charset="0"/>
                <a:cs typeface="Arial Unicode MS" pitchFamily="34" charset="-128"/>
              </a:defRPr>
            </a:lvl3pPr>
            <a:lvl4pPr algn="l" rtl="0" fontAlgn="base">
              <a:lnSpc>
                <a:spcPct val="90000"/>
              </a:lnSpc>
              <a:spcBef>
                <a:spcPct val="0"/>
              </a:spcBef>
              <a:spcAft>
                <a:spcPct val="0"/>
              </a:spcAft>
              <a:defRPr sz="3200" b="1">
                <a:solidFill>
                  <a:schemeClr val="bg1"/>
                </a:solidFill>
                <a:latin typeface="Arial" charset="0"/>
                <a:ea typeface="ＭＳ Ｐゴシック" charset="0"/>
                <a:cs typeface="Arial Unicode MS" pitchFamily="34" charset="-128"/>
              </a:defRPr>
            </a:lvl4pPr>
            <a:lvl5pPr algn="l" rtl="0" fontAlgn="base">
              <a:lnSpc>
                <a:spcPct val="90000"/>
              </a:lnSpc>
              <a:spcBef>
                <a:spcPct val="0"/>
              </a:spcBef>
              <a:spcAft>
                <a:spcPct val="0"/>
              </a:spcAft>
              <a:defRPr sz="3200" b="1">
                <a:solidFill>
                  <a:schemeClr val="bg1"/>
                </a:solidFill>
                <a:latin typeface="Arial" charset="0"/>
                <a:ea typeface="ＭＳ Ｐゴシック" charset="0"/>
                <a:cs typeface="Arial Unicode MS" pitchFamily="34" charset="-128"/>
              </a:defRPr>
            </a:lvl5pPr>
            <a:lvl6pPr marL="4572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a:lstStyle>
          <a:p>
            <a:pPr algn="ctr" defTabSz="1219170"/>
            <a:r>
              <a:rPr lang="en-US" sz="2667" i="1" kern="0" dirty="0">
                <a:solidFill>
                  <a:schemeClr val="tx1"/>
                </a:solidFill>
              </a:rPr>
              <a:t>With this</a:t>
            </a:r>
          </a:p>
        </p:txBody>
      </p:sp>
      <p:sp>
        <p:nvSpPr>
          <p:cNvPr id="14" name="Title 13"/>
          <p:cNvSpPr>
            <a:spLocks noGrp="1"/>
          </p:cNvSpPr>
          <p:nvPr>
            <p:ph type="title"/>
          </p:nvPr>
        </p:nvSpPr>
        <p:spPr/>
        <p:txBody>
          <a:bodyPr/>
          <a:lstStyle/>
          <a:p>
            <a:r>
              <a:rPr lang="en-US" dirty="0"/>
              <a:t>They Look Cellular and Feel More Dynamic</a:t>
            </a:r>
          </a:p>
        </p:txBody>
      </p:sp>
    </p:spTree>
    <p:extLst>
      <p:ext uri="{BB962C8B-B14F-4D97-AF65-F5344CB8AC3E}">
        <p14:creationId xmlns:p14="http://schemas.microsoft.com/office/powerpoint/2010/main" val="704850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50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404186" y="1852180"/>
            <a:ext cx="3837692" cy="3908760"/>
          </a:xfrm>
          <a:prstGeom prst="rect">
            <a:avLst/>
          </a:prstGeom>
        </p:spPr>
      </p:pic>
      <p:pic>
        <p:nvPicPr>
          <p:cNvPr id="6" name="Picture 5"/>
          <p:cNvPicPr>
            <a:picLocks noChangeAspect="1"/>
          </p:cNvPicPr>
          <p:nvPr/>
        </p:nvPicPr>
        <p:blipFill>
          <a:blip r:embed="rId4"/>
          <a:stretch>
            <a:fillRect/>
          </a:stretch>
        </p:blipFill>
        <p:spPr>
          <a:xfrm>
            <a:off x="9763144" y="1582095"/>
            <a:ext cx="1961497" cy="4178845"/>
          </a:xfrm>
          <a:prstGeom prst="rect">
            <a:avLst/>
          </a:prstGeom>
        </p:spPr>
      </p:pic>
      <p:sp>
        <p:nvSpPr>
          <p:cNvPr id="8" name="Title 1"/>
          <p:cNvSpPr txBox="1">
            <a:spLocks/>
          </p:cNvSpPr>
          <p:nvPr/>
        </p:nvSpPr>
        <p:spPr bwMode="auto">
          <a:xfrm>
            <a:off x="457200" y="2013868"/>
            <a:ext cx="5499100" cy="218008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60960" rIns="0" bIns="60960" numCol="1" anchor="t" anchorCtr="0" compatLnSpc="1">
            <a:prstTxWarp prst="textNoShape">
              <a:avLst/>
            </a:prstTxWarp>
            <a:spAutoFit/>
          </a:bodyPr>
          <a:lstStyle>
            <a:lvl1pPr algn="l" rtl="0" eaLnBrk="1" fontAlgn="base" hangingPunct="1">
              <a:lnSpc>
                <a:spcPct val="90000"/>
              </a:lnSpc>
              <a:spcBef>
                <a:spcPct val="0"/>
              </a:spcBef>
              <a:spcAft>
                <a:spcPct val="0"/>
              </a:spcAft>
              <a:defRPr lang="en-US" sz="3200" b="1">
                <a:solidFill>
                  <a:srgbClr val="00529B"/>
                </a:solidFill>
                <a:latin typeface="+mj-lt"/>
                <a:ea typeface="ＭＳ Ｐゴシック" charset="0"/>
                <a:cs typeface="+mj-cs"/>
              </a:defRPr>
            </a:lvl1pPr>
            <a:lvl2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2pPr>
            <a:lvl3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3pPr>
            <a:lvl4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4pPr>
            <a:lvl5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5pPr>
            <a:lvl6pPr marL="4572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a:lstStyle>
          <a:p>
            <a:pPr defTabSz="812760">
              <a:lnSpc>
                <a:spcPct val="100000"/>
              </a:lnSpc>
              <a:spcBef>
                <a:spcPts val="600"/>
              </a:spcBef>
              <a:spcAft>
                <a:spcPts val="0"/>
              </a:spcAft>
            </a:pPr>
            <a:r>
              <a:rPr lang="en-US" sz="2600" b="0" dirty="0">
                <a:solidFill>
                  <a:schemeClr val="tx1"/>
                </a:solidFill>
                <a:latin typeface="Arial"/>
                <a:cs typeface="Arial Unicode MS"/>
              </a:rPr>
              <a:t>Constructive, moves the ball forward, targeted toward the idea or solution and not the person.</a:t>
            </a:r>
          </a:p>
          <a:p>
            <a:pPr defTabSz="812760">
              <a:lnSpc>
                <a:spcPct val="100000"/>
              </a:lnSpc>
              <a:spcBef>
                <a:spcPts val="600"/>
              </a:spcBef>
              <a:spcAft>
                <a:spcPts val="0"/>
              </a:spcAft>
            </a:pPr>
            <a:r>
              <a:rPr lang="en-US" sz="2600" b="0" dirty="0">
                <a:solidFill>
                  <a:schemeClr val="tx1"/>
                </a:solidFill>
                <a:latin typeface="Arial"/>
                <a:cs typeface="Arial Unicode MS"/>
              </a:rPr>
              <a:t>Especially important upward to avoid “Bubble” leadership.</a:t>
            </a:r>
          </a:p>
        </p:txBody>
      </p:sp>
      <p:sp>
        <p:nvSpPr>
          <p:cNvPr id="9" name="Title 1"/>
          <p:cNvSpPr txBox="1">
            <a:spLocks/>
          </p:cNvSpPr>
          <p:nvPr/>
        </p:nvSpPr>
        <p:spPr bwMode="auto">
          <a:xfrm>
            <a:off x="457201" y="4941876"/>
            <a:ext cx="5499100" cy="89870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60960" rIns="0" bIns="60960" numCol="1" anchor="t" anchorCtr="0" compatLnSpc="1">
            <a:prstTxWarp prst="textNoShape">
              <a:avLst/>
            </a:prstTxWarp>
            <a:spAutoFit/>
          </a:bodyPr>
          <a:lstStyle>
            <a:lvl1pPr algn="l" rtl="0" eaLnBrk="1" fontAlgn="base" hangingPunct="1">
              <a:lnSpc>
                <a:spcPct val="90000"/>
              </a:lnSpc>
              <a:spcBef>
                <a:spcPct val="0"/>
              </a:spcBef>
              <a:spcAft>
                <a:spcPct val="0"/>
              </a:spcAft>
              <a:defRPr lang="en-US" sz="3200" b="1">
                <a:solidFill>
                  <a:srgbClr val="00529B"/>
                </a:solidFill>
                <a:latin typeface="+mj-lt"/>
                <a:ea typeface="ＭＳ Ｐゴシック" charset="0"/>
                <a:cs typeface="+mj-cs"/>
              </a:defRPr>
            </a:lvl1pPr>
            <a:lvl2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2pPr>
            <a:lvl3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3pPr>
            <a:lvl4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4pPr>
            <a:lvl5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5pPr>
            <a:lvl6pPr marL="4572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a:lstStyle>
          <a:p>
            <a:pPr algn="ctr" defTabSz="812760">
              <a:spcBef>
                <a:spcPts val="1600"/>
              </a:spcBef>
              <a:spcAft>
                <a:spcPts val="400"/>
              </a:spcAft>
            </a:pPr>
            <a:r>
              <a:rPr lang="en-US" sz="2800" dirty="0">
                <a:solidFill>
                  <a:srgbClr val="002856"/>
                </a:solidFill>
                <a:latin typeface="Arial"/>
                <a:cs typeface="Arial Unicode MS"/>
              </a:rPr>
              <a:t>A challenge based on values must always be okay</a:t>
            </a:r>
            <a:r>
              <a:rPr lang="en-US" sz="2800" b="0" dirty="0">
                <a:solidFill>
                  <a:srgbClr val="002856"/>
                </a:solidFill>
                <a:latin typeface="Arial"/>
                <a:cs typeface="Arial Unicode MS"/>
              </a:rPr>
              <a:t> </a:t>
            </a:r>
          </a:p>
        </p:txBody>
      </p:sp>
      <p:sp>
        <p:nvSpPr>
          <p:cNvPr id="4" name="Title 3"/>
          <p:cNvSpPr>
            <a:spLocks noGrp="1"/>
          </p:cNvSpPr>
          <p:nvPr>
            <p:ph type="title"/>
          </p:nvPr>
        </p:nvSpPr>
        <p:spPr/>
        <p:txBody>
          <a:bodyPr/>
          <a:lstStyle/>
          <a:p>
            <a:r>
              <a:rPr lang="en-US" dirty="0"/>
              <a:t>They 360 Review Everything</a:t>
            </a:r>
          </a:p>
        </p:txBody>
      </p:sp>
    </p:spTree>
    <p:extLst>
      <p:ext uri="{BB962C8B-B14F-4D97-AF65-F5344CB8AC3E}">
        <p14:creationId xmlns:p14="http://schemas.microsoft.com/office/powerpoint/2010/main" val="23674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They Are Explicitly Designed</a:t>
            </a:r>
          </a:p>
        </p:txBody>
      </p:sp>
      <p:grpSp>
        <p:nvGrpSpPr>
          <p:cNvPr id="30" name="Group 29"/>
          <p:cNvGrpSpPr/>
          <p:nvPr/>
        </p:nvGrpSpPr>
        <p:grpSpPr>
          <a:xfrm>
            <a:off x="459741" y="1010612"/>
            <a:ext cx="5629071" cy="5243744"/>
            <a:chOff x="0" y="948115"/>
            <a:chExt cx="4221803" cy="3932808"/>
          </a:xfrm>
        </p:grpSpPr>
        <p:sp>
          <p:nvSpPr>
            <p:cNvPr id="16" name="Connector 15"/>
            <p:cNvSpPr/>
            <p:nvPr/>
          </p:nvSpPr>
          <p:spPr bwMode="auto">
            <a:xfrm>
              <a:off x="1510664" y="2359657"/>
              <a:ext cx="1242059" cy="1242059"/>
            </a:xfrm>
            <a:prstGeom prst="flowChartConnector">
              <a:avLst/>
            </a:prstGeom>
            <a:solidFill>
              <a:srgbClr val="FF540A"/>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lIns="0" tIns="0" rIns="0" bIns="0" anchor="ctr"/>
            <a:lstStyle/>
            <a:p>
              <a:pPr algn="ctr"/>
              <a:r>
                <a:rPr lang="en-US" sz="2800" dirty="0"/>
                <a:t>Culture</a:t>
              </a:r>
            </a:p>
          </p:txBody>
        </p:sp>
        <p:sp>
          <p:nvSpPr>
            <p:cNvPr id="17" name="Connector 16"/>
            <p:cNvSpPr/>
            <p:nvPr/>
          </p:nvSpPr>
          <p:spPr bwMode="auto">
            <a:xfrm>
              <a:off x="1608452" y="948115"/>
              <a:ext cx="1046477" cy="1026164"/>
            </a:xfrm>
            <a:prstGeom prst="flowChartConnector">
              <a:avLst/>
            </a:prstGeom>
            <a:solidFill>
              <a:srgbClr val="002856"/>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lIns="0" tIns="0" rIns="0" bIns="0" anchor="ctr"/>
            <a:lstStyle/>
            <a:p>
              <a:pPr algn="ctr"/>
              <a:r>
                <a:rPr lang="en-US" sz="1800" dirty="0"/>
                <a:t>How we make decisions</a:t>
              </a:r>
            </a:p>
          </p:txBody>
        </p:sp>
        <p:sp>
          <p:nvSpPr>
            <p:cNvPr id="18" name="Connector 17"/>
            <p:cNvSpPr/>
            <p:nvPr/>
          </p:nvSpPr>
          <p:spPr bwMode="auto">
            <a:xfrm>
              <a:off x="1597982" y="3854759"/>
              <a:ext cx="1046477" cy="1026164"/>
            </a:xfrm>
            <a:prstGeom prst="flowChartConnector">
              <a:avLst/>
            </a:prstGeom>
            <a:solidFill>
              <a:srgbClr val="002856"/>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lIns="0" tIns="0" rIns="0" bIns="0" anchor="ctr"/>
            <a:lstStyle/>
            <a:p>
              <a:pPr algn="ctr"/>
              <a:r>
                <a:rPr lang="en-US" sz="1800" dirty="0"/>
                <a:t>How we measure</a:t>
              </a:r>
            </a:p>
          </p:txBody>
        </p:sp>
        <p:sp>
          <p:nvSpPr>
            <p:cNvPr id="19" name="Connector 18"/>
            <p:cNvSpPr/>
            <p:nvPr/>
          </p:nvSpPr>
          <p:spPr bwMode="auto">
            <a:xfrm>
              <a:off x="0" y="2496015"/>
              <a:ext cx="1046480" cy="1026165"/>
            </a:xfrm>
            <a:prstGeom prst="flowChartConnector">
              <a:avLst/>
            </a:prstGeom>
            <a:solidFill>
              <a:srgbClr val="002856"/>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lIns="0" tIns="0" rIns="0" bIns="0" anchor="ctr"/>
            <a:lstStyle/>
            <a:p>
              <a:pPr algn="ctr"/>
              <a:r>
                <a:rPr lang="en-US" sz="1800" dirty="0"/>
                <a:t>How we create</a:t>
              </a:r>
            </a:p>
          </p:txBody>
        </p:sp>
        <p:sp>
          <p:nvSpPr>
            <p:cNvPr id="20" name="Connector 19"/>
            <p:cNvSpPr/>
            <p:nvPr/>
          </p:nvSpPr>
          <p:spPr bwMode="auto">
            <a:xfrm>
              <a:off x="3175326" y="2496015"/>
              <a:ext cx="1046477" cy="1026164"/>
            </a:xfrm>
            <a:prstGeom prst="flowChartConnector">
              <a:avLst/>
            </a:prstGeom>
            <a:solidFill>
              <a:srgbClr val="002856"/>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lIns="0" tIns="0" rIns="0" bIns="0" anchor="ctr"/>
            <a:lstStyle/>
            <a:p>
              <a:pPr algn="ctr"/>
              <a:r>
                <a:rPr lang="en-US" sz="1800" dirty="0"/>
                <a:t>How we engage</a:t>
              </a:r>
            </a:p>
          </p:txBody>
        </p:sp>
      </p:grpSp>
      <p:grpSp>
        <p:nvGrpSpPr>
          <p:cNvPr id="34" name="Group 33"/>
          <p:cNvGrpSpPr/>
          <p:nvPr/>
        </p:nvGrpSpPr>
        <p:grpSpPr>
          <a:xfrm>
            <a:off x="1772715" y="2314902"/>
            <a:ext cx="3076149" cy="2749260"/>
            <a:chOff x="984731" y="1926332"/>
            <a:chExt cx="2307112" cy="2061945"/>
          </a:xfrm>
          <a:solidFill>
            <a:srgbClr val="6E7D9D"/>
          </a:solidFill>
        </p:grpSpPr>
        <p:sp>
          <p:nvSpPr>
            <p:cNvPr id="35" name="Striped Right Arrow 34"/>
            <p:cNvSpPr/>
            <p:nvPr/>
          </p:nvSpPr>
          <p:spPr bwMode="auto">
            <a:xfrm>
              <a:off x="984731" y="2742084"/>
              <a:ext cx="698183" cy="477203"/>
            </a:xfrm>
            <a:prstGeom prst="stripedRightArrow">
              <a:avLst/>
            </a:prstGeom>
            <a:grp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a:lstStyle/>
            <a:p>
              <a:pPr algn="ctr"/>
              <a:endParaRPr lang="en-US" sz="3200" dirty="0"/>
            </a:p>
          </p:txBody>
        </p:sp>
        <p:sp>
          <p:nvSpPr>
            <p:cNvPr id="36" name="Striped Right Arrow 35"/>
            <p:cNvSpPr/>
            <p:nvPr/>
          </p:nvSpPr>
          <p:spPr bwMode="auto">
            <a:xfrm rot="16200000">
              <a:off x="1830703" y="3448686"/>
              <a:ext cx="601979" cy="477203"/>
            </a:xfrm>
            <a:prstGeom prst="stripedRightArrow">
              <a:avLst/>
            </a:prstGeom>
            <a:grp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a:lstStyle/>
            <a:p>
              <a:pPr algn="ctr"/>
              <a:endParaRPr lang="en-US" sz="3200" dirty="0"/>
            </a:p>
          </p:txBody>
        </p:sp>
        <p:sp>
          <p:nvSpPr>
            <p:cNvPr id="37" name="Striped Right Arrow 36"/>
            <p:cNvSpPr/>
            <p:nvPr/>
          </p:nvSpPr>
          <p:spPr bwMode="auto">
            <a:xfrm rot="5400000">
              <a:off x="1830703" y="1988720"/>
              <a:ext cx="601979" cy="477203"/>
            </a:xfrm>
            <a:prstGeom prst="stripedRightArrow">
              <a:avLst/>
            </a:prstGeom>
            <a:grp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a:lstStyle/>
            <a:p>
              <a:pPr algn="ctr"/>
              <a:endParaRPr lang="en-US" sz="3200" dirty="0"/>
            </a:p>
          </p:txBody>
        </p:sp>
        <p:sp>
          <p:nvSpPr>
            <p:cNvPr id="38" name="Striped Right Arrow 37"/>
            <p:cNvSpPr/>
            <p:nvPr/>
          </p:nvSpPr>
          <p:spPr bwMode="auto">
            <a:xfrm rot="10800000">
              <a:off x="2593660" y="2742083"/>
              <a:ext cx="698183" cy="477203"/>
            </a:xfrm>
            <a:prstGeom prst="stripedRightArrow">
              <a:avLst/>
            </a:prstGeom>
            <a:grp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a:lstStyle/>
            <a:p>
              <a:pPr algn="ctr"/>
              <a:endParaRPr lang="en-US" sz="3200" dirty="0"/>
            </a:p>
          </p:txBody>
        </p:sp>
      </p:grpSp>
      <p:grpSp>
        <p:nvGrpSpPr>
          <p:cNvPr id="31" name="Group 30"/>
          <p:cNvGrpSpPr/>
          <p:nvPr/>
        </p:nvGrpSpPr>
        <p:grpSpPr>
          <a:xfrm>
            <a:off x="1790299" y="2314902"/>
            <a:ext cx="3058565" cy="2749260"/>
            <a:chOff x="997919" y="1926332"/>
            <a:chExt cx="2293924" cy="2061945"/>
          </a:xfrm>
          <a:solidFill>
            <a:srgbClr val="6E7D9D"/>
          </a:solidFill>
        </p:grpSpPr>
        <p:sp>
          <p:nvSpPr>
            <p:cNvPr id="21" name="Striped Right Arrow 20"/>
            <p:cNvSpPr/>
            <p:nvPr/>
          </p:nvSpPr>
          <p:spPr bwMode="auto">
            <a:xfrm>
              <a:off x="997919" y="2742084"/>
              <a:ext cx="698183" cy="477203"/>
            </a:xfrm>
            <a:prstGeom prst="stripedRightArrow">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algn="ctr"/>
              <a:endParaRPr lang="en-US" sz="3200" dirty="0"/>
            </a:p>
          </p:txBody>
        </p:sp>
        <p:sp>
          <p:nvSpPr>
            <p:cNvPr id="22" name="Striped Right Arrow 21"/>
            <p:cNvSpPr/>
            <p:nvPr/>
          </p:nvSpPr>
          <p:spPr bwMode="auto">
            <a:xfrm rot="16200000">
              <a:off x="1830703" y="3448686"/>
              <a:ext cx="601979" cy="477203"/>
            </a:xfrm>
            <a:prstGeom prst="stripedRightArrow">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algn="ctr"/>
              <a:endParaRPr lang="en-US" sz="3200" dirty="0"/>
            </a:p>
          </p:txBody>
        </p:sp>
        <p:sp>
          <p:nvSpPr>
            <p:cNvPr id="23" name="Striped Right Arrow 22"/>
            <p:cNvSpPr/>
            <p:nvPr/>
          </p:nvSpPr>
          <p:spPr bwMode="auto">
            <a:xfrm rot="5400000">
              <a:off x="1830703" y="1988720"/>
              <a:ext cx="601979" cy="477203"/>
            </a:xfrm>
            <a:prstGeom prst="stripedRightArrow">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algn="ctr"/>
              <a:endParaRPr lang="en-US" sz="3200" dirty="0"/>
            </a:p>
          </p:txBody>
        </p:sp>
        <p:sp>
          <p:nvSpPr>
            <p:cNvPr id="24" name="Striped Right Arrow 23"/>
            <p:cNvSpPr/>
            <p:nvPr/>
          </p:nvSpPr>
          <p:spPr bwMode="auto">
            <a:xfrm rot="10800000">
              <a:off x="2593660" y="2742083"/>
              <a:ext cx="698183" cy="477203"/>
            </a:xfrm>
            <a:prstGeom prst="stripedRightArrow">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a:lstStyle/>
            <a:p>
              <a:pPr algn="ctr"/>
              <a:endParaRPr lang="en-US" sz="3200" dirty="0"/>
            </a:p>
          </p:txBody>
        </p:sp>
      </p:grpSp>
      <p:grpSp>
        <p:nvGrpSpPr>
          <p:cNvPr id="33" name="Group 32"/>
          <p:cNvGrpSpPr/>
          <p:nvPr/>
        </p:nvGrpSpPr>
        <p:grpSpPr>
          <a:xfrm>
            <a:off x="1848619" y="2349599"/>
            <a:ext cx="2932389" cy="2687608"/>
            <a:chOff x="1041659" y="1952355"/>
            <a:chExt cx="2199292" cy="2015706"/>
          </a:xfrm>
          <a:solidFill>
            <a:srgbClr val="9AACC7"/>
          </a:solidFill>
        </p:grpSpPr>
        <p:sp>
          <p:nvSpPr>
            <p:cNvPr id="26" name="Alternate Process 25"/>
            <p:cNvSpPr/>
            <p:nvPr/>
          </p:nvSpPr>
          <p:spPr bwMode="auto">
            <a:xfrm>
              <a:off x="1595757" y="1952355"/>
              <a:ext cx="1048702" cy="280774"/>
            </a:xfrm>
            <a:prstGeom prst="flowChartAlternateProcess">
              <a:avLst/>
            </a:prstGeom>
            <a:grp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lIns="0" tIns="0" rIns="0" bIns="0" anchor="ctr"/>
            <a:lstStyle/>
            <a:p>
              <a:pPr algn="ctr"/>
              <a:r>
                <a:rPr lang="en-US" sz="1600" dirty="0">
                  <a:solidFill>
                    <a:schemeClr val="tx1"/>
                  </a:solidFill>
                </a:rPr>
                <a:t>Tempo</a:t>
              </a:r>
            </a:p>
          </p:txBody>
        </p:sp>
        <p:sp>
          <p:nvSpPr>
            <p:cNvPr id="27" name="Alternate Process 26"/>
            <p:cNvSpPr/>
            <p:nvPr/>
          </p:nvSpPr>
          <p:spPr bwMode="auto">
            <a:xfrm rot="5400000">
              <a:off x="2576213" y="2857441"/>
              <a:ext cx="1048702" cy="280774"/>
            </a:xfrm>
            <a:prstGeom prst="flowChartAlternateProcess">
              <a:avLst/>
            </a:prstGeom>
            <a:grp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lIns="0" tIns="0" rIns="0" bIns="0" anchor="ctr"/>
            <a:lstStyle/>
            <a:p>
              <a:pPr algn="ctr"/>
              <a:r>
                <a:rPr lang="en-US" sz="1600" dirty="0">
                  <a:solidFill>
                    <a:schemeClr val="tx1"/>
                  </a:solidFill>
                </a:rPr>
                <a:t>Collaboration</a:t>
              </a:r>
            </a:p>
          </p:txBody>
        </p:sp>
        <p:sp>
          <p:nvSpPr>
            <p:cNvPr id="28" name="Alternate Process 27"/>
            <p:cNvSpPr/>
            <p:nvPr/>
          </p:nvSpPr>
          <p:spPr bwMode="auto">
            <a:xfrm>
              <a:off x="1607340" y="3687287"/>
              <a:ext cx="1048702" cy="280774"/>
            </a:xfrm>
            <a:prstGeom prst="flowChartAlternateProcess">
              <a:avLst/>
            </a:prstGeom>
            <a:grp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lIns="0" tIns="0" rIns="0" bIns="0" anchor="ctr"/>
            <a:lstStyle/>
            <a:p>
              <a:pPr algn="ctr"/>
              <a:r>
                <a:rPr lang="en-US" sz="1600" dirty="0">
                  <a:solidFill>
                    <a:schemeClr val="tx1"/>
                  </a:solidFill>
                </a:rPr>
                <a:t>Direction</a:t>
              </a:r>
            </a:p>
          </p:txBody>
        </p:sp>
        <p:sp>
          <p:nvSpPr>
            <p:cNvPr id="29" name="Alternate Process 28"/>
            <p:cNvSpPr/>
            <p:nvPr/>
          </p:nvSpPr>
          <p:spPr bwMode="auto">
            <a:xfrm rot="5400000">
              <a:off x="657695" y="2857441"/>
              <a:ext cx="1048702" cy="280774"/>
            </a:xfrm>
            <a:prstGeom prst="flowChartAlternateProcess">
              <a:avLst/>
            </a:prstGeom>
            <a:grp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lIns="0" tIns="0" rIns="0" bIns="0" anchor="ctr"/>
            <a:lstStyle/>
            <a:p>
              <a:pPr algn="ctr"/>
              <a:r>
                <a:rPr lang="en-US" sz="1600" dirty="0">
                  <a:solidFill>
                    <a:schemeClr val="tx1"/>
                  </a:solidFill>
                </a:rPr>
                <a:t>Value</a:t>
              </a:r>
            </a:p>
          </p:txBody>
        </p:sp>
      </p:grpSp>
      <p:sp>
        <p:nvSpPr>
          <p:cNvPr id="39" name="Title 1"/>
          <p:cNvSpPr txBox="1">
            <a:spLocks/>
          </p:cNvSpPr>
          <p:nvPr/>
        </p:nvSpPr>
        <p:spPr bwMode="auto">
          <a:xfrm>
            <a:off x="6875750" y="2192987"/>
            <a:ext cx="4716176" cy="2630179"/>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121920" rIns="121920" bIns="121920" numCol="1" anchor="t" anchorCtr="0" compatLnSpc="1">
            <a:prstTxWarp prst="textNoShape">
              <a:avLst/>
            </a:prstTxWarp>
          </a:bodyPr>
          <a:lstStyle>
            <a:lvl1pPr algn="l" rtl="0" eaLnBrk="1" fontAlgn="base" hangingPunct="1">
              <a:lnSpc>
                <a:spcPct val="90000"/>
              </a:lnSpc>
              <a:spcBef>
                <a:spcPct val="0"/>
              </a:spcBef>
              <a:spcAft>
                <a:spcPct val="0"/>
              </a:spcAft>
              <a:defRPr lang="en-US" sz="3200" b="1">
                <a:solidFill>
                  <a:srgbClr val="00529B"/>
                </a:solidFill>
                <a:latin typeface="+mj-lt"/>
                <a:ea typeface="ＭＳ Ｐゴシック" charset="0"/>
                <a:cs typeface="+mj-cs"/>
              </a:defRPr>
            </a:lvl1pPr>
            <a:lvl2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2pPr>
            <a:lvl3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3pPr>
            <a:lvl4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4pPr>
            <a:lvl5pPr algn="l" rtl="0" eaLnBrk="1" fontAlgn="base" hangingPunct="1">
              <a:lnSpc>
                <a:spcPct val="90000"/>
              </a:lnSpc>
              <a:spcBef>
                <a:spcPct val="0"/>
              </a:spcBef>
              <a:spcAft>
                <a:spcPct val="0"/>
              </a:spcAft>
              <a:defRPr sz="3200" b="1">
                <a:solidFill>
                  <a:srgbClr val="00529B"/>
                </a:solidFill>
                <a:latin typeface="Arial" charset="0"/>
                <a:ea typeface="ＭＳ Ｐゴシック" charset="0"/>
                <a:cs typeface="Arial Unicode MS" pitchFamily="34" charset="-128"/>
              </a:defRPr>
            </a:lvl5pPr>
            <a:lvl6pPr marL="4572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a:lstStyle>
          <a:p>
            <a:r>
              <a:rPr lang="en-US" sz="2800" dirty="0">
                <a:solidFill>
                  <a:schemeClr val="tx1"/>
                </a:solidFill>
                <a:latin typeface="+mn-lt"/>
              </a:rPr>
              <a:t>There are really only</a:t>
            </a:r>
            <a:br>
              <a:rPr lang="en-US" sz="2800" dirty="0">
                <a:solidFill>
                  <a:schemeClr val="tx1"/>
                </a:solidFill>
                <a:latin typeface="+mn-lt"/>
              </a:rPr>
            </a:br>
            <a:r>
              <a:rPr lang="en-US" sz="2800" dirty="0">
                <a:solidFill>
                  <a:schemeClr val="tx1"/>
                </a:solidFill>
                <a:latin typeface="+mn-lt"/>
              </a:rPr>
              <a:t>four dials to turn to </a:t>
            </a:r>
            <a:br>
              <a:rPr lang="en-US" sz="2800" dirty="0">
                <a:solidFill>
                  <a:schemeClr val="tx1"/>
                </a:solidFill>
                <a:latin typeface="+mn-lt"/>
              </a:rPr>
            </a:br>
            <a:r>
              <a:rPr lang="en-US" sz="2800" dirty="0">
                <a:solidFill>
                  <a:schemeClr val="tx1"/>
                </a:solidFill>
                <a:latin typeface="+mn-lt"/>
              </a:rPr>
              <a:t>change culture.</a:t>
            </a:r>
          </a:p>
          <a:p>
            <a:endParaRPr lang="en-US" sz="2800" b="0" dirty="0">
              <a:solidFill>
                <a:schemeClr val="tx1"/>
              </a:solidFill>
              <a:latin typeface="+mn-lt"/>
            </a:endParaRPr>
          </a:p>
          <a:p>
            <a:r>
              <a:rPr lang="en-US" sz="2800" b="0" dirty="0">
                <a:solidFill>
                  <a:schemeClr val="tx1"/>
                </a:solidFill>
                <a:latin typeface="+mn-lt"/>
              </a:rPr>
              <a:t>But you can turn them in many different combinations!</a:t>
            </a:r>
          </a:p>
          <a:p>
            <a:pPr marL="457189" indent="-457189">
              <a:buFont typeface="Arial" charset="0"/>
              <a:buChar char="•"/>
            </a:pPr>
            <a:endParaRPr lang="en-US" sz="2800" dirty="0">
              <a:solidFill>
                <a:schemeClr val="tx1"/>
              </a:solidFill>
              <a:latin typeface="+mn-lt"/>
            </a:endParaRPr>
          </a:p>
          <a:p>
            <a:endParaRPr lang="en-US" sz="2800" i="1" dirty="0">
              <a:solidFill>
                <a:schemeClr val="tx1"/>
              </a:solidFill>
              <a:latin typeface="+mn-lt"/>
            </a:endParaRPr>
          </a:p>
        </p:txBody>
      </p:sp>
    </p:spTree>
    <p:extLst>
      <p:ext uri="{BB962C8B-B14F-4D97-AF65-F5344CB8AC3E}">
        <p14:creationId xmlns:p14="http://schemas.microsoft.com/office/powerpoint/2010/main" val="14194773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par>
                          <p:cTn id="8" fill="hold">
                            <p:stCondLst>
                              <p:cond delay="500"/>
                            </p:stCondLst>
                            <p:childTnLst>
                              <p:par>
                                <p:cTn id="9" presetID="26" presetClass="emph" presetSubtype="0" repeatCount="4000" fill="hold" nodeType="afterEffect">
                                  <p:stCondLst>
                                    <p:cond delay="500"/>
                                  </p:stCondLst>
                                  <p:childTnLst>
                                    <p:animEffect transition="out" filter="fade">
                                      <p:cBhvr>
                                        <p:cTn id="10" dur="1000" tmFilter="0, 0; .2, .5; .8, .5; 1, 0"/>
                                        <p:tgtEl>
                                          <p:spTgt spid="31"/>
                                        </p:tgtEl>
                                      </p:cBhvr>
                                    </p:animEffect>
                                    <p:animScale>
                                      <p:cBhvr>
                                        <p:cTn id="11" dur="500" autoRev="1" fill="hold"/>
                                        <p:tgtEl>
                                          <p:spTgt spid="31"/>
                                        </p:tgtEl>
                                      </p:cBhvr>
                                      <p:by x="105000" y="105000"/>
                                    </p:animScale>
                                  </p:childTnLst>
                                </p:cTn>
                              </p:par>
                              <p:par>
                                <p:cTn id="12" presetID="9" presetClass="entr" presetSubtype="0" fill="hold" grpId="0"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dissolve">
                                      <p:cBhvr>
                                        <p:cTn id="14" dur="500"/>
                                        <p:tgtEl>
                                          <p:spTgt spid="39"/>
                                        </p:tgtEl>
                                      </p:cBhvr>
                                    </p:animEffect>
                                  </p:childTnLst>
                                </p:cTn>
                              </p:par>
                              <p:par>
                                <p:cTn id="15" presetID="9" presetClass="entr" presetSubtype="0" fill="hold" nodeType="withEffect">
                                  <p:stCondLst>
                                    <p:cond delay="350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CD9209-BA5D-2B48-B0FA-EF62F059995A}"/>
              </a:ext>
            </a:extLst>
          </p:cNvPr>
          <p:cNvSpPr>
            <a:spLocks noGrp="1"/>
          </p:cNvSpPr>
          <p:nvPr>
            <p:ph type="title"/>
          </p:nvPr>
        </p:nvSpPr>
        <p:spPr/>
        <p:txBody>
          <a:bodyPr/>
          <a:lstStyle/>
          <a:p>
            <a:r>
              <a:rPr lang="en-US" dirty="0"/>
              <a:t>Understanding How Cultures Change</a:t>
            </a:r>
          </a:p>
        </p:txBody>
      </p:sp>
    </p:spTree>
    <p:extLst>
      <p:ext uri="{BB962C8B-B14F-4D97-AF65-F5344CB8AC3E}">
        <p14:creationId xmlns:p14="http://schemas.microsoft.com/office/powerpoint/2010/main" val="3806976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White bkgrnd master">
  <a:themeElements>
    <a:clrScheme name="2018 Brand Colors-011">
      <a:dk1>
        <a:srgbClr val="000000"/>
      </a:dk1>
      <a:lt1>
        <a:srgbClr val="FFFFFF"/>
      </a:lt1>
      <a:dk2>
        <a:srgbClr val="002856"/>
      </a:dk2>
      <a:lt2>
        <a:srgbClr val="FFFFFF"/>
      </a:lt2>
      <a:accent1>
        <a:srgbClr val="002856"/>
      </a:accent1>
      <a:accent2>
        <a:srgbClr val="A7AFAF"/>
      </a:accent2>
      <a:accent3>
        <a:srgbClr val="E2E4E4"/>
      </a:accent3>
      <a:accent4>
        <a:srgbClr val="009AD7"/>
      </a:accent4>
      <a:accent5>
        <a:srgbClr val="FF540A"/>
      </a:accent5>
      <a:accent6>
        <a:srgbClr val="FEC10D"/>
      </a:accent6>
      <a:hlink>
        <a:srgbClr val="0052D7"/>
      </a:hlink>
      <a:folHlink>
        <a:srgbClr val="0045B5"/>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3D3D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custClrLst>
    <a:custClr name="New Gartner Blue">
      <a:srgbClr val="002856"/>
    </a:custClr>
    <a:custClr name="Sky">
      <a:srgbClr val="009AD7"/>
    </a:custClr>
    <a:custClr name="Tangerine">
      <a:srgbClr val="FF540A"/>
    </a:custClr>
    <a:custClr name="Lemon">
      <a:srgbClr val="FEC10D"/>
    </a:custClr>
    <a:custClr name="Rose">
      <a:srgbClr val="E81159"/>
    </a:custClr>
    <a:custClr name="Steel">
      <a:srgbClr val="6F7878"/>
    </a:custClr>
    <a:custClr name="Black">
      <a:srgbClr val="000000"/>
    </a:custClr>
    <a:custClr name="White">
      <a:srgbClr val="FFFFFF"/>
    </a:custClr>
    <a:custClr name="White">
      <a:srgbClr val="FFFFFF"/>
    </a:custClr>
    <a:custClr name="Error Red">
      <a:srgbClr val="DE0A01"/>
    </a:custClr>
    <a:custClr name="New Gartner Blue Tint1">
      <a:srgbClr val="6E7D9D"/>
    </a:custClr>
    <a:custClr name="Sky Tint1">
      <a:srgbClr val="49C5F4"/>
    </a:custClr>
    <a:custClr name="Tangerine Tint1">
      <a:srgbClr val="F8AF79"/>
    </a:custClr>
    <a:custClr name="Lemon Tint1">
      <a:srgbClr val="FFE48E"/>
    </a:custClr>
    <a:custClr name="Rose Tint1">
      <a:srgbClr val="F4729D"/>
    </a:custClr>
    <a:custClr name="Steel Tint1">
      <a:srgbClr val="979D9D"/>
    </a:custClr>
    <a:custClr name="White">
      <a:srgbClr val="FFFFFF"/>
    </a:custClr>
    <a:custClr name="White">
      <a:srgbClr val="FFFFFF"/>
    </a:custClr>
    <a:custClr name="White">
      <a:srgbClr val="FFFFFF"/>
    </a:custClr>
    <a:custClr name="Warning Yellow">
      <a:srgbClr val="F5AB23"/>
    </a:custClr>
    <a:custClr name="New Gartner Blue Tint2">
      <a:srgbClr val="9AACC7"/>
    </a:custClr>
    <a:custClr name="Sky Tint2">
      <a:srgbClr val="91DCF8"/>
    </a:custClr>
    <a:custClr name="Tangerine Tint2">
      <a:srgbClr val="FBC9A6"/>
    </a:custClr>
    <a:custClr name="Lemon Tint2">
      <a:srgbClr val="FFEDB3"/>
    </a:custClr>
    <a:custClr name="Rose Tint2">
      <a:srgbClr val="F8A1BD"/>
    </a:custClr>
    <a:custClr name="Border Gray">
      <a:srgbClr val="D3D3D3"/>
    </a:custClr>
    <a:custClr name="White">
      <a:srgbClr val="FFFFFF"/>
    </a:custClr>
    <a:custClr name="White">
      <a:srgbClr val="FFFFFF"/>
    </a:custClr>
    <a:custClr name="White">
      <a:srgbClr val="FFFFFF"/>
    </a:custClr>
    <a:custClr name="Success Green">
      <a:srgbClr val="00A76D"/>
    </a:custClr>
    <a:custClr name="New Gartner Blue Tint3">
      <a:srgbClr val="C0D1E0"/>
    </a:custClr>
    <a:custClr name="Sky Tint3">
      <a:srgbClr val="DAF3FD"/>
    </a:custClr>
    <a:custClr name="White">
      <a:srgbClr val="FFFFFF"/>
    </a:custClr>
    <a:custClr name="White">
      <a:srgbClr val="FFFFFF"/>
    </a:custClr>
    <a:custClr name="Rose Tint3">
      <a:srgbClr val="F9C1D2"/>
    </a:custClr>
    <a:custClr name="Background Gray">
      <a:srgbClr val="F4F4F4"/>
    </a:custClr>
    <a:custClr name="White">
      <a:srgbClr val="FFFFFF"/>
    </a:custClr>
    <a:custClr name="White">
      <a:srgbClr val="FFFFFF"/>
    </a:custClr>
    <a:custClr name="White">
      <a:srgbClr val="FFFFFF"/>
    </a:custClr>
    <a:custClr name="White">
      <a:srgbClr val="FFFFFF"/>
    </a:custClr>
    <a:custClr name="New Gartner Blue Dark">
      <a:srgbClr val="355578"/>
    </a:custClr>
    <a:custClr name="Sky Dark">
      <a:srgbClr val="0074AD"/>
    </a:custClr>
    <a:custClr name="Tangerine Dark">
      <a:srgbClr val="932F18"/>
    </a:custClr>
    <a:custClr name="Lemon Dark">
      <a:srgbClr val="BF920B"/>
    </a:custClr>
    <a:custClr name="Rose Dark">
      <a:srgbClr val="AF0D43"/>
    </a:custClr>
    <a:custClr name="Steel Dark">
      <a:srgbClr val="535A54"/>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Gartner_Corp_Template-2018-0709-ver010.pptx" id="{09E9AB68-F0C8-4B0A-85BF-302913D02424}" vid="{26E6861E-2249-4BAC-86E6-D52B2FE93D4B}"/>
    </a:ext>
  </a:extLst>
</a:theme>
</file>

<file path=ppt/theme/theme2.xml><?xml version="1.0" encoding="utf-8"?>
<a:theme xmlns:a="http://schemas.openxmlformats.org/drawingml/2006/main" name="Blue bkgrnd master">
  <a:themeElements>
    <a:clrScheme name="2018 Brand Colors-012">
      <a:dk1>
        <a:srgbClr val="000000"/>
      </a:dk1>
      <a:lt1>
        <a:srgbClr val="FFFFFF"/>
      </a:lt1>
      <a:dk2>
        <a:srgbClr val="002856"/>
      </a:dk2>
      <a:lt2>
        <a:srgbClr val="FFFFFF"/>
      </a:lt2>
      <a:accent1>
        <a:srgbClr val="FFFFFF"/>
      </a:accent1>
      <a:accent2>
        <a:srgbClr val="E2E4E4"/>
      </a:accent2>
      <a:accent3>
        <a:srgbClr val="A7AFAF"/>
      </a:accent3>
      <a:accent4>
        <a:srgbClr val="009AD7"/>
      </a:accent4>
      <a:accent5>
        <a:srgbClr val="FF540A"/>
      </a:accent5>
      <a:accent6>
        <a:srgbClr val="FEC10D"/>
      </a:accent6>
      <a:hlink>
        <a:srgbClr val="0052D7"/>
      </a:hlink>
      <a:folHlink>
        <a:srgbClr val="0045B5"/>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3D3D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custClrLst>
    <a:custClr name="New Gartner Blue">
      <a:srgbClr val="002856"/>
    </a:custClr>
    <a:custClr name="Sky">
      <a:srgbClr val="009AD7"/>
    </a:custClr>
    <a:custClr name="Tangerine">
      <a:srgbClr val="FF540A"/>
    </a:custClr>
    <a:custClr name="Lemon">
      <a:srgbClr val="FEC10D"/>
    </a:custClr>
    <a:custClr name="Rose">
      <a:srgbClr val="E81159"/>
    </a:custClr>
    <a:custClr name="Steel">
      <a:srgbClr val="6F7878"/>
    </a:custClr>
    <a:custClr name="Black">
      <a:srgbClr val="000000"/>
    </a:custClr>
    <a:custClr name="White">
      <a:srgbClr val="FFFFFF"/>
    </a:custClr>
    <a:custClr name="White">
      <a:srgbClr val="FFFFFF"/>
    </a:custClr>
    <a:custClr name="Error Red">
      <a:srgbClr val="DE0A01"/>
    </a:custClr>
    <a:custClr name="New Gartner Blue Tint1">
      <a:srgbClr val="6E7D9D"/>
    </a:custClr>
    <a:custClr name="Sky Tint1">
      <a:srgbClr val="49C5F4"/>
    </a:custClr>
    <a:custClr name="Tangerine Tint1">
      <a:srgbClr val="F8AF79"/>
    </a:custClr>
    <a:custClr name="Lemon Tint1">
      <a:srgbClr val="FFE48E"/>
    </a:custClr>
    <a:custClr name="Rose Tint1">
      <a:srgbClr val="F4729D"/>
    </a:custClr>
    <a:custClr name="Steel Tint1">
      <a:srgbClr val="979D9D"/>
    </a:custClr>
    <a:custClr name="White">
      <a:srgbClr val="FFFFFF"/>
    </a:custClr>
    <a:custClr name="White">
      <a:srgbClr val="FFFFFF"/>
    </a:custClr>
    <a:custClr name="White">
      <a:srgbClr val="FFFFFF"/>
    </a:custClr>
    <a:custClr name="Warning Yellow">
      <a:srgbClr val="F5AB23"/>
    </a:custClr>
    <a:custClr name="New Gartner Blue Tint2">
      <a:srgbClr val="9AACC7"/>
    </a:custClr>
    <a:custClr name="Sky Tint2">
      <a:srgbClr val="91DCF8"/>
    </a:custClr>
    <a:custClr name="Tangerine Tint2">
      <a:srgbClr val="FBC9A6"/>
    </a:custClr>
    <a:custClr name="Lemon Tint2">
      <a:srgbClr val="FFEDB3"/>
    </a:custClr>
    <a:custClr name="Rose Tint2">
      <a:srgbClr val="F8A1BD"/>
    </a:custClr>
    <a:custClr name="Border Gray">
      <a:srgbClr val="D3D3D3"/>
    </a:custClr>
    <a:custClr name="White">
      <a:srgbClr val="FFFFFF"/>
    </a:custClr>
    <a:custClr name="White">
      <a:srgbClr val="FFFFFF"/>
    </a:custClr>
    <a:custClr name="White">
      <a:srgbClr val="FFFFFF"/>
    </a:custClr>
    <a:custClr name="Success Green">
      <a:srgbClr val="00A76D"/>
    </a:custClr>
    <a:custClr name="New Gartner Blue Tint3">
      <a:srgbClr val="C0D1E0"/>
    </a:custClr>
    <a:custClr name="Sky Tint3">
      <a:srgbClr val="DAF3FD"/>
    </a:custClr>
    <a:custClr name="White">
      <a:srgbClr val="FFFFFF"/>
    </a:custClr>
    <a:custClr name="White">
      <a:srgbClr val="FFFFFF"/>
    </a:custClr>
    <a:custClr name="Rose Tint3">
      <a:srgbClr val="F9C1D2"/>
    </a:custClr>
    <a:custClr name="Background Gray">
      <a:srgbClr val="F4F4F4"/>
    </a:custClr>
    <a:custClr name="White">
      <a:srgbClr val="FFFFFF"/>
    </a:custClr>
    <a:custClr name="White">
      <a:srgbClr val="FFFFFF"/>
    </a:custClr>
    <a:custClr name="White">
      <a:srgbClr val="FFFFFF"/>
    </a:custClr>
    <a:custClr name="White">
      <a:srgbClr val="FFFFFF"/>
    </a:custClr>
    <a:custClr name="New Gartner Blue Dark">
      <a:srgbClr val="355578"/>
    </a:custClr>
    <a:custClr name="Sky Dark">
      <a:srgbClr val="0074AD"/>
    </a:custClr>
    <a:custClr name="Tangerine Dark">
      <a:srgbClr val="932F18"/>
    </a:custClr>
    <a:custClr name="Lemon Dark">
      <a:srgbClr val="BF920B"/>
    </a:custClr>
    <a:custClr name="Rose Dark">
      <a:srgbClr val="AF0D43"/>
    </a:custClr>
    <a:custClr name="Steel Dark">
      <a:srgbClr val="535A54"/>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Gartner_Corp_Template-2018-0709-ver010.pptx" id="{09E9AB68-F0C8-4B0A-85BF-302913D02424}" vid="{26E6861E-2249-4BAC-86E6-D52B2FE93D4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artne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2018_RESEARCH_&amp;_ADVISORY_TEMPLATE</Template>
  <TotalTime>6621</TotalTime>
  <Words>1354</Words>
  <Application>Microsoft Office PowerPoint</Application>
  <PresentationFormat>Widescreen</PresentationFormat>
  <Paragraphs>236</Paragraphs>
  <Slides>29</Slides>
  <Notes>29</Notes>
  <HiddenSlides>5</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ＭＳ Ｐゴシック</vt:lpstr>
      <vt:lpstr>Arial</vt:lpstr>
      <vt:lpstr>Arial Black</vt:lpstr>
      <vt:lpstr>Arial Unicode MS</vt:lpstr>
      <vt:lpstr>Calibri</vt:lpstr>
      <vt:lpstr>Casual</vt:lpstr>
      <vt:lpstr>Times</vt:lpstr>
      <vt:lpstr>Wingdings</vt:lpstr>
      <vt:lpstr>Wingdings 3</vt:lpstr>
      <vt:lpstr>White bkgrnd master</vt:lpstr>
      <vt:lpstr>Blue bkgrnd master</vt:lpstr>
      <vt:lpstr>Creating a Culture That Is Ready for Anything</vt:lpstr>
      <vt:lpstr>The pace of business requires frequent, rapid transformation</vt:lpstr>
      <vt:lpstr>Where do we start?</vt:lpstr>
      <vt:lpstr>What Is a Culture That Is Ready for Anything?</vt:lpstr>
      <vt:lpstr>PowerPoint Presentation</vt:lpstr>
      <vt:lpstr>They Look Cellular and Feel More Dynamic</vt:lpstr>
      <vt:lpstr>They 360 Review Everything</vt:lpstr>
      <vt:lpstr>They Are Explicitly Designed</vt:lpstr>
      <vt:lpstr>Understanding How Cultures Change</vt:lpstr>
      <vt:lpstr>“Culture” Is Those Automatic Behaviors That Let Members of a Society Work Together With  Minimal Friction</vt:lpstr>
      <vt:lpstr>PowerPoint Presentation</vt:lpstr>
      <vt:lpstr>PowerPoint Presentation</vt:lpstr>
      <vt:lpstr>Your Brain Loves Making Habits; Don’t Fight It, Use It!</vt:lpstr>
      <vt:lpstr>PowerPoint Presentation</vt:lpstr>
      <vt:lpstr>PowerPoint Presentation</vt:lpstr>
      <vt:lpstr>PowerPoint Presentation</vt:lpstr>
      <vt:lpstr>PowerPoint Presentation</vt:lpstr>
      <vt:lpstr>Example Implementing a Habit</vt:lpstr>
      <vt:lpstr>Picking Which Habits to attack.</vt:lpstr>
      <vt:lpstr>Start With Engagement Styles</vt:lpstr>
      <vt:lpstr>Engagement Can Bridge Culture “Gaps”…</vt:lpstr>
      <vt:lpstr>The Language of Engagement Is Critical</vt:lpstr>
      <vt:lpstr>Mindfulness of power flows in interactions is a secret to great engagement. </vt:lpstr>
      <vt:lpstr>Having the right answer is not the secret to resolving conflict </vt:lpstr>
      <vt:lpstr>There are many different ways to give feedback but only one secret — make the person feel valued</vt:lpstr>
      <vt:lpstr>Focus on the “moments of truth” of customer experience</vt:lpstr>
      <vt:lpstr>PowerPoint Presentation</vt:lpstr>
      <vt:lpstr>Meetings give us a place to “practice our culture”</vt:lpstr>
      <vt:lpstr>It Is Essential to Turn the Process Over to the  People Quickly</vt:lpstr>
    </vt:vector>
  </TitlesOfParts>
  <Company>Gartner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 style  4 lines of copy,  60 char. Max</dc:title>
  <dc:creator>Enders,Rich</dc:creator>
  <cp:lastModifiedBy> </cp:lastModifiedBy>
  <cp:revision>202</cp:revision>
  <dcterms:created xsi:type="dcterms:W3CDTF">2018-07-06T18:39:19Z</dcterms:created>
  <dcterms:modified xsi:type="dcterms:W3CDTF">2018-10-19T16:31:36Z</dcterms:modified>
</cp:coreProperties>
</file>