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5" r:id="rId3"/>
    <p:sldMasterId id="2147483690" r:id="rId4"/>
  </p:sldMasterIdLst>
  <p:notesMasterIdLst>
    <p:notesMasterId r:id="rId52"/>
  </p:notesMasterIdLst>
  <p:handoutMasterIdLst>
    <p:handoutMasterId r:id="rId53"/>
  </p:handoutMasterIdLst>
  <p:sldIdLst>
    <p:sldId id="546" r:id="rId5"/>
    <p:sldId id="545" r:id="rId6"/>
    <p:sldId id="551" r:id="rId7"/>
    <p:sldId id="420" r:id="rId8"/>
    <p:sldId id="548" r:id="rId9"/>
    <p:sldId id="568" r:id="rId10"/>
    <p:sldId id="553" r:id="rId11"/>
    <p:sldId id="515" r:id="rId12"/>
    <p:sldId id="569" r:id="rId13"/>
    <p:sldId id="564" r:id="rId14"/>
    <p:sldId id="565" r:id="rId15"/>
    <p:sldId id="572" r:id="rId16"/>
    <p:sldId id="440" r:id="rId17"/>
    <p:sldId id="576" r:id="rId18"/>
    <p:sldId id="566" r:id="rId19"/>
    <p:sldId id="290" r:id="rId20"/>
    <p:sldId id="285" r:id="rId21"/>
    <p:sldId id="567" r:id="rId22"/>
    <p:sldId id="550" r:id="rId23"/>
    <p:sldId id="333" r:id="rId24"/>
    <p:sldId id="355" r:id="rId25"/>
    <p:sldId id="347" r:id="rId26"/>
    <p:sldId id="556" r:id="rId27"/>
    <p:sldId id="555" r:id="rId28"/>
    <p:sldId id="561" r:id="rId29"/>
    <p:sldId id="557" r:id="rId30"/>
    <p:sldId id="521" r:id="rId31"/>
    <p:sldId id="447" r:id="rId32"/>
    <p:sldId id="449" r:id="rId33"/>
    <p:sldId id="450" r:id="rId34"/>
    <p:sldId id="392" r:id="rId35"/>
    <p:sldId id="373" r:id="rId36"/>
    <p:sldId id="533" r:id="rId37"/>
    <p:sldId id="573" r:id="rId38"/>
    <p:sldId id="369" r:id="rId39"/>
    <p:sldId id="393" r:id="rId40"/>
    <p:sldId id="376" r:id="rId41"/>
    <p:sldId id="379" r:id="rId42"/>
    <p:sldId id="405" r:id="rId43"/>
    <p:sldId id="394" r:id="rId44"/>
    <p:sldId id="395" r:id="rId45"/>
    <p:sldId id="380" r:id="rId46"/>
    <p:sldId id="396" r:id="rId47"/>
    <p:sldId id="397" r:id="rId48"/>
    <p:sldId id="549" r:id="rId49"/>
    <p:sldId id="574" r:id="rId50"/>
    <p:sldId id="5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8736A284-5F91-4684-907A-8AC7F0337134}">
          <p14:sldIdLst>
            <p14:sldId id="546"/>
            <p14:sldId id="545"/>
            <p14:sldId id="551"/>
            <p14:sldId id="420"/>
            <p14:sldId id="548"/>
            <p14:sldId id="568"/>
            <p14:sldId id="553"/>
            <p14:sldId id="515"/>
            <p14:sldId id="569"/>
            <p14:sldId id="564"/>
            <p14:sldId id="565"/>
            <p14:sldId id="572"/>
            <p14:sldId id="440"/>
            <p14:sldId id="576"/>
            <p14:sldId id="566"/>
            <p14:sldId id="290"/>
            <p14:sldId id="285"/>
            <p14:sldId id="567"/>
            <p14:sldId id="550"/>
            <p14:sldId id="333"/>
            <p14:sldId id="355"/>
            <p14:sldId id="347"/>
            <p14:sldId id="556"/>
            <p14:sldId id="555"/>
            <p14:sldId id="561"/>
            <p14:sldId id="557"/>
            <p14:sldId id="521"/>
            <p14:sldId id="447"/>
            <p14:sldId id="449"/>
            <p14:sldId id="450"/>
            <p14:sldId id="392"/>
            <p14:sldId id="373"/>
            <p14:sldId id="533"/>
            <p14:sldId id="573"/>
            <p14:sldId id="369"/>
            <p14:sldId id="393"/>
            <p14:sldId id="376"/>
            <p14:sldId id="379"/>
            <p14:sldId id="405"/>
            <p14:sldId id="394"/>
            <p14:sldId id="395"/>
            <p14:sldId id="380"/>
            <p14:sldId id="396"/>
            <p14:sldId id="397"/>
            <p14:sldId id="549"/>
            <p14:sldId id="574"/>
            <p14:sldId id="575"/>
          </p14:sldIdLst>
        </p14:section>
      </p14:sectionLst>
    </p:ext>
    <p:ext uri="{EFAFB233-063F-42B5-8137-9DF3F51BA10A}">
      <p15:sldGuideLst xmlns:p15="http://schemas.microsoft.com/office/powerpoint/2012/main">
        <p15:guide id="1" pos="5040" userDrawn="1">
          <p15:clr>
            <a:srgbClr val="A4A3A4"/>
          </p15:clr>
        </p15:guide>
        <p15:guide id="3" pos="2640"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lund" initials="J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E6E1"/>
    <a:srgbClr val="FFCCCC"/>
    <a:srgbClr val="D8D8D8"/>
    <a:srgbClr val="FFFFFF"/>
    <a:srgbClr val="2800FF"/>
    <a:srgbClr val="00BAFF"/>
    <a:srgbClr val="00FF7D"/>
    <a:srgbClr val="00F3FF"/>
    <a:srgbClr val="FFB600"/>
    <a:srgbClr val="FFEA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3957" autoAdjust="0"/>
  </p:normalViewPr>
  <p:slideViewPr>
    <p:cSldViewPr>
      <p:cViewPr varScale="1">
        <p:scale>
          <a:sx n="68" d="100"/>
          <a:sy n="68" d="100"/>
        </p:scale>
        <p:origin x="1164" y="78"/>
      </p:cViewPr>
      <p:guideLst>
        <p:guide pos="5040"/>
        <p:guide pos="2640"/>
        <p:guide orient="horz" pos="2160"/>
      </p:guideLst>
    </p:cSldViewPr>
  </p:slideViewPr>
  <p:notesTextViewPr>
    <p:cViewPr>
      <p:scale>
        <a:sx n="1" d="1"/>
        <a:sy n="1" d="1"/>
      </p:scale>
      <p:origin x="0" y="0"/>
    </p:cViewPr>
  </p:notesTextViewPr>
  <p:sorterViewPr>
    <p:cViewPr>
      <p:scale>
        <a:sx n="80" d="100"/>
        <a:sy n="80" d="100"/>
      </p:scale>
      <p:origin x="0" y="-8010"/>
    </p:cViewPr>
  </p:sorterViewPr>
  <p:notesViewPr>
    <p:cSldViewPr>
      <p:cViewPr varScale="1">
        <p:scale>
          <a:sx n="50" d="100"/>
          <a:sy n="50" d="100"/>
        </p:scale>
        <p:origin x="2574" y="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83D40-9B4F-412F-AFC4-2E7A597421D9}"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n-US"/>
        </a:p>
      </dgm:t>
    </dgm:pt>
    <dgm:pt modelId="{1BBB5E7D-AF7A-4C6E-AD65-7FB3C012553F}">
      <dgm:prSet phldrT="[Text]"/>
      <dgm:spPr>
        <a:solidFill>
          <a:schemeClr val="accent2">
            <a:lumMod val="10000"/>
            <a:lumOff val="90000"/>
          </a:schemeClr>
        </a:solidFill>
        <a:ln>
          <a:noFill/>
        </a:ln>
        <a:effectLst>
          <a:outerShdw blurRad="50800" dist="38100" dir="2700000" algn="tl" rotWithShape="0">
            <a:prstClr val="black">
              <a:alpha val="40000"/>
            </a:prstClr>
          </a:outerShdw>
        </a:effectLst>
      </dgm:spPr>
      <dgm:t>
        <a:bodyPr/>
        <a:lstStyle/>
        <a:p>
          <a:r>
            <a:rPr lang="en-US" b="1" dirty="0">
              <a:solidFill>
                <a:schemeClr val="tx1"/>
              </a:solidFill>
              <a:latin typeface="Arial" panose="020B0604020202020204" pitchFamily="34" charset="0"/>
              <a:cs typeface="Arial" panose="020B0604020202020204" pitchFamily="34" charset="0"/>
            </a:rPr>
            <a:t>Not paving the cow paths</a:t>
          </a:r>
        </a:p>
        <a:p>
          <a:r>
            <a:rPr lang="en-US" dirty="0">
              <a:solidFill>
                <a:schemeClr val="tx1"/>
              </a:solidFill>
              <a:latin typeface="Arial" panose="020B0604020202020204" pitchFamily="34" charset="0"/>
              <a:cs typeface="Arial" panose="020B0604020202020204" pitchFamily="34" charset="0"/>
            </a:rPr>
            <a:t>Every process that will be integrated in a new technology solution should first go through BPR to align and optimize underlying business activities before automation</a:t>
          </a:r>
        </a:p>
      </dgm:t>
    </dgm:pt>
    <dgm:pt modelId="{B6C90E95-DC36-4F03-85A6-6BBD1B37D187}" type="parTrans" cxnId="{EBC52B06-3BAD-45B1-A522-E12E9EB565CC}">
      <dgm:prSet/>
      <dgm:spPr/>
      <dgm:t>
        <a:bodyPr/>
        <a:lstStyle/>
        <a:p>
          <a:endParaRPr lang="en-US">
            <a:latin typeface="Arial" panose="020B0604020202020204" pitchFamily="34" charset="0"/>
            <a:cs typeface="Arial" panose="020B0604020202020204" pitchFamily="34" charset="0"/>
          </a:endParaRPr>
        </a:p>
      </dgm:t>
    </dgm:pt>
    <dgm:pt modelId="{84186493-9E89-4B32-9801-1365CA1368C4}" type="sibTrans" cxnId="{EBC52B06-3BAD-45B1-A522-E12E9EB565CC}">
      <dgm:prSet/>
      <dgm:spPr/>
      <dgm:t>
        <a:bodyPr/>
        <a:lstStyle/>
        <a:p>
          <a:endParaRPr lang="en-US">
            <a:latin typeface="Arial" panose="020B0604020202020204" pitchFamily="34" charset="0"/>
            <a:cs typeface="Arial" panose="020B0604020202020204" pitchFamily="34" charset="0"/>
          </a:endParaRPr>
        </a:p>
      </dgm:t>
    </dgm:pt>
    <dgm:pt modelId="{051C9716-13DF-4D83-9A48-8F3C5CBCAE4D}">
      <dgm:prSet phldrT="[Text]"/>
      <dgm:spPr>
        <a:solidFill>
          <a:srgbClr val="002266"/>
        </a:solidFill>
        <a:ln>
          <a:noFill/>
        </a:ln>
        <a:effectLst>
          <a:outerShdw blurRad="50800" dist="38100" dir="2700000" algn="tl" rotWithShape="0">
            <a:prstClr val="black">
              <a:alpha val="40000"/>
            </a:prstClr>
          </a:outerShdw>
        </a:effectLst>
      </dgm:spPr>
      <dgm:t>
        <a:bodyPr/>
        <a:lstStyle/>
        <a:p>
          <a:r>
            <a:rPr lang="en-US" b="1" dirty="0">
              <a:solidFill>
                <a:schemeClr val="bg1"/>
              </a:solidFill>
              <a:latin typeface="Arial" panose="020B0604020202020204" pitchFamily="34" charset="0"/>
              <a:cs typeface="Arial" panose="020B0604020202020204" pitchFamily="34" charset="0"/>
            </a:rPr>
            <a:t>Building internal capacity – Establishing a Culture</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 “center of excellence” with trained Lean workshop facilitators to support the effort; capacity augmented by 3rd party support </a:t>
          </a:r>
        </a:p>
      </dgm:t>
    </dgm:pt>
    <dgm:pt modelId="{75B49F26-7A7C-40AB-ADEA-78C88B36D39C}" type="parTrans" cxnId="{D30BAC01-9CEE-4A8D-9A6B-E8F6FE43F844}">
      <dgm:prSet/>
      <dgm:spPr/>
      <dgm:t>
        <a:bodyPr/>
        <a:lstStyle/>
        <a:p>
          <a:endParaRPr lang="en-US">
            <a:latin typeface="Arial" panose="020B0604020202020204" pitchFamily="34" charset="0"/>
            <a:cs typeface="Arial" panose="020B0604020202020204" pitchFamily="34" charset="0"/>
          </a:endParaRPr>
        </a:p>
      </dgm:t>
    </dgm:pt>
    <dgm:pt modelId="{387ADA56-E5F9-4179-832F-3BE9A6FCF9FA}" type="sibTrans" cxnId="{D30BAC01-9CEE-4A8D-9A6B-E8F6FE43F844}">
      <dgm:prSet/>
      <dgm:spPr/>
      <dgm:t>
        <a:bodyPr/>
        <a:lstStyle/>
        <a:p>
          <a:endParaRPr lang="en-US">
            <a:latin typeface="Arial" panose="020B0604020202020204" pitchFamily="34" charset="0"/>
            <a:cs typeface="Arial" panose="020B0604020202020204" pitchFamily="34" charset="0"/>
          </a:endParaRPr>
        </a:p>
      </dgm:t>
    </dgm:pt>
    <dgm:pt modelId="{E588833B-298E-4A20-9E79-2491EA58B9CB}">
      <dgm:prSet phldrT="[Text]"/>
      <dgm:spPr>
        <a:solidFill>
          <a:srgbClr val="008899"/>
        </a:solidFill>
        <a:ln>
          <a:noFill/>
        </a:ln>
        <a:effectLst>
          <a:outerShdw blurRad="50800" dist="38100" dir="2700000" algn="tl" rotWithShape="0">
            <a:prstClr val="black">
              <a:alpha val="40000"/>
            </a:prstClr>
          </a:outerShdw>
        </a:effectLst>
      </dgm:spPr>
      <dgm:t>
        <a:bodyPr/>
        <a:lstStyle/>
        <a:p>
          <a:r>
            <a:rPr lang="en-US" b="1" dirty="0">
              <a:solidFill>
                <a:schemeClr val="bg1"/>
              </a:solidFill>
              <a:latin typeface="Arial" panose="020B0604020202020204" pitchFamily="34" charset="0"/>
              <a:cs typeface="Arial" panose="020B0604020202020204" pitchFamily="34" charset="0"/>
            </a:rPr>
            <a:t>Empowering staff to own the process</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The people working in the process are very familiar with the pain points and often have the best ideas for eliminating that pain, which promotes the team to take ownership of the enhancements</a:t>
          </a:r>
        </a:p>
      </dgm:t>
    </dgm:pt>
    <dgm:pt modelId="{B2C52B58-7542-473D-91F9-8C96EBFA0640}" type="parTrans" cxnId="{B1EFE8FF-B755-4969-97B8-D36BFCE5F5A7}">
      <dgm:prSet/>
      <dgm:spPr/>
      <dgm:t>
        <a:bodyPr/>
        <a:lstStyle/>
        <a:p>
          <a:endParaRPr lang="en-US">
            <a:latin typeface="Arial" panose="020B0604020202020204" pitchFamily="34" charset="0"/>
            <a:cs typeface="Arial" panose="020B0604020202020204" pitchFamily="34" charset="0"/>
          </a:endParaRPr>
        </a:p>
      </dgm:t>
    </dgm:pt>
    <dgm:pt modelId="{D18348E7-9631-4433-8A38-B415C6EE7378}" type="sibTrans" cxnId="{B1EFE8FF-B755-4969-97B8-D36BFCE5F5A7}">
      <dgm:prSet/>
      <dgm:spPr/>
      <dgm:t>
        <a:bodyPr/>
        <a:lstStyle/>
        <a:p>
          <a:endParaRPr lang="en-US">
            <a:latin typeface="Arial" panose="020B0604020202020204" pitchFamily="34" charset="0"/>
            <a:cs typeface="Arial" panose="020B0604020202020204" pitchFamily="34" charset="0"/>
          </a:endParaRPr>
        </a:p>
      </dgm:t>
    </dgm:pt>
    <dgm:pt modelId="{3AA2047A-BC52-4DE8-B8F3-2D0EA147C4C2}">
      <dgm:prSet phldrT="[Text]"/>
      <dgm:spPr>
        <a:solidFill>
          <a:srgbClr val="C85FC8"/>
        </a:solidFill>
        <a:ln>
          <a:noFill/>
        </a:ln>
        <a:effectLst>
          <a:outerShdw blurRad="50800" dist="38100" dir="2700000" algn="tl" rotWithShape="0">
            <a:prstClr val="black">
              <a:alpha val="40000"/>
            </a:prstClr>
          </a:outerShdw>
        </a:effectLst>
      </dgm:spPr>
      <dgm:t>
        <a:bodyPr/>
        <a:lstStyle/>
        <a:p>
          <a:r>
            <a:rPr lang="en-US" b="1" dirty="0">
              <a:solidFill>
                <a:schemeClr val="tx1"/>
              </a:solidFill>
              <a:latin typeface="Arial" panose="020B0604020202020204" pitchFamily="34" charset="0"/>
              <a:cs typeface="Arial" panose="020B0604020202020204" pitchFamily="34" charset="0"/>
            </a:rPr>
            <a:t>Striving for continuous improvement</a:t>
          </a:r>
          <a:r>
            <a:rPr lang="en-US" dirty="0">
              <a:solidFill>
                <a:schemeClr val="tx1"/>
              </a:solidFill>
              <a:latin typeface="Arial" panose="020B0604020202020204" pitchFamily="34" charset="0"/>
              <a:cs typeface="Arial" panose="020B0604020202020204" pitchFamily="34" charset="0"/>
            </a:rPr>
            <a:t> </a:t>
          </a:r>
        </a:p>
        <a:p>
          <a:r>
            <a:rPr lang="en-US" dirty="0">
              <a:solidFill>
                <a:schemeClr val="tx1"/>
              </a:solidFill>
              <a:latin typeface="Arial" panose="020B0604020202020204" pitchFamily="34" charset="0"/>
              <a:cs typeface="Arial" panose="020B0604020202020204" pitchFamily="34" charset="0"/>
            </a:rPr>
            <a:t>The ultimate goal is to have every employee come to work each day trying to identify and implement changes in the processes they work in to enhance quality, cost and speed</a:t>
          </a:r>
        </a:p>
      </dgm:t>
    </dgm:pt>
    <dgm:pt modelId="{B2F50C37-68F1-4B0D-B06A-06BB50321044}" type="parTrans" cxnId="{6447738A-8D63-4C3D-BDDF-30A8C6ED718C}">
      <dgm:prSet/>
      <dgm:spPr/>
      <dgm:t>
        <a:bodyPr/>
        <a:lstStyle/>
        <a:p>
          <a:endParaRPr lang="en-US">
            <a:latin typeface="Arial" panose="020B0604020202020204" pitchFamily="34" charset="0"/>
            <a:cs typeface="Arial" panose="020B0604020202020204" pitchFamily="34" charset="0"/>
          </a:endParaRPr>
        </a:p>
      </dgm:t>
    </dgm:pt>
    <dgm:pt modelId="{885F9ADD-61F5-4600-B4E2-75B94C67D83D}" type="sibTrans" cxnId="{6447738A-8D63-4C3D-BDDF-30A8C6ED718C}">
      <dgm:prSet/>
      <dgm:spPr/>
      <dgm:t>
        <a:bodyPr/>
        <a:lstStyle/>
        <a:p>
          <a:endParaRPr lang="en-US">
            <a:latin typeface="Arial" panose="020B0604020202020204" pitchFamily="34" charset="0"/>
            <a:cs typeface="Arial" panose="020B0604020202020204" pitchFamily="34" charset="0"/>
          </a:endParaRPr>
        </a:p>
      </dgm:t>
    </dgm:pt>
    <dgm:pt modelId="{9D31ADDB-F7C0-4356-97F3-F1A94AF9FAB0}" type="pres">
      <dgm:prSet presAssocID="{E6483D40-9B4F-412F-AFC4-2E7A597421D9}" presName="diagram" presStyleCnt="0">
        <dgm:presLayoutVars>
          <dgm:dir/>
          <dgm:resizeHandles val="exact"/>
        </dgm:presLayoutVars>
      </dgm:prSet>
      <dgm:spPr/>
    </dgm:pt>
    <dgm:pt modelId="{6102DEEB-3EF6-47C3-B49F-3B7E6752E9EE}" type="pres">
      <dgm:prSet presAssocID="{1BBB5E7D-AF7A-4C6E-AD65-7FB3C012553F}" presName="node" presStyleLbl="node1" presStyleIdx="0" presStyleCnt="4">
        <dgm:presLayoutVars>
          <dgm:bulletEnabled val="1"/>
        </dgm:presLayoutVars>
      </dgm:prSet>
      <dgm:spPr/>
    </dgm:pt>
    <dgm:pt modelId="{F090FEC4-716C-494D-B400-BB670A64CD4D}" type="pres">
      <dgm:prSet presAssocID="{84186493-9E89-4B32-9801-1365CA1368C4}" presName="sibTrans" presStyleCnt="0"/>
      <dgm:spPr/>
    </dgm:pt>
    <dgm:pt modelId="{59D042BF-DE1E-4A03-8F49-BB4590DE066D}" type="pres">
      <dgm:prSet presAssocID="{051C9716-13DF-4D83-9A48-8F3C5CBCAE4D}" presName="node" presStyleLbl="node1" presStyleIdx="1" presStyleCnt="4">
        <dgm:presLayoutVars>
          <dgm:bulletEnabled val="1"/>
        </dgm:presLayoutVars>
      </dgm:prSet>
      <dgm:spPr/>
    </dgm:pt>
    <dgm:pt modelId="{0B1FEDB2-EFD2-4AC1-B77C-F4EDC9399D88}" type="pres">
      <dgm:prSet presAssocID="{387ADA56-E5F9-4179-832F-3BE9A6FCF9FA}" presName="sibTrans" presStyleCnt="0"/>
      <dgm:spPr/>
    </dgm:pt>
    <dgm:pt modelId="{1400BB44-4BA4-4166-A62B-95A3F417B522}" type="pres">
      <dgm:prSet presAssocID="{E588833B-298E-4A20-9E79-2491EA58B9CB}" presName="node" presStyleLbl="node1" presStyleIdx="2" presStyleCnt="4">
        <dgm:presLayoutVars>
          <dgm:bulletEnabled val="1"/>
        </dgm:presLayoutVars>
      </dgm:prSet>
      <dgm:spPr/>
    </dgm:pt>
    <dgm:pt modelId="{15911CC6-8872-48D0-BAB7-536D50146196}" type="pres">
      <dgm:prSet presAssocID="{D18348E7-9631-4433-8A38-B415C6EE7378}" presName="sibTrans" presStyleCnt="0"/>
      <dgm:spPr/>
    </dgm:pt>
    <dgm:pt modelId="{7E978112-4292-4FC2-A20C-1DBB918F19BD}" type="pres">
      <dgm:prSet presAssocID="{3AA2047A-BC52-4DE8-B8F3-2D0EA147C4C2}" presName="node" presStyleLbl="node1" presStyleIdx="3" presStyleCnt="4">
        <dgm:presLayoutVars>
          <dgm:bulletEnabled val="1"/>
        </dgm:presLayoutVars>
      </dgm:prSet>
      <dgm:spPr/>
    </dgm:pt>
  </dgm:ptLst>
  <dgm:cxnLst>
    <dgm:cxn modelId="{D30BAC01-9CEE-4A8D-9A6B-E8F6FE43F844}" srcId="{E6483D40-9B4F-412F-AFC4-2E7A597421D9}" destId="{051C9716-13DF-4D83-9A48-8F3C5CBCAE4D}" srcOrd="1" destOrd="0" parTransId="{75B49F26-7A7C-40AB-ADEA-78C88B36D39C}" sibTransId="{387ADA56-E5F9-4179-832F-3BE9A6FCF9FA}"/>
    <dgm:cxn modelId="{EBC52B06-3BAD-45B1-A522-E12E9EB565CC}" srcId="{E6483D40-9B4F-412F-AFC4-2E7A597421D9}" destId="{1BBB5E7D-AF7A-4C6E-AD65-7FB3C012553F}" srcOrd="0" destOrd="0" parTransId="{B6C90E95-DC36-4F03-85A6-6BBD1B37D187}" sibTransId="{84186493-9E89-4B32-9801-1365CA1368C4}"/>
    <dgm:cxn modelId="{644B6813-138E-4629-84FE-05706E1E0DD5}" type="presOf" srcId="{1BBB5E7D-AF7A-4C6E-AD65-7FB3C012553F}" destId="{6102DEEB-3EF6-47C3-B49F-3B7E6752E9EE}" srcOrd="0" destOrd="0" presId="urn:microsoft.com/office/officeart/2005/8/layout/default#1"/>
    <dgm:cxn modelId="{19B1023F-5791-42CF-A6B1-473B3D05034B}" type="presOf" srcId="{E6483D40-9B4F-412F-AFC4-2E7A597421D9}" destId="{9D31ADDB-F7C0-4356-97F3-F1A94AF9FAB0}" srcOrd="0" destOrd="0" presId="urn:microsoft.com/office/officeart/2005/8/layout/default#1"/>
    <dgm:cxn modelId="{0CC68061-3A28-4936-939C-3E7255C660E3}" type="presOf" srcId="{051C9716-13DF-4D83-9A48-8F3C5CBCAE4D}" destId="{59D042BF-DE1E-4A03-8F49-BB4590DE066D}" srcOrd="0" destOrd="0" presId="urn:microsoft.com/office/officeart/2005/8/layout/default#1"/>
    <dgm:cxn modelId="{3F60CD89-D862-4D49-BAFB-7AEA5A60B9BB}" type="presOf" srcId="{E588833B-298E-4A20-9E79-2491EA58B9CB}" destId="{1400BB44-4BA4-4166-A62B-95A3F417B522}" srcOrd="0" destOrd="0" presId="urn:microsoft.com/office/officeart/2005/8/layout/default#1"/>
    <dgm:cxn modelId="{6447738A-8D63-4C3D-BDDF-30A8C6ED718C}" srcId="{E6483D40-9B4F-412F-AFC4-2E7A597421D9}" destId="{3AA2047A-BC52-4DE8-B8F3-2D0EA147C4C2}" srcOrd="3" destOrd="0" parTransId="{B2F50C37-68F1-4B0D-B06A-06BB50321044}" sibTransId="{885F9ADD-61F5-4600-B4E2-75B94C67D83D}"/>
    <dgm:cxn modelId="{56292290-ECED-45D5-A74A-9F11EB233714}" type="presOf" srcId="{3AA2047A-BC52-4DE8-B8F3-2D0EA147C4C2}" destId="{7E978112-4292-4FC2-A20C-1DBB918F19BD}" srcOrd="0" destOrd="0" presId="urn:microsoft.com/office/officeart/2005/8/layout/default#1"/>
    <dgm:cxn modelId="{B1EFE8FF-B755-4969-97B8-D36BFCE5F5A7}" srcId="{E6483D40-9B4F-412F-AFC4-2E7A597421D9}" destId="{E588833B-298E-4A20-9E79-2491EA58B9CB}" srcOrd="2" destOrd="0" parTransId="{B2C52B58-7542-473D-91F9-8C96EBFA0640}" sibTransId="{D18348E7-9631-4433-8A38-B415C6EE7378}"/>
    <dgm:cxn modelId="{DB2F4C53-D169-4E7D-A6E7-EC904BFE04BE}" type="presParOf" srcId="{9D31ADDB-F7C0-4356-97F3-F1A94AF9FAB0}" destId="{6102DEEB-3EF6-47C3-B49F-3B7E6752E9EE}" srcOrd="0" destOrd="0" presId="urn:microsoft.com/office/officeart/2005/8/layout/default#1"/>
    <dgm:cxn modelId="{0D04067B-1499-49FE-985C-74C5CAA52CA9}" type="presParOf" srcId="{9D31ADDB-F7C0-4356-97F3-F1A94AF9FAB0}" destId="{F090FEC4-716C-494D-B400-BB670A64CD4D}" srcOrd="1" destOrd="0" presId="urn:microsoft.com/office/officeart/2005/8/layout/default#1"/>
    <dgm:cxn modelId="{E25990C4-9FCA-4EBE-A0B8-BADC6BD11E5A}" type="presParOf" srcId="{9D31ADDB-F7C0-4356-97F3-F1A94AF9FAB0}" destId="{59D042BF-DE1E-4A03-8F49-BB4590DE066D}" srcOrd="2" destOrd="0" presId="urn:microsoft.com/office/officeart/2005/8/layout/default#1"/>
    <dgm:cxn modelId="{AAEDEE96-43B9-4856-94E1-63F73153A8CC}" type="presParOf" srcId="{9D31ADDB-F7C0-4356-97F3-F1A94AF9FAB0}" destId="{0B1FEDB2-EFD2-4AC1-B77C-F4EDC9399D88}" srcOrd="3" destOrd="0" presId="urn:microsoft.com/office/officeart/2005/8/layout/default#1"/>
    <dgm:cxn modelId="{FAFE5D33-BABB-4CF6-919F-FF58D1F70D1B}" type="presParOf" srcId="{9D31ADDB-F7C0-4356-97F3-F1A94AF9FAB0}" destId="{1400BB44-4BA4-4166-A62B-95A3F417B522}" srcOrd="4" destOrd="0" presId="urn:microsoft.com/office/officeart/2005/8/layout/default#1"/>
    <dgm:cxn modelId="{261DCE1A-B007-437D-99D0-B1786BF34A8E}" type="presParOf" srcId="{9D31ADDB-F7C0-4356-97F3-F1A94AF9FAB0}" destId="{15911CC6-8872-48D0-BAB7-536D50146196}" srcOrd="5" destOrd="0" presId="urn:microsoft.com/office/officeart/2005/8/layout/default#1"/>
    <dgm:cxn modelId="{66CC01AD-5AA1-46B6-B52B-09E5F2248B15}" type="presParOf" srcId="{9D31ADDB-F7C0-4356-97F3-F1A94AF9FAB0}" destId="{7E978112-4292-4FC2-A20C-1DBB918F19B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2DEEB-3EF6-47C3-B49F-3B7E6752E9EE}">
      <dsp:nvSpPr>
        <dsp:cNvPr id="0" name=""/>
        <dsp:cNvSpPr/>
      </dsp:nvSpPr>
      <dsp:spPr>
        <a:xfrm>
          <a:off x="252486" y="2087"/>
          <a:ext cx="4004964" cy="2402978"/>
        </a:xfrm>
        <a:prstGeom prst="rect">
          <a:avLst/>
        </a:prstGeom>
        <a:solidFill>
          <a:schemeClr val="accent2">
            <a:lumMod val="10000"/>
            <a:lumOff val="90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panose="020B0604020202020204" pitchFamily="34" charset="0"/>
              <a:cs typeface="Arial" panose="020B0604020202020204" pitchFamily="34" charset="0"/>
            </a:rPr>
            <a:t>Not paving the cow paths</a:t>
          </a:r>
        </a:p>
        <a:p>
          <a:pPr marL="0" lvl="0" indent="0" algn="ctr" defTabSz="844550">
            <a:lnSpc>
              <a:spcPct val="90000"/>
            </a:lnSpc>
            <a:spcBef>
              <a:spcPct val="0"/>
            </a:spcBef>
            <a:spcAft>
              <a:spcPct val="35000"/>
            </a:spcAft>
            <a:buNone/>
          </a:pPr>
          <a:r>
            <a:rPr lang="en-US" sz="1900" kern="1200" dirty="0">
              <a:solidFill>
                <a:schemeClr val="tx1"/>
              </a:solidFill>
              <a:latin typeface="Arial" panose="020B0604020202020204" pitchFamily="34" charset="0"/>
              <a:cs typeface="Arial" panose="020B0604020202020204" pitchFamily="34" charset="0"/>
            </a:rPr>
            <a:t>Every process that will be integrated in a new technology solution should first go through BPR to align and optimize underlying business activities before automation</a:t>
          </a:r>
        </a:p>
      </dsp:txBody>
      <dsp:txXfrm>
        <a:off x="252486" y="2087"/>
        <a:ext cx="4004964" cy="2402978"/>
      </dsp:txXfrm>
    </dsp:sp>
    <dsp:sp modelId="{59D042BF-DE1E-4A03-8F49-BB4590DE066D}">
      <dsp:nvSpPr>
        <dsp:cNvPr id="0" name=""/>
        <dsp:cNvSpPr/>
      </dsp:nvSpPr>
      <dsp:spPr>
        <a:xfrm>
          <a:off x="4657948" y="2087"/>
          <a:ext cx="4004964" cy="2402978"/>
        </a:xfrm>
        <a:prstGeom prst="rect">
          <a:avLst/>
        </a:prstGeom>
        <a:solidFill>
          <a:srgbClr val="002266"/>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anose="020B0604020202020204" pitchFamily="34" charset="0"/>
              <a:cs typeface="Arial" panose="020B0604020202020204" pitchFamily="34" charset="0"/>
            </a:rPr>
            <a:t>Building internal capacity – Establishing a Culture</a:t>
          </a:r>
          <a:endParaRPr lang="en-US" sz="1900" kern="1200" dirty="0">
            <a:solidFill>
              <a:schemeClr val="bg1"/>
            </a:solidFill>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US" sz="1900" kern="1200" dirty="0">
              <a:solidFill>
                <a:schemeClr val="bg1"/>
              </a:solidFill>
              <a:latin typeface="Arial" panose="020B0604020202020204" pitchFamily="34" charset="0"/>
              <a:cs typeface="Arial" panose="020B0604020202020204" pitchFamily="34" charset="0"/>
            </a:rPr>
            <a:t>A “center of excellence” with trained Lean workshop facilitators to support the effort; capacity augmented by 3rd party support </a:t>
          </a:r>
        </a:p>
      </dsp:txBody>
      <dsp:txXfrm>
        <a:off x="4657948" y="2087"/>
        <a:ext cx="4004964" cy="2402978"/>
      </dsp:txXfrm>
    </dsp:sp>
    <dsp:sp modelId="{1400BB44-4BA4-4166-A62B-95A3F417B522}">
      <dsp:nvSpPr>
        <dsp:cNvPr id="0" name=""/>
        <dsp:cNvSpPr/>
      </dsp:nvSpPr>
      <dsp:spPr>
        <a:xfrm>
          <a:off x="252486" y="2805562"/>
          <a:ext cx="4004964" cy="2402978"/>
        </a:xfrm>
        <a:prstGeom prst="rect">
          <a:avLst/>
        </a:prstGeom>
        <a:solidFill>
          <a:srgbClr val="008899"/>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anose="020B0604020202020204" pitchFamily="34" charset="0"/>
              <a:cs typeface="Arial" panose="020B0604020202020204" pitchFamily="34" charset="0"/>
            </a:rPr>
            <a:t>Empowering staff to own the process</a:t>
          </a:r>
          <a:endParaRPr lang="en-US" sz="1900" kern="1200" dirty="0">
            <a:solidFill>
              <a:schemeClr val="bg1"/>
            </a:solidFill>
            <a:latin typeface="Arial" panose="020B0604020202020204" pitchFamily="34" charset="0"/>
            <a:cs typeface="Arial" panose="020B0604020202020204" pitchFamily="34" charset="0"/>
          </a:endParaRPr>
        </a:p>
        <a:p>
          <a:pPr marL="0" lvl="0" indent="0" algn="ctr" defTabSz="844550">
            <a:lnSpc>
              <a:spcPct val="90000"/>
            </a:lnSpc>
            <a:spcBef>
              <a:spcPct val="0"/>
            </a:spcBef>
            <a:spcAft>
              <a:spcPct val="35000"/>
            </a:spcAft>
            <a:buNone/>
          </a:pPr>
          <a:r>
            <a:rPr lang="en-US" sz="1900" kern="1200" dirty="0">
              <a:solidFill>
                <a:schemeClr val="bg1"/>
              </a:solidFill>
              <a:latin typeface="Arial" panose="020B0604020202020204" pitchFamily="34" charset="0"/>
              <a:cs typeface="Arial" panose="020B0604020202020204" pitchFamily="34" charset="0"/>
            </a:rPr>
            <a:t>The people working in the process are very familiar with the pain points and often have the best ideas for eliminating that pain, which promotes the team to take ownership of the enhancements</a:t>
          </a:r>
        </a:p>
      </dsp:txBody>
      <dsp:txXfrm>
        <a:off x="252486" y="2805562"/>
        <a:ext cx="4004964" cy="2402978"/>
      </dsp:txXfrm>
    </dsp:sp>
    <dsp:sp modelId="{7E978112-4292-4FC2-A20C-1DBB918F19BD}">
      <dsp:nvSpPr>
        <dsp:cNvPr id="0" name=""/>
        <dsp:cNvSpPr/>
      </dsp:nvSpPr>
      <dsp:spPr>
        <a:xfrm>
          <a:off x="4657948" y="2805562"/>
          <a:ext cx="4004964" cy="2402978"/>
        </a:xfrm>
        <a:prstGeom prst="rect">
          <a:avLst/>
        </a:prstGeom>
        <a:solidFill>
          <a:srgbClr val="C85FC8"/>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panose="020B0604020202020204" pitchFamily="34" charset="0"/>
              <a:cs typeface="Arial" panose="020B0604020202020204" pitchFamily="34" charset="0"/>
            </a:rPr>
            <a:t>Striving for continuous improvement</a:t>
          </a:r>
          <a:r>
            <a:rPr lang="en-US" sz="1900" kern="1200" dirty="0">
              <a:solidFill>
                <a:schemeClr val="tx1"/>
              </a:solidFill>
              <a:latin typeface="Arial" panose="020B0604020202020204" pitchFamily="34" charset="0"/>
              <a:cs typeface="Arial" panose="020B0604020202020204" pitchFamily="34" charset="0"/>
            </a:rPr>
            <a:t> </a:t>
          </a:r>
        </a:p>
        <a:p>
          <a:pPr marL="0" lvl="0" indent="0" algn="ctr" defTabSz="844550">
            <a:lnSpc>
              <a:spcPct val="90000"/>
            </a:lnSpc>
            <a:spcBef>
              <a:spcPct val="0"/>
            </a:spcBef>
            <a:spcAft>
              <a:spcPct val="35000"/>
            </a:spcAft>
            <a:buNone/>
          </a:pPr>
          <a:r>
            <a:rPr lang="en-US" sz="1900" kern="1200" dirty="0">
              <a:solidFill>
                <a:schemeClr val="tx1"/>
              </a:solidFill>
              <a:latin typeface="Arial" panose="020B0604020202020204" pitchFamily="34" charset="0"/>
              <a:cs typeface="Arial" panose="020B0604020202020204" pitchFamily="34" charset="0"/>
            </a:rPr>
            <a:t>The ultimate goal is to have every employee come to work each day trying to identify and implement changes in the processes they work in to enhance quality, cost and speed</a:t>
          </a:r>
        </a:p>
      </dsp:txBody>
      <dsp:txXfrm>
        <a:off x="4657948" y="2805562"/>
        <a:ext cx="4004964" cy="24029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D7333-DD87-4773-BED3-E2892A4094EE}" type="datetimeFigureOut">
              <a:rPr lang="en-US" smtClean="0"/>
              <a:t>10/17/2018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0E21C-7E3E-40C1-A5B4-152F0F11E190}" type="slidenum">
              <a:rPr lang="en-US" smtClean="0"/>
              <a:t>‹#›</a:t>
            </a:fld>
            <a:endParaRPr lang="en-US" dirty="0"/>
          </a:p>
        </p:txBody>
      </p:sp>
    </p:spTree>
    <p:extLst>
      <p:ext uri="{BB962C8B-B14F-4D97-AF65-F5344CB8AC3E}">
        <p14:creationId xmlns:p14="http://schemas.microsoft.com/office/powerpoint/2010/main" val="163504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D084F-DC83-4EB0-8CED-52E9AA3ECA1C}"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57E0A-F321-48DC-AF94-681D4DCF344D}" type="slidenum">
              <a:rPr lang="en-US" smtClean="0"/>
              <a:t>‹#›</a:t>
            </a:fld>
            <a:endParaRPr lang="en-US" dirty="0"/>
          </a:p>
        </p:txBody>
      </p:sp>
    </p:spTree>
    <p:extLst>
      <p:ext uri="{BB962C8B-B14F-4D97-AF65-F5344CB8AC3E}">
        <p14:creationId xmlns:p14="http://schemas.microsoft.com/office/powerpoint/2010/main" val="379690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BERT</a:t>
            </a:r>
          </a:p>
        </p:txBody>
      </p:sp>
      <p:sp>
        <p:nvSpPr>
          <p:cNvPr id="4" name="Slide Number Placeholder 3"/>
          <p:cNvSpPr>
            <a:spLocks noGrp="1"/>
          </p:cNvSpPr>
          <p:nvPr>
            <p:ph type="sldNum" sz="quarter" idx="10"/>
          </p:nvPr>
        </p:nvSpPr>
        <p:spPr/>
        <p:txBody>
          <a:bodyPr/>
          <a:lstStyle/>
          <a:p>
            <a:fld id="{AC157E0A-F321-48DC-AF94-681D4DCF344D}" type="slidenum">
              <a:rPr lang="en-US" smtClean="0"/>
              <a:t>1</a:t>
            </a:fld>
            <a:endParaRPr lang="en-US" dirty="0"/>
          </a:p>
        </p:txBody>
      </p:sp>
    </p:spTree>
    <p:extLst>
      <p:ext uri="{BB962C8B-B14F-4D97-AF65-F5344CB8AC3E}">
        <p14:creationId xmlns:p14="http://schemas.microsoft.com/office/powerpoint/2010/main" val="294917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r>
              <a:rPr lang="en-US" dirty="0"/>
              <a:t>Lean was a precursor to agile software development</a:t>
            </a:r>
          </a:p>
        </p:txBody>
      </p:sp>
      <p:sp>
        <p:nvSpPr>
          <p:cNvPr id="4" name="Slide Number Placeholder 3"/>
          <p:cNvSpPr>
            <a:spLocks noGrp="1"/>
          </p:cNvSpPr>
          <p:nvPr>
            <p:ph type="sldNum" sz="quarter" idx="10"/>
          </p:nvPr>
        </p:nvSpPr>
        <p:spPr/>
        <p:txBody>
          <a:bodyPr/>
          <a:lstStyle/>
          <a:p>
            <a:fld id="{AC157E0A-F321-48DC-AF94-681D4DCF344D}" type="slidenum">
              <a:rPr lang="en-US" smtClean="0"/>
              <a:t>10</a:t>
            </a:fld>
            <a:endParaRPr lang="en-US" dirty="0"/>
          </a:p>
        </p:txBody>
      </p:sp>
    </p:spTree>
    <p:extLst>
      <p:ext uri="{BB962C8B-B14F-4D97-AF65-F5344CB8AC3E}">
        <p14:creationId xmlns:p14="http://schemas.microsoft.com/office/powerpoint/2010/main" val="571392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11</a:t>
            </a:fld>
            <a:endParaRPr lang="en-US" dirty="0"/>
          </a:p>
        </p:txBody>
      </p:sp>
    </p:spTree>
    <p:extLst>
      <p:ext uri="{BB962C8B-B14F-4D97-AF65-F5344CB8AC3E}">
        <p14:creationId xmlns:p14="http://schemas.microsoft.com/office/powerpoint/2010/main" val="63702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E80BF2A-F667-433C-B635-DE38CCE6E6C7}"/>
              </a:ext>
            </a:extLst>
          </p:cNvPr>
          <p:cNvSpPr>
            <a:spLocks noGrp="1" noRot="1" noChangeAspect="1"/>
          </p:cNvSpPr>
          <p:nvPr>
            <p:ph type="sldImg"/>
          </p:nvPr>
        </p:nvSpPr>
        <p:spPr bwMode="auto">
          <a:xfrm>
            <a:off x="457200" y="720725"/>
            <a:ext cx="64008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57F5C2A-73ED-4E07-9A90-1944C8E18BD5}"/>
              </a:ext>
            </a:extLst>
          </p:cNvPr>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FORD MOTOR COMPANY – DRIVEN BY CAPITAL TURNOVER AND LOW COST (ROIC)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spcBef>
                <a:spcPct val="50000"/>
              </a:spcBef>
              <a:buFont typeface="Arial" panose="020B0604020202020204" pitchFamily="34" charset="0"/>
              <a:buChar char="•"/>
            </a:pPr>
            <a:r>
              <a:rPr lang="en-US" altLang="en-US" b="1" dirty="0"/>
              <a:t>“The time element in manufacturing stretches from the moment raw material is separated from the earth to the moment when finished product is delivered to the ultimate consumer.” </a:t>
            </a:r>
          </a:p>
          <a:p>
            <a:pPr marL="457200" indent="-457200">
              <a:spcBef>
                <a:spcPct val="50000"/>
              </a:spcBef>
              <a:buFont typeface="Arial" panose="020B0604020202020204" pitchFamily="34" charset="0"/>
              <a:buChar char="•"/>
            </a:pPr>
            <a:r>
              <a:rPr lang="en-US" altLang="en-US" b="1" dirty="0"/>
              <a:t>“Ordinarily, money put into inventory is thought of as live money,...but it is waste – which like every other form of waste, turns up in high prices.  We do not own or use a single warehouse!” </a:t>
            </a:r>
          </a:p>
          <a:p>
            <a:pPr marL="457200" indent="-457200">
              <a:spcBef>
                <a:spcPct val="50000"/>
              </a:spcBef>
              <a:buFont typeface="Arial" panose="020B0604020202020204" pitchFamily="34" charset="0"/>
              <a:buChar char="•"/>
            </a:pPr>
            <a:r>
              <a:rPr lang="en-US" altLang="en-US" b="1" dirty="0"/>
              <a:t>“Time waste differs from material waste because there can be no salvage.”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GENERAL MOTORS (1920-1964) Alfred P. Sloan</a:t>
            </a:r>
            <a:endParaRPr lang="en-US" altLang="en-US" dirty="0"/>
          </a:p>
          <a:p>
            <a:pPr marL="512761" indent="-457200">
              <a:buFont typeface="Arial" panose="020B0604020202020204" pitchFamily="34" charset="0"/>
              <a:buChar char="•"/>
            </a:pPr>
            <a:r>
              <a:rPr lang="en-US" altLang="en-US" dirty="0"/>
              <a:t>Supplanted Ford via EBIT margin (effectiveness) as opposed to capital turnover (efficiency)</a:t>
            </a:r>
          </a:p>
          <a:p>
            <a:pPr marL="512761" indent="-457200">
              <a:buFont typeface="Arial" panose="020B0604020202020204" pitchFamily="34" charset="0"/>
              <a:buChar char="•"/>
            </a:pPr>
            <a:r>
              <a:rPr lang="en-US" altLang="en-US" dirty="0"/>
              <a:t>First use of strategy and marketing in industry</a:t>
            </a:r>
          </a:p>
          <a:p>
            <a:pPr marL="512761" indent="-457200">
              <a:buFont typeface="Arial" panose="020B0604020202020204" pitchFamily="34" charset="0"/>
              <a:buChar char="•"/>
            </a:pPr>
            <a:r>
              <a:rPr lang="en-US" altLang="en-US" dirty="0"/>
              <a:t>Focused on meeting customer demand for product variety – which was a precursor to “Just in Time” Methods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TOYOTA (1960-1990) </a:t>
            </a:r>
            <a:r>
              <a:rPr lang="en-US" altLang="en-US" dirty="0"/>
              <a:t>Kiichiro Toyoda, Shigeo Shingo, Taiichi Ohno</a:t>
            </a:r>
          </a:p>
          <a:p>
            <a:pPr marL="512761" indent="-457200">
              <a:buFont typeface="Arial" panose="020B0604020202020204" pitchFamily="34" charset="0"/>
              <a:buChar char="•"/>
            </a:pPr>
            <a:r>
              <a:rPr lang="en-US" altLang="en-US" dirty="0"/>
              <a:t>Focused on link between cycle time, inventory, batch size, and setup time</a:t>
            </a:r>
          </a:p>
          <a:p>
            <a:pPr marL="512761" indent="-457200">
              <a:buFont typeface="Arial" panose="020B0604020202020204" pitchFamily="34" charset="0"/>
              <a:buChar char="•"/>
            </a:pPr>
            <a:r>
              <a:rPr lang="en-US" altLang="en-US" dirty="0"/>
              <a:t>Tied Ford’s efficiency concept and Sloan’s effectiveness concept together for repetitive manufacturing environments with many part numbers</a:t>
            </a:r>
          </a:p>
          <a:p>
            <a:pPr marL="512761" indent="-457200">
              <a:buFont typeface="Arial" panose="020B0604020202020204" pitchFamily="34" charset="0"/>
              <a:buChar char="•"/>
            </a:pPr>
            <a:r>
              <a:rPr lang="en-US" altLang="en-US" dirty="0"/>
              <a:t>Focus on both profit margin and capital turnover components of Return On Invested Capital calculation</a:t>
            </a:r>
          </a:p>
          <a:p>
            <a:pPr marL="512761" indent="-457200">
              <a:buFont typeface="Arial" panose="020B0604020202020204" pitchFamily="34" charset="0"/>
              <a:buChar char="•"/>
            </a:pPr>
            <a:r>
              <a:rPr lang="en-US" altLang="en-US" dirty="0"/>
              <a:t>Created Toyota Production System (TPS): foundation of Just-In-Time and Lean Production movements in U.S. and the world</a:t>
            </a:r>
          </a:p>
          <a:p>
            <a:endParaRPr lang="en-US" altLang="en-US" dirty="0"/>
          </a:p>
        </p:txBody>
      </p:sp>
    </p:spTree>
    <p:extLst>
      <p:ext uri="{BB962C8B-B14F-4D97-AF65-F5344CB8AC3E}">
        <p14:creationId xmlns:p14="http://schemas.microsoft.com/office/powerpoint/2010/main" val="220259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a:extLst>
              <a:ext uri="{FF2B5EF4-FFF2-40B4-BE49-F238E27FC236}">
                <a16:creationId xmlns:a16="http://schemas.microsoft.com/office/drawing/2014/main" id="{595B71B8-6982-4C4F-9E2F-27AACB906557}"/>
              </a:ext>
            </a:extLst>
          </p:cNvPr>
          <p:cNvSpPr>
            <a:spLocks noGrp="1" noChangeArrowheads="1"/>
          </p:cNvSpPr>
          <p:nvPr>
            <p:ph type="sldNum" sz="quarter" idx="5"/>
          </p:nvPr>
        </p:nvSpPr>
        <p:spPr>
          <a:xfrm>
            <a:off x="3625850" y="8250238"/>
            <a:ext cx="2773363"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203DFC-0724-4490-A756-2A20E1A0E4C6}" type="slidenum">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a:extLst>
              <a:ext uri="{FF2B5EF4-FFF2-40B4-BE49-F238E27FC236}">
                <a16:creationId xmlns:a16="http://schemas.microsoft.com/office/drawing/2014/main" id="{586B877F-4C05-4555-A072-B078CC416CBE}"/>
              </a:ext>
            </a:extLst>
          </p:cNvPr>
          <p:cNvSpPr>
            <a:spLocks noGrp="1" noRot="1" noChangeAspect="1" noChangeArrowheads="1" noTextEdit="1"/>
          </p:cNvSpPr>
          <p:nvPr>
            <p:ph type="sldImg"/>
          </p:nvPr>
        </p:nvSpPr>
        <p:spPr>
          <a:xfrm>
            <a:off x="-61913" y="300038"/>
            <a:ext cx="6437313" cy="3622675"/>
          </a:xfrm>
          <a:solidFill>
            <a:srgbClr val="FFFFFF"/>
          </a:solidFill>
          <a:ln/>
        </p:spPr>
      </p:sp>
      <p:sp>
        <p:nvSpPr>
          <p:cNvPr id="52228" name="Rectangle 3">
            <a:extLst>
              <a:ext uri="{FF2B5EF4-FFF2-40B4-BE49-F238E27FC236}">
                <a16:creationId xmlns:a16="http://schemas.microsoft.com/office/drawing/2014/main" id="{93970801-03D0-4715-9800-BCDBA58E24A3}"/>
              </a:ext>
            </a:extLst>
          </p:cNvPr>
          <p:cNvSpPr>
            <a:spLocks noGrp="1" noChangeArrowheads="1"/>
          </p:cNvSpPr>
          <p:nvPr>
            <p:ph type="body" idx="1"/>
          </p:nvPr>
        </p:nvSpPr>
        <p:spPr bwMode="auto">
          <a:xfrm>
            <a:off x="5556250" y="4133850"/>
            <a:ext cx="820738" cy="3889375"/>
          </a:xfrm>
          <a:prstGeom prst="rect">
            <a:avLst/>
          </a:prstGeom>
          <a:solidFill>
            <a:srgbClr val="FFFFFF"/>
          </a:solidFill>
          <a:ln>
            <a:solidFill>
              <a:srgbClr val="000000"/>
            </a:solidFill>
            <a:miter lim="800000"/>
            <a:headEnd/>
            <a:tailEnd/>
          </a:ln>
        </p:spPr>
        <p:txBody>
          <a:bodyPr lIns="84839" tIns="42419" rIns="84839" bIns="42419"/>
          <a:lstStyle/>
          <a:p>
            <a:r>
              <a:rPr lang="en-US" altLang="en-US" dirty="0"/>
              <a:t>KELTON</a:t>
            </a:r>
          </a:p>
          <a:p>
            <a:endParaRPr lang="en-US" altLang="en-US" dirty="0"/>
          </a:p>
          <a:p>
            <a:r>
              <a:rPr lang="en-US" altLang="en-US" dirty="0"/>
              <a:t>“Show me the Muda!” - “Muda is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Another waste is: People and their talents (untapped and/or misused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We have a handout on Waste in the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Important to look at waste – More bang for the buck in improvement vs. Value Added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altLang="en-US" dirty="0"/>
          </a:p>
          <a:p>
            <a:endParaRPr lang="en-US" altLang="en-US" dirty="0">
              <a:latin typeface="Arial" panose="020B0604020202020204" pitchFamily="34" charset="0"/>
            </a:endParaRPr>
          </a:p>
        </p:txBody>
      </p:sp>
    </p:spTree>
    <p:extLst>
      <p:ext uri="{BB962C8B-B14F-4D97-AF65-F5344CB8AC3E}">
        <p14:creationId xmlns:p14="http://schemas.microsoft.com/office/powerpoint/2010/main" val="198467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14</a:t>
            </a:fld>
            <a:endParaRPr lang="en-US" dirty="0"/>
          </a:p>
        </p:txBody>
      </p:sp>
    </p:spTree>
    <p:extLst>
      <p:ext uri="{BB962C8B-B14F-4D97-AF65-F5344CB8AC3E}">
        <p14:creationId xmlns:p14="http://schemas.microsoft.com/office/powerpoint/2010/main" val="292116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r>
              <a:rPr lang="en-US" sz="1200" kern="1200" dirty="0">
                <a:solidFill>
                  <a:schemeClr val="tx1"/>
                </a:solidFill>
                <a:effectLst/>
                <a:latin typeface="+mn-lt"/>
                <a:ea typeface="+mn-ea"/>
                <a:cs typeface="+mn-cs"/>
              </a:rPr>
              <a:t>A few good examples to stimulate conversation before the breakout – maybe get ideas from lean practitioners in audience. </a:t>
            </a:r>
          </a:p>
          <a:p>
            <a:r>
              <a:rPr lang="en-US" sz="1200" kern="1200" dirty="0">
                <a:solidFill>
                  <a:schemeClr val="tx1"/>
                </a:solidFill>
                <a:effectLst/>
                <a:latin typeface="+mn-lt"/>
                <a:ea typeface="+mn-ea"/>
                <a:cs typeface="+mn-cs"/>
              </a:rPr>
              <a:t>i.e. Waiting – incomplete submittals.  </a:t>
            </a:r>
          </a:p>
          <a:p>
            <a:r>
              <a:rPr lang="en-US" sz="1200" kern="1200" dirty="0">
                <a:solidFill>
                  <a:schemeClr val="tx1"/>
                </a:solidFill>
                <a:effectLst/>
                <a:latin typeface="+mn-lt"/>
                <a:ea typeface="+mn-ea"/>
                <a:cs typeface="+mn-cs"/>
              </a:rPr>
              <a:t>Complex, multiple levels of approval and steps for processes like procurement,  all occurring sequentially – is that over-processing or Motion?  But maybe a good gov’t example</a:t>
            </a:r>
          </a:p>
        </p:txBody>
      </p:sp>
      <p:sp>
        <p:nvSpPr>
          <p:cNvPr id="4" name="Slide Number Placeholder 3"/>
          <p:cNvSpPr>
            <a:spLocks noGrp="1"/>
          </p:cNvSpPr>
          <p:nvPr>
            <p:ph type="sldNum" sz="quarter" idx="10"/>
          </p:nvPr>
        </p:nvSpPr>
        <p:spPr/>
        <p:txBody>
          <a:bodyPr/>
          <a:lstStyle/>
          <a:p>
            <a:fld id="{AC157E0A-F321-48DC-AF94-681D4DCF344D}" type="slidenum">
              <a:rPr lang="en-US" smtClean="0"/>
              <a:t>15</a:t>
            </a:fld>
            <a:endParaRPr lang="en-US" dirty="0"/>
          </a:p>
        </p:txBody>
      </p:sp>
    </p:spTree>
    <p:extLst>
      <p:ext uri="{BB962C8B-B14F-4D97-AF65-F5344CB8AC3E}">
        <p14:creationId xmlns:p14="http://schemas.microsoft.com/office/powerpoint/2010/main" val="35574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F7405B8-3AF1-44AD-B76D-F9520EAD8D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Arial" panose="020B0604020202020204" pitchFamily="34" charset="0"/>
              </a:defRPr>
            </a:lvl1pPr>
            <a:lvl2pPr marL="742950" indent="-285750" defTabSz="862013">
              <a:defRPr sz="2000">
                <a:solidFill>
                  <a:schemeClr val="tx1"/>
                </a:solidFill>
                <a:latin typeface="Arial" panose="020B0604020202020204" pitchFamily="34" charset="0"/>
              </a:defRPr>
            </a:lvl2pPr>
            <a:lvl3pPr marL="1143000" indent="-228600" defTabSz="862013">
              <a:defRPr sz="2000">
                <a:solidFill>
                  <a:schemeClr val="tx1"/>
                </a:solidFill>
                <a:latin typeface="Arial" panose="020B0604020202020204" pitchFamily="34" charset="0"/>
              </a:defRPr>
            </a:lvl3pPr>
            <a:lvl4pPr marL="1600200" indent="-228600" defTabSz="862013">
              <a:defRPr sz="2000">
                <a:solidFill>
                  <a:schemeClr val="tx1"/>
                </a:solidFill>
                <a:latin typeface="Arial" panose="020B0604020202020204" pitchFamily="34" charset="0"/>
              </a:defRPr>
            </a:lvl4pPr>
            <a:lvl5pPr marL="2057400" indent="-228600" defTabSz="862013">
              <a:defRPr sz="2000">
                <a:solidFill>
                  <a:schemeClr val="tx1"/>
                </a:solidFill>
                <a:latin typeface="Arial" panose="020B0604020202020204" pitchFamily="34" charset="0"/>
              </a:defRPr>
            </a:lvl5pPr>
            <a:lvl6pPr marL="2514600" indent="-228600" defTabSz="8620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20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20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2013"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862013" rtl="0" eaLnBrk="1" fontAlgn="auto" latinLnBrk="0" hangingPunct="1">
              <a:lnSpc>
                <a:spcPct val="100000"/>
              </a:lnSpc>
              <a:spcBef>
                <a:spcPts val="0"/>
              </a:spcBef>
              <a:spcAft>
                <a:spcPts val="0"/>
              </a:spcAft>
              <a:buClrTx/>
              <a:buSzTx/>
              <a:buFontTx/>
              <a:buNone/>
              <a:tabLst/>
              <a:defRPr/>
            </a:pPr>
            <a:fld id="{B0C9C620-206C-4764-98AB-F56DEB9A1868}"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862013" rtl="0" eaLnBrk="1" fontAlgn="auto" latinLnBrk="0" hangingPunct="1">
                <a:lnSpc>
                  <a:spcPct val="100000"/>
                </a:lnSpc>
                <a:spcBef>
                  <a:spcPts val="0"/>
                </a:spcBef>
                <a:spcAft>
                  <a:spcPts val="0"/>
                </a:spcAft>
                <a:buClrTx/>
                <a:buSzTx/>
                <a:buFontTx/>
                <a:buNone/>
                <a:tabLst/>
                <a:defRPr/>
              </a:pPr>
              <a:t>16</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3" name="Rectangle 2">
            <a:extLst>
              <a:ext uri="{FF2B5EF4-FFF2-40B4-BE49-F238E27FC236}">
                <a16:creationId xmlns:a16="http://schemas.microsoft.com/office/drawing/2014/main" id="{E59FFAFC-391D-476A-96DA-1C420A5EF5AD}"/>
              </a:ext>
            </a:extLst>
          </p:cNvPr>
          <p:cNvSpPr>
            <a:spLocks noGrp="1" noRot="1" noChangeAspect="1" noChangeArrowheads="1" noTextEdit="1"/>
          </p:cNvSpPr>
          <p:nvPr>
            <p:ph type="sldImg"/>
          </p:nvPr>
        </p:nvSpPr>
        <p:spPr>
          <a:solidFill>
            <a:srgbClr val="FFFFFF"/>
          </a:solidFill>
          <a:ln/>
        </p:spPr>
      </p:sp>
      <p:sp>
        <p:nvSpPr>
          <p:cNvPr id="2" name="Notes Placeholder 1">
            <a:extLst>
              <a:ext uri="{FF2B5EF4-FFF2-40B4-BE49-F238E27FC236}">
                <a16:creationId xmlns:a16="http://schemas.microsoft.com/office/drawing/2014/main" id="{FA6CB9D5-12DE-407D-A0ED-FC0114C94F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BERT</a:t>
            </a:r>
          </a:p>
          <a:p>
            <a:pPr marL="0" indent="0">
              <a:buFont typeface="Arial" panose="020B0604020202020204" pitchFamily="34" charset="0"/>
              <a:buNone/>
            </a:pPr>
            <a:endParaRPr lang="en-US" altLang="en-US" sz="1200" dirty="0"/>
          </a:p>
          <a:p>
            <a:pPr marL="285750" indent="-285750">
              <a:buFont typeface="Arial" panose="020B0604020202020204" pitchFamily="34" charset="0"/>
              <a:buChar char="•"/>
            </a:pPr>
            <a:r>
              <a:rPr lang="en-US" altLang="en-US" sz="1200" dirty="0"/>
              <a:t>Kaizen events to effect rapid impact/changes</a:t>
            </a:r>
          </a:p>
          <a:p>
            <a:pPr marL="285750" indent="-285750">
              <a:buFont typeface="Arial" panose="020B0604020202020204" pitchFamily="34" charset="0"/>
              <a:buChar char="•"/>
            </a:pPr>
            <a:r>
              <a:rPr lang="en-US" altLang="en-US" sz="1200" dirty="0"/>
              <a:t>Value stream mapping for opportunity identification </a:t>
            </a:r>
          </a:p>
          <a:p>
            <a:pPr marL="285750" indent="-285750">
              <a:buFont typeface="Arial" panose="020B0604020202020204" pitchFamily="34" charset="0"/>
              <a:buChar char="•"/>
            </a:pPr>
            <a:r>
              <a:rPr lang="en-US" altLang="en-US" sz="1200" dirty="0"/>
              <a:t>5S for cleanliness and organization</a:t>
            </a:r>
          </a:p>
          <a:p>
            <a:pPr marL="285750" indent="-285750">
              <a:buFont typeface="Arial" panose="020B0604020202020204" pitchFamily="34" charset="0"/>
              <a:buChar char="•"/>
            </a:pPr>
            <a:r>
              <a:rPr lang="en-US" altLang="en-US" sz="1200" dirty="0"/>
              <a:t>Kanban for “pull” from the customer</a:t>
            </a:r>
          </a:p>
          <a:p>
            <a:pPr marL="285750" indent="-285750">
              <a:buFont typeface="Arial" panose="020B0604020202020204" pitchFamily="34" charset="0"/>
              <a:buChar char="•"/>
            </a:pPr>
            <a:r>
              <a:rPr lang="en-US" altLang="en-US" sz="1200" dirty="0"/>
              <a:t>Setup reduction for flexibility</a:t>
            </a:r>
          </a:p>
          <a:p>
            <a:pPr marL="285750" indent="-285750">
              <a:buFont typeface="Arial" panose="020B0604020202020204" pitchFamily="34" charset="0"/>
              <a:buChar char="•"/>
            </a:pPr>
            <a:r>
              <a:rPr lang="en-US" altLang="en-US" sz="1200" dirty="0"/>
              <a:t>Queue Reduction for productivity improvement</a:t>
            </a:r>
          </a:p>
          <a:p>
            <a:pPr marL="285750" indent="-285750">
              <a:buFont typeface="Arial" panose="020B0604020202020204" pitchFamily="34" charset="0"/>
              <a:buChar char="•"/>
            </a:pPr>
            <a:r>
              <a:rPr lang="en-US" altLang="en-US" sz="1200" dirty="0"/>
              <a:t>Value-Add Analysis</a:t>
            </a:r>
            <a:endParaRPr lang="en-US" dirty="0"/>
          </a:p>
          <a:p>
            <a:pPr marL="285750" indent="-285750">
              <a:buFont typeface="Arial" panose="020B0604020202020204" pitchFamily="34" charset="0"/>
              <a:buChar char="•"/>
            </a:pPr>
            <a:r>
              <a:rPr lang="en-US" altLang="en-US" sz="1200" dirty="0"/>
              <a:t>Work flow/layout improvement to reduce non-value add transportation</a:t>
            </a:r>
          </a:p>
          <a:p>
            <a:pPr marL="285750" indent="-285750">
              <a:buFont typeface="Arial" panose="020B0604020202020204" pitchFamily="34" charset="0"/>
              <a:buChar char="•"/>
            </a:pPr>
            <a:r>
              <a:rPr lang="en-US" altLang="en-US" sz="1200" dirty="0"/>
              <a:t>Process Balancing to identify time traps, balance workloads, and increase throughput</a:t>
            </a:r>
          </a:p>
          <a:p>
            <a:pPr marL="285750" indent="-285750">
              <a:buFont typeface="Arial" panose="020B0604020202020204" pitchFamily="34" charset="0"/>
              <a:buChar char="•"/>
            </a:pPr>
            <a:r>
              <a:rPr lang="en-US" altLang="en-US" sz="1200" dirty="0"/>
              <a:t>Mistake-Proofing to eliminate rework through mistake-proofing (defect prevention)</a:t>
            </a:r>
          </a:p>
          <a:p>
            <a:pPr marL="285750" indent="-285750">
              <a:buFont typeface="Arial" panose="020B0604020202020204" pitchFamily="34" charset="0"/>
              <a:buChar char="•"/>
            </a:pPr>
            <a:r>
              <a:rPr lang="en-US" altLang="en-US" sz="1200" dirty="0"/>
              <a:t>Complexity analysis for procurement activities</a:t>
            </a:r>
          </a:p>
          <a:p>
            <a:endParaRPr lang="en-US" dirty="0"/>
          </a:p>
        </p:txBody>
      </p:sp>
    </p:spTree>
    <p:extLst>
      <p:ext uri="{BB962C8B-B14F-4D97-AF65-F5344CB8AC3E}">
        <p14:creationId xmlns:p14="http://schemas.microsoft.com/office/powerpoint/2010/main" val="189746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F7DAAA1-7E37-4442-8D63-E9B09B22B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Arial" panose="020B0604020202020204" pitchFamily="34" charset="0"/>
              </a:defRPr>
            </a:lvl1pPr>
            <a:lvl2pPr marL="742950" indent="-285750" defTabSz="862013">
              <a:defRPr sz="2000">
                <a:solidFill>
                  <a:schemeClr val="tx1"/>
                </a:solidFill>
                <a:latin typeface="Arial" panose="020B0604020202020204" pitchFamily="34" charset="0"/>
              </a:defRPr>
            </a:lvl2pPr>
            <a:lvl3pPr marL="1143000" indent="-228600" defTabSz="862013">
              <a:defRPr sz="2000">
                <a:solidFill>
                  <a:schemeClr val="tx1"/>
                </a:solidFill>
                <a:latin typeface="Arial" panose="020B0604020202020204" pitchFamily="34" charset="0"/>
              </a:defRPr>
            </a:lvl3pPr>
            <a:lvl4pPr marL="1600200" indent="-228600" defTabSz="862013">
              <a:defRPr sz="2000">
                <a:solidFill>
                  <a:schemeClr val="tx1"/>
                </a:solidFill>
                <a:latin typeface="Arial" panose="020B0604020202020204" pitchFamily="34" charset="0"/>
              </a:defRPr>
            </a:lvl4pPr>
            <a:lvl5pPr marL="2057400" indent="-228600" defTabSz="862013">
              <a:defRPr sz="2000">
                <a:solidFill>
                  <a:schemeClr val="tx1"/>
                </a:solidFill>
                <a:latin typeface="Arial" panose="020B0604020202020204" pitchFamily="34" charset="0"/>
              </a:defRPr>
            </a:lvl5pPr>
            <a:lvl6pPr marL="2514600" indent="-228600" defTabSz="8620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20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20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2013"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862013" rtl="0" eaLnBrk="1" fontAlgn="auto" latinLnBrk="0" hangingPunct="1">
              <a:lnSpc>
                <a:spcPct val="100000"/>
              </a:lnSpc>
              <a:spcBef>
                <a:spcPts val="0"/>
              </a:spcBef>
              <a:spcAft>
                <a:spcPts val="0"/>
              </a:spcAft>
              <a:buClrTx/>
              <a:buSzTx/>
              <a:buFontTx/>
              <a:buNone/>
              <a:tabLst/>
              <a:defRPr/>
            </a:pPr>
            <a:fld id="{7189EC7B-9BAC-4DB6-AD12-8E755EEF9418}"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862013" rtl="0" eaLnBrk="1" fontAlgn="auto" latinLnBrk="0" hangingPunct="1">
                <a:lnSpc>
                  <a:spcPct val="100000"/>
                </a:lnSpc>
                <a:spcBef>
                  <a:spcPts val="0"/>
                </a:spcBef>
                <a:spcAft>
                  <a:spcPts val="0"/>
                </a:spcAft>
                <a:buClrTx/>
                <a:buSzTx/>
                <a:buFontTx/>
                <a:buNone/>
                <a:tabLst/>
                <a:defRPr/>
              </a:pPr>
              <a:t>17</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D83867EB-D13F-4450-A395-3FBBC18D9F2E}"/>
              </a:ext>
            </a:extLst>
          </p:cNvPr>
          <p:cNvSpPr>
            <a:spLocks noGrp="1" noRot="1" noChangeAspect="1" noChangeArrowheads="1" noTextEdit="1"/>
          </p:cNvSpPr>
          <p:nvPr>
            <p:ph type="sldImg"/>
          </p:nvPr>
        </p:nvSpPr>
        <p:spPr>
          <a:solidFill>
            <a:srgbClr val="FFFFFF"/>
          </a:solidFill>
          <a:ln/>
        </p:spPr>
      </p:sp>
      <p:sp>
        <p:nvSpPr>
          <p:cNvPr id="2" name="Notes Placeholder 1">
            <a:extLst>
              <a:ext uri="{FF2B5EF4-FFF2-40B4-BE49-F238E27FC236}">
                <a16:creationId xmlns:a16="http://schemas.microsoft.com/office/drawing/2014/main" id="{A67E17CC-E34B-460B-9225-BD491F533991}"/>
              </a:ext>
            </a:extLst>
          </p:cNvPr>
          <p:cNvSpPr>
            <a:spLocks noGrp="1"/>
          </p:cNvSpPr>
          <p:nvPr>
            <p:ph type="body" idx="1"/>
          </p:nvPr>
        </p:nvSpPr>
        <p:spPr/>
        <p:txBody>
          <a:bodyPr/>
          <a:lstStyle/>
          <a:p>
            <a:pPr marL="284163" marR="0" lvl="0" indent="-284163" algn="l" defTabSz="914400" rtl="0" eaLnBrk="1" fontAlgn="auto" latinLnBrk="0" hangingPunct="1">
              <a:lnSpc>
                <a:spcPct val="100000"/>
              </a:lnSpc>
              <a:spcBef>
                <a:spcPts val="0"/>
              </a:spcBef>
              <a:spcAft>
                <a:spcPts val="0"/>
              </a:spcAft>
              <a:buClrTx/>
              <a:buSzTx/>
              <a:buFontTx/>
              <a:buNone/>
              <a:tabLst/>
              <a:defRPr/>
            </a:pPr>
            <a:r>
              <a:rPr lang="en-US" sz="2400" dirty="0"/>
              <a:t>BERT</a:t>
            </a:r>
          </a:p>
          <a:p>
            <a:pPr marL="284163" indent="-284163"/>
            <a:endParaRPr lang="en-US" altLang="en-US" sz="2400" dirty="0"/>
          </a:p>
          <a:p>
            <a:pPr marL="284163" indent="-284163"/>
            <a:r>
              <a:rPr lang="en-US" altLang="en-US" sz="2400" dirty="0"/>
              <a:t>1. </a:t>
            </a:r>
            <a:r>
              <a:rPr lang="en-US" altLang="en-US" sz="2400" b="1" dirty="0"/>
              <a:t>Specify Value</a:t>
            </a:r>
            <a:r>
              <a:rPr lang="en-US" altLang="en-US" sz="2400" dirty="0"/>
              <a:t> – Value addition is judged by the customer through:</a:t>
            </a:r>
          </a:p>
          <a:p>
            <a:pPr marL="711200" lvl="1">
              <a:spcBef>
                <a:spcPct val="0"/>
              </a:spcBef>
            </a:pPr>
            <a:r>
              <a:rPr lang="en-US" altLang="en-US" sz="2000" dirty="0"/>
              <a:t>Specific products</a:t>
            </a:r>
          </a:p>
          <a:p>
            <a:pPr marL="711200" lvl="1">
              <a:spcBef>
                <a:spcPct val="0"/>
              </a:spcBef>
            </a:pPr>
            <a:r>
              <a:rPr lang="en-US" altLang="en-US" sz="2000" dirty="0"/>
              <a:t>With specific capabilities</a:t>
            </a:r>
          </a:p>
          <a:p>
            <a:pPr marL="711200" lvl="1">
              <a:spcBef>
                <a:spcPct val="0"/>
              </a:spcBef>
            </a:pPr>
            <a:r>
              <a:rPr lang="en-US" altLang="en-US" sz="2000" dirty="0"/>
              <a:t>Through dialogue with specific customers</a:t>
            </a:r>
          </a:p>
          <a:p>
            <a:pPr marL="284163" indent="-284163"/>
            <a:r>
              <a:rPr lang="en-US" altLang="en-US" sz="2400" dirty="0"/>
              <a:t>2. </a:t>
            </a:r>
            <a:r>
              <a:rPr lang="en-US" altLang="en-US" sz="2400" b="1" dirty="0"/>
              <a:t>Identify the Value Stream</a:t>
            </a:r>
            <a:r>
              <a:rPr lang="en-US" altLang="en-US" sz="2400" dirty="0"/>
              <a:t> – The value stream is all of the activities that are necessary to bring a specific product through three critical business tasks:</a:t>
            </a:r>
          </a:p>
          <a:p>
            <a:pPr marL="711200" lvl="1">
              <a:spcBef>
                <a:spcPct val="0"/>
              </a:spcBef>
            </a:pPr>
            <a:r>
              <a:rPr lang="en-US" altLang="en-US" sz="2000" dirty="0"/>
              <a:t>Problem solving</a:t>
            </a:r>
          </a:p>
          <a:p>
            <a:pPr marL="711200" lvl="1">
              <a:spcBef>
                <a:spcPct val="0"/>
              </a:spcBef>
            </a:pPr>
            <a:r>
              <a:rPr lang="en-US" altLang="en-US" sz="2000" dirty="0"/>
              <a:t>Information management</a:t>
            </a:r>
          </a:p>
          <a:p>
            <a:pPr marL="711200" lvl="1">
              <a:spcBef>
                <a:spcPct val="0"/>
              </a:spcBef>
            </a:pPr>
            <a:r>
              <a:rPr lang="en-US" altLang="en-US" sz="2000" dirty="0"/>
              <a:t>Physical transformation</a:t>
            </a:r>
          </a:p>
          <a:p>
            <a:pPr marL="284163" indent="-284163">
              <a:tabLst>
                <a:tab pos="1831975" algn="l"/>
              </a:tabLst>
              <a:defRPr/>
            </a:pPr>
            <a:r>
              <a:rPr lang="en-US" dirty="0"/>
              <a:t>3. </a:t>
            </a:r>
            <a:r>
              <a:rPr lang="en-US" b="1" dirty="0"/>
              <a:t>Pull</a:t>
            </a:r>
            <a:r>
              <a:rPr lang="en-US" dirty="0"/>
              <a:t> – Real customer demand pulls products and information through the system:</a:t>
            </a:r>
          </a:p>
          <a:p>
            <a:pPr marL="627063" lvl="1" indent="-228600">
              <a:spcBef>
                <a:spcPct val="0"/>
              </a:spcBef>
              <a:buFont typeface="Arial" charset="0"/>
              <a:buChar char="–"/>
              <a:tabLst>
                <a:tab pos="1831975" algn="l"/>
              </a:tabLst>
              <a:defRPr/>
            </a:pPr>
            <a:r>
              <a:rPr lang="en-US" b="1" dirty="0">
                <a:ea typeface="+mn-ea"/>
                <a:cs typeface="+mn-cs"/>
              </a:rPr>
              <a:t>Inventory is waste</a:t>
            </a:r>
            <a:r>
              <a:rPr lang="en-US" dirty="0">
                <a:ea typeface="+mn-ea"/>
                <a:cs typeface="+mn-cs"/>
              </a:rPr>
              <a:t>:  Producing/working on items/information that are not used is waste</a:t>
            </a:r>
          </a:p>
          <a:p>
            <a:pPr marL="627063" lvl="1" indent="-228600">
              <a:spcBef>
                <a:spcPct val="0"/>
              </a:spcBef>
              <a:buFont typeface="Arial" charset="0"/>
              <a:buChar char="–"/>
              <a:tabLst>
                <a:tab pos="1831975" algn="l"/>
              </a:tabLst>
              <a:defRPr/>
            </a:pPr>
            <a:r>
              <a:rPr lang="en-US" dirty="0">
                <a:ea typeface="+mn-ea"/>
                <a:cs typeface="+mn-cs"/>
              </a:rPr>
              <a:t>Remove excess capacity or increase the rate of customer pull</a:t>
            </a:r>
          </a:p>
          <a:p>
            <a:pPr marL="284163" indent="-284163">
              <a:tabLst>
                <a:tab pos="1831975" algn="l"/>
              </a:tabLst>
              <a:defRPr/>
            </a:pPr>
            <a:r>
              <a:rPr lang="en-US" dirty="0"/>
              <a:t>4. </a:t>
            </a:r>
            <a:r>
              <a:rPr lang="en-US" b="1" dirty="0"/>
              <a:t>Flow</a:t>
            </a:r>
            <a:r>
              <a:rPr lang="en-US" dirty="0"/>
              <a:t> – The distance that product/information must travel and the time it takes:</a:t>
            </a:r>
          </a:p>
          <a:p>
            <a:pPr marL="627063" lvl="1" indent="-228600">
              <a:spcBef>
                <a:spcPct val="0"/>
              </a:spcBef>
              <a:buFont typeface="Arial" charset="0"/>
              <a:buChar char="–"/>
              <a:tabLst>
                <a:tab pos="1831975" algn="l"/>
              </a:tabLst>
              <a:defRPr/>
            </a:pPr>
            <a:r>
              <a:rPr lang="en-US" dirty="0">
                <a:ea typeface="+mn-ea"/>
                <a:cs typeface="+mn-cs"/>
              </a:rPr>
              <a:t>Reduce non-value add time by reducing time and/or distance between resources</a:t>
            </a:r>
          </a:p>
          <a:p>
            <a:pPr marL="284163" indent="-284163">
              <a:tabLst>
                <a:tab pos="1831975" algn="l"/>
              </a:tabLst>
              <a:defRPr/>
            </a:pPr>
            <a:r>
              <a:rPr lang="en-US" dirty="0"/>
              <a:t>5. </a:t>
            </a:r>
            <a:r>
              <a:rPr lang="en-US" b="1" dirty="0"/>
              <a:t>Perfection</a:t>
            </a:r>
            <a:r>
              <a:rPr lang="en-US" dirty="0"/>
              <a:t> – Opportunities for improvement are identified and implemented</a:t>
            </a:r>
          </a:p>
          <a:p>
            <a:pPr marL="627063" lvl="1" indent="-228600">
              <a:spcBef>
                <a:spcPct val="0"/>
              </a:spcBef>
              <a:buFont typeface="Arial" charset="0"/>
              <a:buChar char="–"/>
              <a:tabLst>
                <a:tab pos="1831975" algn="l"/>
              </a:tabLst>
              <a:defRPr/>
            </a:pPr>
            <a:r>
              <a:rPr lang="en-US" dirty="0">
                <a:ea typeface="+mn-ea"/>
                <a:cs typeface="+mn-cs"/>
              </a:rPr>
              <a:t>Reduction of effort, time, space, cost, mistakes</a:t>
            </a:r>
          </a:p>
          <a:p>
            <a:pPr marL="627063" lvl="1" indent="-228600">
              <a:spcBef>
                <a:spcPct val="0"/>
              </a:spcBef>
              <a:buFont typeface="Arial" charset="0"/>
              <a:buChar char="–"/>
              <a:tabLst>
                <a:tab pos="1831975" algn="l"/>
              </a:tabLst>
              <a:defRPr/>
            </a:pPr>
            <a:r>
              <a:rPr lang="en-US" dirty="0">
                <a:ea typeface="+mn-ea"/>
                <a:cs typeface="+mn-cs"/>
              </a:rPr>
              <a:t>Increasing customer satisfaction</a:t>
            </a:r>
          </a:p>
          <a:p>
            <a:pPr marL="711200" lvl="1">
              <a:spcBef>
                <a:spcPct val="0"/>
              </a:spcBef>
            </a:pPr>
            <a:endParaRPr lang="en-US" dirty="0"/>
          </a:p>
        </p:txBody>
      </p:sp>
    </p:spTree>
    <p:extLst>
      <p:ext uri="{BB962C8B-B14F-4D97-AF65-F5344CB8AC3E}">
        <p14:creationId xmlns:p14="http://schemas.microsoft.com/office/powerpoint/2010/main" val="289888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18</a:t>
            </a:fld>
            <a:endParaRPr lang="en-US" dirty="0"/>
          </a:p>
        </p:txBody>
      </p:sp>
    </p:spTree>
    <p:extLst>
      <p:ext uri="{BB962C8B-B14F-4D97-AF65-F5344CB8AC3E}">
        <p14:creationId xmlns:p14="http://schemas.microsoft.com/office/powerpoint/2010/main" val="195162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p:txBody>
      </p:sp>
      <p:sp>
        <p:nvSpPr>
          <p:cNvPr id="4" name="Slide Number Placeholder 3"/>
          <p:cNvSpPr>
            <a:spLocks noGrp="1"/>
          </p:cNvSpPr>
          <p:nvPr>
            <p:ph type="sldNum" sz="quarter" idx="10"/>
          </p:nvPr>
        </p:nvSpPr>
        <p:spPr/>
        <p:txBody>
          <a:bodyPr/>
          <a:lstStyle/>
          <a:p>
            <a:fld id="{AC157E0A-F321-48DC-AF94-681D4DCF344D}" type="slidenum">
              <a:rPr lang="en-US" smtClean="0"/>
              <a:t>19</a:t>
            </a:fld>
            <a:endParaRPr lang="en-US" dirty="0"/>
          </a:p>
        </p:txBody>
      </p:sp>
    </p:spTree>
    <p:extLst>
      <p:ext uri="{BB962C8B-B14F-4D97-AF65-F5344CB8AC3E}">
        <p14:creationId xmlns:p14="http://schemas.microsoft.com/office/powerpoint/2010/main" val="359058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BERT</a:t>
            </a:r>
          </a:p>
        </p:txBody>
      </p:sp>
      <p:sp>
        <p:nvSpPr>
          <p:cNvPr id="4" name="Slide Number Placeholder 3"/>
          <p:cNvSpPr>
            <a:spLocks noGrp="1"/>
          </p:cNvSpPr>
          <p:nvPr>
            <p:ph type="sldNum" sz="quarter" idx="10"/>
          </p:nvPr>
        </p:nvSpPr>
        <p:spPr/>
        <p:txBody>
          <a:bodyPr/>
          <a:lstStyle/>
          <a:p>
            <a:fld id="{AC157E0A-F321-48DC-AF94-681D4DCF344D}" type="slidenum">
              <a:rPr lang="en-US" smtClean="0"/>
              <a:t>2</a:t>
            </a:fld>
            <a:endParaRPr lang="en-US"/>
          </a:p>
        </p:txBody>
      </p:sp>
    </p:spTree>
    <p:extLst>
      <p:ext uri="{BB962C8B-B14F-4D97-AF65-F5344CB8AC3E}">
        <p14:creationId xmlns:p14="http://schemas.microsoft.com/office/powerpoint/2010/main" val="264668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endParaRPr lang="en-US" dirty="0"/>
          </a:p>
          <a:p>
            <a:r>
              <a:rPr lang="en-US" dirty="0"/>
              <a:t>Critical to have sponsorship from the leadership of your organization.</a:t>
            </a:r>
          </a:p>
          <a:p>
            <a:r>
              <a:rPr lang="en-US" dirty="0"/>
              <a:t>Communication is critical – You can’t over communicate the effort.</a:t>
            </a:r>
          </a:p>
          <a:p>
            <a:endParaRPr lang="en-US" dirty="0"/>
          </a:p>
          <a:p>
            <a:r>
              <a:rPr lang="en-US" dirty="0"/>
              <a:t>We can all name an area that we know needs to be improved.</a:t>
            </a:r>
          </a:p>
          <a:p>
            <a:endParaRPr lang="en-US" dirty="0"/>
          </a:p>
          <a:p>
            <a:r>
              <a:rPr lang="en-US" dirty="0"/>
              <a:t>High Volume – Seasonal vs. Unpredictable</a:t>
            </a:r>
          </a:p>
          <a:p>
            <a:r>
              <a:rPr lang="en-US" dirty="0"/>
              <a:t>\</a:t>
            </a:r>
          </a:p>
          <a:p>
            <a:r>
              <a:rPr lang="en-US" dirty="0"/>
              <a:t>Highly Visible – We have done a process transformation workshop – Governor was receiving a huge amount of phone traffic on a permitting process that was taking too long.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8375FA-B982-48EF-A392-F41FA33367A2}"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32032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r>
              <a:rPr lang="en-US" dirty="0"/>
              <a:t>NOTE:  Critical to have the right people in the room</a:t>
            </a:r>
          </a:p>
          <a:p>
            <a:endParaRPr lang="en-US" dirty="0"/>
          </a:p>
          <a:p>
            <a:r>
              <a:rPr lang="en-US" dirty="0"/>
              <a:t>MORE NOTES ABOUT PROCESS INVENTORY – Performance score card – How are you performing around errors, how many people are involved in the process, what are the downstream implications?</a:t>
            </a:r>
          </a:p>
          <a:p>
            <a:endParaRPr lang="en-US" dirty="0"/>
          </a:p>
          <a:p>
            <a:r>
              <a:rPr lang="en-US" dirty="0"/>
              <a:t>LIST OF THINGS THAT SHOW UP ON THE OPERATING MODEL</a:t>
            </a:r>
          </a:p>
          <a:p>
            <a:pPr marL="171450" indent="-171450">
              <a:buFont typeface="Arial" panose="020B0604020202020204" pitchFamily="34" charset="0"/>
              <a:buChar char="•"/>
            </a:pPr>
            <a:r>
              <a:rPr lang="en-US" dirty="0"/>
              <a:t>Technology Enablers</a:t>
            </a:r>
          </a:p>
          <a:p>
            <a:pPr marL="171450" indent="-171450">
              <a:buFont typeface="Arial" panose="020B0604020202020204" pitchFamily="34" charset="0"/>
              <a:buChar char="•"/>
            </a:pPr>
            <a:r>
              <a:rPr lang="en-US" dirty="0"/>
              <a:t>Rework Loops</a:t>
            </a:r>
          </a:p>
          <a:p>
            <a:pPr marL="171450" indent="-171450">
              <a:buFont typeface="Arial" panose="020B0604020202020204" pitchFamily="34" charset="0"/>
              <a:buChar char="•"/>
            </a:pPr>
            <a:r>
              <a:rPr lang="en-US" dirty="0"/>
              <a:t>Owners of process steps</a:t>
            </a:r>
          </a:p>
          <a:p>
            <a:pPr marL="171450" indent="-171450">
              <a:buFont typeface="Arial" panose="020B0604020202020204" pitchFamily="34" charset="0"/>
              <a:buChar char="•"/>
            </a:pPr>
            <a:r>
              <a:rPr lang="en-US" dirty="0"/>
              <a:t>Inputs/Outputs</a:t>
            </a:r>
          </a:p>
          <a:p>
            <a:pPr marL="171450" indent="-171450">
              <a:buFont typeface="Arial" panose="020B0604020202020204" pitchFamily="34" charset="0"/>
              <a:buChar char="•"/>
            </a:pPr>
            <a:r>
              <a:rPr lang="en-US" dirty="0"/>
              <a:t>Macro areas of activity</a:t>
            </a:r>
          </a:p>
          <a:p>
            <a:endParaRPr lang="en-US" dirty="0"/>
          </a:p>
          <a:p>
            <a:r>
              <a:rPr lang="en-US" dirty="0"/>
              <a:t>All of these processes build off of one another</a:t>
            </a:r>
          </a:p>
          <a:p>
            <a:endParaRPr lang="en-US" dirty="0"/>
          </a:p>
          <a:p>
            <a:r>
              <a:rPr lang="en-US" dirty="0"/>
              <a:t>WOP – Value Added vs. Non Value Added, Rework hotspots, FTE Counts, Budget Costs in certain areas, Overtime</a:t>
            </a:r>
          </a:p>
          <a:p>
            <a:r>
              <a:rPr lang="en-US" dirty="0"/>
              <a:t>Green marker stays in facilitators hands</a:t>
            </a:r>
          </a:p>
          <a:p>
            <a:endParaRPr lang="en-US" dirty="0"/>
          </a:p>
          <a:p>
            <a:r>
              <a:rPr lang="en-US" dirty="0"/>
              <a:t>Maybe draw out a quick example of a prioritization matrix</a:t>
            </a:r>
          </a:p>
        </p:txBody>
      </p:sp>
      <p:sp>
        <p:nvSpPr>
          <p:cNvPr id="4" name="Slide Number Placeholder 3"/>
          <p:cNvSpPr>
            <a:spLocks noGrp="1"/>
          </p:cNvSpPr>
          <p:nvPr>
            <p:ph type="sldNum" sz="quarter" idx="10"/>
          </p:nvPr>
        </p:nvSpPr>
        <p:spPr/>
        <p:txBody>
          <a:bodyPr/>
          <a:lstStyle/>
          <a:p>
            <a:fld id="{AC157E0A-F321-48DC-AF94-681D4DCF344D}" type="slidenum">
              <a:rPr lang="en-US" smtClean="0"/>
              <a:t>21</a:t>
            </a:fld>
            <a:endParaRPr lang="en-US" dirty="0"/>
          </a:p>
        </p:txBody>
      </p:sp>
    </p:spTree>
    <p:extLst>
      <p:ext uri="{BB962C8B-B14F-4D97-AF65-F5344CB8AC3E}">
        <p14:creationId xmlns:p14="http://schemas.microsoft.com/office/powerpoint/2010/main" val="317508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endParaRPr lang="en-US" dirty="0"/>
          </a:p>
          <a:p>
            <a:r>
              <a:rPr lang="en-US" dirty="0"/>
              <a:t>Get into current state here</a:t>
            </a:r>
          </a:p>
          <a:p>
            <a:r>
              <a:rPr lang="en-US" dirty="0"/>
              <a:t>Quick Wins is where you can gain rapid support</a:t>
            </a:r>
          </a:p>
        </p:txBody>
      </p:sp>
      <p:sp>
        <p:nvSpPr>
          <p:cNvPr id="4" name="Slide Number Placeholder 3"/>
          <p:cNvSpPr>
            <a:spLocks noGrp="1"/>
          </p:cNvSpPr>
          <p:nvPr>
            <p:ph type="sldNum" sz="quarter" idx="10"/>
          </p:nvPr>
        </p:nvSpPr>
        <p:spPr/>
        <p:txBody>
          <a:bodyPr/>
          <a:lstStyle/>
          <a:p>
            <a:fld id="{AC157E0A-F321-48DC-AF94-681D4DCF344D}" type="slidenum">
              <a:rPr lang="en-US" smtClean="0"/>
              <a:t>22</a:t>
            </a:fld>
            <a:endParaRPr lang="en-US" dirty="0"/>
          </a:p>
        </p:txBody>
      </p:sp>
    </p:spTree>
    <p:extLst>
      <p:ext uri="{BB962C8B-B14F-4D97-AF65-F5344CB8AC3E}">
        <p14:creationId xmlns:p14="http://schemas.microsoft.com/office/powerpoint/2010/main" val="3976018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p:txBody>
      </p:sp>
      <p:sp>
        <p:nvSpPr>
          <p:cNvPr id="4" name="Slide Number Placeholder 3"/>
          <p:cNvSpPr>
            <a:spLocks noGrp="1"/>
          </p:cNvSpPr>
          <p:nvPr>
            <p:ph type="sldNum" sz="quarter" idx="10"/>
          </p:nvPr>
        </p:nvSpPr>
        <p:spPr/>
        <p:txBody>
          <a:bodyPr/>
          <a:lstStyle/>
          <a:p>
            <a:fld id="{AC157E0A-F321-48DC-AF94-681D4DCF344D}" type="slidenum">
              <a:rPr lang="en-US" smtClean="0"/>
              <a:t>23</a:t>
            </a:fld>
            <a:endParaRPr lang="en-US" dirty="0"/>
          </a:p>
        </p:txBody>
      </p:sp>
    </p:spTree>
    <p:extLst>
      <p:ext uri="{BB962C8B-B14F-4D97-AF65-F5344CB8AC3E}">
        <p14:creationId xmlns:p14="http://schemas.microsoft.com/office/powerpoint/2010/main" val="624779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r>
              <a:rPr lang="en-US" dirty="0"/>
              <a:t>NEED TO TALK ABOUT WHERE THE SOLUTIONS CAME FROM – Solutions come during an identified brainstorming session or are grabbed during conversations regarding the process</a:t>
            </a:r>
          </a:p>
          <a:p>
            <a:endParaRPr lang="en-US" dirty="0"/>
          </a:p>
          <a:p>
            <a:r>
              <a:rPr lang="en-US" dirty="0"/>
              <a:t>Talk about Fulton Examples</a:t>
            </a:r>
          </a:p>
        </p:txBody>
      </p:sp>
      <p:sp>
        <p:nvSpPr>
          <p:cNvPr id="4" name="Slide Number Placeholder 3"/>
          <p:cNvSpPr>
            <a:spLocks noGrp="1"/>
          </p:cNvSpPr>
          <p:nvPr>
            <p:ph type="sldNum" sz="quarter" idx="10"/>
          </p:nvPr>
        </p:nvSpPr>
        <p:spPr/>
        <p:txBody>
          <a:bodyPr/>
          <a:lstStyle/>
          <a:p>
            <a:fld id="{AC157E0A-F321-48DC-AF94-681D4DCF344D}" type="slidenum">
              <a:rPr lang="en-US" smtClean="0"/>
              <a:t>24</a:t>
            </a:fld>
            <a:endParaRPr lang="en-US" dirty="0"/>
          </a:p>
        </p:txBody>
      </p:sp>
    </p:spTree>
    <p:extLst>
      <p:ext uri="{BB962C8B-B14F-4D97-AF65-F5344CB8AC3E}">
        <p14:creationId xmlns:p14="http://schemas.microsoft.com/office/powerpoint/2010/main" val="3828234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 – TAKE A BREAK AFTER THIS ONE – SHOULD BE ABOUT 10:10AM</a:t>
            </a:r>
          </a:p>
          <a:p>
            <a:endParaRPr lang="en-US" dirty="0"/>
          </a:p>
          <a:p>
            <a:r>
              <a:rPr lang="en-US" dirty="0"/>
              <a:t>Talk about both Metrics Driver Tree and the Imp Plan in getting those in place</a:t>
            </a:r>
          </a:p>
        </p:txBody>
      </p:sp>
      <p:sp>
        <p:nvSpPr>
          <p:cNvPr id="4" name="Slide Number Placeholder 3"/>
          <p:cNvSpPr>
            <a:spLocks noGrp="1"/>
          </p:cNvSpPr>
          <p:nvPr>
            <p:ph type="sldNum" sz="quarter" idx="10"/>
          </p:nvPr>
        </p:nvSpPr>
        <p:spPr/>
        <p:txBody>
          <a:bodyPr/>
          <a:lstStyle/>
          <a:p>
            <a:fld id="{AC157E0A-F321-48DC-AF94-681D4DCF344D}" type="slidenum">
              <a:rPr lang="en-US" smtClean="0"/>
              <a:t>25</a:t>
            </a:fld>
            <a:endParaRPr lang="en-US" dirty="0"/>
          </a:p>
        </p:txBody>
      </p:sp>
    </p:spTree>
    <p:extLst>
      <p:ext uri="{BB962C8B-B14F-4D97-AF65-F5344CB8AC3E}">
        <p14:creationId xmlns:p14="http://schemas.microsoft.com/office/powerpoint/2010/main" val="352048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26</a:t>
            </a:fld>
            <a:endParaRPr lang="en-US" dirty="0"/>
          </a:p>
        </p:txBody>
      </p:sp>
    </p:spTree>
    <p:extLst>
      <p:ext uri="{BB962C8B-B14F-4D97-AF65-F5344CB8AC3E}">
        <p14:creationId xmlns:p14="http://schemas.microsoft.com/office/powerpoint/2010/main" val="213703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FB910BBA-CE73-461F-8C8D-2269A68E9E86}"/>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C64E983F-27F1-433D-96D7-3A4879FBB07F}" type="slidenum">
              <a:rPr lang="en-US" altLang="en-US"/>
              <a:pPr eaLnBrk="1" hangingPunct="1"/>
              <a:t>27</a:t>
            </a:fld>
            <a:endParaRPr lang="en-US" altLang="en-US"/>
          </a:p>
        </p:txBody>
      </p:sp>
      <p:sp>
        <p:nvSpPr>
          <p:cNvPr id="15363" name="Rectangle 2">
            <a:extLst>
              <a:ext uri="{FF2B5EF4-FFF2-40B4-BE49-F238E27FC236}">
                <a16:creationId xmlns:a16="http://schemas.microsoft.com/office/drawing/2014/main" id="{D1B57C75-050C-484D-8BF9-429B04B67F07}"/>
              </a:ext>
            </a:extLst>
          </p:cNvPr>
          <p:cNvSpPr>
            <a:spLocks noGrp="1" noRot="1" noChangeAspect="1" noChangeArrowheads="1" noTextEdit="1"/>
          </p:cNvSpPr>
          <p:nvPr>
            <p:ph type="sldImg"/>
          </p:nvPr>
        </p:nvSpPr>
        <p:spPr bwMode="auto">
          <a:xfrm>
            <a:off x="50800" y="331788"/>
            <a:ext cx="7115175" cy="4003675"/>
          </a:xfrm>
          <a:prstGeom prst="rect">
            <a:avLst/>
          </a:prstGeom>
          <a:solidFill>
            <a:srgbClr val="FFFFFF"/>
          </a:solidFill>
          <a:ln>
            <a:solidFill>
              <a:srgbClr val="000000"/>
            </a:solidFill>
            <a:miter lim="800000"/>
            <a:headEnd/>
            <a:tailEnd/>
          </a:ln>
        </p:spPr>
      </p:sp>
      <p:sp>
        <p:nvSpPr>
          <p:cNvPr id="15364" name="Rectangle 3">
            <a:extLst>
              <a:ext uri="{FF2B5EF4-FFF2-40B4-BE49-F238E27FC236}">
                <a16:creationId xmlns:a16="http://schemas.microsoft.com/office/drawing/2014/main" id="{C072B2BC-AF69-4B73-8B6F-7B1074F0FA76}"/>
              </a:ext>
            </a:extLst>
          </p:cNvPr>
          <p:cNvSpPr>
            <a:spLocks noGrp="1" noChangeArrowheads="1"/>
          </p:cNvSpPr>
          <p:nvPr>
            <p:ph type="body" idx="1"/>
          </p:nvPr>
        </p:nvSpPr>
        <p:spPr bwMode="auto">
          <a:xfrm>
            <a:off x="6350000" y="4568825"/>
            <a:ext cx="938213" cy="4298950"/>
          </a:xfrm>
          <a:prstGeom prst="rect">
            <a:avLst/>
          </a:prstGeom>
          <a:solidFill>
            <a:srgbClr val="FFFFFF"/>
          </a:solidFill>
          <a:ln>
            <a:solidFill>
              <a:srgbClr val="000000"/>
            </a:solidFill>
            <a:miter lim="800000"/>
            <a:headEnd/>
            <a:tailEnd/>
          </a:ln>
        </p:spPr>
        <p:txBody>
          <a:bodyPr lIns="95132" tIns="47566" rIns="95132" bIns="4756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altLang="en-US" dirty="0"/>
          </a:p>
        </p:txBody>
      </p:sp>
    </p:spTree>
    <p:extLst>
      <p:ext uri="{BB962C8B-B14F-4D97-AF65-F5344CB8AC3E}">
        <p14:creationId xmlns:p14="http://schemas.microsoft.com/office/powerpoint/2010/main" val="778075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9">
            <a:extLst>
              <a:ext uri="{FF2B5EF4-FFF2-40B4-BE49-F238E27FC236}">
                <a16:creationId xmlns:a16="http://schemas.microsoft.com/office/drawing/2014/main" id="{E603ECCC-FCB0-4404-BDCF-29F9A7FDDCA5}"/>
              </a:ext>
            </a:extLst>
          </p:cNvPr>
          <p:cNvSpPr>
            <a:spLocks noGrp="1" noChangeArrowheads="1"/>
          </p:cNvSpPr>
          <p:nvPr>
            <p:ph type="sldNum" sz="quarter" idx="5"/>
          </p:nvPr>
        </p:nvSpPr>
        <p:spPr>
          <a:xfrm>
            <a:off x="3625850" y="8250238"/>
            <a:ext cx="2773363"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C486667-1888-44AA-9FF0-5E4645EA8ACC}" type="slidenum">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a:extLst>
              <a:ext uri="{FF2B5EF4-FFF2-40B4-BE49-F238E27FC236}">
                <a16:creationId xmlns:a16="http://schemas.microsoft.com/office/drawing/2014/main" id="{5537B0D6-9893-443B-8A69-E56E68A1F371}"/>
              </a:ext>
            </a:extLst>
          </p:cNvPr>
          <p:cNvSpPr>
            <a:spLocks noGrp="1" noRot="1" noChangeAspect="1" noChangeArrowheads="1" noTextEdit="1"/>
          </p:cNvSpPr>
          <p:nvPr>
            <p:ph type="sldImg"/>
          </p:nvPr>
        </p:nvSpPr>
        <p:spPr>
          <a:xfrm>
            <a:off x="304800" y="650875"/>
            <a:ext cx="5791200" cy="3257550"/>
          </a:xfrm>
          <a:noFill/>
          <a:ln/>
        </p:spPr>
      </p:sp>
      <p:sp>
        <p:nvSpPr>
          <p:cNvPr id="56324" name="Rectangle 3">
            <a:extLst>
              <a:ext uri="{FF2B5EF4-FFF2-40B4-BE49-F238E27FC236}">
                <a16:creationId xmlns:a16="http://schemas.microsoft.com/office/drawing/2014/main" id="{57093AE1-7FB8-4AC5-BA19-5F727E63D05B}"/>
              </a:ext>
            </a:extLst>
          </p:cNvPr>
          <p:cNvSpPr>
            <a:spLocks noGrp="1" noChangeArrowheads="1"/>
          </p:cNvSpPr>
          <p:nvPr>
            <p:ph type="body" idx="1"/>
          </p:nvPr>
        </p:nvSpPr>
        <p:spPr bwMode="auto">
          <a:xfrm>
            <a:off x="639763" y="4125913"/>
            <a:ext cx="5121275"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0" tIns="43105" rIns="86210" bIns="4310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r>
              <a:rPr lang="en-US" altLang="en-US" dirty="0">
                <a:latin typeface="Arial" panose="020B0604020202020204" pitchFamily="34" charset="0"/>
              </a:rPr>
              <a:t>Talk about sponsors’ responsibility for follow through and support</a:t>
            </a:r>
          </a:p>
          <a:p>
            <a:endParaRPr lang="en-US" altLang="en-US" dirty="0">
              <a:latin typeface="Arial" panose="020B0604020202020204" pitchFamily="34" charset="0"/>
            </a:endParaRPr>
          </a:p>
          <a:p>
            <a:r>
              <a:rPr lang="en-US" altLang="en-US" dirty="0">
                <a:latin typeface="Arial" panose="020B0604020202020204" pitchFamily="34" charset="0"/>
              </a:rPr>
              <a:t>Make reference to handout checklists for pre workshop and shopping list</a:t>
            </a:r>
          </a:p>
        </p:txBody>
      </p:sp>
    </p:spTree>
    <p:extLst>
      <p:ext uri="{BB962C8B-B14F-4D97-AF65-F5344CB8AC3E}">
        <p14:creationId xmlns:p14="http://schemas.microsoft.com/office/powerpoint/2010/main" val="3538082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9">
            <a:extLst>
              <a:ext uri="{FF2B5EF4-FFF2-40B4-BE49-F238E27FC236}">
                <a16:creationId xmlns:a16="http://schemas.microsoft.com/office/drawing/2014/main" id="{AA8DE966-B69D-42AE-9482-A42CBD79605F}"/>
              </a:ext>
            </a:extLst>
          </p:cNvPr>
          <p:cNvSpPr>
            <a:spLocks noGrp="1" noChangeArrowheads="1"/>
          </p:cNvSpPr>
          <p:nvPr>
            <p:ph type="sldNum" sz="quarter" idx="5"/>
          </p:nvPr>
        </p:nvSpPr>
        <p:spPr>
          <a:xfrm>
            <a:off x="3625850" y="8250238"/>
            <a:ext cx="2773363"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80A175-A8EC-49F2-9B70-4983EE42F8A3}" type="slidenum">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9" name="Rectangle 2">
            <a:extLst>
              <a:ext uri="{FF2B5EF4-FFF2-40B4-BE49-F238E27FC236}">
                <a16:creationId xmlns:a16="http://schemas.microsoft.com/office/drawing/2014/main" id="{2A97965F-83D1-41A0-80A5-81BCCF46C0A5}"/>
              </a:ext>
            </a:extLst>
          </p:cNvPr>
          <p:cNvSpPr>
            <a:spLocks noGrp="1" noRot="1" noChangeAspect="1" noChangeArrowheads="1" noTextEdit="1"/>
          </p:cNvSpPr>
          <p:nvPr>
            <p:ph type="sldImg"/>
          </p:nvPr>
        </p:nvSpPr>
        <p:spPr>
          <a:xfrm>
            <a:off x="304800" y="650875"/>
            <a:ext cx="5791200" cy="3257550"/>
          </a:xfrm>
          <a:noFill/>
          <a:ln/>
        </p:spPr>
      </p:sp>
      <p:sp>
        <p:nvSpPr>
          <p:cNvPr id="60420" name="Rectangle 3">
            <a:extLst>
              <a:ext uri="{FF2B5EF4-FFF2-40B4-BE49-F238E27FC236}">
                <a16:creationId xmlns:a16="http://schemas.microsoft.com/office/drawing/2014/main" id="{E86E1FB7-34B4-49DE-8DE9-879A8253E422}"/>
              </a:ext>
            </a:extLst>
          </p:cNvPr>
          <p:cNvSpPr>
            <a:spLocks noGrp="1" noChangeArrowheads="1"/>
          </p:cNvSpPr>
          <p:nvPr>
            <p:ph type="body" idx="1"/>
          </p:nvPr>
        </p:nvSpPr>
        <p:spPr bwMode="auto">
          <a:xfrm>
            <a:off x="639763" y="4125913"/>
            <a:ext cx="5121275"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0" tIns="43105" rIns="86210" bIns="4310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p:txBody>
      </p:sp>
    </p:spTree>
    <p:extLst>
      <p:ext uri="{BB962C8B-B14F-4D97-AF65-F5344CB8AC3E}">
        <p14:creationId xmlns:p14="http://schemas.microsoft.com/office/powerpoint/2010/main" val="57499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 / KELTON</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a:t>
            </a:fld>
            <a:endParaRPr lang="en-US" dirty="0"/>
          </a:p>
        </p:txBody>
      </p:sp>
    </p:spTree>
    <p:extLst>
      <p:ext uri="{BB962C8B-B14F-4D97-AF65-F5344CB8AC3E}">
        <p14:creationId xmlns:p14="http://schemas.microsoft.com/office/powerpoint/2010/main" val="1058542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id="{2F026514-C22E-45D4-8E14-C24ABA6E63F1}"/>
              </a:ext>
            </a:extLst>
          </p:cNvPr>
          <p:cNvSpPr>
            <a:spLocks noGrp="1" noChangeArrowheads="1"/>
          </p:cNvSpPr>
          <p:nvPr>
            <p:ph type="sldNum" sz="quarter" idx="5"/>
          </p:nvPr>
        </p:nvSpPr>
        <p:spPr>
          <a:xfrm>
            <a:off x="3625850" y="8250238"/>
            <a:ext cx="2773363"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BF432B-D91E-4469-8F9E-6F981DD8FF42}" type="slidenum">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7E344641-2C88-40A5-9D2A-A0A001A61E4A}"/>
              </a:ext>
            </a:extLst>
          </p:cNvPr>
          <p:cNvSpPr>
            <a:spLocks noGrp="1" noRot="1" noChangeAspect="1" noChangeArrowheads="1" noTextEdit="1"/>
          </p:cNvSpPr>
          <p:nvPr>
            <p:ph type="sldImg"/>
          </p:nvPr>
        </p:nvSpPr>
        <p:spPr>
          <a:xfrm>
            <a:off x="304800" y="650875"/>
            <a:ext cx="5791200" cy="3257550"/>
          </a:xfrm>
          <a:noFill/>
          <a:ln/>
        </p:spPr>
      </p:sp>
      <p:sp>
        <p:nvSpPr>
          <p:cNvPr id="62468" name="Rectangle 3">
            <a:extLst>
              <a:ext uri="{FF2B5EF4-FFF2-40B4-BE49-F238E27FC236}">
                <a16:creationId xmlns:a16="http://schemas.microsoft.com/office/drawing/2014/main" id="{469F0C58-EA3B-4338-96EB-BD333FFAE04C}"/>
              </a:ext>
            </a:extLst>
          </p:cNvPr>
          <p:cNvSpPr>
            <a:spLocks noGrp="1" noChangeArrowheads="1"/>
          </p:cNvSpPr>
          <p:nvPr>
            <p:ph type="body" idx="1"/>
          </p:nvPr>
        </p:nvSpPr>
        <p:spPr bwMode="auto">
          <a:xfrm>
            <a:off x="639763" y="4125913"/>
            <a:ext cx="5121275"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0" tIns="43105" rIns="86210" bIns="4310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p:txBody>
      </p:sp>
    </p:spTree>
    <p:extLst>
      <p:ext uri="{BB962C8B-B14F-4D97-AF65-F5344CB8AC3E}">
        <p14:creationId xmlns:p14="http://schemas.microsoft.com/office/powerpoint/2010/main" val="1645268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31</a:t>
            </a:fld>
            <a:endParaRPr lang="en-US" dirty="0"/>
          </a:p>
        </p:txBody>
      </p:sp>
    </p:spTree>
    <p:extLst>
      <p:ext uri="{BB962C8B-B14F-4D97-AF65-F5344CB8AC3E}">
        <p14:creationId xmlns:p14="http://schemas.microsoft.com/office/powerpoint/2010/main" val="2275342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32</a:t>
            </a:fld>
            <a:endParaRPr lang="en-US" dirty="0"/>
          </a:p>
        </p:txBody>
      </p:sp>
    </p:spTree>
    <p:extLst>
      <p:ext uri="{BB962C8B-B14F-4D97-AF65-F5344CB8AC3E}">
        <p14:creationId xmlns:p14="http://schemas.microsoft.com/office/powerpoint/2010/main" val="2594488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a:extLst>
              <a:ext uri="{FF2B5EF4-FFF2-40B4-BE49-F238E27FC236}">
                <a16:creationId xmlns:a16="http://schemas.microsoft.com/office/drawing/2014/main" id="{57CE3BC8-EE1C-4162-9FC4-2E61D9038650}"/>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43745A31-03D9-435F-AB42-1ACC15F205C1}" type="slidenum">
              <a:rPr lang="en-US" altLang="en-US"/>
              <a:pPr eaLnBrk="1" hangingPunct="1"/>
              <a:t>33</a:t>
            </a:fld>
            <a:endParaRPr lang="en-US" altLang="en-US"/>
          </a:p>
        </p:txBody>
      </p:sp>
      <p:sp>
        <p:nvSpPr>
          <p:cNvPr id="37891" name="Rectangle 2">
            <a:extLst>
              <a:ext uri="{FF2B5EF4-FFF2-40B4-BE49-F238E27FC236}">
                <a16:creationId xmlns:a16="http://schemas.microsoft.com/office/drawing/2014/main" id="{F77FB4A0-EDB0-4D47-A777-15E4E83FA454}"/>
              </a:ext>
            </a:extLst>
          </p:cNvPr>
          <p:cNvSpPr>
            <a:spLocks noGrp="1" noRot="1" noChangeAspect="1" noChangeArrowheads="1"/>
          </p:cNvSpPr>
          <p:nvPr>
            <p:ph type="sldImg"/>
          </p:nvPr>
        </p:nvSpPr>
        <p:spPr bwMode="auto">
          <a:xfrm>
            <a:off x="457200" y="720725"/>
            <a:ext cx="6400800" cy="3600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4E396A55-312B-4AA7-B54E-89B489083B2F}"/>
              </a:ext>
            </a:extLst>
          </p:cNvPr>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9" tIns="46970" rIns="95619" bIns="46970"/>
          <a:lstStyle/>
          <a:p>
            <a:pPr marL="168275" marR="0" lvl="0" indent="-168275" algn="l" defTabSz="914400" rtl="0" eaLnBrk="1" fontAlgn="auto" latinLnBrk="0" hangingPunct="1">
              <a:lnSpc>
                <a:spcPct val="100000"/>
              </a:lnSpc>
              <a:spcBef>
                <a:spcPct val="25000"/>
              </a:spcBef>
              <a:spcAft>
                <a:spcPts val="0"/>
              </a:spcAft>
              <a:buClrTx/>
              <a:buSzTx/>
              <a:buFontTx/>
              <a:buNone/>
              <a:tabLst/>
              <a:defRPr/>
            </a:pPr>
            <a:r>
              <a:rPr lang="en-US" sz="1600" dirty="0"/>
              <a:t>BERT</a:t>
            </a:r>
          </a:p>
          <a:p>
            <a:pPr marL="168275" indent="-168275">
              <a:spcBef>
                <a:spcPct val="25000"/>
              </a:spcBef>
            </a:pPr>
            <a:endParaRPr lang="en-US" altLang="en-US" sz="1500" dirty="0">
              <a:latin typeface="Arial" panose="020B0604020202020204" pitchFamily="34" charset="0"/>
              <a:cs typeface="Arial" panose="020B0604020202020204" pitchFamily="34" charset="0"/>
            </a:endParaRPr>
          </a:p>
          <a:p>
            <a:pPr marL="168275" indent="-168275">
              <a:spcBef>
                <a:spcPct val="25000"/>
              </a:spcBef>
            </a:pPr>
            <a:r>
              <a:rPr lang="en-US" altLang="en-US" sz="1500" dirty="0">
                <a:latin typeface="Arial" panose="020B0604020202020204" pitchFamily="34" charset="0"/>
                <a:cs typeface="Arial" panose="020B0604020202020204" pitchFamily="34" charset="0"/>
              </a:rPr>
              <a:t>Typical CVA Activities:</a:t>
            </a:r>
          </a:p>
          <a:p>
            <a:pPr marL="434975" lvl="1" indent="-152400"/>
            <a:r>
              <a:rPr lang="en-US" altLang="en-US" sz="1500" dirty="0"/>
              <a:t>Opening a customer account</a:t>
            </a:r>
          </a:p>
          <a:p>
            <a:pPr marL="434975" lvl="1" indent="-152400"/>
            <a:r>
              <a:rPr lang="en-US" altLang="en-US" sz="1500" dirty="0"/>
              <a:t>Applying payments correctly</a:t>
            </a:r>
          </a:p>
          <a:p>
            <a:pPr marL="434975" lvl="1" indent="-152400"/>
            <a:r>
              <a:rPr lang="en-US" altLang="en-US" sz="1500" dirty="0"/>
              <a:t>Answering customer questions quickly and correctly</a:t>
            </a:r>
          </a:p>
          <a:p>
            <a:pPr marL="434975" lvl="1" indent="-152400"/>
            <a:r>
              <a:rPr lang="en-US" altLang="en-US" sz="1500" dirty="0"/>
              <a:t>Sending customer statements on-time</a:t>
            </a:r>
          </a:p>
          <a:p>
            <a:pPr marL="434975" lvl="1" indent="-152400"/>
            <a:r>
              <a:rPr lang="en-US" altLang="en-US" sz="1500" dirty="0"/>
              <a:t>Reviewing new products that the customer needs or wants</a:t>
            </a:r>
            <a:endParaRPr lang="en-US" altLang="en-US" sz="1300" dirty="0"/>
          </a:p>
          <a:p>
            <a:endParaRPr lang="en-US" altLang="en-US" dirty="0"/>
          </a:p>
          <a:p>
            <a:pPr marL="0" indent="0" eaLnBrk="1" hangingPunct="1">
              <a:spcBef>
                <a:spcPct val="25000"/>
              </a:spcBef>
              <a:buNone/>
            </a:pPr>
            <a:r>
              <a:rPr lang="en-US" altLang="en-US" sz="1300" dirty="0">
                <a:latin typeface="Arial" panose="020B0604020202020204" pitchFamily="34" charset="0"/>
                <a:cs typeface="Arial" panose="020B0604020202020204" pitchFamily="34" charset="0"/>
              </a:rPr>
              <a:t>Typical BVA Activities:</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Order Entry/Processing</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Purchasing</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Product Sustaining/ Development</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Sales/Marketing</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Sarbanes </a:t>
            </a:r>
            <a:r>
              <a:rPr lang="en-US" altLang="en-US" sz="1300" dirty="0" err="1">
                <a:latin typeface="Arial" panose="020B0604020202020204" pitchFamily="34" charset="0"/>
                <a:cs typeface="Arial" panose="020B0604020202020204" pitchFamily="34" charset="0"/>
              </a:rPr>
              <a:t>Oxeley</a:t>
            </a:r>
            <a:r>
              <a:rPr lang="en-US" altLang="en-US" sz="1300" dirty="0">
                <a:latin typeface="Arial" panose="020B0604020202020204" pitchFamily="34" charset="0"/>
                <a:cs typeface="Arial" panose="020B0604020202020204" pitchFamily="34" charset="0"/>
              </a:rPr>
              <a:t>  reporting</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Internal Financial Reporting</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Customer Required Inspection</a:t>
            </a:r>
          </a:p>
          <a:p>
            <a:pPr lvl="1"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Filing Corporate Income taxes</a:t>
            </a:r>
          </a:p>
          <a:p>
            <a:pPr lvl="1" eaLnBrk="1" hangingPunct="1">
              <a:buFont typeface="Arial" panose="020B0604020202020204" pitchFamily="34" charset="0"/>
              <a:buChar char="•"/>
            </a:pPr>
            <a:endParaRPr lang="en-US" altLang="en-US" sz="1300" dirty="0">
              <a:latin typeface="Arial" panose="020B0604020202020204" pitchFamily="34" charset="0"/>
              <a:cs typeface="Arial" panose="020B0604020202020204" pitchFamily="34" charset="0"/>
            </a:endParaRPr>
          </a:p>
          <a:p>
            <a:pPr marL="168275" indent="-168275">
              <a:lnSpc>
                <a:spcPct val="120000"/>
              </a:lnSpc>
              <a:spcBef>
                <a:spcPct val="25000"/>
              </a:spcBef>
              <a:spcAft>
                <a:spcPts val="0"/>
              </a:spcAft>
            </a:pPr>
            <a:r>
              <a:rPr lang="en-US" altLang="en-US" sz="1400" dirty="0">
                <a:latin typeface="Arial" panose="020B0604020202020204" pitchFamily="34" charset="0"/>
                <a:cs typeface="Arial" panose="020B0604020202020204" pitchFamily="34" charset="0"/>
              </a:rPr>
              <a:t>Typical NVA Activities:</a:t>
            </a:r>
          </a:p>
          <a:p>
            <a:pPr marL="434975" lvl="1" indent="-152400">
              <a:lnSpc>
                <a:spcPct val="120000"/>
              </a:lnSpc>
              <a:spcAft>
                <a:spcPts val="0"/>
              </a:spcAft>
            </a:pPr>
            <a:r>
              <a:rPr lang="en-US" altLang="en-US" sz="1400" dirty="0"/>
              <a:t>Counting</a:t>
            </a:r>
          </a:p>
          <a:p>
            <a:pPr marL="434975" lvl="1" indent="-152400">
              <a:lnSpc>
                <a:spcPct val="120000"/>
              </a:lnSpc>
              <a:spcAft>
                <a:spcPts val="0"/>
              </a:spcAft>
            </a:pPr>
            <a:r>
              <a:rPr lang="en-US" altLang="en-US" sz="1400" dirty="0"/>
              <a:t>Handling</a:t>
            </a:r>
          </a:p>
          <a:p>
            <a:pPr marL="434975" lvl="1" indent="-152400">
              <a:lnSpc>
                <a:spcPct val="120000"/>
              </a:lnSpc>
              <a:spcAft>
                <a:spcPts val="0"/>
              </a:spcAft>
            </a:pPr>
            <a:r>
              <a:rPr lang="en-US" altLang="en-US" sz="1400" dirty="0"/>
              <a:t>Reviewing</a:t>
            </a:r>
          </a:p>
          <a:p>
            <a:pPr marL="434975" lvl="1" indent="-152400">
              <a:lnSpc>
                <a:spcPct val="120000"/>
              </a:lnSpc>
              <a:spcAft>
                <a:spcPts val="0"/>
              </a:spcAft>
            </a:pPr>
            <a:r>
              <a:rPr lang="en-US" altLang="en-US" sz="1400" dirty="0"/>
              <a:t>Transporting/Moving</a:t>
            </a:r>
          </a:p>
          <a:p>
            <a:pPr marL="434975" lvl="1" indent="-152400">
              <a:lnSpc>
                <a:spcPct val="120000"/>
              </a:lnSpc>
              <a:spcAft>
                <a:spcPts val="0"/>
              </a:spcAft>
            </a:pPr>
            <a:r>
              <a:rPr lang="en-US" altLang="en-US" sz="1400" dirty="0"/>
              <a:t>Stocking/Storing excess office supplies</a:t>
            </a:r>
          </a:p>
          <a:p>
            <a:pPr marL="434975" lvl="1" indent="-152400">
              <a:lnSpc>
                <a:spcPct val="120000"/>
              </a:lnSpc>
              <a:spcAft>
                <a:spcPts val="0"/>
              </a:spcAft>
            </a:pPr>
            <a:r>
              <a:rPr lang="en-US" altLang="en-US" sz="1400" dirty="0"/>
              <a:t>All Rework Loops</a:t>
            </a:r>
          </a:p>
          <a:p>
            <a:pPr marL="434975" lvl="1" indent="-152400">
              <a:lnSpc>
                <a:spcPct val="120000"/>
              </a:lnSpc>
              <a:spcAft>
                <a:spcPts val="0"/>
              </a:spcAft>
            </a:pPr>
            <a:r>
              <a:rPr lang="en-US" altLang="en-US" sz="1400" dirty="0"/>
              <a:t>Excessive Signoffs/Approvals</a:t>
            </a:r>
          </a:p>
          <a:p>
            <a:pPr lvl="1" eaLnBrk="1" hangingPunct="1">
              <a:buFont typeface="Arial" panose="020B0604020202020204" pitchFamily="34" charset="0"/>
              <a:buChar char="•"/>
            </a:pPr>
            <a:endParaRPr lang="en-US" altLang="en-US" sz="1300" dirty="0">
              <a:latin typeface="Arial" panose="020B0604020202020204" pitchFamily="34" charset="0"/>
              <a:cs typeface="Arial" panose="020B0604020202020204" pitchFamily="34" charset="0"/>
            </a:endParaRPr>
          </a:p>
          <a:p>
            <a:endParaRPr lang="en-US" altLang="en-US" dirty="0"/>
          </a:p>
        </p:txBody>
      </p:sp>
    </p:spTree>
    <p:extLst>
      <p:ext uri="{BB962C8B-B14F-4D97-AF65-F5344CB8AC3E}">
        <p14:creationId xmlns:p14="http://schemas.microsoft.com/office/powerpoint/2010/main" val="838720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BERT</a:t>
            </a:r>
          </a:p>
        </p:txBody>
      </p:sp>
      <p:sp>
        <p:nvSpPr>
          <p:cNvPr id="4" name="Slide Number Placeholder 3"/>
          <p:cNvSpPr>
            <a:spLocks noGrp="1"/>
          </p:cNvSpPr>
          <p:nvPr>
            <p:ph type="sldNum" sz="quarter" idx="10"/>
          </p:nvPr>
        </p:nvSpPr>
        <p:spPr/>
        <p:txBody>
          <a:bodyPr/>
          <a:lstStyle/>
          <a:p>
            <a:fld id="{AC157E0A-F321-48DC-AF94-681D4DCF344D}" type="slidenum">
              <a:rPr lang="en-US" smtClean="0"/>
              <a:t>34</a:t>
            </a:fld>
            <a:endParaRPr lang="en-US" dirty="0"/>
          </a:p>
        </p:txBody>
      </p:sp>
    </p:spTree>
    <p:extLst>
      <p:ext uri="{BB962C8B-B14F-4D97-AF65-F5344CB8AC3E}">
        <p14:creationId xmlns:p14="http://schemas.microsoft.com/office/powerpoint/2010/main" val="3406367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35</a:t>
            </a:fld>
            <a:endParaRPr lang="en-US" dirty="0"/>
          </a:p>
        </p:txBody>
      </p:sp>
    </p:spTree>
    <p:extLst>
      <p:ext uri="{BB962C8B-B14F-4D97-AF65-F5344CB8AC3E}">
        <p14:creationId xmlns:p14="http://schemas.microsoft.com/office/powerpoint/2010/main" val="3678988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BERT – SHOULD BE AROUND 11:10AM</a:t>
            </a:r>
          </a:p>
          <a:p>
            <a:endParaRPr lang="en-US" sz="2000" dirty="0"/>
          </a:p>
          <a:p>
            <a:endParaRPr lang="en-US" sz="2000" dirty="0"/>
          </a:p>
          <a:p>
            <a:r>
              <a:rPr lang="en-US" sz="2000" dirty="0"/>
              <a:t>Preparation for a technology implementation</a:t>
            </a:r>
          </a:p>
          <a:p>
            <a:pPr marL="474663" lvl="1" indent="-285750"/>
            <a:r>
              <a:rPr lang="en-US" sz="1800" dirty="0"/>
              <a:t>Requiring that every process that will be automated in a new system must first go through BPR to ensure that underlying business activities are aligned and optimized</a:t>
            </a:r>
            <a:endParaRPr lang="en-US" sz="2000" dirty="0"/>
          </a:p>
          <a:p>
            <a:endParaRPr lang="en-US" sz="2000" dirty="0"/>
          </a:p>
          <a:p>
            <a:r>
              <a:rPr lang="en-US" sz="2000" dirty="0"/>
              <a:t>Reaction to limited process capacity</a:t>
            </a:r>
          </a:p>
          <a:p>
            <a:pPr marL="474663" lvl="1" indent="-285750"/>
            <a:r>
              <a:rPr lang="en-US" sz="1800" dirty="0"/>
              <a:t>Optimizing the current process in order to handle the same workload with limited resource levels, due to workforce reductions, high volumes, etc.</a:t>
            </a:r>
          </a:p>
          <a:p>
            <a:endParaRPr lang="en-US" sz="2000" dirty="0"/>
          </a:p>
          <a:p>
            <a:r>
              <a:rPr lang="en-US" sz="2000" dirty="0"/>
              <a:t>Developing understanding of current state process</a:t>
            </a:r>
          </a:p>
          <a:p>
            <a:pPr marL="474663" lvl="1" indent="-285750"/>
            <a:r>
              <a:rPr lang="en-US" sz="1800" dirty="0"/>
              <a:t>A baseline, used to understand how an agency is currently performing</a:t>
            </a:r>
          </a:p>
          <a:p>
            <a:pPr marL="474663" lvl="1" indent="-285750"/>
            <a:r>
              <a:rPr lang="en-US" sz="1800" dirty="0"/>
              <a:t>Can also be used to document processes as a training tool</a:t>
            </a:r>
          </a:p>
          <a:p>
            <a:pPr marL="474663" lvl="1" indent="-285750"/>
            <a:r>
              <a:rPr lang="en-US" sz="1800" dirty="0"/>
              <a:t>Assessment and potential redesign of current measurement system</a:t>
            </a:r>
          </a:p>
          <a:p>
            <a:endParaRPr lang="en-US" sz="2000" dirty="0"/>
          </a:p>
          <a:p>
            <a:r>
              <a:rPr lang="en-US" sz="2000" dirty="0"/>
              <a:t>Developing understanding of how the agency’s business processes interact within their operations universe</a:t>
            </a:r>
          </a:p>
          <a:p>
            <a:pPr marL="474663" lvl="1" indent="-285750"/>
            <a:r>
              <a:rPr lang="en-US" sz="1800" dirty="0"/>
              <a:t>A starting point for improving processes across an entire agency</a:t>
            </a:r>
          </a:p>
          <a:p>
            <a:endParaRPr lang="en-US" sz="2000" dirty="0"/>
          </a:p>
          <a:p>
            <a:r>
              <a:rPr lang="en-US" sz="2000" dirty="0"/>
              <a:t>Developing a culture of continuous improvement</a:t>
            </a:r>
          </a:p>
          <a:p>
            <a:pPr marL="474663" lvl="1" indent="-285750"/>
            <a:r>
              <a:rPr lang="en-US" sz="1800" dirty="0"/>
              <a:t>Every employee comes to work each day trying to identify and implement changes in the processes they work in to enhance quality, cost and speed</a:t>
            </a:r>
          </a:p>
          <a:p>
            <a:endParaRPr lang="en-US" sz="2000" dirty="0"/>
          </a:p>
          <a:p>
            <a:r>
              <a:rPr lang="en-US" sz="2000" dirty="0"/>
              <a:t>Strategic and Tactical IT Transformation</a:t>
            </a:r>
          </a:p>
          <a:p>
            <a:pPr marL="474663" lvl="1" indent="-285750"/>
            <a:r>
              <a:rPr lang="en-US" sz="1800" dirty="0"/>
              <a:t>Fundamentally transform your IT function to drive business value</a:t>
            </a:r>
            <a:endParaRPr lang="en-US" sz="2000" dirty="0"/>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36</a:t>
            </a:fld>
            <a:endParaRPr lang="en-US" dirty="0"/>
          </a:p>
        </p:txBody>
      </p:sp>
    </p:spTree>
    <p:extLst>
      <p:ext uri="{BB962C8B-B14F-4D97-AF65-F5344CB8AC3E}">
        <p14:creationId xmlns:p14="http://schemas.microsoft.com/office/powerpoint/2010/main" val="3577999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KELTON</a:t>
            </a:r>
          </a:p>
          <a:p>
            <a:endParaRPr lang="en-US" dirty="0"/>
          </a:p>
          <a:p>
            <a:r>
              <a:rPr lang="en-US" dirty="0"/>
              <a:t>This is the menu – Each will be discussed in more detail in the subsequent slides</a:t>
            </a:r>
          </a:p>
        </p:txBody>
      </p:sp>
      <p:sp>
        <p:nvSpPr>
          <p:cNvPr id="4" name="Slide Number Placeholder 3"/>
          <p:cNvSpPr>
            <a:spLocks noGrp="1"/>
          </p:cNvSpPr>
          <p:nvPr>
            <p:ph type="sldNum" sz="quarter" idx="10"/>
          </p:nvPr>
        </p:nvSpPr>
        <p:spPr/>
        <p:txBody>
          <a:bodyPr/>
          <a:lstStyle/>
          <a:p>
            <a:fld id="{AC157E0A-F321-48DC-AF94-681D4DCF344D}" type="slidenum">
              <a:rPr lang="en-US" smtClean="0"/>
              <a:t>37</a:t>
            </a:fld>
            <a:endParaRPr lang="en-US" dirty="0"/>
          </a:p>
        </p:txBody>
      </p:sp>
    </p:spTree>
    <p:extLst>
      <p:ext uri="{BB962C8B-B14F-4D97-AF65-F5344CB8AC3E}">
        <p14:creationId xmlns:p14="http://schemas.microsoft.com/office/powerpoint/2010/main" val="3884634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endParaRPr lang="en-US" dirty="0"/>
          </a:p>
          <a:p>
            <a:r>
              <a:rPr lang="en-US" dirty="0"/>
              <a:t>Getting it visual is critical</a:t>
            </a:r>
          </a:p>
          <a:p>
            <a:r>
              <a:rPr lang="en-US" dirty="0"/>
              <a:t>Quote from Fulton County</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38</a:t>
            </a:fld>
            <a:endParaRPr lang="en-US" dirty="0"/>
          </a:p>
        </p:txBody>
      </p:sp>
    </p:spTree>
    <p:extLst>
      <p:ext uri="{BB962C8B-B14F-4D97-AF65-F5344CB8AC3E}">
        <p14:creationId xmlns:p14="http://schemas.microsoft.com/office/powerpoint/2010/main" val="4202803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WOULD YOU FIND THIS OUT DURING THE CURRENT STATE MAPPING – Yes</a:t>
            </a:r>
          </a:p>
          <a:p>
            <a:r>
              <a:rPr lang="en-US" dirty="0"/>
              <a:t>Makes it easier to leverage technology</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39</a:t>
            </a:fld>
            <a:endParaRPr lang="en-US" dirty="0"/>
          </a:p>
        </p:txBody>
      </p:sp>
    </p:spTree>
    <p:extLst>
      <p:ext uri="{BB962C8B-B14F-4D97-AF65-F5344CB8AC3E}">
        <p14:creationId xmlns:p14="http://schemas.microsoft.com/office/powerpoint/2010/main" val="322557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8C13A3-15C2-4218-87D7-B0F60A0B2562}"/>
              </a:ext>
            </a:extLst>
          </p:cNvPr>
          <p:cNvSpPr>
            <a:spLocks noGrp="1" noRot="1" noChangeAspect="1" noChangeArrowheads="1" noTextEdit="1"/>
          </p:cNvSpPr>
          <p:nvPr>
            <p:ph type="sldImg"/>
          </p:nvPr>
        </p:nvSpPr>
        <p:spPr>
          <a:solidFill>
            <a:srgbClr val="FFFFFF"/>
          </a:solidFill>
          <a:ln/>
        </p:spPr>
      </p:sp>
      <p:sp>
        <p:nvSpPr>
          <p:cNvPr id="2" name="Notes Placeholder 1">
            <a:extLst>
              <a:ext uri="{FF2B5EF4-FFF2-40B4-BE49-F238E27FC236}">
                <a16:creationId xmlns:a16="http://schemas.microsoft.com/office/drawing/2014/main" id="{41F177C1-F69C-448C-8665-B17204CB1BFB}"/>
              </a:ext>
            </a:extLst>
          </p:cNvPr>
          <p:cNvSpPr>
            <a:spLocks noGrp="1"/>
          </p:cNvSpPr>
          <p:nvPr>
            <p:ph type="body" idx="1"/>
          </p:nvPr>
        </p:nvSpPr>
        <p:spPr/>
        <p:txBody>
          <a:bodyPr/>
          <a:lstStyle/>
          <a:p>
            <a:r>
              <a:rPr lang="en-US" dirty="0"/>
              <a:t>BERT</a:t>
            </a:r>
          </a:p>
          <a:p>
            <a:r>
              <a:rPr lang="en-US" dirty="0"/>
              <a:t>This is where we will do the electronic poll</a:t>
            </a:r>
          </a:p>
        </p:txBody>
      </p:sp>
    </p:spTree>
    <p:extLst>
      <p:ext uri="{BB962C8B-B14F-4D97-AF65-F5344CB8AC3E}">
        <p14:creationId xmlns:p14="http://schemas.microsoft.com/office/powerpoint/2010/main" val="1662344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Optimization is getting in there and taking out waste, at the most basic level</a:t>
            </a:r>
          </a:p>
          <a:p>
            <a:r>
              <a:rPr lang="en-US" dirty="0"/>
              <a:t>Through mistake proofing, streamlining forms, taking to another office, etc.</a:t>
            </a:r>
          </a:p>
          <a:p>
            <a:r>
              <a:rPr lang="en-US" dirty="0"/>
              <a:t>Can also look at analytics here – Triage to make the process </a:t>
            </a:r>
            <a:r>
              <a:rPr lang="en-US" dirty="0" err="1"/>
              <a:t>simplier</a:t>
            </a:r>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40</a:t>
            </a:fld>
            <a:endParaRPr lang="en-US" dirty="0"/>
          </a:p>
        </p:txBody>
      </p:sp>
    </p:spTree>
    <p:extLst>
      <p:ext uri="{BB962C8B-B14F-4D97-AF65-F5344CB8AC3E}">
        <p14:creationId xmlns:p14="http://schemas.microsoft.com/office/powerpoint/2010/main" val="233339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If I do the initial workshop on one process, I can run the next workshop for a similar process much faster using the same processes</a:t>
            </a:r>
          </a:p>
        </p:txBody>
      </p:sp>
      <p:sp>
        <p:nvSpPr>
          <p:cNvPr id="4" name="Slide Number Placeholder 3"/>
          <p:cNvSpPr>
            <a:spLocks noGrp="1"/>
          </p:cNvSpPr>
          <p:nvPr>
            <p:ph type="sldNum" sz="quarter" idx="10"/>
          </p:nvPr>
        </p:nvSpPr>
        <p:spPr/>
        <p:txBody>
          <a:bodyPr/>
          <a:lstStyle/>
          <a:p>
            <a:fld id="{AC157E0A-F321-48DC-AF94-681D4DCF344D}" type="slidenum">
              <a:rPr lang="en-US" smtClean="0"/>
              <a:t>41</a:t>
            </a:fld>
            <a:endParaRPr lang="en-US" dirty="0"/>
          </a:p>
        </p:txBody>
      </p:sp>
    </p:spTree>
    <p:extLst>
      <p:ext uri="{BB962C8B-B14F-4D97-AF65-F5344CB8AC3E}">
        <p14:creationId xmlns:p14="http://schemas.microsoft.com/office/powerpoint/2010/main" val="396500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Elimination – Go back to Peter Drucker statement</a:t>
            </a:r>
          </a:p>
          <a:p>
            <a:r>
              <a:rPr lang="en-US" dirty="0"/>
              <a:t>A lot of things can be eliminated because they were done in the past to CYA – Technology can eliminate a lot of this.</a:t>
            </a:r>
          </a:p>
          <a:p>
            <a:endParaRPr lang="en-US" dirty="0"/>
          </a:p>
          <a:p>
            <a:r>
              <a:rPr lang="en-US" dirty="0"/>
              <a:t>Innovation is clean sheet.</a:t>
            </a:r>
          </a:p>
        </p:txBody>
      </p:sp>
      <p:sp>
        <p:nvSpPr>
          <p:cNvPr id="4" name="Slide Number Placeholder 3"/>
          <p:cNvSpPr>
            <a:spLocks noGrp="1"/>
          </p:cNvSpPr>
          <p:nvPr>
            <p:ph type="sldNum" sz="quarter" idx="10"/>
          </p:nvPr>
        </p:nvSpPr>
        <p:spPr/>
        <p:txBody>
          <a:bodyPr/>
          <a:lstStyle/>
          <a:p>
            <a:fld id="{AC157E0A-F321-48DC-AF94-681D4DCF344D}" type="slidenum">
              <a:rPr lang="en-US" smtClean="0"/>
              <a:t>42</a:t>
            </a:fld>
            <a:endParaRPr lang="en-US" dirty="0"/>
          </a:p>
        </p:txBody>
      </p:sp>
    </p:spTree>
    <p:extLst>
      <p:ext uri="{BB962C8B-B14F-4D97-AF65-F5344CB8AC3E}">
        <p14:creationId xmlns:p14="http://schemas.microsoft.com/office/powerpoint/2010/main" val="1086325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Flexibility in job positions – Goes back to eliminating the waste of sub optimized workforce</a:t>
            </a:r>
          </a:p>
          <a:p>
            <a:endParaRPr lang="en-US" dirty="0"/>
          </a:p>
        </p:txBody>
      </p:sp>
      <p:sp>
        <p:nvSpPr>
          <p:cNvPr id="4" name="Slide Number Placeholder 3"/>
          <p:cNvSpPr>
            <a:spLocks noGrp="1"/>
          </p:cNvSpPr>
          <p:nvPr>
            <p:ph type="sldNum" sz="quarter" idx="10"/>
          </p:nvPr>
        </p:nvSpPr>
        <p:spPr/>
        <p:txBody>
          <a:bodyPr/>
          <a:lstStyle/>
          <a:p>
            <a:pPr>
              <a:defRPr/>
            </a:pPr>
            <a:fld id="{4C8375FA-B982-48EF-A392-F41FA33367A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382446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11:35AM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Chapter 91 process for Mass</a:t>
            </a:r>
          </a:p>
          <a:p>
            <a:r>
              <a:rPr lang="en-US" dirty="0"/>
              <a:t>Typically target 40-60% reduction</a:t>
            </a:r>
          </a:p>
          <a:p>
            <a:r>
              <a:rPr lang="en-US" dirty="0"/>
              <a:t>Process Yield – Probability one application would go through without an error. – Increased this big time.</a:t>
            </a:r>
          </a:p>
        </p:txBody>
      </p:sp>
      <p:sp>
        <p:nvSpPr>
          <p:cNvPr id="4" name="Slide Number Placeholder 3"/>
          <p:cNvSpPr>
            <a:spLocks noGrp="1"/>
          </p:cNvSpPr>
          <p:nvPr>
            <p:ph type="sldNum" sz="quarter" idx="10"/>
          </p:nvPr>
        </p:nvSpPr>
        <p:spPr/>
        <p:txBody>
          <a:bodyPr/>
          <a:lstStyle/>
          <a:p>
            <a:pPr>
              <a:defRPr/>
            </a:pPr>
            <a:fld id="{B17BD8CA-E0CA-4CDE-90A1-A4EFA620B194}"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975942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45</a:t>
            </a:fld>
            <a:endParaRPr lang="en-US" dirty="0"/>
          </a:p>
        </p:txBody>
      </p:sp>
    </p:spTree>
    <p:extLst>
      <p:ext uri="{BB962C8B-B14F-4D97-AF65-F5344CB8AC3E}">
        <p14:creationId xmlns:p14="http://schemas.microsoft.com/office/powerpoint/2010/main" val="2648692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46</a:t>
            </a:fld>
            <a:endParaRPr lang="en-US" dirty="0"/>
          </a:p>
        </p:txBody>
      </p:sp>
    </p:spTree>
    <p:extLst>
      <p:ext uri="{BB962C8B-B14F-4D97-AF65-F5344CB8AC3E}">
        <p14:creationId xmlns:p14="http://schemas.microsoft.com/office/powerpoint/2010/main" val="1683853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KELTON</a:t>
            </a:r>
          </a:p>
          <a:p>
            <a:r>
              <a:rPr lang="en-US" dirty="0"/>
              <a:t>POST ITS ON THE FLIP CHART</a:t>
            </a:r>
          </a:p>
        </p:txBody>
      </p:sp>
      <p:sp>
        <p:nvSpPr>
          <p:cNvPr id="4" name="Slide Number Placeholder 3"/>
          <p:cNvSpPr>
            <a:spLocks noGrp="1"/>
          </p:cNvSpPr>
          <p:nvPr>
            <p:ph type="sldNum" sz="quarter" idx="10"/>
          </p:nvPr>
        </p:nvSpPr>
        <p:spPr/>
        <p:txBody>
          <a:bodyPr/>
          <a:lstStyle/>
          <a:p>
            <a:fld id="{AC157E0A-F321-48DC-AF94-681D4DCF344D}" type="slidenum">
              <a:rPr lang="en-US" smtClean="0"/>
              <a:t>47</a:t>
            </a:fld>
            <a:endParaRPr lang="en-US" dirty="0"/>
          </a:p>
        </p:txBody>
      </p:sp>
    </p:spTree>
    <p:extLst>
      <p:ext uri="{BB962C8B-B14F-4D97-AF65-F5344CB8AC3E}">
        <p14:creationId xmlns:p14="http://schemas.microsoft.com/office/powerpoint/2010/main" val="266917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5</a:t>
            </a:fld>
            <a:endParaRPr lang="en-US"/>
          </a:p>
        </p:txBody>
      </p:sp>
    </p:spTree>
    <p:extLst>
      <p:ext uri="{BB962C8B-B14F-4D97-AF65-F5344CB8AC3E}">
        <p14:creationId xmlns:p14="http://schemas.microsoft.com/office/powerpoint/2010/main" val="150754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r>
              <a:rPr lang="en-US" dirty="0"/>
              <a:t>Talk about benefits and concerns and putting them up on the board.</a:t>
            </a:r>
          </a:p>
        </p:txBody>
      </p:sp>
      <p:sp>
        <p:nvSpPr>
          <p:cNvPr id="4" name="Slide Number Placeholder 3"/>
          <p:cNvSpPr>
            <a:spLocks noGrp="1"/>
          </p:cNvSpPr>
          <p:nvPr>
            <p:ph type="sldNum" sz="quarter" idx="10"/>
          </p:nvPr>
        </p:nvSpPr>
        <p:spPr/>
        <p:txBody>
          <a:bodyPr/>
          <a:lstStyle/>
          <a:p>
            <a:fld id="{AC157E0A-F321-48DC-AF94-681D4DCF344D}" type="slidenum">
              <a:rPr lang="en-US" smtClean="0"/>
              <a:t>6</a:t>
            </a:fld>
            <a:endParaRPr lang="en-US" dirty="0"/>
          </a:p>
        </p:txBody>
      </p:sp>
    </p:spTree>
    <p:extLst>
      <p:ext uri="{BB962C8B-B14F-4D97-AF65-F5344CB8AC3E}">
        <p14:creationId xmlns:p14="http://schemas.microsoft.com/office/powerpoint/2010/main" val="205034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t>7</a:t>
            </a:fld>
            <a:endParaRPr lang="en-US" dirty="0"/>
          </a:p>
        </p:txBody>
      </p:sp>
    </p:spTree>
    <p:extLst>
      <p:ext uri="{BB962C8B-B14F-4D97-AF65-F5344CB8AC3E}">
        <p14:creationId xmlns:p14="http://schemas.microsoft.com/office/powerpoint/2010/main" val="333667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E80BF2A-F667-433C-B635-DE38CCE6E6C7}"/>
              </a:ext>
            </a:extLst>
          </p:cNvPr>
          <p:cNvSpPr>
            <a:spLocks noGrp="1" noRot="1" noChangeAspect="1"/>
          </p:cNvSpPr>
          <p:nvPr>
            <p:ph type="sldImg"/>
          </p:nvPr>
        </p:nvSpPr>
        <p:spPr bwMode="auto">
          <a:xfrm>
            <a:off x="457200" y="720725"/>
            <a:ext cx="64008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57F5C2A-73ED-4E07-9A90-1944C8E18BD5}"/>
              </a:ext>
            </a:extLst>
          </p:cNvPr>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audience how we can make these parallels through government work</a:t>
            </a:r>
          </a:p>
          <a:p>
            <a:endParaRPr lang="en-US" altLang="en-US" dirty="0"/>
          </a:p>
        </p:txBody>
      </p:sp>
    </p:spTree>
    <p:extLst>
      <p:ext uri="{BB962C8B-B14F-4D97-AF65-F5344CB8AC3E}">
        <p14:creationId xmlns:p14="http://schemas.microsoft.com/office/powerpoint/2010/main" val="43181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E80BF2A-F667-433C-B635-DE38CCE6E6C7}"/>
              </a:ext>
            </a:extLst>
          </p:cNvPr>
          <p:cNvSpPr>
            <a:spLocks noGrp="1" noRot="1" noChangeAspect="1"/>
          </p:cNvSpPr>
          <p:nvPr>
            <p:ph type="sldImg"/>
          </p:nvPr>
        </p:nvSpPr>
        <p:spPr bwMode="auto">
          <a:xfrm>
            <a:off x="457200" y="720725"/>
            <a:ext cx="64008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57F5C2A-73ED-4E07-9A90-1944C8E18BD5}"/>
              </a:ext>
            </a:extLst>
          </p:cNvPr>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BERT</a:t>
            </a:r>
          </a:p>
          <a:p>
            <a:endParaRPr lang="en-US" altLang="en-US" dirty="0"/>
          </a:p>
        </p:txBody>
      </p:sp>
    </p:spTree>
    <p:extLst>
      <p:ext uri="{BB962C8B-B14F-4D97-AF65-F5344CB8AC3E}">
        <p14:creationId xmlns:p14="http://schemas.microsoft.com/office/powerpoint/2010/main" val="27544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572500" cy="3086100"/>
          </a:xfrm>
        </p:spPr>
        <p:txBody>
          <a:bodyPr tIns="0" anchor="t" anchorCtr="0">
            <a:noAutofit/>
          </a:bodyPr>
          <a:lstStyle>
            <a:lvl1pPr algn="l">
              <a:lnSpc>
                <a:spcPct val="70000"/>
              </a:lnSpc>
              <a:defRPr sz="8000">
                <a:solidFill>
                  <a:schemeClr val="tx1"/>
                </a:solidFill>
              </a:defRPr>
            </a:lvl1pPr>
          </a:lstStyle>
          <a:p>
            <a:r>
              <a:rPr lang="en-US" dirty="0"/>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0" baseline="0">
                <a:solidFill>
                  <a:schemeClr val="tx1"/>
                </a:solidFill>
                <a:latin typeface="Arial Black" panose="020B0A04020102020204" pitchFamily="34" charset="0"/>
              </a:defRPr>
            </a:lvl1pPr>
            <a:lvl2pPr marL="55561" indent="0">
              <a:lnSpc>
                <a:spcPct val="80000"/>
              </a:lnSpc>
              <a:spcAft>
                <a:spcPts val="0"/>
              </a:spcAft>
              <a:defRPr sz="2400" b="0" cap="all" baseline="0">
                <a:solidFill>
                  <a:schemeClr val="tx1"/>
                </a:solidFill>
                <a:latin typeface="Arial Black" panose="020B0A04020102020204" pitchFamily="34" charset="0"/>
              </a:defRPr>
            </a:lvl2pPr>
            <a:lvl3pPr marL="55561" indent="0">
              <a:lnSpc>
                <a:spcPct val="80000"/>
              </a:lnSpc>
              <a:spcAft>
                <a:spcPts val="0"/>
              </a:spcAft>
              <a:defRPr sz="1800" b="0" cap="all" baseline="0">
                <a:solidFill>
                  <a:schemeClr val="tx1"/>
                </a:solidFill>
                <a:latin typeface="Arial Black" panose="020B0A04020102020204" pitchFamily="34" charset="0"/>
              </a:defRPr>
            </a:lvl3pPr>
            <a:lvl4pPr marL="55561" indent="0">
              <a:lnSpc>
                <a:spcPct val="80000"/>
              </a:lnSpc>
              <a:buNone/>
              <a:defRPr sz="1800" b="0" cap="all" baseline="0">
                <a:solidFill>
                  <a:schemeClr val="tx1"/>
                </a:solidFill>
                <a:latin typeface="Arial Black" panose="020B0A04020102020204" pitchFamily="34" charset="0"/>
              </a:defRPr>
            </a:lvl4pPr>
            <a:lvl5pPr marL="55561" indent="0">
              <a:lnSpc>
                <a:spcPct val="80000"/>
              </a:lnSpc>
              <a:buNone/>
              <a:defRPr sz="1800" b="0" cap="all" baseline="0">
                <a:solidFill>
                  <a:schemeClr val="tx1"/>
                </a:solidFill>
                <a:latin typeface="Arial Black" panose="020B0A04020102020204" pitchFamily="34" charset="0"/>
              </a:defRPr>
            </a:lvl5pPr>
            <a:lvl6pPr marL="339717" indent="0">
              <a:buNone/>
              <a:defRPr/>
            </a:lvl6pPr>
            <a:lvl7pPr>
              <a:defRPr/>
            </a:lvl7pPr>
            <a:lvl8pPr>
              <a:defRPr/>
            </a:lvl8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hasCustomPrompt="1"/>
          </p:nvPr>
        </p:nvSpPr>
        <p:spPr>
          <a:xfrm>
            <a:off x="8953500" y="266700"/>
            <a:ext cx="2857501" cy="6438900"/>
          </a:xfrm>
        </p:spPr>
        <p:txBody>
          <a:bodyPr/>
          <a:lstStyle>
            <a:lvl1pPr marL="0" indent="0">
              <a:defRPr sz="2800" b="0">
                <a:solidFill>
                  <a:schemeClr val="tx1"/>
                </a:solidFill>
                <a:latin typeface="Arial Black" panose="020B0A04020102020204" pitchFamily="34" charset="0"/>
              </a:defRPr>
            </a:lvl1pPr>
            <a:lvl2pPr marL="0" indent="0">
              <a:spcAft>
                <a:spcPts val="0"/>
              </a:spcAft>
              <a:defRPr sz="2200">
                <a:solidFill>
                  <a:schemeClr val="tx1"/>
                </a:solidFill>
                <a:latin typeface="Arial" panose="020B0604020202020204" pitchFamily="34" charset="0"/>
                <a:cs typeface="Arial" panose="020B0604020202020204" pitchFamily="34" charset="0"/>
              </a:defRPr>
            </a:lvl2pPr>
            <a:lvl3pPr marL="0" indent="0">
              <a:lnSpc>
                <a:spcPct val="110000"/>
              </a:lnSpc>
              <a:spcAft>
                <a:spcPts val="600"/>
              </a:spcAft>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3pPr>
            <a:lvl4pPr marL="0" indent="0">
              <a:lnSpc>
                <a:spcPct val="110000"/>
              </a:lnSpc>
              <a:spcBef>
                <a:spcPts val="0"/>
              </a:spcBef>
              <a:buNone/>
              <a:defRPr sz="1400">
                <a:solidFill>
                  <a:schemeClr val="tx1"/>
                </a:solidFill>
                <a:latin typeface="Arial" panose="020B0604020202020204" pitchFamily="34" charset="0"/>
                <a:cs typeface="Arial" panose="020B0604020202020204" pitchFamily="34" charset="0"/>
              </a:defRPr>
            </a:lvl4pPr>
            <a:lvl5pPr marL="0" indent="0">
              <a:buFont typeface="Arial" panose="020B0604020202020204" pitchFamily="34" charset="0"/>
              <a:buNone/>
              <a:defRPr sz="2000">
                <a:solidFill>
                  <a:schemeClr val="tx1"/>
                </a:solidFill>
              </a:defRPr>
            </a:lvl5pPr>
            <a:lvl6pPr marL="344479" indent="-173034">
              <a:buFont typeface="Graphik" panose="020B0503030202060203" pitchFamily="34" charset="0"/>
              <a:buChar char="–"/>
              <a:defRPr sz="1600">
                <a:solidFill>
                  <a:schemeClr val="tx1"/>
                </a:solidFill>
              </a:defRPr>
            </a:lvl6pPr>
            <a:lvl7pPr marL="0" indent="0">
              <a:defRPr sz="1400" b="1">
                <a:solidFill>
                  <a:schemeClr val="tx1"/>
                </a:solidFill>
                <a:latin typeface="+mj-lt"/>
              </a:defRPr>
            </a:lvl7pPr>
            <a:lvl8pPr marL="0" indent="0">
              <a:defRPr sz="1400" baseline="0">
                <a:solidFill>
                  <a:schemeClr val="tx1"/>
                </a:solidFill>
                <a:latin typeface="+mn-lt"/>
              </a:defRPr>
            </a:lvl8pPr>
            <a:lvl9pPr marL="0" indent="0">
              <a:lnSpc>
                <a:spcPct val="100000"/>
              </a:lnSpc>
              <a:spcAft>
                <a:spcPts val="800"/>
              </a:spcAft>
              <a:defRPr sz="1400">
                <a:solidFill>
                  <a:schemeClr val="tx1"/>
                </a:solidFill>
                <a:latin typeface="+mn-lt"/>
              </a:defRPr>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0879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Copyright 2018 Accenture. All rights reserved.</a:t>
            </a:r>
            <a:endParaRPr lang="en-US" dirty="0"/>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11060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oters Only: Dark">
    <p:bg>
      <p:bgPr>
        <a:gradFill>
          <a:gsLst>
            <a:gs pos="0">
              <a:srgbClr val="000088"/>
            </a:gs>
            <a:gs pos="93000">
              <a:schemeClr val="accent1"/>
            </a:gs>
          </a:gsLst>
          <a:lin ang="18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t>Copyright 2018 Accenture. All rights reserved.</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9AC08D-23A9-440E-BCB9-AA1E9877CC38}" type="slidenum">
              <a:rPr lang="en-US" smtClean="0"/>
              <a:pPr/>
              <a:t>‹#›</a:t>
            </a:fld>
            <a:endParaRPr lang="en-US"/>
          </a:p>
        </p:txBody>
      </p:sp>
    </p:spTree>
    <p:extLst>
      <p:ext uri="{BB962C8B-B14F-4D97-AF65-F5344CB8AC3E}">
        <p14:creationId xmlns:p14="http://schemas.microsoft.com/office/powerpoint/2010/main" val="4846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551422"/>
            <a:ext cx="9550401" cy="530679"/>
          </a:xfrm>
        </p:spPr>
        <p:txBody>
          <a:bodyPr/>
          <a:lstStyle>
            <a:lvl1pPr algn="l">
              <a:defRPr spc="0" baseline="0"/>
            </a:lvl1pPr>
          </a:lstStyle>
          <a:p>
            <a:r>
              <a:rPr lang="en-US" dirty="0"/>
              <a:t>Click to edit Master title style</a:t>
            </a:r>
          </a:p>
        </p:txBody>
      </p:sp>
      <p:sp>
        <p:nvSpPr>
          <p:cNvPr id="3" name="Slide Number Placeholder 2"/>
          <p:cNvSpPr>
            <a:spLocks noGrp="1"/>
          </p:cNvSpPr>
          <p:nvPr>
            <p:ph type="sldNum" sz="quarter" idx="10"/>
          </p:nvPr>
        </p:nvSpPr>
        <p:spPr>
          <a:xfrm>
            <a:off x="11142135" y="6602730"/>
            <a:ext cx="1036320" cy="215900"/>
          </a:xfrm>
          <a:prstGeom prst="rect">
            <a:avLst/>
          </a:prstGeom>
        </p:spPr>
        <p:txBody>
          <a:bodyPr/>
          <a:lstStyle/>
          <a:p>
            <a:fld id="{9A433684-6986-4052-B9B6-6EE3D44A5366}" type="slidenum">
              <a:rPr lang="en-US" smtClean="0">
                <a:solidFill>
                  <a:srgbClr val="000000"/>
                </a:solidFill>
              </a:rPr>
              <a:pPr/>
              <a:t>‹#›</a:t>
            </a:fld>
            <a:endParaRPr lang="en-US" dirty="0">
              <a:solidFill>
                <a:srgbClr val="000000"/>
              </a:solidFill>
            </a:endParaRPr>
          </a:p>
        </p:txBody>
      </p:sp>
      <p:sp>
        <p:nvSpPr>
          <p:cNvPr id="16" name="Text Placeholder 15"/>
          <p:cNvSpPr>
            <a:spLocks noGrp="1"/>
          </p:cNvSpPr>
          <p:nvPr>
            <p:ph type="body" sz="quarter" idx="13"/>
          </p:nvPr>
        </p:nvSpPr>
        <p:spPr>
          <a:xfrm>
            <a:off x="203200" y="1266825"/>
            <a:ext cx="11303001" cy="45624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96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Master: Dark">
    <p:bg>
      <p:bgPr>
        <a:gradFill>
          <a:gsLst>
            <a:gs pos="0">
              <a:srgbClr val="000088"/>
            </a:gs>
            <a:gs pos="93000">
              <a:schemeClr val="accent1"/>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US" dirty="0"/>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0" baseline="0">
                <a:solidFill>
                  <a:schemeClr val="bg1"/>
                </a:solidFill>
                <a:latin typeface="Arial Black" panose="020B0A04020102020204" pitchFamily="34" charset="0"/>
              </a:defRPr>
            </a:lvl1pPr>
            <a:lvl2pPr marL="55561" indent="0">
              <a:lnSpc>
                <a:spcPct val="80000"/>
              </a:lnSpc>
              <a:spcAft>
                <a:spcPts val="0"/>
              </a:spcAft>
              <a:defRPr sz="2400" b="0" cap="all" baseline="0">
                <a:solidFill>
                  <a:schemeClr val="bg1"/>
                </a:solidFill>
                <a:latin typeface="Arial Black" panose="020B0A04020102020204" pitchFamily="34" charset="0"/>
              </a:defRPr>
            </a:lvl2pPr>
            <a:lvl3pPr marL="55561" indent="0">
              <a:lnSpc>
                <a:spcPct val="80000"/>
              </a:lnSpc>
              <a:spcAft>
                <a:spcPts val="0"/>
              </a:spcAft>
              <a:defRPr sz="1800" b="0" cap="all" baseline="0">
                <a:solidFill>
                  <a:schemeClr val="bg1"/>
                </a:solidFill>
                <a:latin typeface="Arial Black" panose="020B0A04020102020204" pitchFamily="34" charset="0"/>
              </a:defRPr>
            </a:lvl3pPr>
            <a:lvl4pPr marL="55561" indent="0">
              <a:lnSpc>
                <a:spcPct val="80000"/>
              </a:lnSpc>
              <a:buNone/>
              <a:defRPr sz="1800" b="0" cap="all" baseline="0">
                <a:solidFill>
                  <a:schemeClr val="bg1"/>
                </a:solidFill>
                <a:latin typeface="Arial Black" panose="020B0A04020102020204" pitchFamily="34" charset="0"/>
              </a:defRPr>
            </a:lvl4pPr>
            <a:lvl5pPr marL="55561" indent="0">
              <a:lnSpc>
                <a:spcPct val="80000"/>
              </a:lnSpc>
              <a:buNone/>
              <a:defRPr sz="1800" b="0" cap="all" baseline="0">
                <a:solidFill>
                  <a:schemeClr val="bg1"/>
                </a:solidFill>
                <a:latin typeface="Arial Black" panose="020B0A040201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0">
                <a:solidFill>
                  <a:schemeClr val="accent6"/>
                </a:solidFill>
                <a:latin typeface="Arial Black" panose="020B0A04020102020204" pitchFamily="34" charset="0"/>
              </a:defRPr>
            </a:lvl1pPr>
            <a:lvl2pPr marL="0" indent="0">
              <a:spcAft>
                <a:spcPts val="0"/>
              </a:spcAft>
              <a:defRPr sz="2200" b="0">
                <a:solidFill>
                  <a:schemeClr val="bg1"/>
                </a:solidFill>
                <a:latin typeface="Arial" panose="020B0604020202020204" pitchFamily="34" charset="0"/>
                <a:cs typeface="Arial" panose="020B0604020202020204" pitchFamily="34" charset="0"/>
              </a:defRPr>
            </a:lvl2pPr>
            <a:lvl3pPr marL="0" indent="0">
              <a:lnSpc>
                <a:spcPct val="90000"/>
              </a:lnSpc>
              <a:spcAft>
                <a:spcPts val="0"/>
              </a:spcAft>
              <a:buFont typeface="Arial" panose="020B0604020202020204" pitchFamily="34" charset="0"/>
              <a:buNone/>
              <a:defRPr sz="1800" b="0">
                <a:solidFill>
                  <a:schemeClr val="bg1"/>
                </a:solidFill>
                <a:latin typeface="Arial" panose="020B0604020202020204" pitchFamily="34" charset="0"/>
                <a:cs typeface="Arial" panose="020B0604020202020204" pitchFamily="34" charset="0"/>
              </a:defRPr>
            </a:lvl3pPr>
            <a:lvl4pPr marL="0" indent="0">
              <a:lnSpc>
                <a:spcPct val="90000"/>
              </a:lnSpc>
              <a:spcBef>
                <a:spcPts val="1200"/>
              </a:spcBef>
              <a:spcAft>
                <a:spcPts val="0"/>
              </a:spcAft>
              <a:buNone/>
              <a:defRPr sz="1400" b="0">
                <a:solidFill>
                  <a:schemeClr val="bg1"/>
                </a:solidFill>
                <a:latin typeface="Arial" panose="020B0604020202020204" pitchFamily="34" charset="0"/>
                <a:cs typeface="Arial" panose="020B0604020202020204" pitchFamily="34" charset="0"/>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294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7267" y="1214438"/>
            <a:ext cx="5454651" cy="201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5118" y="1214438"/>
            <a:ext cx="5456767" cy="201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12F28E8-5DD6-47B7-84F9-ABB7FC67F198}"/>
              </a:ext>
            </a:extLst>
          </p:cNvPr>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78E6D8-5F00-469E-88AC-3487AAB80CE9}" type="slidenum">
              <a:rPr kumimoji="0" lang="en-US" alt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416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FBD7145-87E8-40AC-8680-E70290AAEAC9}"/>
              </a:ext>
            </a:extLst>
          </p:cNvPr>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C447B5-BB56-40D4-B92E-7235F0CEB155}" type="slidenum">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504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 y="495302"/>
            <a:ext cx="8953500" cy="6172199"/>
          </a:xfrm>
        </p:spPr>
        <p:txBody>
          <a:bodyPr>
            <a:noAutofit/>
          </a:bodyPr>
          <a:lstStyle>
            <a:lvl1pPr marL="0" indent="0">
              <a:lnSpc>
                <a:spcPct val="65000"/>
              </a:lnSpc>
              <a:defRPr sz="12000" b="0" spc="-200" baseline="0">
                <a:latin typeface="Arial Black" panose="020B0A04020102020204" pitchFamily="34" charset="0"/>
              </a:defRPr>
            </a:lvl1pPr>
            <a:lvl2pPr marL="55561" indent="0">
              <a:lnSpc>
                <a:spcPct val="65000"/>
              </a:lnSpc>
              <a:spcAft>
                <a:spcPts val="0"/>
              </a:spcAft>
              <a:defRPr sz="6000" b="0" cap="all" spc="-150" baseline="0">
                <a:latin typeface="Arial Black" panose="020B0A04020102020204" pitchFamily="34" charset="0"/>
              </a:defRPr>
            </a:lvl2pPr>
            <a:lvl3pPr marL="55561" indent="0">
              <a:lnSpc>
                <a:spcPct val="70000"/>
              </a:lnSpc>
              <a:spcAft>
                <a:spcPts val="0"/>
              </a:spcAft>
              <a:defRPr sz="4000" b="0" cap="all" baseline="0">
                <a:latin typeface="Arial Black" panose="020B0A04020102020204" pitchFamily="34" charset="0"/>
              </a:defRPr>
            </a:lvl3pPr>
            <a:lvl4pPr marL="55561" indent="0">
              <a:lnSpc>
                <a:spcPct val="80000"/>
              </a:lnSpc>
              <a:buNone/>
              <a:defRPr sz="3000" b="0" cap="all" baseline="0">
                <a:latin typeface="Arial Black" panose="020B0A04020102020204" pitchFamily="34" charset="0"/>
              </a:defRPr>
            </a:lvl4pPr>
            <a:lvl5pPr marL="55561" indent="0">
              <a:lnSpc>
                <a:spcPct val="80000"/>
              </a:lnSpc>
              <a:buNone/>
              <a:defRPr sz="2000" b="0" cap="all" baseline="0">
                <a:latin typeface="Arial Black" panose="020B0A04020102020204" pitchFamily="34" charset="0"/>
              </a:defRPr>
            </a:lvl5pPr>
          </a:lstStyle>
          <a:p>
            <a:pPr lvl="0"/>
            <a:r>
              <a:rPr lang="en-US" dirty="0" err="1"/>
              <a:t>fIrst</a:t>
            </a:r>
            <a:r>
              <a:rPr lang="en-US" dirty="0"/>
              <a: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511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ark">
    <p:bg>
      <p:bgPr>
        <a:gradFill>
          <a:gsLst>
            <a:gs pos="7000">
              <a:schemeClr val="accent1"/>
            </a:gs>
            <a:gs pos="100000">
              <a:srgbClr val="000088"/>
            </a:gs>
          </a:gsLst>
          <a:lin ang="1800000" scaled="0"/>
        </a:gra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 y="495302"/>
            <a:ext cx="8953500" cy="6172199"/>
          </a:xfrm>
        </p:spPr>
        <p:txBody>
          <a:bodyPr>
            <a:noAutofit/>
          </a:bodyPr>
          <a:lstStyle>
            <a:lvl1pPr marL="0" indent="0">
              <a:lnSpc>
                <a:spcPct val="65000"/>
              </a:lnSpc>
              <a:defRPr sz="12000" b="0" spc="-200" baseline="0">
                <a:solidFill>
                  <a:schemeClr val="bg1"/>
                </a:solidFill>
                <a:latin typeface="Arial Black" panose="020B0A04020102020204" pitchFamily="34" charset="0"/>
              </a:defRPr>
            </a:lvl1pPr>
            <a:lvl2pPr marL="55561" indent="0">
              <a:lnSpc>
                <a:spcPct val="65000"/>
              </a:lnSpc>
              <a:spcAft>
                <a:spcPts val="0"/>
              </a:spcAft>
              <a:defRPr sz="6000" b="0" cap="all" spc="-150" baseline="0">
                <a:solidFill>
                  <a:schemeClr val="bg1"/>
                </a:solidFill>
                <a:latin typeface="Arial Black" panose="020B0A04020102020204" pitchFamily="34" charset="0"/>
              </a:defRPr>
            </a:lvl2pPr>
            <a:lvl3pPr marL="55561" indent="0">
              <a:lnSpc>
                <a:spcPct val="70000"/>
              </a:lnSpc>
              <a:spcAft>
                <a:spcPts val="0"/>
              </a:spcAft>
              <a:defRPr sz="4000" b="0" cap="all" baseline="0">
                <a:solidFill>
                  <a:schemeClr val="bg1"/>
                </a:solidFill>
                <a:latin typeface="Arial Black" panose="020B0A04020102020204" pitchFamily="34" charset="0"/>
              </a:defRPr>
            </a:lvl3pPr>
            <a:lvl4pPr marL="55561" indent="0">
              <a:lnSpc>
                <a:spcPct val="80000"/>
              </a:lnSpc>
              <a:buNone/>
              <a:defRPr sz="3000" b="0" cap="all" baseline="0">
                <a:solidFill>
                  <a:schemeClr val="bg1"/>
                </a:solidFill>
                <a:latin typeface="Arial Black" panose="020B0A04020102020204" pitchFamily="34" charset="0"/>
              </a:defRPr>
            </a:lvl4pPr>
            <a:lvl5pPr marL="55561" indent="0">
              <a:lnSpc>
                <a:spcPct val="80000"/>
              </a:lnSpc>
              <a:buNone/>
              <a:defRPr sz="2000" b="0" cap="all" baseline="0">
                <a:solidFill>
                  <a:schemeClr val="bg1"/>
                </a:solidFill>
                <a:latin typeface="Arial Black" panose="020B0A040201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err="1"/>
              <a:t>fIrst</a:t>
            </a:r>
            <a:r>
              <a:rPr lang="en-US" dirty="0"/>
              <a: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65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 or TakeAway: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571500"/>
            <a:ext cx="8572500" cy="2971800"/>
          </a:xfrm>
        </p:spPr>
        <p:txBody>
          <a:bodyPr tIns="0" anchor="t" anchorCtr="0">
            <a:noAutofit/>
          </a:bodyPr>
          <a:lstStyle>
            <a:lvl1pPr algn="l">
              <a:lnSpc>
                <a:spcPct val="70000"/>
              </a:lnSpc>
              <a:defRPr sz="10000" spc="-150" baseline="0"/>
            </a:lvl1pPr>
          </a:lstStyle>
          <a:p>
            <a:r>
              <a:rPr lang="en-US" dirty="0"/>
              <a:t>Click to EDIT TITLE</a:t>
            </a:r>
          </a:p>
        </p:txBody>
      </p:sp>
      <p:sp>
        <p:nvSpPr>
          <p:cNvPr id="8" name="Text Placeholder 7"/>
          <p:cNvSpPr>
            <a:spLocks noGrp="1"/>
          </p:cNvSpPr>
          <p:nvPr>
            <p:ph type="body" sz="quarter" idx="13" hasCustomPrompt="1"/>
          </p:nvPr>
        </p:nvSpPr>
        <p:spPr>
          <a:xfrm>
            <a:off x="380999" y="3543300"/>
            <a:ext cx="8572501" cy="3162300"/>
          </a:xfrm>
        </p:spPr>
        <p:txBody>
          <a:bodyPr>
            <a:noAutofit/>
          </a:bodyPr>
          <a:lstStyle>
            <a:lvl1pPr marL="0" indent="0">
              <a:lnSpc>
                <a:spcPct val="65000"/>
              </a:lnSpc>
              <a:defRPr sz="5000" b="0" spc="-150" baseline="0">
                <a:latin typeface="Arial Black" panose="020B0A04020102020204" pitchFamily="34" charset="0"/>
              </a:defRPr>
            </a:lvl1pPr>
            <a:lvl2pPr>
              <a:lnSpc>
                <a:spcPct val="70000"/>
              </a:lnSpc>
              <a:spcAft>
                <a:spcPts val="0"/>
              </a:spcAft>
              <a:defRPr sz="5000" b="0" cap="all" baseline="0">
                <a:latin typeface="Arial Black" panose="020B0A04020102020204" pitchFamily="34" charset="0"/>
              </a:defRPr>
            </a:lvl2pPr>
            <a:lvl3pPr>
              <a:lnSpc>
                <a:spcPct val="75000"/>
              </a:lnSpc>
              <a:spcAft>
                <a:spcPts val="0"/>
              </a:spcAft>
              <a:defRPr sz="3300" b="0" cap="all" baseline="0">
                <a:latin typeface="Arial Black" panose="020B0A04020102020204" pitchFamily="34" charset="0"/>
              </a:defRPr>
            </a:lvl3pPr>
            <a:lvl4pPr marL="55561" indent="0">
              <a:lnSpc>
                <a:spcPct val="80000"/>
              </a:lnSpc>
              <a:buNone/>
              <a:defRPr sz="2500" b="0" cap="all" baseline="0">
                <a:latin typeface="Arial Black" panose="020B0A04020102020204" pitchFamily="34" charset="0"/>
              </a:defRPr>
            </a:lvl4pPr>
            <a:lvl5pPr marL="55561" indent="0">
              <a:lnSpc>
                <a:spcPct val="85000"/>
              </a:lnSpc>
              <a:buNone/>
              <a:defRPr sz="1600" b="0" cap="all" baseline="0">
                <a:latin typeface="Arial Black" panose="020B0A04020102020204" pitchFamily="34" charset="0"/>
              </a:defRPr>
            </a:lvl5pPr>
            <a:lvl7pPr>
              <a:defRPr b="1">
                <a:latin typeface="+mn-lt"/>
              </a:defRPr>
            </a:lvl7pPr>
            <a:lvl8pPr>
              <a:defRPr>
                <a:latin typeface="+mn-lt"/>
              </a:defRPr>
            </a:lvl8pPr>
            <a:lvl9pPr>
              <a:defRPr>
                <a:latin typeface="+mn-lt"/>
              </a:defRPr>
            </a:lvl9pPr>
          </a:lstStyle>
          <a:p>
            <a:pPr lvl="0"/>
            <a:r>
              <a:rPr lang="en-US" dirty="0" err="1"/>
              <a:t>fIrst</a:t>
            </a:r>
            <a:r>
              <a:rPr lang="en-US" dirty="0"/>
              <a: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6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 or TakeAway: Dark">
    <p:bg>
      <p:bgPr>
        <a:gradFill>
          <a:gsLst>
            <a:gs pos="7000">
              <a:schemeClr val="accent1"/>
            </a:gs>
            <a:gs pos="100000">
              <a:srgbClr val="000088"/>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571500"/>
            <a:ext cx="8572500" cy="2971800"/>
          </a:xfrm>
        </p:spPr>
        <p:txBody>
          <a:bodyPr tIns="0" anchor="t" anchorCtr="0">
            <a:noAutofit/>
          </a:bodyPr>
          <a:lstStyle>
            <a:lvl1pPr algn="l">
              <a:lnSpc>
                <a:spcPct val="70000"/>
              </a:lnSpc>
              <a:defRPr sz="10000" spc="-150" baseline="0">
                <a:solidFill>
                  <a:schemeClr val="bg1"/>
                </a:solidFill>
              </a:defRPr>
            </a:lvl1pPr>
          </a:lstStyle>
          <a:p>
            <a:r>
              <a:rPr lang="en-US" dirty="0"/>
              <a:t>Click to EDIT TITLE</a:t>
            </a:r>
          </a:p>
        </p:txBody>
      </p:sp>
      <p:sp>
        <p:nvSpPr>
          <p:cNvPr id="8" name="Text Placeholder 7"/>
          <p:cNvSpPr>
            <a:spLocks noGrp="1"/>
          </p:cNvSpPr>
          <p:nvPr>
            <p:ph type="body" sz="quarter" idx="13" hasCustomPrompt="1"/>
          </p:nvPr>
        </p:nvSpPr>
        <p:spPr>
          <a:xfrm>
            <a:off x="380999" y="3543300"/>
            <a:ext cx="8572501" cy="3162300"/>
          </a:xfrm>
        </p:spPr>
        <p:txBody>
          <a:bodyPr>
            <a:noAutofit/>
          </a:bodyPr>
          <a:lstStyle>
            <a:lvl1pPr marL="0" indent="0">
              <a:lnSpc>
                <a:spcPct val="65000"/>
              </a:lnSpc>
              <a:defRPr sz="5000" b="0">
                <a:solidFill>
                  <a:schemeClr val="bg1"/>
                </a:solidFill>
                <a:latin typeface="Arial Black" panose="020B0A04020102020204" pitchFamily="34" charset="0"/>
              </a:defRPr>
            </a:lvl1pPr>
            <a:lvl2pPr>
              <a:lnSpc>
                <a:spcPct val="70000"/>
              </a:lnSpc>
              <a:spcAft>
                <a:spcPts val="0"/>
              </a:spcAft>
              <a:defRPr sz="5000" b="0" cap="all" baseline="0">
                <a:solidFill>
                  <a:schemeClr val="bg1"/>
                </a:solidFill>
                <a:latin typeface="Arial Black" panose="020B0A04020102020204" pitchFamily="34" charset="0"/>
              </a:defRPr>
            </a:lvl2pPr>
            <a:lvl3pPr>
              <a:lnSpc>
                <a:spcPct val="75000"/>
              </a:lnSpc>
              <a:spcAft>
                <a:spcPts val="0"/>
              </a:spcAft>
              <a:defRPr sz="3300" b="0" cap="all" baseline="0">
                <a:solidFill>
                  <a:schemeClr val="bg1"/>
                </a:solidFill>
                <a:latin typeface="Arial Black" panose="020B0A04020102020204" pitchFamily="34" charset="0"/>
              </a:defRPr>
            </a:lvl3pPr>
            <a:lvl4pPr marL="55561" indent="0">
              <a:lnSpc>
                <a:spcPct val="80000"/>
              </a:lnSpc>
              <a:buNone/>
              <a:defRPr sz="2500" b="0" cap="all" baseline="0">
                <a:solidFill>
                  <a:schemeClr val="bg1"/>
                </a:solidFill>
                <a:latin typeface="Arial Black" panose="020B0A04020102020204" pitchFamily="34" charset="0"/>
              </a:defRPr>
            </a:lvl4pPr>
            <a:lvl5pPr marL="55561" indent="0">
              <a:lnSpc>
                <a:spcPct val="85000"/>
              </a:lnSpc>
              <a:buNone/>
              <a:defRPr sz="1600" b="0" cap="all" baseline="0">
                <a:solidFill>
                  <a:schemeClr val="bg1"/>
                </a:solidFill>
                <a:latin typeface="Arial Black" panose="020B0A04020102020204" pitchFamily="34" charset="0"/>
              </a:defRPr>
            </a:lvl5pPr>
            <a:lvl6pPr>
              <a:defRPr>
                <a:solidFill>
                  <a:schemeClr val="bg1"/>
                </a:solidFill>
              </a:defRPr>
            </a:lvl6pPr>
            <a:lvl7pPr>
              <a:defRPr b="1">
                <a:solidFill>
                  <a:schemeClr val="bg1"/>
                </a:solidFill>
                <a:latin typeface="+mn-lt"/>
              </a:defRPr>
            </a:lvl7pPr>
            <a:lvl8pPr>
              <a:defRPr>
                <a:solidFill>
                  <a:schemeClr val="bg1"/>
                </a:solidFill>
                <a:latin typeface="+mn-lt"/>
              </a:defRPr>
            </a:lvl8pPr>
            <a:lvl9pPr>
              <a:defRPr>
                <a:solidFill>
                  <a:schemeClr val="bg1"/>
                </a:solidFill>
                <a:latin typeface="+mn-lt"/>
              </a:defRPr>
            </a:lvl9pPr>
          </a:lstStyle>
          <a:p>
            <a:pPr lvl="0"/>
            <a:r>
              <a:rPr lang="en-US" dirty="0" err="1"/>
              <a:t>fIrst</a:t>
            </a:r>
            <a:r>
              <a:rPr lang="en-US" dirty="0"/>
              <a: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0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Master: Dark">
    <p:bg>
      <p:bgPr>
        <a:gradFill>
          <a:gsLst>
            <a:gs pos="0">
              <a:srgbClr val="000088"/>
            </a:gs>
            <a:gs pos="93000">
              <a:schemeClr val="accent1"/>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US" dirty="0"/>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0" baseline="0">
                <a:solidFill>
                  <a:schemeClr val="bg1"/>
                </a:solidFill>
                <a:latin typeface="Arial Black" panose="020B0A04020102020204" pitchFamily="34" charset="0"/>
              </a:defRPr>
            </a:lvl1pPr>
            <a:lvl2pPr marL="55561" indent="0">
              <a:lnSpc>
                <a:spcPct val="80000"/>
              </a:lnSpc>
              <a:spcAft>
                <a:spcPts val="0"/>
              </a:spcAft>
              <a:defRPr sz="2400" b="0" cap="all" baseline="0">
                <a:solidFill>
                  <a:schemeClr val="bg1"/>
                </a:solidFill>
                <a:latin typeface="Arial Black" panose="020B0A04020102020204" pitchFamily="34" charset="0"/>
              </a:defRPr>
            </a:lvl2pPr>
            <a:lvl3pPr marL="55561" indent="0">
              <a:lnSpc>
                <a:spcPct val="80000"/>
              </a:lnSpc>
              <a:spcAft>
                <a:spcPts val="0"/>
              </a:spcAft>
              <a:defRPr sz="1800" b="0" cap="all" baseline="0">
                <a:solidFill>
                  <a:schemeClr val="bg1"/>
                </a:solidFill>
                <a:latin typeface="Arial Black" panose="020B0A04020102020204" pitchFamily="34" charset="0"/>
              </a:defRPr>
            </a:lvl3pPr>
            <a:lvl4pPr marL="55561" indent="0">
              <a:lnSpc>
                <a:spcPct val="80000"/>
              </a:lnSpc>
              <a:buNone/>
              <a:defRPr sz="1800" b="0" cap="all" baseline="0">
                <a:solidFill>
                  <a:schemeClr val="bg1"/>
                </a:solidFill>
                <a:latin typeface="Arial Black" panose="020B0A04020102020204" pitchFamily="34" charset="0"/>
              </a:defRPr>
            </a:lvl4pPr>
            <a:lvl5pPr marL="55561" indent="0">
              <a:lnSpc>
                <a:spcPct val="80000"/>
              </a:lnSpc>
              <a:buNone/>
              <a:defRPr sz="1800" b="0" cap="all" baseline="0">
                <a:solidFill>
                  <a:schemeClr val="bg1"/>
                </a:solidFill>
                <a:latin typeface="Arial Black" panose="020B0A040201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0">
                <a:solidFill>
                  <a:schemeClr val="accent6"/>
                </a:solidFill>
                <a:latin typeface="Arial Black" panose="020B0A04020102020204" pitchFamily="34" charset="0"/>
              </a:defRPr>
            </a:lvl1pPr>
            <a:lvl2pPr marL="0" indent="0">
              <a:spcAft>
                <a:spcPts val="0"/>
              </a:spcAft>
              <a:defRPr sz="2200" b="0">
                <a:solidFill>
                  <a:schemeClr val="bg1"/>
                </a:solidFill>
                <a:latin typeface="Arial" panose="020B0604020202020204" pitchFamily="34" charset="0"/>
                <a:cs typeface="Arial" panose="020B0604020202020204" pitchFamily="34" charset="0"/>
              </a:defRPr>
            </a:lvl2pPr>
            <a:lvl3pPr marL="0" indent="0">
              <a:lnSpc>
                <a:spcPct val="90000"/>
              </a:lnSpc>
              <a:spcAft>
                <a:spcPts val="0"/>
              </a:spcAft>
              <a:buFont typeface="Arial" panose="020B0604020202020204" pitchFamily="34" charset="0"/>
              <a:buNone/>
              <a:defRPr sz="1800" b="0">
                <a:solidFill>
                  <a:schemeClr val="bg1"/>
                </a:solidFill>
                <a:latin typeface="Arial" panose="020B0604020202020204" pitchFamily="34" charset="0"/>
                <a:cs typeface="Arial" panose="020B0604020202020204" pitchFamily="34" charset="0"/>
              </a:defRPr>
            </a:lvl3pPr>
            <a:lvl4pPr marL="0" indent="0">
              <a:lnSpc>
                <a:spcPct val="90000"/>
              </a:lnSpc>
              <a:spcBef>
                <a:spcPts val="1200"/>
              </a:spcBef>
              <a:spcAft>
                <a:spcPts val="0"/>
              </a:spcAft>
              <a:buNone/>
              <a:defRPr sz="1400" b="0">
                <a:solidFill>
                  <a:schemeClr val="bg1"/>
                </a:solidFill>
                <a:latin typeface="Arial" panose="020B0604020202020204" pitchFamily="34" charset="0"/>
                <a:cs typeface="Arial" panose="020B0604020202020204" pitchFamily="34" charset="0"/>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619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72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FIDENTIAL Title Master: Dark">
    <p:bg>
      <p:bgPr>
        <a:gradFill>
          <a:gsLst>
            <a:gs pos="0">
              <a:srgbClr val="000088"/>
            </a:gs>
            <a:gs pos="93000">
              <a:schemeClr val="accent1"/>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US" dirty="0"/>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80000"/>
              </a:lnSpc>
              <a:defRPr sz="1800" b="0" baseline="0">
                <a:solidFill>
                  <a:schemeClr val="accent5"/>
                </a:solidFill>
                <a:latin typeface="Arial Black" panose="020B0A04020102020204" pitchFamily="34" charset="0"/>
              </a:defRPr>
            </a:lvl1pPr>
            <a:lvl2pPr marL="0" indent="0">
              <a:lnSpc>
                <a:spcPct val="75000"/>
              </a:lnSpc>
              <a:spcAft>
                <a:spcPts val="0"/>
              </a:spcAft>
              <a:defRPr sz="2400" b="1" cap="all" baseline="0">
                <a:solidFill>
                  <a:schemeClr val="accent5"/>
                </a:solidFill>
                <a:latin typeface="+mn-lt"/>
              </a:defRPr>
            </a:lvl2pPr>
            <a:lvl3pPr marL="0" indent="0">
              <a:lnSpc>
                <a:spcPct val="80000"/>
              </a:lnSpc>
              <a:spcAft>
                <a:spcPts val="0"/>
              </a:spcAft>
              <a:defRPr sz="1600" b="1" cap="all" baseline="0">
                <a:solidFill>
                  <a:schemeClr val="accent5"/>
                </a:solidFill>
                <a:latin typeface="+mn-lt"/>
              </a:defRPr>
            </a:lvl3pPr>
            <a:lvl4pPr marL="0" indent="0">
              <a:lnSpc>
                <a:spcPct val="80000"/>
              </a:lnSpc>
              <a:buNone/>
              <a:defRPr sz="1400" b="1" cap="all" baseline="0">
                <a:solidFill>
                  <a:schemeClr val="accent5"/>
                </a:solidFill>
                <a:latin typeface="+mn-lt"/>
              </a:defRPr>
            </a:lvl4pPr>
            <a:lvl5pPr marL="0" indent="0">
              <a:lnSpc>
                <a:spcPct val="90000"/>
              </a:lnSpc>
              <a:buNone/>
              <a:defRPr sz="1100" b="1" cap="all" baseline="0">
                <a:solidFill>
                  <a:schemeClr val="accent5"/>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First level</a:t>
            </a:r>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0">
                <a:solidFill>
                  <a:schemeClr val="accent6"/>
                </a:solidFill>
                <a:latin typeface="Arial Black" panose="020B0A04020102020204" pitchFamily="34" charset="0"/>
              </a:defRPr>
            </a:lvl1pPr>
            <a:lvl2pPr marL="0" indent="0">
              <a:lnSpc>
                <a:spcPct val="90000"/>
              </a:lnSpc>
              <a:spcAft>
                <a:spcPts val="0"/>
              </a:spcAft>
              <a:defRPr sz="2200">
                <a:solidFill>
                  <a:schemeClr val="bg1"/>
                </a:solidFill>
                <a:latin typeface="Arial" panose="020B0604020202020204" pitchFamily="34" charset="0"/>
                <a:cs typeface="Arial" panose="020B0604020202020204" pitchFamily="34" charset="0"/>
              </a:defRPr>
            </a:lvl2pPr>
            <a:lvl3pPr marL="0" indent="0">
              <a:lnSpc>
                <a:spcPct val="90000"/>
              </a:lnSpc>
              <a:spcAft>
                <a:spcPts val="0"/>
              </a:spcAft>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3pPr>
            <a:lvl4pPr marL="0" indent="0">
              <a:lnSpc>
                <a:spcPct val="90000"/>
              </a:lnSpc>
              <a:spcBef>
                <a:spcPts val="1200"/>
              </a:spcBef>
              <a:buNone/>
              <a:defRPr sz="1400">
                <a:solidFill>
                  <a:schemeClr val="bg1"/>
                </a:solidFill>
                <a:latin typeface="Arial" panose="020B0604020202020204" pitchFamily="34" charset="0"/>
                <a:cs typeface="Arial" panose="020B0604020202020204" pitchFamily="34" charset="0"/>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6292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a:t>Copyright 2018 Accenture. All rights reserved.</a:t>
            </a:r>
            <a:endParaRPr lang="en-US" dirty="0"/>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08969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2018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4101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2018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933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096001" y="284723"/>
            <a:ext cx="5715000" cy="1086879"/>
          </a:xfrm>
        </p:spPr>
        <p:txBody>
          <a:bodyPr/>
          <a:lstStyle>
            <a:lvl1pPr marL="0" indent="0">
              <a:lnSpc>
                <a:spcPct val="85000"/>
              </a:lnSpc>
              <a:spcBef>
                <a:spcPts val="0"/>
              </a:spcBef>
              <a:spcAft>
                <a:spcPts val="0"/>
              </a:spcAft>
              <a:defRPr sz="1600" b="1" cap="all" baseline="0"/>
            </a:lvl1pPr>
            <a:lvl2pPr marL="0" indent="0">
              <a:lnSpc>
                <a:spcPct val="76000"/>
              </a:lnSpc>
              <a:spcBef>
                <a:spcPts val="0"/>
              </a:spcBef>
              <a:spcAft>
                <a:spcPts val="0"/>
              </a:spcAft>
              <a:buNone/>
              <a:defRPr sz="2600" b="0" cap="all" baseline="0">
                <a:latin typeface="Arial Black" panose="020B0A04020102020204" pitchFamily="34" charset="0"/>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7" name="Footer Placeholder 6"/>
          <p:cNvSpPr>
            <a:spLocks noGrp="1"/>
          </p:cNvSpPr>
          <p:nvPr>
            <p:ph type="ftr" sz="quarter" idx="16"/>
          </p:nvPr>
        </p:nvSpPr>
        <p:spPr/>
        <p:txBody>
          <a:bodyPr/>
          <a:lstStyle/>
          <a:p>
            <a:r>
              <a:rPr lang="en-US"/>
              <a:t>Copyright 2018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4" name="Title 3"/>
          <p:cNvSpPr>
            <a:spLocks noGrp="1"/>
          </p:cNvSpPr>
          <p:nvPr>
            <p:ph type="title"/>
          </p:nvPr>
        </p:nvSpPr>
        <p:spPr>
          <a:xfrm>
            <a:off x="381001" y="380999"/>
            <a:ext cx="5715001" cy="990601"/>
          </a:xfrm>
        </p:spPr>
        <p:txBody>
          <a:bodyPr/>
          <a:lstStyle/>
          <a:p>
            <a:r>
              <a:rPr lang="en-US" dirty="0"/>
              <a:t>Click to edit Master title style</a:t>
            </a:r>
          </a:p>
        </p:txBody>
      </p:sp>
      <p:sp>
        <p:nvSpPr>
          <p:cNvPr id="12" name="Content Placeholder 11"/>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9461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and 2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096001" y="284723"/>
            <a:ext cx="5715000" cy="1086879"/>
          </a:xfrm>
        </p:spPr>
        <p:txBody>
          <a:bodyPr/>
          <a:lstStyle>
            <a:lvl1pPr marL="0" indent="0">
              <a:lnSpc>
                <a:spcPct val="85000"/>
              </a:lnSpc>
              <a:spcBef>
                <a:spcPts val="0"/>
              </a:spcBef>
              <a:spcAft>
                <a:spcPts val="0"/>
              </a:spcAft>
              <a:defRPr sz="1600" b="1" cap="all" baseline="0"/>
            </a:lvl1pPr>
            <a:lvl2pPr marL="0" indent="0">
              <a:lnSpc>
                <a:spcPct val="76000"/>
              </a:lnSpc>
              <a:spcBef>
                <a:spcPts val="0"/>
              </a:spcBef>
              <a:spcAft>
                <a:spcPts val="0"/>
              </a:spcAft>
              <a:buNone/>
              <a:defRPr sz="2600" b="0" cap="all" baseline="0">
                <a:latin typeface="Arial Black" panose="020B0A04020102020204" pitchFamily="34" charset="0"/>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7" name="Footer Placeholder 6"/>
          <p:cNvSpPr>
            <a:spLocks noGrp="1"/>
          </p:cNvSpPr>
          <p:nvPr>
            <p:ph type="ftr" sz="quarter" idx="16"/>
          </p:nvPr>
        </p:nvSpPr>
        <p:spPr/>
        <p:txBody>
          <a:bodyPr/>
          <a:lstStyle/>
          <a:p>
            <a:r>
              <a:rPr lang="en-US"/>
              <a:t>Copyright 2018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4" name="Title 3"/>
          <p:cNvSpPr>
            <a:spLocks noGrp="1"/>
          </p:cNvSpPr>
          <p:nvPr>
            <p:ph type="title"/>
          </p:nvPr>
        </p:nvSpPr>
        <p:spPr>
          <a:xfrm>
            <a:off x="381001" y="380999"/>
            <a:ext cx="5715001" cy="990601"/>
          </a:xfrm>
        </p:spPr>
        <p:txBody>
          <a:bodyPr/>
          <a:lstStyle/>
          <a:p>
            <a:r>
              <a:rPr lang="en-US" dirty="0"/>
              <a:t>Click to edit Master title style</a:t>
            </a:r>
          </a:p>
        </p:txBody>
      </p:sp>
      <p:sp>
        <p:nvSpPr>
          <p:cNvPr id="12" name="Content Placeholder 11"/>
          <p:cNvSpPr>
            <a:spLocks noGrp="1"/>
          </p:cNvSpPr>
          <p:nvPr>
            <p:ph sz="quarter" idx="18"/>
          </p:nvPr>
        </p:nvSpPr>
        <p:spPr>
          <a:xfrm>
            <a:off x="381001" y="1828802"/>
            <a:ext cx="57150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8" name="Content Placeholder 11"/>
          <p:cNvSpPr>
            <a:spLocks noGrp="1"/>
          </p:cNvSpPr>
          <p:nvPr>
            <p:ph sz="quarter" idx="19"/>
          </p:nvPr>
        </p:nvSpPr>
        <p:spPr>
          <a:xfrm>
            <a:off x="6103621" y="1828804"/>
            <a:ext cx="57150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116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2018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06859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84910590"/>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706" r:id="rId3"/>
  </p:sldLayoutIdLst>
  <p:hf sldNum="0" hdr="0" dt="0"/>
  <p:txStyles>
    <p:titleStyle>
      <a:lvl1pPr marL="0" indent="0" algn="l" defTabSz="914377" rtl="0" eaLnBrk="1" latinLnBrk="0" hangingPunct="1">
        <a:lnSpc>
          <a:spcPct val="70000"/>
        </a:lnSpc>
        <a:spcBef>
          <a:spcPct val="0"/>
        </a:spcBef>
        <a:buNone/>
        <a:defRPr sz="4000" b="0" kern="1200" cap="all" baseline="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Arial" panose="020B0604020202020204" pitchFamily="34" charset="0"/>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userDrawn="1">
          <p15:clr>
            <a:srgbClr val="F26B43"/>
          </p15:clr>
        </p15:guide>
        <p15:guide id="2" pos="5640" userDrawn="1">
          <p15:clr>
            <a:srgbClr val="F26B43"/>
          </p15:clr>
        </p15:guide>
        <p15:guide id="4" userDrawn="1">
          <p15:clr>
            <a:srgbClr val="F26B43"/>
          </p15:clr>
        </p15:guide>
        <p15:guide id="5" orient="horz" pos="240" userDrawn="1">
          <p15:clr>
            <a:srgbClr val="F26B43"/>
          </p15:clr>
        </p15:guide>
        <p15:guide id="6" orient="horz" userDrawn="1">
          <p15:clr>
            <a:srgbClr val="F26B43"/>
          </p15:clr>
        </p15:guide>
        <p15:guide id="7" pos="7680" userDrawn="1">
          <p15:clr>
            <a:srgbClr val="F26B43"/>
          </p15:clr>
        </p15:guide>
        <p15:guide id="9" pos="240" userDrawn="1">
          <p15:clr>
            <a:srgbClr val="F26B43"/>
          </p15:clr>
        </p15:guide>
        <p15:guide id="10" orient="horz" pos="4224" userDrawn="1">
          <p15:clr>
            <a:srgbClr val="F26B43"/>
          </p15:clr>
        </p15:guide>
        <p15:guide id="11" pos="3840" userDrawn="1">
          <p15:clr>
            <a:srgbClr val="F26B43"/>
          </p15:clr>
        </p15:guide>
        <p15:guide id="13" pos="2040" userDrawn="1">
          <p15:clr>
            <a:srgbClr val="F26B43"/>
          </p15:clr>
        </p15:guide>
        <p15:guide id="14" pos="7440" userDrawn="1">
          <p15:clr>
            <a:srgbClr val="F26B43"/>
          </p15:clr>
        </p15:guide>
        <p15:guide id="15" orient="horz" pos="2232" userDrawn="1">
          <p15:clr>
            <a:srgbClr val="F26B43"/>
          </p15:clr>
        </p15:guide>
        <p15:guide id="16" orient="horz" pos="3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Arial" panose="020B0604020202020204" pitchFamily="34" charset="0"/>
                <a:cs typeface="Arial" panose="020B0604020202020204" pitchFamily="34" charset="0"/>
              </a:defRPr>
            </a:lvl1pPr>
          </a:lstStyle>
          <a:p>
            <a:r>
              <a:rPr lang="en-US"/>
              <a:t>Copyright 2018 Accenture. All rights reserved.</a:t>
            </a:r>
            <a:endParaRPr lang="en-US" dirty="0"/>
          </a:p>
        </p:txBody>
      </p:sp>
      <p:sp>
        <p:nvSpPr>
          <p:cNvPr id="6"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Arial" panose="020B0604020202020204" pitchFamily="34" charset="0"/>
                <a:cs typeface="Arial" panose="020B0604020202020204" pitchFamily="34" charset="0"/>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651900722"/>
      </p:ext>
    </p:extLst>
  </p:cSld>
  <p:clrMap bg1="lt1" tx1="dk1" bg2="lt2" tx2="dk2" accent1="accent1" accent2="accent2" accent3="accent3" accent4="accent4" accent5="accent5" accent6="accent6" hlink="hlink" folHlink="folHlink"/>
  <p:sldLayoutIdLst>
    <p:sldLayoutId id="2147483676" r:id="rId1"/>
    <p:sldLayoutId id="2147483700" r:id="rId2"/>
    <p:sldLayoutId id="2147483701" r:id="rId3"/>
    <p:sldLayoutId id="2147483680" r:id="rId4"/>
    <p:sldLayoutId id="2147483707" r:id="rId5"/>
    <p:sldLayoutId id="2147483702" r:id="rId6"/>
    <p:sldLayoutId id="2147483664" r:id="rId7"/>
    <p:sldLayoutId id="2147483670" r:id="rId8"/>
    <p:sldLayoutId id="2147483709" r:id="rId9"/>
    <p:sldLayoutId id="2147483712" r:id="rId10"/>
    <p:sldLayoutId id="2147483713" r:id="rId11"/>
    <p:sldLayoutId id="2147483714" r:id="rId12"/>
  </p:sldLayoutIdLst>
  <p:hf sldNum="0" hdr="0" dt="0"/>
  <p:txStyles>
    <p:titleStyle>
      <a:lvl1pPr marL="0" indent="0" algn="l" defTabSz="914377" rtl="0" eaLnBrk="1" latinLnBrk="0" hangingPunct="1">
        <a:lnSpc>
          <a:spcPct val="70000"/>
        </a:lnSpc>
        <a:spcBef>
          <a:spcPct val="0"/>
        </a:spcBef>
        <a:buNone/>
        <a:defRPr sz="4000" b="0" kern="1200" cap="all" baseline="0">
          <a:solidFill>
            <a:schemeClr val="tx1"/>
          </a:solidFill>
          <a:latin typeface="Arial Black" panose="020B0A04020102020204" pitchFamily="34" charset="0"/>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userDrawn="1">
          <p15:clr>
            <a:srgbClr val="F26B43"/>
          </p15:clr>
        </p15:guide>
        <p15:guide id="2" pos="5640" userDrawn="1">
          <p15:clr>
            <a:srgbClr val="F26B43"/>
          </p15:clr>
        </p15:guide>
        <p15:guide id="3" userDrawn="1">
          <p15:clr>
            <a:srgbClr val="F26B43"/>
          </p15:clr>
        </p15:guide>
        <p15:guide id="6" orient="horz" userDrawn="1">
          <p15:clr>
            <a:srgbClr val="F26B43"/>
          </p15:clr>
        </p15:guide>
        <p15:guide id="8" pos="7680" userDrawn="1">
          <p15:clr>
            <a:srgbClr val="F26B43"/>
          </p15:clr>
        </p15:guide>
        <p15:guide id="9" pos="240" userDrawn="1">
          <p15:clr>
            <a:srgbClr val="F26B43"/>
          </p15:clr>
        </p15:guide>
        <p15:guide id="10" orient="horz" pos="4224" userDrawn="1">
          <p15:clr>
            <a:srgbClr val="F26B43"/>
          </p15:clr>
        </p15:guide>
        <p15:guide id="11" pos="3840" userDrawn="1">
          <p15:clr>
            <a:srgbClr val="F26B43"/>
          </p15:clr>
        </p15:guide>
        <p15:guide id="13" pos="2040" userDrawn="1">
          <p15:clr>
            <a:srgbClr val="F26B43"/>
          </p15:clr>
        </p15:guide>
        <p15:guide id="14" pos="7440" userDrawn="1">
          <p15:clr>
            <a:srgbClr val="F26B43"/>
          </p15:clr>
        </p15:guide>
        <p15:guide id="16" orient="horz" pos="240" userDrawn="1">
          <p15:clr>
            <a:srgbClr val="F26B43"/>
          </p15:clr>
        </p15:guide>
        <p15:guide id="17" orient="horz" pos="4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676401"/>
            <a:ext cx="11430000" cy="4842607"/>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8"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Arial" panose="020B0604020202020204" pitchFamily="34" charset="0"/>
                <a:cs typeface="Arial" panose="020B0604020202020204" pitchFamily="34" charset="0"/>
              </a:defRPr>
            </a:lvl1pPr>
          </a:lstStyle>
          <a:p>
            <a:r>
              <a:rPr lang="en-US"/>
              <a:t>Copyright 2018 Accenture. All rights reserved.</a:t>
            </a:r>
            <a:endParaRPr lang="en-US" dirty="0"/>
          </a:p>
        </p:txBody>
      </p:sp>
      <p:sp>
        <p:nvSpPr>
          <p:cNvPr id="9"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Arial" panose="020B0604020202020204" pitchFamily="34" charset="0"/>
                <a:cs typeface="Arial" panose="020B0604020202020204" pitchFamily="34" charset="0"/>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983986633"/>
      </p:ext>
    </p:extLst>
  </p:cSld>
  <p:clrMap bg1="lt1" tx1="dk1" bg2="lt2" tx2="dk2" accent1="accent1" accent2="accent2" accent3="accent3" accent4="accent4" accent5="accent5" accent6="accent6" hlink="hlink" folHlink="folHlink"/>
  <p:sldLayoutIdLst>
    <p:sldLayoutId id="2147483666" r:id="rId1"/>
    <p:sldLayoutId id="2147483671" r:id="rId2"/>
  </p:sldLayoutIdLst>
  <p:hf sldNum="0" hdr="0" dt="0"/>
  <p:txStyles>
    <p:titleStyle>
      <a:lvl1pPr marL="0" indent="0" algn="l" defTabSz="914377" rtl="0" eaLnBrk="1" latinLnBrk="0" hangingPunct="1">
        <a:lnSpc>
          <a:spcPct val="70000"/>
        </a:lnSpc>
        <a:spcBef>
          <a:spcPct val="0"/>
        </a:spcBef>
        <a:buNone/>
        <a:defRPr sz="6000" b="0" kern="1200" cap="all" baseline="0">
          <a:solidFill>
            <a:schemeClr val="tx1"/>
          </a:solidFill>
          <a:latin typeface="Arial Black" panose="020B0A04020102020204" pitchFamily="34" charset="0"/>
          <a:ea typeface="+mj-ea"/>
          <a:cs typeface="Arial" panose="020B0604020202020204" pitchFamily="34" charset="0"/>
        </a:defRPr>
      </a:lvl1pPr>
    </p:titleStyle>
    <p:body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48" userDrawn="1">
          <p15:clr>
            <a:srgbClr val="F26B43"/>
          </p15:clr>
        </p15:guide>
        <p15:guide id="2" pos="5640" userDrawn="1">
          <p15:clr>
            <a:srgbClr val="F26B43"/>
          </p15:clr>
        </p15:guide>
        <p15:guide id="4" userDrawn="1">
          <p15:clr>
            <a:srgbClr val="F26B43"/>
          </p15:clr>
        </p15:guide>
        <p15:guide id="5" orient="horz" pos="240" userDrawn="1">
          <p15:clr>
            <a:srgbClr val="F26B43"/>
          </p15:clr>
        </p15:guide>
        <p15:guide id="6" orient="horz" userDrawn="1">
          <p15:clr>
            <a:srgbClr val="F26B43"/>
          </p15:clr>
        </p15:guide>
        <p15:guide id="7" pos="7680" userDrawn="1">
          <p15:clr>
            <a:srgbClr val="F26B43"/>
          </p15:clr>
        </p15:guide>
        <p15:guide id="9" pos="240" userDrawn="1">
          <p15:clr>
            <a:srgbClr val="F26B43"/>
          </p15:clr>
        </p15:guide>
        <p15:guide id="10" orient="horz" pos="4224" userDrawn="1">
          <p15:clr>
            <a:srgbClr val="F26B43"/>
          </p15:clr>
        </p15:guide>
        <p15:guide id="11" pos="3840" userDrawn="1">
          <p15:clr>
            <a:srgbClr val="F26B43"/>
          </p15:clr>
        </p15:guide>
        <p15:guide id="13" pos="2040" userDrawn="1">
          <p15:clr>
            <a:srgbClr val="F26B43"/>
          </p15:clr>
        </p15:guide>
        <p15:guide id="14" orient="horz" pos="2232" userDrawn="1">
          <p15:clr>
            <a:srgbClr val="F26B43"/>
          </p15:clr>
        </p15:guide>
        <p15:guide id="15" pos="7440" userDrawn="1">
          <p15:clr>
            <a:srgbClr val="F26B43"/>
          </p15:clr>
        </p15:guide>
        <p15:guide id="16" orient="horz" pos="4104" userDrawn="1">
          <p15:clr>
            <a:srgbClr val="F26B43"/>
          </p15:clr>
        </p15:guide>
        <p15:guide id="17" orient="horz" pos="32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90206"/>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8"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t>Copyright 2018 Accenture. All rights reserved.</a:t>
            </a:r>
            <a:endParaRPr lang="en-US" dirty="0"/>
          </a:p>
        </p:txBody>
      </p:sp>
      <p:sp>
        <p:nvSpPr>
          <p:cNvPr id="9"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199068667"/>
      </p:ext>
    </p:extLst>
  </p:cSld>
  <p:clrMap bg1="lt1" tx1="dk1" bg2="lt2" tx2="dk2" accent1="accent1" accent2="accent2" accent3="accent3" accent4="accent4" accent5="accent5" accent6="accent6" hlink="hlink" folHlink="folHlink"/>
  <p:sldLayoutIdLst>
    <p:sldLayoutId id="2147483699" r:id="rId1"/>
    <p:sldLayoutId id="2147483704" r:id="rId2"/>
    <p:sldLayoutId id="2147483703" r:id="rId3"/>
  </p:sldLayoutIdLst>
  <p:hf sldNum="0" hdr="0" dt="0"/>
  <p:txStyles>
    <p:titleStyle>
      <a:lvl1pPr marL="0" indent="0" algn="l" defTabSz="914377" rtl="0" eaLnBrk="1" latinLnBrk="0" hangingPunct="1">
        <a:lnSpc>
          <a:spcPct val="70000"/>
        </a:lnSpc>
        <a:spcBef>
          <a:spcPct val="0"/>
        </a:spcBef>
        <a:buNone/>
        <a:defRPr sz="4000" b="0" kern="1200" cap="all" baseline="0">
          <a:solidFill>
            <a:schemeClr val="tx1"/>
          </a:solidFill>
          <a:latin typeface="Arial Black" panose="020B0A04020102020204" pitchFamily="34" charset="0"/>
          <a:ea typeface="+mj-ea"/>
          <a:cs typeface="+mj-cs"/>
        </a:defRPr>
      </a:lvl1pPr>
    </p:titleStyle>
    <p:body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48" userDrawn="1">
          <p15:clr>
            <a:srgbClr val="F26B43"/>
          </p15:clr>
        </p15:guide>
        <p15:guide id="2" pos="5640" userDrawn="1">
          <p15:clr>
            <a:srgbClr val="F26B43"/>
          </p15:clr>
        </p15:guide>
        <p15:guide id="4" userDrawn="1">
          <p15:clr>
            <a:srgbClr val="F26B43"/>
          </p15:clr>
        </p15:guide>
        <p15:guide id="5" orient="horz" pos="240" userDrawn="1">
          <p15:clr>
            <a:srgbClr val="F26B43"/>
          </p15:clr>
        </p15:guide>
        <p15:guide id="6" orient="horz" userDrawn="1">
          <p15:clr>
            <a:srgbClr val="F26B43"/>
          </p15:clr>
        </p15:guide>
        <p15:guide id="7" pos="7680" userDrawn="1">
          <p15:clr>
            <a:srgbClr val="F26B43"/>
          </p15:clr>
        </p15:guide>
        <p15:guide id="9" pos="240" userDrawn="1">
          <p15:clr>
            <a:srgbClr val="F26B43"/>
          </p15:clr>
        </p15:guide>
        <p15:guide id="10" orient="horz" pos="4224" userDrawn="1">
          <p15:clr>
            <a:srgbClr val="F26B43"/>
          </p15:clr>
        </p15:guide>
        <p15:guide id="11" pos="3840" userDrawn="1">
          <p15:clr>
            <a:srgbClr val="F26B43"/>
          </p15:clr>
        </p15:guide>
        <p15:guide id="13" pos="2040" userDrawn="1">
          <p15:clr>
            <a:srgbClr val="F26B43"/>
          </p15:clr>
        </p15:guide>
        <p15:guide id="14" orient="horz" pos="2232" userDrawn="1">
          <p15:clr>
            <a:srgbClr val="F26B43"/>
          </p15:clr>
        </p15:guide>
        <p15:guide id="15" pos="7440" userDrawn="1">
          <p15:clr>
            <a:srgbClr val="F26B43"/>
          </p15:clr>
        </p15:guide>
        <p15:guide id="16" orient="horz" pos="4104" userDrawn="1">
          <p15:clr>
            <a:srgbClr val="F26B43"/>
          </p15:clr>
        </p15:guide>
        <p15:guide id="17"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4.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20063" y="4940968"/>
            <a:ext cx="3096938" cy="1600200"/>
          </a:xfrm>
        </p:spPr>
        <p:txBody>
          <a:bodyPr/>
          <a:lstStyle/>
          <a:p>
            <a:pPr lvl="1">
              <a:buNone/>
            </a:pPr>
            <a:r>
              <a:rPr lang="en-US" dirty="0"/>
              <a:t>Training</a:t>
            </a:r>
          </a:p>
        </p:txBody>
      </p:sp>
      <p:sp>
        <p:nvSpPr>
          <p:cNvPr id="9" name="Freeform 5"/>
          <p:cNvSpPr>
            <a:spLocks/>
          </p:cNvSpPr>
          <p:nvPr/>
        </p:nvSpPr>
        <p:spPr bwMode="auto">
          <a:xfrm>
            <a:off x="3017519" y="2640353"/>
            <a:ext cx="5632704" cy="3641058"/>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flip="none" rotWithShape="1">
            <a:gsLst>
              <a:gs pos="10000">
                <a:srgbClr val="FFFF00"/>
              </a:gs>
              <a:gs pos="98000">
                <a:srgbClr val="FF9500"/>
              </a:gs>
            </a:gsLst>
            <a:lin ang="19500000" scaled="0"/>
            <a:tileRect/>
          </a:gradFill>
          <a:ln>
            <a:noFill/>
          </a:ln>
          <a:effectLst/>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endParaRPr>
          </a:p>
        </p:txBody>
      </p:sp>
      <p:sp>
        <p:nvSpPr>
          <p:cNvPr id="22" name="Text Placeholder 21"/>
          <p:cNvSpPr>
            <a:spLocks noGrp="1"/>
          </p:cNvSpPr>
          <p:nvPr>
            <p:ph type="body" sz="quarter" idx="14"/>
          </p:nvPr>
        </p:nvSpPr>
        <p:spPr>
          <a:xfrm>
            <a:off x="8763000" y="1257300"/>
            <a:ext cx="3215640" cy="2377651"/>
          </a:xfrm>
        </p:spPr>
        <p:txBody>
          <a:bodyPr>
            <a:normAutofit lnSpcReduction="10000"/>
          </a:bodyPr>
          <a:lstStyle/>
          <a:p>
            <a:pPr lvl="2"/>
            <a:r>
              <a:rPr lang="en-US" sz="3200" b="1" dirty="0"/>
              <a:t>E-Enterprise</a:t>
            </a:r>
          </a:p>
          <a:p>
            <a:pPr lvl="2"/>
            <a:r>
              <a:rPr lang="en-US" sz="3200" b="1" dirty="0"/>
              <a:t>National Meeting</a:t>
            </a:r>
          </a:p>
          <a:p>
            <a:pPr lvl="2"/>
            <a:endParaRPr lang="en-US" dirty="0"/>
          </a:p>
          <a:p>
            <a:pPr lvl="2"/>
            <a:r>
              <a:rPr lang="en-US" dirty="0"/>
              <a:t>Bert Kovacs</a:t>
            </a:r>
          </a:p>
          <a:p>
            <a:pPr lvl="2"/>
            <a:r>
              <a:rPr lang="en-US" dirty="0"/>
              <a:t>Kelton Kosik</a:t>
            </a:r>
          </a:p>
          <a:p>
            <a:pPr lvl="3"/>
            <a:r>
              <a:rPr lang="en-US" dirty="0"/>
              <a:t>October 22, 2018</a:t>
            </a:r>
          </a:p>
        </p:txBody>
      </p:sp>
      <p:grpSp>
        <p:nvGrpSpPr>
          <p:cNvPr id="14" name="Group 13"/>
          <p:cNvGrpSpPr>
            <a:grpSpLocks noChangeAspect="1"/>
          </p:cNvGrpSpPr>
          <p:nvPr/>
        </p:nvGrpSpPr>
        <p:grpSpPr>
          <a:xfrm>
            <a:off x="9052560" y="413284"/>
            <a:ext cx="1664208" cy="446694"/>
            <a:chOff x="9638475" y="1219200"/>
            <a:chExt cx="1389888" cy="37306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475" y="1372165"/>
              <a:ext cx="1389888" cy="220098"/>
            </a:xfrm>
            <a:prstGeom prst="rect">
              <a:avLst/>
            </a:prstGeom>
          </p:spPr>
        </p:pic>
        <p:sp>
          <p:nvSpPr>
            <p:cNvPr id="10" name="Freeform 5"/>
            <p:cNvSpPr>
              <a:spLocks/>
            </p:cNvSpPr>
            <p:nvPr/>
          </p:nvSpPr>
          <p:spPr bwMode="auto">
            <a:xfrm>
              <a:off x="10448925" y="1219200"/>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228600" y="3608685"/>
            <a:ext cx="9134230" cy="2095500"/>
          </a:xfrm>
        </p:spPr>
        <p:txBody>
          <a:bodyPr/>
          <a:lstStyle/>
          <a:p>
            <a:pPr algn="ctr"/>
            <a:r>
              <a:rPr lang="en-US" sz="14800" dirty="0"/>
              <a:t>LEAN</a:t>
            </a:r>
          </a:p>
        </p:txBody>
      </p:sp>
      <p:sp>
        <p:nvSpPr>
          <p:cNvPr id="12" name="Freeform 6"/>
          <p:cNvSpPr>
            <a:spLocks/>
          </p:cNvSpPr>
          <p:nvPr/>
        </p:nvSpPr>
        <p:spPr bwMode="auto">
          <a:xfrm>
            <a:off x="3015995" y="304800"/>
            <a:ext cx="5632704" cy="3641058"/>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rgbClr val="FFFF00"/>
          </a:solidFill>
          <a:ln w="65088"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3093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p>
            <a:r>
              <a:rPr lang="en-US"/>
              <a:t>Copyright 2018 Accenture. All rights reserved.</a:t>
            </a:r>
            <a:endParaRPr lang="en-US" dirty="0"/>
          </a:p>
        </p:txBody>
      </p:sp>
      <p:sp>
        <p:nvSpPr>
          <p:cNvPr id="4" name="Title 3"/>
          <p:cNvSpPr>
            <a:spLocks noGrp="1"/>
          </p:cNvSpPr>
          <p:nvPr>
            <p:ph type="title"/>
          </p:nvPr>
        </p:nvSpPr>
        <p:spPr/>
        <p:txBody>
          <a:bodyPr>
            <a:normAutofit fontScale="90000"/>
          </a:bodyPr>
          <a:lstStyle/>
          <a:p>
            <a:r>
              <a:rPr lang="en-US" altLang="en-US" dirty="0"/>
              <a:t>Lean Can Be Applied to All types of Processes, Not Just Manufacturing</a:t>
            </a:r>
            <a:endParaRPr lang="en-US" dirty="0"/>
          </a:p>
        </p:txBody>
      </p:sp>
      <p:sp>
        <p:nvSpPr>
          <p:cNvPr id="5" name="TextBox 4"/>
          <p:cNvSpPr txBox="1"/>
          <p:nvPr/>
        </p:nvSpPr>
        <p:spPr>
          <a:xfrm>
            <a:off x="1190416" y="2856520"/>
            <a:ext cx="4648200" cy="2682240"/>
          </a:xfrm>
          <a:prstGeom prst="rect">
            <a:avLst/>
          </a:prstGeom>
          <a:noFill/>
        </p:spPr>
        <p:txBody>
          <a:bodyPr wrap="square" lIns="0" tIns="0" rIns="0" bIns="45720" rtlCol="0">
            <a:noAutofit/>
          </a:bodyPr>
          <a:lstStyle/>
          <a:p>
            <a:pPr>
              <a:spcAft>
                <a:spcPts val="1200"/>
              </a:spcAft>
            </a:pPr>
            <a:r>
              <a:rPr lang="en-US" sz="2000" dirty="0">
                <a:solidFill>
                  <a:schemeClr val="accent1"/>
                </a:solidFill>
                <a:latin typeface="Arial Black" panose="020B0A04020102020204" pitchFamily="34" charset="0"/>
                <a:cs typeface="Arial" panose="020B0604020202020204" pitchFamily="34" charset="0"/>
              </a:rPr>
              <a:t>CITIZEN FACING PROCESSES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Permit Applications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Application/Request Management</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Citizen Service Calls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Opening New Accounts</a:t>
            </a:r>
          </a:p>
        </p:txBody>
      </p:sp>
      <p:sp>
        <p:nvSpPr>
          <p:cNvPr id="6" name="TextBox 5"/>
          <p:cNvSpPr txBox="1"/>
          <p:nvPr/>
        </p:nvSpPr>
        <p:spPr>
          <a:xfrm>
            <a:off x="6096000" y="2856520"/>
            <a:ext cx="5528733" cy="2301239"/>
          </a:xfrm>
          <a:prstGeom prst="rect">
            <a:avLst/>
          </a:prstGeom>
          <a:noFill/>
        </p:spPr>
        <p:txBody>
          <a:bodyPr wrap="square" lIns="0" tIns="0" rIns="0" bIns="45720" rtlCol="0">
            <a:noAutofit/>
          </a:bodyPr>
          <a:lstStyle/>
          <a:p>
            <a:pPr>
              <a:spcAft>
                <a:spcPts val="1200"/>
              </a:spcAft>
            </a:pPr>
            <a:r>
              <a:rPr lang="en-US" sz="2000" dirty="0">
                <a:solidFill>
                  <a:schemeClr val="accent1"/>
                </a:solidFill>
                <a:latin typeface="Arial Black" panose="020B0A04020102020204" pitchFamily="34" charset="0"/>
                <a:cs typeface="Arial" panose="020B0604020202020204" pitchFamily="34" charset="0"/>
              </a:rPr>
              <a:t>INTERNAL GOVERNEMENT PROCESSES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Payment Processing</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Citizen Statement Production</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Budget Processes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Requisition Approvals</a:t>
            </a:r>
          </a:p>
        </p:txBody>
      </p:sp>
      <p:sp>
        <p:nvSpPr>
          <p:cNvPr id="7" name="TextBox 6"/>
          <p:cNvSpPr txBox="1"/>
          <p:nvPr/>
        </p:nvSpPr>
        <p:spPr>
          <a:xfrm>
            <a:off x="762000" y="5699328"/>
            <a:ext cx="10393680" cy="990601"/>
          </a:xfrm>
          <a:prstGeom prst="rect">
            <a:avLst/>
          </a:prstGeom>
          <a:noFill/>
        </p:spPr>
        <p:txBody>
          <a:bodyPr wrap="square" lIns="0" tIns="0" rIns="0" bIns="45720" rtlCol="0">
            <a:noAutofit/>
          </a:bodyPr>
          <a:lstStyle/>
          <a:p>
            <a:pPr algn="ctr">
              <a:spcAft>
                <a:spcPts val="1200"/>
              </a:spcAft>
            </a:pPr>
            <a:r>
              <a:rPr lang="en-US" sz="2400" b="1" dirty="0">
                <a:latin typeface="Arial" panose="020B0604020202020204" pitchFamily="34" charset="0"/>
                <a:cs typeface="Arial" panose="020B0604020202020204" pitchFamily="34" charset="0"/>
              </a:rPr>
              <a:t>All processes can and should be improved using Lean Quality and Cycle Time Tools !</a:t>
            </a:r>
          </a:p>
        </p:txBody>
      </p:sp>
      <p:sp>
        <p:nvSpPr>
          <p:cNvPr id="3" name="Rectangle 2">
            <a:extLst>
              <a:ext uri="{FF2B5EF4-FFF2-40B4-BE49-F238E27FC236}">
                <a16:creationId xmlns:a16="http://schemas.microsoft.com/office/drawing/2014/main" id="{6787E5EA-8C35-4997-944D-9ED8E1A19369}"/>
              </a:ext>
            </a:extLst>
          </p:cNvPr>
          <p:cNvSpPr/>
          <p:nvPr/>
        </p:nvSpPr>
        <p:spPr>
          <a:xfrm>
            <a:off x="641776" y="1483955"/>
            <a:ext cx="10393680"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Lean tools/methodologies have shown success in government processes and even software development.  </a:t>
            </a:r>
          </a:p>
        </p:txBody>
      </p:sp>
    </p:spTree>
    <p:extLst>
      <p:ext uri="{BB962C8B-B14F-4D97-AF65-F5344CB8AC3E}">
        <p14:creationId xmlns:p14="http://schemas.microsoft.com/office/powerpoint/2010/main" val="325574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81000"/>
            <a:ext cx="11201400" cy="4991100"/>
          </a:xfrm>
        </p:spPr>
        <p:txBody>
          <a:bodyPr/>
          <a:lstStyle/>
          <a:p>
            <a:r>
              <a:rPr lang="en-US" sz="6600" dirty="0"/>
              <a:t>“OUR PRODUCTION CYCLE IS 33 HOURS FROM IRON ORE TO AN AUTOMOBILE, COMPARED TO 12 DAYS WHICH WE </a:t>
            </a:r>
            <a:r>
              <a:rPr lang="en-US" sz="6600" dirty="0">
                <a:solidFill>
                  <a:schemeClr val="accent5"/>
                </a:solidFill>
              </a:rPr>
              <a:t>THOUGHT WAS RECORD BREAKING.”</a:t>
            </a:r>
          </a:p>
        </p:txBody>
      </p:sp>
      <p:sp>
        <p:nvSpPr>
          <p:cNvPr id="6" name="Text Placeholder 5"/>
          <p:cNvSpPr>
            <a:spLocks noGrp="1"/>
          </p:cNvSpPr>
          <p:nvPr>
            <p:ph type="body" sz="quarter" idx="13"/>
          </p:nvPr>
        </p:nvSpPr>
        <p:spPr>
          <a:xfrm>
            <a:off x="533400" y="5956300"/>
            <a:ext cx="4190999" cy="596900"/>
          </a:xfrm>
        </p:spPr>
        <p:txBody>
          <a:bodyPr/>
          <a:lstStyle/>
          <a:p>
            <a:pPr lvl="3"/>
            <a:r>
              <a:rPr lang="en-US" dirty="0">
                <a:latin typeface="Arial" panose="020B0604020202020204" pitchFamily="34" charset="0"/>
                <a:cs typeface="Arial" panose="020B0604020202020204" pitchFamily="34" charset="0"/>
              </a:rPr>
              <a:t>– Henry ford</a:t>
            </a:r>
          </a:p>
        </p:txBody>
      </p:sp>
      <p:sp>
        <p:nvSpPr>
          <p:cNvPr id="4" name="Rectangle 3">
            <a:extLst>
              <a:ext uri="{FF2B5EF4-FFF2-40B4-BE49-F238E27FC236}">
                <a16:creationId xmlns:a16="http://schemas.microsoft.com/office/drawing/2014/main" id="{8E8AE6A0-5470-48F5-8738-B63B6E88C926}"/>
              </a:ext>
            </a:extLst>
          </p:cNvPr>
          <p:cNvSpPr/>
          <p:nvPr/>
        </p:nvSpPr>
        <p:spPr>
          <a:xfrm>
            <a:off x="302302" y="6518090"/>
            <a:ext cx="2786340" cy="246221"/>
          </a:xfrm>
          <a:prstGeom prst="rect">
            <a:avLst/>
          </a:prstGeom>
        </p:spPr>
        <p:txBody>
          <a:bodyPr wrap="none">
            <a:spAutoFit/>
          </a:bodyPr>
          <a:lstStyle/>
          <a:p>
            <a:pPr lvl="0"/>
            <a:r>
              <a:rPr lang="en-US" sz="1000" dirty="0">
                <a:solidFill>
                  <a:prstClr val="white">
                    <a:lumMod val="65000"/>
                  </a:prstClr>
                </a:solidFill>
                <a:latin typeface="Arial" panose="020B0604020202020204" pitchFamily="34" charset="0"/>
                <a:cs typeface="Arial" panose="020B0604020202020204" pitchFamily="34" charset="0"/>
              </a:rPr>
              <a:t>Copyright 2018 Accenture. All rights reserved.</a:t>
            </a:r>
          </a:p>
        </p:txBody>
      </p:sp>
    </p:spTree>
    <p:extLst>
      <p:ext uri="{BB962C8B-B14F-4D97-AF65-F5344CB8AC3E}">
        <p14:creationId xmlns:p14="http://schemas.microsoft.com/office/powerpoint/2010/main" val="354188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45BEA099-7258-4110-AAC0-624939F59D2E}"/>
              </a:ext>
            </a:extLst>
          </p:cNvPr>
          <p:cNvSpPr>
            <a:spLocks noGrp="1" noChangeArrowheads="1"/>
          </p:cNvSpPr>
          <p:nvPr>
            <p:ph type="title"/>
          </p:nvPr>
        </p:nvSpPr>
        <p:spPr>
          <a:xfrm>
            <a:off x="228600" y="281840"/>
            <a:ext cx="12192000" cy="533401"/>
          </a:xfrm>
        </p:spPr>
        <p:txBody>
          <a:bodyPr>
            <a:normAutofit/>
          </a:bodyPr>
          <a:lstStyle/>
          <a:p>
            <a:pPr eaLnBrk="1" hangingPunct="1"/>
            <a:r>
              <a:rPr lang="en-US" altLang="en-US" dirty="0"/>
              <a:t>LEAN’S Roots in Manufacturing</a:t>
            </a:r>
          </a:p>
        </p:txBody>
      </p:sp>
      <p:sp>
        <p:nvSpPr>
          <p:cNvPr id="10244" name="Rectangle 5">
            <a:extLst>
              <a:ext uri="{FF2B5EF4-FFF2-40B4-BE49-F238E27FC236}">
                <a16:creationId xmlns:a16="http://schemas.microsoft.com/office/drawing/2014/main" id="{09B65F8F-CEDF-47EE-9566-22BEC547A866}"/>
              </a:ext>
            </a:extLst>
          </p:cNvPr>
          <p:cNvSpPr>
            <a:spLocks noGrp="1" noChangeArrowheads="1"/>
          </p:cNvSpPr>
          <p:nvPr>
            <p:ph type="body" idx="1"/>
          </p:nvPr>
        </p:nvSpPr>
        <p:spPr>
          <a:xfrm>
            <a:off x="381002" y="1910347"/>
            <a:ext cx="11125198" cy="2800350"/>
          </a:xfrm>
        </p:spPr>
        <p:txBody>
          <a:bodyPr/>
          <a:lstStyle/>
          <a:p>
            <a:pPr marL="342900" indent="-342900">
              <a:spcBef>
                <a:spcPct val="50000"/>
              </a:spcBef>
              <a:buFont typeface="Arial" panose="020B0604020202020204" pitchFamily="34" charset="0"/>
              <a:buChar char="•"/>
            </a:pPr>
            <a:r>
              <a:rPr lang="en-US" altLang="en-US" b="1" dirty="0"/>
              <a:t>Ford Motor Company</a:t>
            </a:r>
          </a:p>
          <a:p>
            <a:pPr marL="342900" indent="-342900">
              <a:spcBef>
                <a:spcPct val="50000"/>
              </a:spcBef>
              <a:buFont typeface="Arial" panose="020B0604020202020204" pitchFamily="34" charset="0"/>
              <a:buChar char="•"/>
            </a:pPr>
            <a:r>
              <a:rPr lang="en-US" altLang="en-US" b="1" dirty="0"/>
              <a:t>General Motors</a:t>
            </a:r>
          </a:p>
          <a:p>
            <a:pPr marL="342900" indent="-342900">
              <a:spcBef>
                <a:spcPct val="50000"/>
              </a:spcBef>
              <a:buFont typeface="Arial" panose="020B0604020202020204" pitchFamily="34" charset="0"/>
              <a:buChar char="•"/>
            </a:pPr>
            <a:r>
              <a:rPr lang="en-US" altLang="en-US" b="1" dirty="0"/>
              <a:t>Toyota</a:t>
            </a:r>
          </a:p>
        </p:txBody>
      </p:sp>
      <p:sp>
        <p:nvSpPr>
          <p:cNvPr id="2" name="Footer Placeholder 1">
            <a:extLst>
              <a:ext uri="{FF2B5EF4-FFF2-40B4-BE49-F238E27FC236}">
                <a16:creationId xmlns:a16="http://schemas.microsoft.com/office/drawing/2014/main" id="{22C82A69-3F60-44D6-ADE4-564003D8E18F}"/>
              </a:ext>
            </a:extLst>
          </p:cNvPr>
          <p:cNvSpPr>
            <a:spLocks noGrp="1"/>
          </p:cNvSpPr>
          <p:nvPr>
            <p:ph type="ftr" sz="quarter" idx="20"/>
          </p:nvPr>
        </p:nvSpPr>
        <p:spPr/>
        <p:txBody>
          <a:bodyPr/>
          <a:lstStyle/>
          <a:p>
            <a:r>
              <a:rPr lang="en-US" dirty="0"/>
              <a:t>Copyright 2018 Accenture. All rights reserved.</a:t>
            </a:r>
          </a:p>
        </p:txBody>
      </p:sp>
      <p:sp>
        <p:nvSpPr>
          <p:cNvPr id="6" name="Text Placeholder 9">
            <a:extLst>
              <a:ext uri="{FF2B5EF4-FFF2-40B4-BE49-F238E27FC236}">
                <a16:creationId xmlns:a16="http://schemas.microsoft.com/office/drawing/2014/main" id="{D0608266-6B78-46E0-AF0F-915E62D90EE7}"/>
              </a:ext>
            </a:extLst>
          </p:cNvPr>
          <p:cNvSpPr txBox="1">
            <a:spLocks/>
          </p:cNvSpPr>
          <p:nvPr/>
        </p:nvSpPr>
        <p:spPr>
          <a:xfrm>
            <a:off x="137160" y="1013216"/>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MODERN LEAN METHODOLOGIES ORIGINATED IN POST-WWII JAPAN BASED ON “DOING MORE WITH LESS”</a:t>
            </a:r>
          </a:p>
        </p:txBody>
      </p:sp>
    </p:spTree>
    <p:extLst>
      <p:ext uri="{BB962C8B-B14F-4D97-AF65-F5344CB8AC3E}">
        <p14:creationId xmlns:p14="http://schemas.microsoft.com/office/powerpoint/2010/main" val="37566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0">
            <a:extLst>
              <a:ext uri="{FF2B5EF4-FFF2-40B4-BE49-F238E27FC236}">
                <a16:creationId xmlns:a16="http://schemas.microsoft.com/office/drawing/2014/main" id="{F6FE6600-3A95-4E67-8618-A23F0067A18C}"/>
              </a:ext>
            </a:extLst>
          </p:cNvPr>
          <p:cNvSpPr>
            <a:spLocks noGrp="1" noChangeArrowheads="1"/>
          </p:cNvSpPr>
          <p:nvPr>
            <p:ph type="title"/>
          </p:nvPr>
        </p:nvSpPr>
        <p:spPr>
          <a:xfrm>
            <a:off x="381000" y="304799"/>
            <a:ext cx="11430000" cy="678455"/>
          </a:xfrm>
        </p:spPr>
        <p:txBody>
          <a:bodyPr>
            <a:normAutofit/>
          </a:bodyPr>
          <a:lstStyle/>
          <a:p>
            <a:r>
              <a:rPr lang="en-US" altLang="en-US" dirty="0"/>
              <a:t>TYPES OF MUDA (WASTE)</a:t>
            </a:r>
          </a:p>
        </p:txBody>
      </p:sp>
      <p:sp>
        <p:nvSpPr>
          <p:cNvPr id="51203" name="Rectangle 1031">
            <a:extLst>
              <a:ext uri="{FF2B5EF4-FFF2-40B4-BE49-F238E27FC236}">
                <a16:creationId xmlns:a16="http://schemas.microsoft.com/office/drawing/2014/main" id="{439F4F4B-3BBC-4FB8-BD1C-AA9C8A584484}"/>
              </a:ext>
            </a:extLst>
          </p:cNvPr>
          <p:cNvSpPr>
            <a:spLocks noGrp="1" noChangeArrowheads="1"/>
          </p:cNvSpPr>
          <p:nvPr>
            <p:ph type="body" idx="1"/>
          </p:nvPr>
        </p:nvSpPr>
        <p:spPr>
          <a:xfrm>
            <a:off x="381000" y="1480236"/>
            <a:ext cx="7268369" cy="3890962"/>
          </a:xfrm>
        </p:spPr>
        <p:txBody>
          <a:bodyPr/>
          <a:lstStyle/>
          <a:p>
            <a:pPr lvl="1"/>
            <a:r>
              <a:rPr lang="en-US" altLang="en-US" sz="2000" b="1" dirty="0"/>
              <a:t>Transportation</a:t>
            </a:r>
            <a:r>
              <a:rPr lang="en-US" altLang="en-US" sz="2000" dirty="0"/>
              <a:t> (moving material/product from one place to another)</a:t>
            </a:r>
          </a:p>
          <a:p>
            <a:pPr lvl="1"/>
            <a:r>
              <a:rPr lang="en-US" altLang="en-US" sz="2000" b="1" dirty="0"/>
              <a:t>Inventory</a:t>
            </a:r>
            <a:r>
              <a:rPr lang="en-US" altLang="en-US" sz="2000" dirty="0"/>
              <a:t> (material/product/information waiting to be processed)</a:t>
            </a:r>
          </a:p>
          <a:p>
            <a:pPr lvl="1"/>
            <a:r>
              <a:rPr lang="en-US" altLang="en-US" sz="2000" b="1" dirty="0"/>
              <a:t>Motion</a:t>
            </a:r>
            <a:r>
              <a:rPr lang="en-US" altLang="en-US" sz="2000" dirty="0"/>
              <a:t> (excess movement and/or poor ergonomics)</a:t>
            </a:r>
          </a:p>
          <a:p>
            <a:pPr lvl="1"/>
            <a:r>
              <a:rPr lang="en-US" altLang="en-US" sz="2000" b="1" dirty="0"/>
              <a:t>Waiting</a:t>
            </a:r>
            <a:r>
              <a:rPr lang="en-US" altLang="en-US" sz="2000" dirty="0"/>
              <a:t> (delays caused by shortages, approvals, downtime) </a:t>
            </a:r>
          </a:p>
          <a:p>
            <a:pPr lvl="1"/>
            <a:r>
              <a:rPr lang="en-US" altLang="en-US" sz="2000" b="1" dirty="0"/>
              <a:t>Overproduction</a:t>
            </a:r>
            <a:r>
              <a:rPr lang="en-US" altLang="en-US" sz="2000" dirty="0"/>
              <a:t> (producing more than is needed)</a:t>
            </a:r>
          </a:p>
          <a:p>
            <a:pPr lvl="1"/>
            <a:r>
              <a:rPr lang="en-US" altLang="en-US" sz="2000" b="1" dirty="0"/>
              <a:t>Over processing</a:t>
            </a:r>
            <a:r>
              <a:rPr lang="en-US" altLang="en-US" sz="2000" dirty="0"/>
              <a:t> (adding more value than the customer is paying for)</a:t>
            </a:r>
          </a:p>
          <a:p>
            <a:pPr lvl="1"/>
            <a:r>
              <a:rPr lang="en-US" altLang="en-US" sz="2000" b="1" dirty="0"/>
              <a:t>Defects/Rework </a:t>
            </a:r>
            <a:r>
              <a:rPr lang="en-US" altLang="en-US" sz="2000" dirty="0"/>
              <a:t>(doing the same job/task more than once)</a:t>
            </a:r>
          </a:p>
          <a:p>
            <a:pPr lvl="1"/>
            <a:endParaRPr lang="en-US" altLang="en-US" sz="1800" dirty="0"/>
          </a:p>
        </p:txBody>
      </p:sp>
      <p:sp>
        <p:nvSpPr>
          <p:cNvPr id="269315" name="Rectangle 1027">
            <a:extLst>
              <a:ext uri="{FF2B5EF4-FFF2-40B4-BE49-F238E27FC236}">
                <a16:creationId xmlns:a16="http://schemas.microsoft.com/office/drawing/2014/main" id="{2063BD03-622F-40E5-AF30-B3E66A4F9B1E}"/>
              </a:ext>
            </a:extLst>
          </p:cNvPr>
          <p:cNvSpPr>
            <a:spLocks noChangeArrowheads="1"/>
          </p:cNvSpPr>
          <p:nvPr/>
        </p:nvSpPr>
        <p:spPr bwMode="auto">
          <a:xfrm>
            <a:off x="8083107" y="2413666"/>
            <a:ext cx="3170465" cy="1243934"/>
          </a:xfrm>
          <a:prstGeom prst="rect">
            <a:avLst/>
          </a:prstGeom>
          <a:solidFill>
            <a:schemeClr val="accent1"/>
          </a:solidFill>
          <a:ln w="12700">
            <a:noFill/>
            <a:miter lim="800000"/>
            <a:headEnd/>
            <a:tailEnd/>
          </a:ln>
          <a:effectLst>
            <a:outerShdw dist="35921" dir="2700000" algn="ctr" rotWithShape="0">
              <a:schemeClr val="tx1"/>
            </a:outerShdw>
          </a:effectLst>
        </p:spPr>
        <p:txBody>
          <a:bodyPr lIns="88327" tIns="44163" rIns="88327" bIns="44163"/>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 Labor Requirements</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 Space Requirements</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Increased Flexibility</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Decreased Costs</a:t>
            </a:r>
          </a:p>
        </p:txBody>
      </p:sp>
      <p:sp>
        <p:nvSpPr>
          <p:cNvPr id="269316" name="Rectangle 1028">
            <a:extLst>
              <a:ext uri="{FF2B5EF4-FFF2-40B4-BE49-F238E27FC236}">
                <a16:creationId xmlns:a16="http://schemas.microsoft.com/office/drawing/2014/main" id="{9B6C1CBC-1309-4898-8A69-30DA29760848}"/>
              </a:ext>
            </a:extLst>
          </p:cNvPr>
          <p:cNvSpPr>
            <a:spLocks noChangeArrowheads="1"/>
          </p:cNvSpPr>
          <p:nvPr/>
        </p:nvSpPr>
        <p:spPr bwMode="auto">
          <a:xfrm>
            <a:off x="7875597" y="3942428"/>
            <a:ext cx="3689805" cy="1469144"/>
          </a:xfrm>
          <a:prstGeom prst="rect">
            <a:avLst/>
          </a:prstGeom>
          <a:solidFill>
            <a:schemeClr val="accent1"/>
          </a:solidFill>
          <a:ln w="12700" algn="ctr">
            <a:noFill/>
            <a:miter lim="800000"/>
            <a:headEnd/>
            <a:tailEnd/>
          </a:ln>
          <a:effectLst>
            <a:outerShdw dist="35921" dir="2700000" algn="ctr" rotWithShape="0">
              <a:schemeClr val="tx1"/>
            </a:outerShdw>
          </a:effectLst>
        </p:spPr>
        <p:txBody>
          <a:bodyPr lIns="88327" tIns="44163" rIns="88327" bIns="44163"/>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Improved Quality</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Improved Responsiveness</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Increased Innovation</a:t>
            </a:r>
          </a:p>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Increased Employee Enthusiasm</a:t>
            </a:r>
          </a:p>
        </p:txBody>
      </p:sp>
      <p:sp>
        <p:nvSpPr>
          <p:cNvPr id="51208" name="Text Box 1029">
            <a:extLst>
              <a:ext uri="{FF2B5EF4-FFF2-40B4-BE49-F238E27FC236}">
                <a16:creationId xmlns:a16="http://schemas.microsoft.com/office/drawing/2014/main" id="{573BA926-3599-4452-92D8-416BC1EA5AB4}"/>
              </a:ext>
            </a:extLst>
          </p:cNvPr>
          <p:cNvSpPr txBox="1">
            <a:spLocks noChangeArrowheads="1"/>
          </p:cNvSpPr>
          <p:nvPr/>
        </p:nvSpPr>
        <p:spPr bwMode="auto">
          <a:xfrm>
            <a:off x="7927192" y="1520610"/>
            <a:ext cx="34822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cs typeface="Arial" panose="020B0604020202020204" pitchFamily="34" charset="0"/>
              </a:rPr>
              <a:t>Benefits &amp; Expectations of Reducing Muda (Waste)</a:t>
            </a:r>
          </a:p>
        </p:txBody>
      </p:sp>
      <p:sp>
        <p:nvSpPr>
          <p:cNvPr id="2" name="Footer Placeholder 1">
            <a:extLst>
              <a:ext uri="{FF2B5EF4-FFF2-40B4-BE49-F238E27FC236}">
                <a16:creationId xmlns:a16="http://schemas.microsoft.com/office/drawing/2014/main" id="{85E97553-7E86-49B9-8AB8-DA0D785046BF}"/>
              </a:ext>
            </a:extLst>
          </p:cNvPr>
          <p:cNvSpPr>
            <a:spLocks noGrp="1"/>
          </p:cNvSpPr>
          <p:nvPr>
            <p:ph type="ftr" sz="quarter" idx="20"/>
          </p:nvPr>
        </p:nvSpPr>
        <p:spPr/>
        <p:txBody>
          <a:bodyPr/>
          <a:lstStyle/>
          <a:p>
            <a:r>
              <a:rPr lang="en-US"/>
              <a:t>Copyright 2018 Accenture. All rights reserved.</a:t>
            </a:r>
            <a:endParaRPr lang="en-US" dirty="0"/>
          </a:p>
        </p:txBody>
      </p:sp>
      <p:sp>
        <p:nvSpPr>
          <p:cNvPr id="9" name="Text Placeholder 9">
            <a:extLst>
              <a:ext uri="{FF2B5EF4-FFF2-40B4-BE49-F238E27FC236}">
                <a16:creationId xmlns:a16="http://schemas.microsoft.com/office/drawing/2014/main" id="{55292AF5-266B-4B53-9F6A-CC0AA832040B}"/>
              </a:ext>
            </a:extLst>
          </p:cNvPr>
          <p:cNvSpPr txBox="1">
            <a:spLocks/>
          </p:cNvSpPr>
          <p:nvPr/>
        </p:nvSpPr>
        <p:spPr>
          <a:xfrm>
            <a:off x="297180" y="900741"/>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T.I.M.W.O.O.D</a:t>
            </a:r>
          </a:p>
        </p:txBody>
      </p:sp>
    </p:spTree>
    <p:extLst>
      <p:ext uri="{BB962C8B-B14F-4D97-AF65-F5344CB8AC3E}">
        <p14:creationId xmlns:p14="http://schemas.microsoft.com/office/powerpoint/2010/main" val="398940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81000"/>
            <a:ext cx="11201400" cy="4991100"/>
          </a:xfrm>
        </p:spPr>
        <p:txBody>
          <a:bodyPr/>
          <a:lstStyle/>
          <a:p>
            <a:r>
              <a:rPr lang="en-US" sz="6600" dirty="0"/>
              <a:t>“There is nothing so useless as doing efficiently that which </a:t>
            </a:r>
            <a:r>
              <a:rPr lang="en-US" sz="6600" dirty="0">
                <a:solidFill>
                  <a:schemeClr val="accent5"/>
                </a:solidFill>
              </a:rPr>
              <a:t>should not be done at all.”</a:t>
            </a:r>
          </a:p>
        </p:txBody>
      </p:sp>
      <p:sp>
        <p:nvSpPr>
          <p:cNvPr id="6" name="Text Placeholder 5"/>
          <p:cNvSpPr>
            <a:spLocks noGrp="1"/>
          </p:cNvSpPr>
          <p:nvPr>
            <p:ph type="body" sz="quarter" idx="13"/>
          </p:nvPr>
        </p:nvSpPr>
        <p:spPr>
          <a:xfrm>
            <a:off x="302302" y="4191000"/>
            <a:ext cx="4190999" cy="596900"/>
          </a:xfrm>
        </p:spPr>
        <p:txBody>
          <a:bodyPr/>
          <a:lstStyle/>
          <a:p>
            <a:pPr lvl="3"/>
            <a:r>
              <a:rPr lang="en-US" dirty="0">
                <a:latin typeface="Arial" panose="020B0604020202020204" pitchFamily="34" charset="0"/>
                <a:cs typeface="Arial" panose="020B0604020202020204" pitchFamily="34" charset="0"/>
              </a:rPr>
              <a:t>– Peter Drucker</a:t>
            </a:r>
          </a:p>
        </p:txBody>
      </p:sp>
      <p:sp>
        <p:nvSpPr>
          <p:cNvPr id="4" name="Rectangle 3">
            <a:extLst>
              <a:ext uri="{FF2B5EF4-FFF2-40B4-BE49-F238E27FC236}">
                <a16:creationId xmlns:a16="http://schemas.microsoft.com/office/drawing/2014/main" id="{8E8AE6A0-5470-48F5-8738-B63B6E88C926}"/>
              </a:ext>
            </a:extLst>
          </p:cNvPr>
          <p:cNvSpPr/>
          <p:nvPr/>
        </p:nvSpPr>
        <p:spPr>
          <a:xfrm>
            <a:off x="302302" y="6518090"/>
            <a:ext cx="2786340" cy="246221"/>
          </a:xfrm>
          <a:prstGeom prst="rect">
            <a:avLst/>
          </a:prstGeom>
        </p:spPr>
        <p:txBody>
          <a:bodyPr wrap="none">
            <a:spAutoFit/>
          </a:bodyPr>
          <a:lstStyle/>
          <a:p>
            <a:pPr lvl="0"/>
            <a:r>
              <a:rPr lang="en-US" sz="1000" dirty="0">
                <a:solidFill>
                  <a:prstClr val="white">
                    <a:lumMod val="65000"/>
                  </a:prstClr>
                </a:solidFill>
                <a:latin typeface="Arial" panose="020B0604020202020204" pitchFamily="34" charset="0"/>
                <a:cs typeface="Arial" panose="020B0604020202020204" pitchFamily="34" charset="0"/>
              </a:rPr>
              <a:t>Copyright 2018 Accenture. All rights reserved.</a:t>
            </a:r>
          </a:p>
        </p:txBody>
      </p:sp>
    </p:spTree>
    <p:extLst>
      <p:ext uri="{BB962C8B-B14F-4D97-AF65-F5344CB8AC3E}">
        <p14:creationId xmlns:p14="http://schemas.microsoft.com/office/powerpoint/2010/main" val="141905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FFFF00"/>
            </a:gs>
            <a:gs pos="98000">
              <a:srgbClr val="FF9500"/>
            </a:gs>
          </a:gsLst>
          <a:lin ang="60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190500" y="1866901"/>
            <a:ext cx="12001499" cy="4762500"/>
          </a:xfrm>
        </p:spPr>
        <p:txBody>
          <a:bodyPr>
            <a:noAutofit/>
          </a:bodyPr>
          <a:lstStyle/>
          <a:p>
            <a:r>
              <a:rPr lang="en-US" sz="13900" dirty="0">
                <a:solidFill>
                  <a:schemeClr val="bg1"/>
                </a:solidFill>
              </a:rPr>
              <a:t>BREAKOUT</a:t>
            </a:r>
          </a:p>
        </p:txBody>
      </p:sp>
      <p:sp>
        <p:nvSpPr>
          <p:cNvPr id="7" name="TextBox 6"/>
          <p:cNvSpPr txBox="1"/>
          <p:nvPr/>
        </p:nvSpPr>
        <p:spPr>
          <a:xfrm>
            <a:off x="361950" y="3810000"/>
            <a:ext cx="11468100" cy="1295400"/>
          </a:xfrm>
          <a:prstGeom prst="rect">
            <a:avLst/>
          </a:prstGeom>
          <a:noFill/>
        </p:spPr>
        <p:txBody>
          <a:bodyPr wrap="square" lIns="0" tIns="0" rIns="0" bIns="45720" rtlCol="0">
            <a:no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Where is the waste in your organization?</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Identify waste as a table team and list examples</a:t>
            </a:r>
          </a:p>
          <a:p>
            <a:pPr marL="0" marR="0" lvl="0" indent="0" algn="l" defTabSz="914400" rtl="0" eaLnBrk="1" fontAlgn="auto" latinLnBrk="0" hangingPunct="1">
              <a:lnSpc>
                <a:spcPct val="70000"/>
              </a:lnSpc>
              <a:spcBef>
                <a:spcPts val="0"/>
              </a:spcBef>
              <a:spcAft>
                <a:spcPts val="0"/>
              </a:spcAft>
              <a:buClrTx/>
              <a:buSzTx/>
              <a:buFontTx/>
              <a:buNone/>
              <a:tabLst/>
              <a:defRPr/>
            </a:pPr>
            <a:endParaRPr lang="en-US" sz="4000" dirty="0">
              <a:solidFill>
                <a:prstClr val="black"/>
              </a:solidFill>
              <a:latin typeface="Arial Black" panose="020B0A0402010202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Note…..Could be a common process (e.g.: Air Quality) or large area of macro waste.</a:t>
            </a:r>
          </a:p>
        </p:txBody>
      </p:sp>
      <p:sp>
        <p:nvSpPr>
          <p:cNvPr id="13" name="Freeform 6"/>
          <p:cNvSpPr>
            <a:spLocks noChangeAspect="1"/>
          </p:cNvSpPr>
          <p:nvPr/>
        </p:nvSpPr>
        <p:spPr bwMode="auto">
          <a:xfrm>
            <a:off x="419100" y="381000"/>
            <a:ext cx="891838" cy="92354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gradFill>
            <a:gsLst>
              <a:gs pos="0">
                <a:srgbClr val="A100FF"/>
              </a:gs>
              <a:gs pos="100000">
                <a:srgbClr val="380089"/>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281284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EA062204-D57E-41C0-AFD6-AEFB2DC2526D}"/>
              </a:ext>
            </a:extLst>
          </p:cNvPr>
          <p:cNvSpPr>
            <a:spLocks noGrp="1" noChangeArrowheads="1"/>
          </p:cNvSpPr>
          <p:nvPr>
            <p:ph type="title"/>
          </p:nvPr>
        </p:nvSpPr>
        <p:spPr/>
        <p:txBody>
          <a:bodyPr/>
          <a:lstStyle/>
          <a:p>
            <a:r>
              <a:rPr lang="en-GB" altLang="en-US" dirty="0"/>
              <a:t>Lean Methods of Improvement</a:t>
            </a:r>
          </a:p>
        </p:txBody>
      </p:sp>
      <p:sp>
        <p:nvSpPr>
          <p:cNvPr id="45060" name="Rectangle 3">
            <a:extLst>
              <a:ext uri="{FF2B5EF4-FFF2-40B4-BE49-F238E27FC236}">
                <a16:creationId xmlns:a16="http://schemas.microsoft.com/office/drawing/2014/main" id="{98A20F9D-1C35-4F6F-86BB-1D2E868D50FF}"/>
              </a:ext>
            </a:extLst>
          </p:cNvPr>
          <p:cNvSpPr>
            <a:spLocks noGrp="1" noChangeArrowheads="1"/>
          </p:cNvSpPr>
          <p:nvPr>
            <p:ph type="body" sz="half" idx="1"/>
          </p:nvPr>
        </p:nvSpPr>
        <p:spPr>
          <a:xfrm>
            <a:off x="533400" y="2011363"/>
            <a:ext cx="5589589" cy="3898900"/>
          </a:xfrm>
        </p:spPr>
        <p:txBody>
          <a:bodyPr>
            <a:normAutofit/>
          </a:bodyPr>
          <a:lstStyle/>
          <a:p>
            <a:pPr marL="285750" indent="-285750">
              <a:buFont typeface="Arial" panose="020B0604020202020204" pitchFamily="34" charset="0"/>
              <a:buChar char="•"/>
            </a:pPr>
            <a:r>
              <a:rPr lang="en-US" altLang="en-US" sz="2400" dirty="0"/>
              <a:t>Kaizen Events (Process Workshops)</a:t>
            </a:r>
          </a:p>
          <a:p>
            <a:pPr marL="285750" indent="-285750">
              <a:buFont typeface="Arial" panose="020B0604020202020204" pitchFamily="34" charset="0"/>
              <a:buChar char="•"/>
            </a:pPr>
            <a:r>
              <a:rPr lang="en-US" altLang="en-US" sz="2400" dirty="0"/>
              <a:t>Value Stream Mapping</a:t>
            </a:r>
          </a:p>
          <a:p>
            <a:pPr marL="285750" indent="-285750">
              <a:buFont typeface="Arial" panose="020B0604020202020204" pitchFamily="34" charset="0"/>
              <a:buChar char="•"/>
            </a:pPr>
            <a:r>
              <a:rPr lang="en-US" altLang="en-US" sz="2400" dirty="0"/>
              <a:t>5S for Cleanliness and Organization</a:t>
            </a:r>
          </a:p>
          <a:p>
            <a:pPr marL="285750" indent="-285750">
              <a:buFont typeface="Arial" panose="020B0604020202020204" pitchFamily="34" charset="0"/>
              <a:buChar char="•"/>
            </a:pPr>
            <a:r>
              <a:rPr lang="en-US" altLang="en-US" sz="2400" dirty="0"/>
              <a:t>Kanban</a:t>
            </a:r>
          </a:p>
          <a:p>
            <a:pPr marL="285750" indent="-285750">
              <a:buFont typeface="Arial" panose="020B0604020202020204" pitchFamily="34" charset="0"/>
              <a:buChar char="•"/>
            </a:pPr>
            <a:r>
              <a:rPr lang="en-US" altLang="en-US" sz="2400" dirty="0"/>
              <a:t>Setup Reduction</a:t>
            </a:r>
          </a:p>
          <a:p>
            <a:pPr marL="285750" indent="-285750">
              <a:buFont typeface="Arial" panose="020B0604020202020204" pitchFamily="34" charset="0"/>
              <a:buChar char="•"/>
            </a:pPr>
            <a:r>
              <a:rPr lang="en-US" altLang="en-US" sz="2400" dirty="0"/>
              <a:t>Queue Reduction</a:t>
            </a:r>
          </a:p>
        </p:txBody>
      </p:sp>
      <p:sp>
        <p:nvSpPr>
          <p:cNvPr id="45061" name="Rectangle 8">
            <a:extLst>
              <a:ext uri="{FF2B5EF4-FFF2-40B4-BE49-F238E27FC236}">
                <a16:creationId xmlns:a16="http://schemas.microsoft.com/office/drawing/2014/main" id="{554E2453-310F-43AF-BA6B-91477BEB6A31}"/>
              </a:ext>
            </a:extLst>
          </p:cNvPr>
          <p:cNvSpPr>
            <a:spLocks noGrp="1" noChangeArrowheads="1"/>
          </p:cNvSpPr>
          <p:nvPr>
            <p:ph type="body" sz="half" idx="2"/>
          </p:nvPr>
        </p:nvSpPr>
        <p:spPr bwMode="auto">
          <a:xfrm>
            <a:off x="6283549" y="2011363"/>
            <a:ext cx="5402265" cy="4156075"/>
          </a:xfrm>
          <a:noFill/>
        </p:spPr>
        <p:txBody>
          <a:bodyPr vert="horz" lIns="91440" tIns="45720" rIns="91440" bIns="45720" rtlCol="0">
            <a:normAutofit/>
          </a:bodyPr>
          <a:lstStyle/>
          <a:p>
            <a:pPr marL="285750" indent="-285750">
              <a:buFont typeface="Arial" panose="020B0604020202020204" pitchFamily="34" charset="0"/>
              <a:buChar char="•"/>
            </a:pPr>
            <a:r>
              <a:rPr lang="en-US" altLang="en-US" sz="2400" dirty="0"/>
              <a:t>Value-Add Analysis</a:t>
            </a:r>
          </a:p>
          <a:p>
            <a:pPr marL="285750" indent="-285750">
              <a:buFont typeface="Arial" panose="020B0604020202020204" pitchFamily="34" charset="0"/>
              <a:buChar char="•"/>
            </a:pPr>
            <a:r>
              <a:rPr lang="en-US" altLang="en-US" sz="2400" dirty="0"/>
              <a:t>Work Flow/Layout Improvement </a:t>
            </a:r>
          </a:p>
          <a:p>
            <a:pPr marL="285750" indent="-285750">
              <a:buFont typeface="Arial" panose="020B0604020202020204" pitchFamily="34" charset="0"/>
              <a:buChar char="•"/>
            </a:pPr>
            <a:r>
              <a:rPr lang="en-US" altLang="en-US" sz="2400" dirty="0"/>
              <a:t>Process Balancing</a:t>
            </a:r>
          </a:p>
          <a:p>
            <a:pPr marL="285750" indent="-285750">
              <a:buFont typeface="Arial" panose="020B0604020202020204" pitchFamily="34" charset="0"/>
              <a:buChar char="•"/>
            </a:pPr>
            <a:r>
              <a:rPr lang="en-US" altLang="en-US" sz="2400" dirty="0"/>
              <a:t>Mistake-Proofing</a:t>
            </a:r>
          </a:p>
          <a:p>
            <a:pPr marL="285750" indent="-285750">
              <a:buFont typeface="Arial" panose="020B0604020202020204" pitchFamily="34" charset="0"/>
              <a:buChar char="•"/>
            </a:pPr>
            <a:r>
              <a:rPr lang="en-US" altLang="en-US" sz="2400" dirty="0"/>
              <a:t>Complexity Reduction</a:t>
            </a:r>
          </a:p>
        </p:txBody>
      </p:sp>
      <p:sp>
        <p:nvSpPr>
          <p:cNvPr id="45062" name="Rectangle 5">
            <a:extLst>
              <a:ext uri="{FF2B5EF4-FFF2-40B4-BE49-F238E27FC236}">
                <a16:creationId xmlns:a16="http://schemas.microsoft.com/office/drawing/2014/main" id="{38D337FE-BF45-4AAD-9AB0-D1CB7BF07334}"/>
              </a:ext>
            </a:extLst>
          </p:cNvPr>
          <p:cNvSpPr>
            <a:spLocks noChangeArrowheads="1"/>
          </p:cNvSpPr>
          <p:nvPr/>
        </p:nvSpPr>
        <p:spPr bwMode="auto">
          <a:xfrm>
            <a:off x="5935664" y="2022475"/>
            <a:ext cx="4560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342900" indent="-342900">
              <a:spcBef>
                <a:spcPct val="70000"/>
              </a:spcBef>
              <a:buClr>
                <a:schemeClr val="tx1"/>
              </a:buClr>
              <a:buFont typeface="Wingdings" panose="05000000000000000000" pitchFamily="2" charset="2"/>
              <a:buChar char="§"/>
              <a:defRPr sz="2200">
                <a:solidFill>
                  <a:srgbClr val="000000"/>
                </a:solidFill>
                <a:latin typeface="Arial" panose="020B0604020202020204" pitchFamily="34" charset="0"/>
              </a:defRPr>
            </a:lvl1pPr>
            <a:lvl2pPr marL="630238" indent="-231775">
              <a:spcBef>
                <a:spcPct val="25000"/>
              </a:spcBef>
              <a:buClr>
                <a:schemeClr val="tx1"/>
              </a:buClr>
              <a:buFont typeface="Arial" panose="020B0604020202020204" pitchFamily="34" charset="0"/>
              <a:buChar char="–"/>
              <a:defRPr sz="2200">
                <a:solidFill>
                  <a:srgbClr val="000000"/>
                </a:solidFill>
                <a:latin typeface="Arial" panose="020B0604020202020204" pitchFamily="34" charset="0"/>
              </a:defRPr>
            </a:lvl2pPr>
            <a:lvl3pPr marL="1143000" indent="-228600">
              <a:spcBef>
                <a:spcPct val="25000"/>
              </a:spcBef>
              <a:buClr>
                <a:schemeClr val="tx1"/>
              </a:buClr>
              <a:buChar char="•"/>
              <a:defRPr sz="2200">
                <a:solidFill>
                  <a:srgbClr val="000000"/>
                </a:solidFill>
                <a:latin typeface="Arial" panose="020B0604020202020204" pitchFamily="34" charset="0"/>
              </a:defRPr>
            </a:lvl3pPr>
            <a:lvl4pPr marL="1600200" indent="-228600">
              <a:spcBef>
                <a:spcPct val="25000"/>
              </a:spcBef>
              <a:buClr>
                <a:schemeClr val="tx1"/>
              </a:buClr>
              <a:buFont typeface="Arial" panose="020B0604020202020204" pitchFamily="34" charset="0"/>
              <a:buChar char="–"/>
              <a:defRPr sz="2200">
                <a:solidFill>
                  <a:srgbClr val="000000"/>
                </a:solidFill>
                <a:latin typeface="Arial" panose="020B0604020202020204" pitchFamily="34" charset="0"/>
              </a:defRPr>
            </a:lvl4pPr>
            <a:lvl5pPr marL="2057400" indent="-228600">
              <a:spcBef>
                <a:spcPct val="25000"/>
              </a:spcBef>
              <a:buClr>
                <a:schemeClr val="tx1"/>
              </a:buClr>
              <a:buChar char="•"/>
              <a:defRPr sz="2200">
                <a:solidFill>
                  <a:srgbClr val="000000"/>
                </a:solidFill>
                <a:latin typeface="Arial" panose="020B0604020202020204" pitchFamily="34" charset="0"/>
              </a:defRPr>
            </a:lvl5pPr>
            <a:lvl6pPr marL="2514600" indent="-228600" eaLnBrk="0" fontAlgn="base" hangingPunct="0">
              <a:spcBef>
                <a:spcPct val="25000"/>
              </a:spcBef>
              <a:spcAft>
                <a:spcPct val="0"/>
              </a:spcAft>
              <a:buClr>
                <a:schemeClr val="tx1"/>
              </a:buClr>
              <a:buChar char="•"/>
              <a:defRPr sz="2200">
                <a:solidFill>
                  <a:srgbClr val="000000"/>
                </a:solidFill>
                <a:latin typeface="Arial" panose="020B0604020202020204" pitchFamily="34" charset="0"/>
              </a:defRPr>
            </a:lvl6pPr>
            <a:lvl7pPr marL="2971800" indent="-228600" eaLnBrk="0" fontAlgn="base" hangingPunct="0">
              <a:spcBef>
                <a:spcPct val="25000"/>
              </a:spcBef>
              <a:spcAft>
                <a:spcPct val="0"/>
              </a:spcAft>
              <a:buClr>
                <a:schemeClr val="tx1"/>
              </a:buClr>
              <a:buChar char="•"/>
              <a:defRPr sz="2200">
                <a:solidFill>
                  <a:srgbClr val="000000"/>
                </a:solidFill>
                <a:latin typeface="Arial" panose="020B0604020202020204" pitchFamily="34" charset="0"/>
              </a:defRPr>
            </a:lvl7pPr>
            <a:lvl8pPr marL="3429000" indent="-228600" eaLnBrk="0" fontAlgn="base" hangingPunct="0">
              <a:spcBef>
                <a:spcPct val="25000"/>
              </a:spcBef>
              <a:spcAft>
                <a:spcPct val="0"/>
              </a:spcAft>
              <a:buClr>
                <a:schemeClr val="tx1"/>
              </a:buClr>
              <a:buChar char="•"/>
              <a:defRPr sz="2200">
                <a:solidFill>
                  <a:srgbClr val="000000"/>
                </a:solidFill>
                <a:latin typeface="Arial" panose="020B0604020202020204" pitchFamily="34" charset="0"/>
              </a:defRPr>
            </a:lvl8pPr>
            <a:lvl9pPr marL="3886200" indent="-228600" eaLnBrk="0" fontAlgn="base" hangingPunct="0">
              <a:spcBef>
                <a:spcPct val="25000"/>
              </a:spcBef>
              <a:spcAft>
                <a:spcPct val="0"/>
              </a:spcAft>
              <a:buClr>
                <a:schemeClr val="tx1"/>
              </a:buClr>
              <a:buChar char="•"/>
              <a:defRPr sz="2200">
                <a:solidFill>
                  <a:srgbClr val="000000"/>
                </a:solidFill>
                <a:latin typeface="Arial" panose="020B0604020202020204" pitchFamily="34" charset="0"/>
              </a:defRPr>
            </a:lvl9pPr>
          </a:lstStyle>
          <a:p>
            <a:pPr marL="630238" marR="0" lvl="1" indent="-231775" algn="l" defTabSz="914400" rtl="0" eaLnBrk="1" fontAlgn="auto" latinLnBrk="0" hangingPunct="1">
              <a:lnSpc>
                <a:spcPct val="100000"/>
              </a:lnSpc>
              <a:spcBef>
                <a:spcPct val="50000"/>
              </a:spcBef>
              <a:spcAft>
                <a:spcPts val="0"/>
              </a:spcAft>
              <a:buClr>
                <a:srgbClr val="FFFFFF"/>
              </a:buClr>
              <a:buSzPct val="80000"/>
              <a:buFont typeface="Wingdings" panose="05000000000000000000" pitchFamily="2" charset="2"/>
              <a:buChar char="n"/>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xt Placeholder 9">
            <a:extLst>
              <a:ext uri="{FF2B5EF4-FFF2-40B4-BE49-F238E27FC236}">
                <a16:creationId xmlns:a16="http://schemas.microsoft.com/office/drawing/2014/main" id="{BC6A905C-A602-4FAE-ADFE-46303370F0A7}"/>
              </a:ext>
            </a:extLst>
          </p:cNvPr>
          <p:cNvSpPr txBox="1">
            <a:spLocks/>
          </p:cNvSpPr>
          <p:nvPr/>
        </p:nvSpPr>
        <p:spPr>
          <a:xfrm>
            <a:off x="324167" y="919200"/>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0" lvl="0" defTabSz="914400">
              <a:lnSpc>
                <a:spcPct val="100000"/>
              </a:lnSpc>
              <a:spcBef>
                <a:spcPct val="50000"/>
              </a:spcBef>
              <a:spcAft>
                <a:spcPts val="0"/>
              </a:spcAft>
              <a:buClr>
                <a:srgbClr val="FFFFFF"/>
              </a:buClr>
              <a:buSzPct val="80000"/>
              <a:defRPr/>
            </a:pPr>
            <a:r>
              <a:rPr lang="en-US" altLang="en-US" sz="2400" b="1" dirty="0">
                <a:solidFill>
                  <a:schemeClr val="accent1"/>
                </a:solidFill>
                <a:cs typeface="Arial" panose="020B0604020202020204" pitchFamily="34" charset="0"/>
              </a:rPr>
              <a:t>LEAN MEANS SPEED, LOW COST, FLEXIBILITY AND IS APPLIED THROUGH A VARIETY OF TOOLS AND TECHNIQUES</a:t>
            </a:r>
          </a:p>
        </p:txBody>
      </p:sp>
    </p:spTree>
    <p:extLst>
      <p:ext uri="{BB962C8B-B14F-4D97-AF65-F5344CB8AC3E}">
        <p14:creationId xmlns:p14="http://schemas.microsoft.com/office/powerpoint/2010/main" val="65718395"/>
      </p:ext>
    </p:extLst>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8">
            <a:extLst>
              <a:ext uri="{FF2B5EF4-FFF2-40B4-BE49-F238E27FC236}">
                <a16:creationId xmlns:a16="http://schemas.microsoft.com/office/drawing/2014/main" id="{513346F9-E9E8-4299-A185-DEDB5B499BD1}"/>
              </a:ext>
            </a:extLst>
          </p:cNvPr>
          <p:cNvSpPr>
            <a:spLocks noGrp="1" noChangeArrowheads="1"/>
          </p:cNvSpPr>
          <p:nvPr>
            <p:ph type="title"/>
          </p:nvPr>
        </p:nvSpPr>
        <p:spPr/>
        <p:txBody>
          <a:bodyPr/>
          <a:lstStyle/>
          <a:p>
            <a:r>
              <a:rPr lang="en-US" altLang="en-US" dirty="0"/>
              <a:t>The Foundations of Lean</a:t>
            </a:r>
          </a:p>
        </p:txBody>
      </p:sp>
      <p:sp>
        <p:nvSpPr>
          <p:cNvPr id="47108" name="Rectangle 7">
            <a:extLst>
              <a:ext uri="{FF2B5EF4-FFF2-40B4-BE49-F238E27FC236}">
                <a16:creationId xmlns:a16="http://schemas.microsoft.com/office/drawing/2014/main" id="{3BCA1ECA-23D2-4FD4-8C27-96A7561A16C4}"/>
              </a:ext>
            </a:extLst>
          </p:cNvPr>
          <p:cNvSpPr>
            <a:spLocks noGrp="1" noChangeArrowheads="1"/>
          </p:cNvSpPr>
          <p:nvPr>
            <p:ph type="body" idx="1"/>
          </p:nvPr>
        </p:nvSpPr>
        <p:spPr>
          <a:xfrm>
            <a:off x="389744" y="1301750"/>
            <a:ext cx="8335963" cy="4254500"/>
          </a:xfrm>
        </p:spPr>
        <p:txBody>
          <a:bodyPr/>
          <a:lstStyle/>
          <a:p>
            <a:pPr marL="457200" indent="-457200">
              <a:buAutoNum type="arabicPeriod"/>
            </a:pPr>
            <a:r>
              <a:rPr lang="en-US" altLang="en-US" b="1" dirty="0"/>
              <a:t>Specify Value</a:t>
            </a:r>
          </a:p>
          <a:p>
            <a:pPr marL="0"/>
            <a:endParaRPr lang="en-US" altLang="en-US" b="1" dirty="0"/>
          </a:p>
          <a:p>
            <a:pPr marL="0"/>
            <a:r>
              <a:rPr lang="en-US" altLang="en-US" b="1" dirty="0"/>
              <a:t>2. Identify the Value Stream</a:t>
            </a:r>
          </a:p>
          <a:p>
            <a:pPr marL="0"/>
            <a:endParaRPr lang="en-US" b="1" dirty="0"/>
          </a:p>
          <a:p>
            <a:pPr marL="0"/>
            <a:r>
              <a:rPr lang="en-US" b="1" dirty="0"/>
              <a:t>3. Pull</a:t>
            </a:r>
          </a:p>
          <a:p>
            <a:pPr marL="0"/>
            <a:endParaRPr lang="en-US" b="1" dirty="0"/>
          </a:p>
          <a:p>
            <a:pPr marL="0"/>
            <a:r>
              <a:rPr lang="en-US" b="1" dirty="0"/>
              <a:t>4. Flow</a:t>
            </a:r>
          </a:p>
          <a:p>
            <a:pPr marL="0"/>
            <a:endParaRPr lang="en-US" dirty="0"/>
          </a:p>
          <a:p>
            <a:pPr marL="284163" indent="-284163">
              <a:tabLst>
                <a:tab pos="1831975" algn="l"/>
              </a:tabLst>
              <a:defRPr/>
            </a:pPr>
            <a:r>
              <a:rPr lang="en-US" b="1" dirty="0"/>
              <a:t>5. Perfection</a:t>
            </a:r>
            <a:endParaRPr lang="en-US" altLang="en-US" dirty="0"/>
          </a:p>
        </p:txBody>
      </p:sp>
      <p:sp>
        <p:nvSpPr>
          <p:cNvPr id="2" name="Footer Placeholder 1">
            <a:extLst>
              <a:ext uri="{FF2B5EF4-FFF2-40B4-BE49-F238E27FC236}">
                <a16:creationId xmlns:a16="http://schemas.microsoft.com/office/drawing/2014/main" id="{170D4314-D070-4919-8F58-A93C273AD44E}"/>
              </a:ext>
            </a:extLst>
          </p:cNvPr>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106460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FFFF00"/>
            </a:gs>
            <a:gs pos="98000">
              <a:srgbClr val="FF9500"/>
            </a:gs>
          </a:gsLst>
          <a:lin ang="60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190500" y="1866901"/>
            <a:ext cx="12001499" cy="4762500"/>
          </a:xfrm>
        </p:spPr>
        <p:txBody>
          <a:bodyPr>
            <a:noAutofit/>
          </a:bodyPr>
          <a:lstStyle/>
          <a:p>
            <a:r>
              <a:rPr lang="en-US" sz="13900" dirty="0">
                <a:solidFill>
                  <a:schemeClr val="bg1"/>
                </a:solidFill>
              </a:rPr>
              <a:t>BREAKOUT</a:t>
            </a:r>
          </a:p>
        </p:txBody>
      </p:sp>
      <p:sp>
        <p:nvSpPr>
          <p:cNvPr id="7" name="TextBox 6"/>
          <p:cNvSpPr txBox="1"/>
          <p:nvPr/>
        </p:nvSpPr>
        <p:spPr>
          <a:xfrm>
            <a:off x="190500" y="3810000"/>
            <a:ext cx="11468100" cy="1295400"/>
          </a:xfrm>
          <a:prstGeom prst="rect">
            <a:avLst/>
          </a:prstGeom>
          <a:noFill/>
        </p:spPr>
        <p:txBody>
          <a:bodyPr wrap="square" lIns="0" tIns="0" rIns="0" bIns="45720" rtlCol="0">
            <a:no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‘Why does “Leadership </a:t>
            </a:r>
            <a:r>
              <a:rPr lang="en-US" sz="4000" dirty="0">
                <a:solidFill>
                  <a:prstClr val="black"/>
                </a:solidFill>
                <a:latin typeface="Arial Black" panose="020B0A04020102020204" pitchFamily="34" charset="0"/>
              </a:rPr>
              <a:t>B</a:t>
            </a:r>
            <a:r>
              <a:rPr kumimoji="0" lang="en-US" sz="40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uy</a:t>
            </a:r>
            <a:r>
              <a:rPr lang="en-US" sz="4000" dirty="0">
                <a:solidFill>
                  <a:prstClr val="black"/>
                </a:solidFill>
                <a:latin typeface="Arial Black" panose="020B0A04020102020204" pitchFamily="34" charset="0"/>
              </a:rPr>
              <a:t>-</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 </a:t>
            </a:r>
            <a:r>
              <a:rPr lang="en-US" sz="4000" dirty="0">
                <a:solidFill>
                  <a:prstClr val="black"/>
                </a:solidFill>
                <a:latin typeface="Arial Black" panose="020B0A04020102020204" pitchFamily="34" charset="0"/>
              </a:rPr>
              <a:t>have Critical</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Importance for Deploying </a:t>
            </a:r>
            <a:r>
              <a:rPr lang="en-US" sz="4000" dirty="0">
                <a:solidFill>
                  <a:prstClr val="black"/>
                </a:solidFill>
                <a:latin typeface="Arial Black" panose="020B0A04020102020204" pitchFamily="34" charset="0"/>
              </a:rPr>
              <a:t>L</a:t>
            </a:r>
            <a:r>
              <a:rPr kumimoji="0" lang="en-US" sz="40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ean</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Methods?’</a:t>
            </a:r>
          </a:p>
          <a:p>
            <a:pPr marL="0" marR="0" lvl="0" indent="0" algn="l" defTabSz="914400" rtl="0" eaLnBrk="1" fontAlgn="auto" latinLnBrk="0" hangingPunct="1">
              <a:lnSpc>
                <a:spcPct val="70000"/>
              </a:lnSpc>
              <a:spcBef>
                <a:spcPts val="0"/>
              </a:spcBef>
              <a:spcAft>
                <a:spcPts val="0"/>
              </a:spcAft>
              <a:buClrTx/>
              <a:buSzTx/>
              <a:buFontTx/>
              <a:buNone/>
              <a:tabLst/>
              <a:defRPr/>
            </a:pPr>
            <a:endParaRPr lang="en-US" sz="4000" dirty="0">
              <a:solidFill>
                <a:prstClr val="black"/>
              </a:solidFill>
              <a:latin typeface="Arial Black" panose="020B0A0402010202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Brainstorm Answers with your Table Team</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endParaRPr lang="en-US" sz="4000" dirty="0">
              <a:solidFill>
                <a:prstClr val="black"/>
              </a:solidFill>
              <a:latin typeface="Arial Black" panose="020B0A0402010202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Freeform 6"/>
          <p:cNvSpPr>
            <a:spLocks noChangeAspect="1"/>
          </p:cNvSpPr>
          <p:nvPr/>
        </p:nvSpPr>
        <p:spPr bwMode="auto">
          <a:xfrm>
            <a:off x="419100" y="381000"/>
            <a:ext cx="891838" cy="92354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gradFill>
            <a:gsLst>
              <a:gs pos="0">
                <a:srgbClr val="A100FF"/>
              </a:gs>
              <a:gs pos="100000">
                <a:srgbClr val="380089"/>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118343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gs>
            <a:gs pos="100000">
              <a:schemeClr val="accent3"/>
            </a:gs>
          </a:gsLst>
          <a:lin ang="18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228601" y="533400"/>
            <a:ext cx="11963399" cy="6172199"/>
          </a:xfrm>
        </p:spPr>
        <p:txBody>
          <a:bodyPr/>
          <a:lstStyle/>
          <a:p>
            <a:r>
              <a:rPr lang="en-US" sz="10000" dirty="0"/>
              <a:t>Executing</a:t>
            </a:r>
            <a:r>
              <a:rPr lang="en-US" sz="10000" dirty="0">
                <a:solidFill>
                  <a:schemeClr val="bg1"/>
                </a:solidFill>
              </a:rPr>
              <a:t> Operations Assessments</a:t>
            </a:r>
          </a:p>
        </p:txBody>
      </p:sp>
    </p:spTree>
    <p:extLst>
      <p:ext uri="{BB962C8B-B14F-4D97-AF65-F5344CB8AC3E}">
        <p14:creationId xmlns:p14="http://schemas.microsoft.com/office/powerpoint/2010/main" val="201035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en-US" dirty="0"/>
              <a:t>Copyright 2018 Accenture. All rights reserved.</a:t>
            </a:r>
          </a:p>
        </p:txBody>
      </p:sp>
      <p:sp>
        <p:nvSpPr>
          <p:cNvPr id="2" name="Title 1"/>
          <p:cNvSpPr>
            <a:spLocks noGrp="1"/>
          </p:cNvSpPr>
          <p:nvPr>
            <p:ph type="title"/>
          </p:nvPr>
        </p:nvSpPr>
        <p:spPr/>
        <p:txBody>
          <a:bodyPr/>
          <a:lstStyle/>
          <a:p>
            <a:r>
              <a:rPr lang="en-US" dirty="0"/>
              <a:t>Course Agenda</a:t>
            </a:r>
          </a:p>
        </p:txBody>
      </p:sp>
      <p:sp>
        <p:nvSpPr>
          <p:cNvPr id="8" name="Content Placeholder 7"/>
          <p:cNvSpPr>
            <a:spLocks noGrp="1"/>
          </p:cNvSpPr>
          <p:nvPr>
            <p:ph idx="18"/>
          </p:nvPr>
        </p:nvSpPr>
        <p:spPr>
          <a:xfrm>
            <a:off x="381000" y="1371600"/>
            <a:ext cx="10210799" cy="4689475"/>
          </a:xfrm>
        </p:spPr>
        <p:txBody>
          <a:bodyPr>
            <a:normAutofit fontScale="85000" lnSpcReduction="20000"/>
          </a:bodyPr>
          <a:lstStyle/>
          <a:p>
            <a:r>
              <a:rPr lang="en-US" dirty="0"/>
              <a:t>Welcome and Introductions</a:t>
            </a:r>
          </a:p>
          <a:p>
            <a:endParaRPr lang="en-US" dirty="0"/>
          </a:p>
          <a:p>
            <a:r>
              <a:rPr lang="en-US" dirty="0"/>
              <a:t>Lean 101 Basics</a:t>
            </a:r>
          </a:p>
          <a:p>
            <a:endParaRPr lang="en-US" dirty="0"/>
          </a:p>
          <a:p>
            <a:r>
              <a:rPr lang="en-US" dirty="0"/>
              <a:t>Lean Assessment of Operations</a:t>
            </a:r>
          </a:p>
          <a:p>
            <a:endParaRPr lang="en-US" dirty="0"/>
          </a:p>
          <a:p>
            <a:r>
              <a:rPr lang="en-US" dirty="0"/>
              <a:t>Developing Implementation Roadmaps (after Assessment)</a:t>
            </a:r>
          </a:p>
          <a:p>
            <a:endParaRPr lang="en-US" dirty="0"/>
          </a:p>
          <a:p>
            <a:r>
              <a:rPr lang="en-US" dirty="0"/>
              <a:t>Using Workshops to Transform Processes</a:t>
            </a:r>
          </a:p>
          <a:p>
            <a:endParaRPr lang="en-US" dirty="0"/>
          </a:p>
          <a:p>
            <a:r>
              <a:rPr lang="en-US" dirty="0"/>
              <a:t>Course Wrap-up</a:t>
            </a:r>
          </a:p>
        </p:txBody>
      </p:sp>
    </p:spTree>
    <p:extLst>
      <p:ext uri="{BB962C8B-B14F-4D97-AF65-F5344CB8AC3E}">
        <p14:creationId xmlns:p14="http://schemas.microsoft.com/office/powerpoint/2010/main" val="236350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09783809"/>
              </p:ext>
            </p:extLst>
          </p:nvPr>
        </p:nvGraphicFramePr>
        <p:xfrm>
          <a:off x="1351090" y="2031567"/>
          <a:ext cx="8834202" cy="38658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417101">
                  <a:extLst>
                    <a:ext uri="{9D8B030D-6E8A-4147-A177-3AD203B41FA5}">
                      <a16:colId xmlns:a16="http://schemas.microsoft.com/office/drawing/2014/main" val="20000"/>
                    </a:ext>
                  </a:extLst>
                </a:gridCol>
                <a:gridCol w="4417101">
                  <a:extLst>
                    <a:ext uri="{9D8B030D-6E8A-4147-A177-3AD203B41FA5}">
                      <a16:colId xmlns:a16="http://schemas.microsoft.com/office/drawing/2014/main" val="20001"/>
                    </a:ext>
                  </a:extLst>
                </a:gridCol>
              </a:tblGrid>
              <a:tr h="12886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886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886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7650" name="Rectangle 2"/>
          <p:cNvSpPr>
            <a:spLocks noGrp="1" noChangeArrowheads="1"/>
          </p:cNvSpPr>
          <p:nvPr>
            <p:ph type="title"/>
          </p:nvPr>
        </p:nvSpPr>
        <p:spPr>
          <a:xfrm>
            <a:off x="156260" y="-198682"/>
            <a:ext cx="10210800" cy="1050925"/>
          </a:xfrm>
        </p:spPr>
        <p:txBody>
          <a:bodyPr vert="horz" lIns="91440" tIns="45720" rIns="91440" bIns="45720" rtlCol="0" anchor="b" anchorCtr="0">
            <a:normAutofit/>
          </a:bodyPr>
          <a:lstStyle/>
          <a:p>
            <a:pPr algn="l"/>
            <a:r>
              <a:rPr lang="en-US" dirty="0"/>
              <a:t>Which Process to Focus on?</a:t>
            </a:r>
          </a:p>
        </p:txBody>
      </p:sp>
      <p:grpSp>
        <p:nvGrpSpPr>
          <p:cNvPr id="9" name="Group 40"/>
          <p:cNvGrpSpPr>
            <a:grpSpLocks noChangeAspect="1"/>
          </p:cNvGrpSpPr>
          <p:nvPr/>
        </p:nvGrpSpPr>
        <p:grpSpPr bwMode="auto">
          <a:xfrm>
            <a:off x="6370468" y="2338235"/>
            <a:ext cx="568325" cy="612775"/>
            <a:chOff x="2433" y="1708"/>
            <a:chExt cx="358" cy="386"/>
          </a:xfrm>
          <a:noFill/>
          <a:effectLst>
            <a:outerShdw blurRad="50800" dist="38100" dir="2700000" algn="tl" rotWithShape="0">
              <a:prstClr val="black">
                <a:alpha val="40000"/>
              </a:prstClr>
            </a:outerShdw>
          </a:effectLst>
        </p:grpSpPr>
        <p:sp>
          <p:nvSpPr>
            <p:cNvPr id="10" name="AutoShape 39"/>
            <p:cNvSpPr>
              <a:spLocks noChangeAspect="1" noChangeArrowheads="1" noTextEdit="1"/>
            </p:cNvSpPr>
            <p:nvPr/>
          </p:nvSpPr>
          <p:spPr bwMode="auto">
            <a:xfrm>
              <a:off x="2433" y="1708"/>
              <a:ext cx="358" cy="386"/>
            </a:xfrm>
            <a:prstGeom prst="rect">
              <a:avLst/>
            </a:prstGeom>
            <a:grp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 name="Freeform 41"/>
            <p:cNvSpPr>
              <a:spLocks/>
            </p:cNvSpPr>
            <p:nvPr/>
          </p:nvSpPr>
          <p:spPr bwMode="auto">
            <a:xfrm>
              <a:off x="2454" y="2037"/>
              <a:ext cx="314" cy="22"/>
            </a:xfrm>
            <a:custGeom>
              <a:avLst/>
              <a:gdLst>
                <a:gd name="T0" fmla="*/ 0 w 263"/>
                <a:gd name="T1" fmla="*/ 9 h 19"/>
                <a:gd name="T2" fmla="*/ 0 w 263"/>
                <a:gd name="T3" fmla="*/ 10 h 19"/>
                <a:gd name="T4" fmla="*/ 10 w 263"/>
                <a:gd name="T5" fmla="*/ 19 h 19"/>
                <a:gd name="T6" fmla="*/ 254 w 263"/>
                <a:gd name="T7" fmla="*/ 19 h 19"/>
                <a:gd name="T8" fmla="*/ 263 w 263"/>
                <a:gd name="T9" fmla="*/ 10 h 19"/>
                <a:gd name="T10" fmla="*/ 263 w 263"/>
                <a:gd name="T11" fmla="*/ 9 h 19"/>
                <a:gd name="T12" fmla="*/ 254 w 263"/>
                <a:gd name="T13" fmla="*/ 0 h 19"/>
                <a:gd name="T14" fmla="*/ 10 w 263"/>
                <a:gd name="T15" fmla="*/ 0 h 19"/>
                <a:gd name="T16" fmla="*/ 0 w 263"/>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9">
                  <a:moveTo>
                    <a:pt x="0" y="9"/>
                  </a:moveTo>
                  <a:cubicBezTo>
                    <a:pt x="0" y="10"/>
                    <a:pt x="0" y="10"/>
                    <a:pt x="0" y="10"/>
                  </a:cubicBezTo>
                  <a:cubicBezTo>
                    <a:pt x="0" y="15"/>
                    <a:pt x="5" y="19"/>
                    <a:pt x="10" y="19"/>
                  </a:cubicBezTo>
                  <a:cubicBezTo>
                    <a:pt x="254" y="19"/>
                    <a:pt x="254" y="19"/>
                    <a:pt x="254" y="19"/>
                  </a:cubicBezTo>
                  <a:cubicBezTo>
                    <a:pt x="259" y="19"/>
                    <a:pt x="263" y="15"/>
                    <a:pt x="263" y="10"/>
                  </a:cubicBezTo>
                  <a:cubicBezTo>
                    <a:pt x="263" y="9"/>
                    <a:pt x="263" y="9"/>
                    <a:pt x="263" y="9"/>
                  </a:cubicBezTo>
                  <a:cubicBezTo>
                    <a:pt x="263" y="4"/>
                    <a:pt x="259" y="0"/>
                    <a:pt x="254" y="0"/>
                  </a:cubicBezTo>
                  <a:cubicBezTo>
                    <a:pt x="10" y="0"/>
                    <a:pt x="10" y="0"/>
                    <a:pt x="10" y="0"/>
                  </a:cubicBezTo>
                  <a:cubicBezTo>
                    <a:pt x="5" y="0"/>
                    <a:pt x="0" y="4"/>
                    <a:pt x="0" y="9"/>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 name="Freeform 42"/>
            <p:cNvSpPr>
              <a:spLocks/>
            </p:cNvSpPr>
            <p:nvPr/>
          </p:nvSpPr>
          <p:spPr bwMode="auto">
            <a:xfrm>
              <a:off x="2433" y="2069"/>
              <a:ext cx="358" cy="26"/>
            </a:xfrm>
            <a:custGeom>
              <a:avLst/>
              <a:gdLst>
                <a:gd name="T0" fmla="*/ 290 w 300"/>
                <a:gd name="T1" fmla="*/ 0 h 22"/>
                <a:gd name="T2" fmla="*/ 9 w 300"/>
                <a:gd name="T3" fmla="*/ 0 h 22"/>
                <a:gd name="T4" fmla="*/ 0 w 300"/>
                <a:gd name="T5" fmla="*/ 9 h 22"/>
                <a:gd name="T6" fmla="*/ 0 w 300"/>
                <a:gd name="T7" fmla="*/ 13 h 22"/>
                <a:gd name="T8" fmla="*/ 9 w 300"/>
                <a:gd name="T9" fmla="*/ 22 h 22"/>
                <a:gd name="T10" fmla="*/ 290 w 300"/>
                <a:gd name="T11" fmla="*/ 22 h 22"/>
                <a:gd name="T12" fmla="*/ 300 w 300"/>
                <a:gd name="T13" fmla="*/ 13 h 22"/>
                <a:gd name="T14" fmla="*/ 300 w 300"/>
                <a:gd name="T15" fmla="*/ 9 h 22"/>
                <a:gd name="T16" fmla="*/ 290 w 30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2">
                  <a:moveTo>
                    <a:pt x="290" y="0"/>
                  </a:moveTo>
                  <a:cubicBezTo>
                    <a:pt x="9" y="0"/>
                    <a:pt x="9" y="0"/>
                    <a:pt x="9" y="0"/>
                  </a:cubicBezTo>
                  <a:cubicBezTo>
                    <a:pt x="4" y="0"/>
                    <a:pt x="0" y="4"/>
                    <a:pt x="0" y="9"/>
                  </a:cubicBezTo>
                  <a:cubicBezTo>
                    <a:pt x="0" y="13"/>
                    <a:pt x="0" y="13"/>
                    <a:pt x="0" y="13"/>
                  </a:cubicBezTo>
                  <a:cubicBezTo>
                    <a:pt x="0" y="18"/>
                    <a:pt x="4" y="22"/>
                    <a:pt x="9" y="22"/>
                  </a:cubicBezTo>
                  <a:cubicBezTo>
                    <a:pt x="290" y="22"/>
                    <a:pt x="290" y="22"/>
                    <a:pt x="290" y="22"/>
                  </a:cubicBezTo>
                  <a:cubicBezTo>
                    <a:pt x="295" y="22"/>
                    <a:pt x="300" y="18"/>
                    <a:pt x="300" y="13"/>
                  </a:cubicBezTo>
                  <a:cubicBezTo>
                    <a:pt x="300" y="9"/>
                    <a:pt x="300" y="9"/>
                    <a:pt x="300" y="9"/>
                  </a:cubicBezTo>
                  <a:cubicBezTo>
                    <a:pt x="300" y="4"/>
                    <a:pt x="295" y="0"/>
                    <a:pt x="290" y="0"/>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 name="Freeform 43"/>
            <p:cNvSpPr>
              <a:spLocks/>
            </p:cNvSpPr>
            <p:nvPr/>
          </p:nvSpPr>
          <p:spPr bwMode="auto">
            <a:xfrm>
              <a:off x="2470" y="1854"/>
              <a:ext cx="76" cy="170"/>
            </a:xfrm>
            <a:custGeom>
              <a:avLst/>
              <a:gdLst>
                <a:gd name="T0" fmla="*/ 9 w 64"/>
                <a:gd name="T1" fmla="*/ 125 h 142"/>
                <a:gd name="T2" fmla="*/ 0 w 64"/>
                <a:gd name="T3" fmla="*/ 134 h 142"/>
                <a:gd name="T4" fmla="*/ 9 w 64"/>
                <a:gd name="T5" fmla="*/ 142 h 142"/>
                <a:gd name="T6" fmla="*/ 55 w 64"/>
                <a:gd name="T7" fmla="*/ 142 h 142"/>
                <a:gd name="T8" fmla="*/ 64 w 64"/>
                <a:gd name="T9" fmla="*/ 134 h 142"/>
                <a:gd name="T10" fmla="*/ 55 w 64"/>
                <a:gd name="T11" fmla="*/ 125 h 142"/>
                <a:gd name="T12" fmla="*/ 51 w 64"/>
                <a:gd name="T13" fmla="*/ 125 h 142"/>
                <a:gd name="T14" fmla="*/ 51 w 64"/>
                <a:gd name="T15" fmla="*/ 17 h 142"/>
                <a:gd name="T16" fmla="*/ 55 w 64"/>
                <a:gd name="T17" fmla="*/ 17 h 142"/>
                <a:gd name="T18" fmla="*/ 64 w 64"/>
                <a:gd name="T19" fmla="*/ 8 h 142"/>
                <a:gd name="T20" fmla="*/ 55 w 64"/>
                <a:gd name="T21" fmla="*/ 0 h 142"/>
                <a:gd name="T22" fmla="*/ 9 w 64"/>
                <a:gd name="T23" fmla="*/ 0 h 142"/>
                <a:gd name="T24" fmla="*/ 0 w 64"/>
                <a:gd name="T25" fmla="*/ 8 h 142"/>
                <a:gd name="T26" fmla="*/ 9 w 64"/>
                <a:gd name="T27" fmla="*/ 17 h 142"/>
                <a:gd name="T28" fmla="*/ 13 w 64"/>
                <a:gd name="T29" fmla="*/ 17 h 142"/>
                <a:gd name="T30" fmla="*/ 13 w 64"/>
                <a:gd name="T31" fmla="*/ 125 h 142"/>
                <a:gd name="T32" fmla="*/ 9 w 64"/>
                <a:gd name="T33" fmla="*/ 1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42">
                  <a:moveTo>
                    <a:pt x="9" y="125"/>
                  </a:moveTo>
                  <a:cubicBezTo>
                    <a:pt x="4" y="125"/>
                    <a:pt x="0" y="129"/>
                    <a:pt x="0" y="134"/>
                  </a:cubicBezTo>
                  <a:cubicBezTo>
                    <a:pt x="0" y="138"/>
                    <a:pt x="4" y="142"/>
                    <a:pt x="9" y="142"/>
                  </a:cubicBezTo>
                  <a:cubicBezTo>
                    <a:pt x="55" y="142"/>
                    <a:pt x="55" y="142"/>
                    <a:pt x="55" y="142"/>
                  </a:cubicBezTo>
                  <a:cubicBezTo>
                    <a:pt x="60" y="142"/>
                    <a:pt x="64" y="138"/>
                    <a:pt x="64" y="134"/>
                  </a:cubicBezTo>
                  <a:cubicBezTo>
                    <a:pt x="64" y="129"/>
                    <a:pt x="60" y="125"/>
                    <a:pt x="55" y="125"/>
                  </a:cubicBezTo>
                  <a:cubicBezTo>
                    <a:pt x="51" y="125"/>
                    <a:pt x="51" y="125"/>
                    <a:pt x="51" y="125"/>
                  </a:cubicBezTo>
                  <a:cubicBezTo>
                    <a:pt x="51" y="17"/>
                    <a:pt x="51" y="17"/>
                    <a:pt x="51" y="17"/>
                  </a:cubicBezTo>
                  <a:cubicBezTo>
                    <a:pt x="55" y="17"/>
                    <a:pt x="55" y="17"/>
                    <a:pt x="55" y="17"/>
                  </a:cubicBezTo>
                  <a:cubicBezTo>
                    <a:pt x="60" y="17"/>
                    <a:pt x="64" y="13"/>
                    <a:pt x="64" y="8"/>
                  </a:cubicBezTo>
                  <a:cubicBezTo>
                    <a:pt x="64" y="4"/>
                    <a:pt x="60" y="0"/>
                    <a:pt x="55" y="0"/>
                  </a:cubicBezTo>
                  <a:cubicBezTo>
                    <a:pt x="9" y="0"/>
                    <a:pt x="9" y="0"/>
                    <a:pt x="9" y="0"/>
                  </a:cubicBezTo>
                  <a:cubicBezTo>
                    <a:pt x="4" y="0"/>
                    <a:pt x="0" y="4"/>
                    <a:pt x="0" y="8"/>
                  </a:cubicBezTo>
                  <a:cubicBezTo>
                    <a:pt x="0" y="13"/>
                    <a:pt x="4" y="17"/>
                    <a:pt x="9" y="17"/>
                  </a:cubicBezTo>
                  <a:cubicBezTo>
                    <a:pt x="13" y="17"/>
                    <a:pt x="13" y="17"/>
                    <a:pt x="13" y="17"/>
                  </a:cubicBezTo>
                  <a:cubicBezTo>
                    <a:pt x="13" y="125"/>
                    <a:pt x="13" y="125"/>
                    <a:pt x="13" y="125"/>
                  </a:cubicBezTo>
                  <a:lnTo>
                    <a:pt x="9" y="125"/>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 name="Freeform 44"/>
            <p:cNvSpPr>
              <a:spLocks/>
            </p:cNvSpPr>
            <p:nvPr/>
          </p:nvSpPr>
          <p:spPr bwMode="auto">
            <a:xfrm>
              <a:off x="2574" y="1854"/>
              <a:ext cx="76" cy="170"/>
            </a:xfrm>
            <a:custGeom>
              <a:avLst/>
              <a:gdLst>
                <a:gd name="T0" fmla="*/ 55 w 64"/>
                <a:gd name="T1" fmla="*/ 17 h 142"/>
                <a:gd name="T2" fmla="*/ 64 w 64"/>
                <a:gd name="T3" fmla="*/ 8 h 142"/>
                <a:gd name="T4" fmla="*/ 55 w 64"/>
                <a:gd name="T5" fmla="*/ 0 h 142"/>
                <a:gd name="T6" fmla="*/ 9 w 64"/>
                <a:gd name="T7" fmla="*/ 0 h 142"/>
                <a:gd name="T8" fmla="*/ 0 w 64"/>
                <a:gd name="T9" fmla="*/ 8 h 142"/>
                <a:gd name="T10" fmla="*/ 9 w 64"/>
                <a:gd name="T11" fmla="*/ 17 h 142"/>
                <a:gd name="T12" fmla="*/ 13 w 64"/>
                <a:gd name="T13" fmla="*/ 17 h 142"/>
                <a:gd name="T14" fmla="*/ 13 w 64"/>
                <a:gd name="T15" fmla="*/ 125 h 142"/>
                <a:gd name="T16" fmla="*/ 9 w 64"/>
                <a:gd name="T17" fmla="*/ 125 h 142"/>
                <a:gd name="T18" fmla="*/ 0 w 64"/>
                <a:gd name="T19" fmla="*/ 134 h 142"/>
                <a:gd name="T20" fmla="*/ 9 w 64"/>
                <a:gd name="T21" fmla="*/ 142 h 142"/>
                <a:gd name="T22" fmla="*/ 55 w 64"/>
                <a:gd name="T23" fmla="*/ 142 h 142"/>
                <a:gd name="T24" fmla="*/ 64 w 64"/>
                <a:gd name="T25" fmla="*/ 134 h 142"/>
                <a:gd name="T26" fmla="*/ 55 w 64"/>
                <a:gd name="T27" fmla="*/ 125 h 142"/>
                <a:gd name="T28" fmla="*/ 51 w 64"/>
                <a:gd name="T29" fmla="*/ 125 h 142"/>
                <a:gd name="T30" fmla="*/ 51 w 64"/>
                <a:gd name="T31" fmla="*/ 17 h 142"/>
                <a:gd name="T32" fmla="*/ 55 w 64"/>
                <a:gd name="T33"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42">
                  <a:moveTo>
                    <a:pt x="55" y="17"/>
                  </a:moveTo>
                  <a:cubicBezTo>
                    <a:pt x="60" y="17"/>
                    <a:pt x="64" y="13"/>
                    <a:pt x="64" y="8"/>
                  </a:cubicBezTo>
                  <a:cubicBezTo>
                    <a:pt x="64" y="4"/>
                    <a:pt x="60" y="0"/>
                    <a:pt x="55" y="0"/>
                  </a:cubicBezTo>
                  <a:cubicBezTo>
                    <a:pt x="9" y="0"/>
                    <a:pt x="9" y="0"/>
                    <a:pt x="9" y="0"/>
                  </a:cubicBezTo>
                  <a:cubicBezTo>
                    <a:pt x="4" y="0"/>
                    <a:pt x="0" y="4"/>
                    <a:pt x="0" y="8"/>
                  </a:cubicBezTo>
                  <a:cubicBezTo>
                    <a:pt x="0" y="13"/>
                    <a:pt x="4" y="17"/>
                    <a:pt x="9" y="17"/>
                  </a:cubicBezTo>
                  <a:cubicBezTo>
                    <a:pt x="13" y="17"/>
                    <a:pt x="13" y="17"/>
                    <a:pt x="13" y="17"/>
                  </a:cubicBezTo>
                  <a:cubicBezTo>
                    <a:pt x="13" y="125"/>
                    <a:pt x="13" y="125"/>
                    <a:pt x="13" y="125"/>
                  </a:cubicBezTo>
                  <a:cubicBezTo>
                    <a:pt x="9" y="125"/>
                    <a:pt x="9" y="125"/>
                    <a:pt x="9" y="125"/>
                  </a:cubicBezTo>
                  <a:cubicBezTo>
                    <a:pt x="4" y="125"/>
                    <a:pt x="0" y="129"/>
                    <a:pt x="0" y="134"/>
                  </a:cubicBezTo>
                  <a:cubicBezTo>
                    <a:pt x="0" y="138"/>
                    <a:pt x="4" y="142"/>
                    <a:pt x="9" y="142"/>
                  </a:cubicBezTo>
                  <a:cubicBezTo>
                    <a:pt x="55" y="142"/>
                    <a:pt x="55" y="142"/>
                    <a:pt x="55" y="142"/>
                  </a:cubicBezTo>
                  <a:cubicBezTo>
                    <a:pt x="60" y="142"/>
                    <a:pt x="64" y="138"/>
                    <a:pt x="64" y="134"/>
                  </a:cubicBezTo>
                  <a:cubicBezTo>
                    <a:pt x="64" y="129"/>
                    <a:pt x="60" y="125"/>
                    <a:pt x="55" y="125"/>
                  </a:cubicBezTo>
                  <a:cubicBezTo>
                    <a:pt x="51" y="125"/>
                    <a:pt x="51" y="125"/>
                    <a:pt x="51" y="125"/>
                  </a:cubicBezTo>
                  <a:cubicBezTo>
                    <a:pt x="51" y="17"/>
                    <a:pt x="51" y="17"/>
                    <a:pt x="51" y="17"/>
                  </a:cubicBezTo>
                  <a:lnTo>
                    <a:pt x="55" y="17"/>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5" name="Freeform 45"/>
            <p:cNvSpPr>
              <a:spLocks/>
            </p:cNvSpPr>
            <p:nvPr/>
          </p:nvSpPr>
          <p:spPr bwMode="auto">
            <a:xfrm>
              <a:off x="2678" y="1854"/>
              <a:ext cx="76" cy="170"/>
            </a:xfrm>
            <a:custGeom>
              <a:avLst/>
              <a:gdLst>
                <a:gd name="T0" fmla="*/ 55 w 64"/>
                <a:gd name="T1" fmla="*/ 17 h 142"/>
                <a:gd name="T2" fmla="*/ 64 w 64"/>
                <a:gd name="T3" fmla="*/ 8 h 142"/>
                <a:gd name="T4" fmla="*/ 55 w 64"/>
                <a:gd name="T5" fmla="*/ 0 h 142"/>
                <a:gd name="T6" fmla="*/ 9 w 64"/>
                <a:gd name="T7" fmla="*/ 0 h 142"/>
                <a:gd name="T8" fmla="*/ 0 w 64"/>
                <a:gd name="T9" fmla="*/ 8 h 142"/>
                <a:gd name="T10" fmla="*/ 9 w 64"/>
                <a:gd name="T11" fmla="*/ 17 h 142"/>
                <a:gd name="T12" fmla="*/ 12 w 64"/>
                <a:gd name="T13" fmla="*/ 17 h 142"/>
                <a:gd name="T14" fmla="*/ 12 w 64"/>
                <a:gd name="T15" fmla="*/ 125 h 142"/>
                <a:gd name="T16" fmla="*/ 9 w 64"/>
                <a:gd name="T17" fmla="*/ 125 h 142"/>
                <a:gd name="T18" fmla="*/ 0 w 64"/>
                <a:gd name="T19" fmla="*/ 134 h 142"/>
                <a:gd name="T20" fmla="*/ 9 w 64"/>
                <a:gd name="T21" fmla="*/ 142 h 142"/>
                <a:gd name="T22" fmla="*/ 55 w 64"/>
                <a:gd name="T23" fmla="*/ 142 h 142"/>
                <a:gd name="T24" fmla="*/ 64 w 64"/>
                <a:gd name="T25" fmla="*/ 134 h 142"/>
                <a:gd name="T26" fmla="*/ 55 w 64"/>
                <a:gd name="T27" fmla="*/ 125 h 142"/>
                <a:gd name="T28" fmla="*/ 51 w 64"/>
                <a:gd name="T29" fmla="*/ 125 h 142"/>
                <a:gd name="T30" fmla="*/ 51 w 64"/>
                <a:gd name="T31" fmla="*/ 17 h 142"/>
                <a:gd name="T32" fmla="*/ 55 w 64"/>
                <a:gd name="T33"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42">
                  <a:moveTo>
                    <a:pt x="55" y="17"/>
                  </a:moveTo>
                  <a:cubicBezTo>
                    <a:pt x="60" y="17"/>
                    <a:pt x="64" y="13"/>
                    <a:pt x="64" y="8"/>
                  </a:cubicBezTo>
                  <a:cubicBezTo>
                    <a:pt x="64" y="4"/>
                    <a:pt x="60" y="0"/>
                    <a:pt x="55" y="0"/>
                  </a:cubicBezTo>
                  <a:cubicBezTo>
                    <a:pt x="9" y="0"/>
                    <a:pt x="9" y="0"/>
                    <a:pt x="9" y="0"/>
                  </a:cubicBezTo>
                  <a:cubicBezTo>
                    <a:pt x="4" y="0"/>
                    <a:pt x="0" y="4"/>
                    <a:pt x="0" y="8"/>
                  </a:cubicBezTo>
                  <a:cubicBezTo>
                    <a:pt x="0" y="13"/>
                    <a:pt x="4" y="17"/>
                    <a:pt x="9" y="17"/>
                  </a:cubicBezTo>
                  <a:cubicBezTo>
                    <a:pt x="12" y="17"/>
                    <a:pt x="12" y="17"/>
                    <a:pt x="12" y="17"/>
                  </a:cubicBezTo>
                  <a:cubicBezTo>
                    <a:pt x="12" y="125"/>
                    <a:pt x="12" y="125"/>
                    <a:pt x="12" y="125"/>
                  </a:cubicBezTo>
                  <a:cubicBezTo>
                    <a:pt x="9" y="125"/>
                    <a:pt x="9" y="125"/>
                    <a:pt x="9" y="125"/>
                  </a:cubicBezTo>
                  <a:cubicBezTo>
                    <a:pt x="4" y="125"/>
                    <a:pt x="0" y="129"/>
                    <a:pt x="0" y="134"/>
                  </a:cubicBezTo>
                  <a:cubicBezTo>
                    <a:pt x="0" y="138"/>
                    <a:pt x="4" y="142"/>
                    <a:pt x="9" y="142"/>
                  </a:cubicBezTo>
                  <a:cubicBezTo>
                    <a:pt x="55" y="142"/>
                    <a:pt x="55" y="142"/>
                    <a:pt x="55" y="142"/>
                  </a:cubicBezTo>
                  <a:cubicBezTo>
                    <a:pt x="60" y="142"/>
                    <a:pt x="64" y="138"/>
                    <a:pt x="64" y="134"/>
                  </a:cubicBezTo>
                  <a:cubicBezTo>
                    <a:pt x="64" y="129"/>
                    <a:pt x="60" y="125"/>
                    <a:pt x="55" y="125"/>
                  </a:cubicBezTo>
                  <a:cubicBezTo>
                    <a:pt x="51" y="125"/>
                    <a:pt x="51" y="125"/>
                    <a:pt x="51" y="125"/>
                  </a:cubicBezTo>
                  <a:cubicBezTo>
                    <a:pt x="51" y="17"/>
                    <a:pt x="51" y="17"/>
                    <a:pt x="51" y="17"/>
                  </a:cubicBezTo>
                  <a:lnTo>
                    <a:pt x="55" y="17"/>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6" name="Freeform 46"/>
            <p:cNvSpPr>
              <a:spLocks/>
            </p:cNvSpPr>
            <p:nvPr/>
          </p:nvSpPr>
          <p:spPr bwMode="auto">
            <a:xfrm>
              <a:off x="2433" y="1708"/>
              <a:ext cx="358" cy="138"/>
            </a:xfrm>
            <a:custGeom>
              <a:avLst/>
              <a:gdLst>
                <a:gd name="T0" fmla="*/ 6 w 300"/>
                <a:gd name="T1" fmla="*/ 111 h 116"/>
                <a:gd name="T2" fmla="*/ 19 w 300"/>
                <a:gd name="T3" fmla="*/ 113 h 116"/>
                <a:gd name="T4" fmla="*/ 142 w 300"/>
                <a:gd name="T5" fmla="*/ 29 h 116"/>
                <a:gd name="T6" fmla="*/ 157 w 300"/>
                <a:gd name="T7" fmla="*/ 29 h 116"/>
                <a:gd name="T8" fmla="*/ 281 w 300"/>
                <a:gd name="T9" fmla="*/ 113 h 116"/>
                <a:gd name="T10" fmla="*/ 294 w 300"/>
                <a:gd name="T11" fmla="*/ 111 h 116"/>
                <a:gd name="T12" fmla="*/ 297 w 300"/>
                <a:gd name="T13" fmla="*/ 108 h 116"/>
                <a:gd name="T14" fmla="*/ 295 w 300"/>
                <a:gd name="T15" fmla="*/ 96 h 116"/>
                <a:gd name="T16" fmla="*/ 158 w 300"/>
                <a:gd name="T17" fmla="*/ 3 h 116"/>
                <a:gd name="T18" fmla="*/ 142 w 300"/>
                <a:gd name="T19" fmla="*/ 3 h 116"/>
                <a:gd name="T20" fmla="*/ 5 w 300"/>
                <a:gd name="T21" fmla="*/ 96 h 116"/>
                <a:gd name="T22" fmla="*/ 3 w 300"/>
                <a:gd name="T23" fmla="*/ 108 h 116"/>
                <a:gd name="T24" fmla="*/ 6 w 300"/>
                <a:gd name="T25"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116">
                  <a:moveTo>
                    <a:pt x="6" y="111"/>
                  </a:moveTo>
                  <a:cubicBezTo>
                    <a:pt x="9" y="115"/>
                    <a:pt x="15" y="116"/>
                    <a:pt x="19" y="113"/>
                  </a:cubicBezTo>
                  <a:cubicBezTo>
                    <a:pt x="142" y="29"/>
                    <a:pt x="142" y="29"/>
                    <a:pt x="142" y="29"/>
                  </a:cubicBezTo>
                  <a:cubicBezTo>
                    <a:pt x="147" y="26"/>
                    <a:pt x="153" y="26"/>
                    <a:pt x="157" y="29"/>
                  </a:cubicBezTo>
                  <a:cubicBezTo>
                    <a:pt x="281" y="113"/>
                    <a:pt x="281" y="113"/>
                    <a:pt x="281" y="113"/>
                  </a:cubicBezTo>
                  <a:cubicBezTo>
                    <a:pt x="285" y="116"/>
                    <a:pt x="291" y="115"/>
                    <a:pt x="294" y="111"/>
                  </a:cubicBezTo>
                  <a:cubicBezTo>
                    <a:pt x="297" y="108"/>
                    <a:pt x="297" y="108"/>
                    <a:pt x="297" y="108"/>
                  </a:cubicBezTo>
                  <a:cubicBezTo>
                    <a:pt x="300" y="104"/>
                    <a:pt x="299" y="98"/>
                    <a:pt x="295" y="96"/>
                  </a:cubicBezTo>
                  <a:cubicBezTo>
                    <a:pt x="158" y="3"/>
                    <a:pt x="158" y="3"/>
                    <a:pt x="158" y="3"/>
                  </a:cubicBezTo>
                  <a:cubicBezTo>
                    <a:pt x="154" y="0"/>
                    <a:pt x="146" y="0"/>
                    <a:pt x="142" y="3"/>
                  </a:cubicBezTo>
                  <a:cubicBezTo>
                    <a:pt x="5" y="96"/>
                    <a:pt x="5" y="96"/>
                    <a:pt x="5" y="96"/>
                  </a:cubicBezTo>
                  <a:cubicBezTo>
                    <a:pt x="1" y="98"/>
                    <a:pt x="0" y="104"/>
                    <a:pt x="3" y="108"/>
                  </a:cubicBezTo>
                  <a:lnTo>
                    <a:pt x="6" y="111"/>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7" name="Freeform 47"/>
            <p:cNvSpPr>
              <a:spLocks/>
            </p:cNvSpPr>
            <p:nvPr/>
          </p:nvSpPr>
          <p:spPr bwMode="auto">
            <a:xfrm>
              <a:off x="2511" y="1768"/>
              <a:ext cx="202" cy="71"/>
            </a:xfrm>
            <a:custGeom>
              <a:avLst/>
              <a:gdLst>
                <a:gd name="T0" fmla="*/ 164 w 170"/>
                <a:gd name="T1" fmla="*/ 50 h 60"/>
                <a:gd name="T2" fmla="*/ 93 w 170"/>
                <a:gd name="T3" fmla="*/ 2 h 60"/>
                <a:gd name="T4" fmla="*/ 85 w 170"/>
                <a:gd name="T5" fmla="*/ 0 h 60"/>
                <a:gd name="T6" fmla="*/ 77 w 170"/>
                <a:gd name="T7" fmla="*/ 2 h 60"/>
                <a:gd name="T8" fmla="*/ 7 w 170"/>
                <a:gd name="T9" fmla="*/ 50 h 60"/>
                <a:gd name="T10" fmla="*/ 8 w 170"/>
                <a:gd name="T11" fmla="*/ 60 h 60"/>
                <a:gd name="T12" fmla="*/ 162 w 170"/>
                <a:gd name="T13" fmla="*/ 60 h 60"/>
                <a:gd name="T14" fmla="*/ 164 w 170"/>
                <a:gd name="T15" fmla="*/ 5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60">
                  <a:moveTo>
                    <a:pt x="164" y="50"/>
                  </a:moveTo>
                  <a:cubicBezTo>
                    <a:pt x="157" y="45"/>
                    <a:pt x="93" y="2"/>
                    <a:pt x="93" y="2"/>
                  </a:cubicBezTo>
                  <a:cubicBezTo>
                    <a:pt x="91" y="1"/>
                    <a:pt x="88" y="0"/>
                    <a:pt x="85" y="0"/>
                  </a:cubicBezTo>
                  <a:cubicBezTo>
                    <a:pt x="82" y="0"/>
                    <a:pt x="79" y="1"/>
                    <a:pt x="77" y="2"/>
                  </a:cubicBezTo>
                  <a:cubicBezTo>
                    <a:pt x="77" y="2"/>
                    <a:pt x="13" y="45"/>
                    <a:pt x="7" y="50"/>
                  </a:cubicBezTo>
                  <a:cubicBezTo>
                    <a:pt x="0" y="55"/>
                    <a:pt x="2" y="60"/>
                    <a:pt x="8" y="60"/>
                  </a:cubicBezTo>
                  <a:cubicBezTo>
                    <a:pt x="162" y="60"/>
                    <a:pt x="162" y="60"/>
                    <a:pt x="162" y="60"/>
                  </a:cubicBezTo>
                  <a:cubicBezTo>
                    <a:pt x="169" y="60"/>
                    <a:pt x="170" y="55"/>
                    <a:pt x="164" y="50"/>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57" name="Group 56"/>
          <p:cNvGrpSpPr/>
          <p:nvPr/>
        </p:nvGrpSpPr>
        <p:grpSpPr>
          <a:xfrm>
            <a:off x="1793926" y="3600100"/>
            <a:ext cx="770219" cy="597988"/>
            <a:chOff x="6478323" y="1486886"/>
            <a:chExt cx="901287" cy="736418"/>
          </a:xfrm>
          <a:solidFill>
            <a:srgbClr val="008899"/>
          </a:solidFill>
          <a:effectLst>
            <a:outerShdw blurRad="50800" dist="38100" dir="2700000" algn="tl" rotWithShape="0">
              <a:prstClr val="black">
                <a:alpha val="40000"/>
              </a:prstClr>
            </a:outerShdw>
          </a:effectLst>
        </p:grpSpPr>
        <p:sp>
          <p:nvSpPr>
            <p:cNvPr id="63" name="Freeform 10"/>
            <p:cNvSpPr>
              <a:spLocks/>
            </p:cNvSpPr>
            <p:nvPr/>
          </p:nvSpPr>
          <p:spPr bwMode="auto">
            <a:xfrm>
              <a:off x="6481987" y="1486886"/>
              <a:ext cx="842667" cy="543460"/>
            </a:xfrm>
            <a:custGeom>
              <a:avLst/>
              <a:gdLst>
                <a:gd name="T0" fmla="*/ 292 w 292"/>
                <a:gd name="T1" fmla="*/ 68 h 188"/>
                <a:gd name="T2" fmla="*/ 260 w 292"/>
                <a:gd name="T3" fmla="*/ 13 h 188"/>
                <a:gd name="T4" fmla="*/ 233 w 292"/>
                <a:gd name="T5" fmla="*/ 6 h 188"/>
                <a:gd name="T6" fmla="*/ 0 w 292"/>
                <a:gd name="T7" fmla="*/ 140 h 188"/>
                <a:gd name="T8" fmla="*/ 84 w 292"/>
                <a:gd name="T9" fmla="*/ 188 h 188"/>
                <a:gd name="T10" fmla="*/ 292 w 292"/>
                <a:gd name="T11" fmla="*/ 68 h 188"/>
              </a:gdLst>
              <a:ahLst/>
              <a:cxnLst>
                <a:cxn ang="0">
                  <a:pos x="T0" y="T1"/>
                </a:cxn>
                <a:cxn ang="0">
                  <a:pos x="T2" y="T3"/>
                </a:cxn>
                <a:cxn ang="0">
                  <a:pos x="T4" y="T5"/>
                </a:cxn>
                <a:cxn ang="0">
                  <a:pos x="T6" y="T7"/>
                </a:cxn>
                <a:cxn ang="0">
                  <a:pos x="T8" y="T9"/>
                </a:cxn>
                <a:cxn ang="0">
                  <a:pos x="T10" y="T11"/>
                </a:cxn>
              </a:cxnLst>
              <a:rect l="0" t="0" r="r" b="b"/>
              <a:pathLst>
                <a:path w="292" h="188">
                  <a:moveTo>
                    <a:pt x="292" y="68"/>
                  </a:moveTo>
                  <a:cubicBezTo>
                    <a:pt x="260" y="13"/>
                    <a:pt x="260" y="13"/>
                    <a:pt x="260" y="13"/>
                  </a:cubicBezTo>
                  <a:cubicBezTo>
                    <a:pt x="254" y="3"/>
                    <a:pt x="242" y="0"/>
                    <a:pt x="233" y="6"/>
                  </a:cubicBezTo>
                  <a:cubicBezTo>
                    <a:pt x="0" y="140"/>
                    <a:pt x="0" y="140"/>
                    <a:pt x="0" y="140"/>
                  </a:cubicBezTo>
                  <a:cubicBezTo>
                    <a:pt x="84" y="188"/>
                    <a:pt x="84" y="188"/>
                    <a:pt x="84" y="188"/>
                  </a:cubicBezTo>
                  <a:lnTo>
                    <a:pt x="29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64" name="Freeform 11"/>
            <p:cNvSpPr>
              <a:spLocks/>
            </p:cNvSpPr>
            <p:nvPr/>
          </p:nvSpPr>
          <p:spPr bwMode="auto">
            <a:xfrm>
              <a:off x="6478323" y="1964398"/>
              <a:ext cx="164870" cy="216163"/>
            </a:xfrm>
            <a:custGeom>
              <a:avLst/>
              <a:gdLst>
                <a:gd name="T0" fmla="*/ 0 w 135"/>
                <a:gd name="T1" fmla="*/ 28 h 177"/>
                <a:gd name="T2" fmla="*/ 85 w 135"/>
                <a:gd name="T3" fmla="*/ 177 h 177"/>
                <a:gd name="T4" fmla="*/ 135 w 135"/>
                <a:gd name="T5" fmla="*/ 149 h 177"/>
                <a:gd name="T6" fmla="*/ 50 w 135"/>
                <a:gd name="T7" fmla="*/ 0 h 177"/>
                <a:gd name="T8" fmla="*/ 0 w 135"/>
                <a:gd name="T9" fmla="*/ 28 h 177"/>
              </a:gdLst>
              <a:ahLst/>
              <a:cxnLst>
                <a:cxn ang="0">
                  <a:pos x="T0" y="T1"/>
                </a:cxn>
                <a:cxn ang="0">
                  <a:pos x="T2" y="T3"/>
                </a:cxn>
                <a:cxn ang="0">
                  <a:pos x="T4" y="T5"/>
                </a:cxn>
                <a:cxn ang="0">
                  <a:pos x="T6" y="T7"/>
                </a:cxn>
                <a:cxn ang="0">
                  <a:pos x="T8" y="T9"/>
                </a:cxn>
              </a:cxnLst>
              <a:rect l="0" t="0" r="r" b="b"/>
              <a:pathLst>
                <a:path w="135" h="177">
                  <a:moveTo>
                    <a:pt x="0" y="28"/>
                  </a:moveTo>
                  <a:lnTo>
                    <a:pt x="85" y="177"/>
                  </a:lnTo>
                  <a:lnTo>
                    <a:pt x="135" y="149"/>
                  </a:lnTo>
                  <a:lnTo>
                    <a:pt x="50"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65" name="Freeform 12"/>
            <p:cNvSpPr>
              <a:spLocks/>
            </p:cNvSpPr>
            <p:nvPr/>
          </p:nvSpPr>
          <p:spPr bwMode="auto">
            <a:xfrm>
              <a:off x="6637086" y="1749456"/>
              <a:ext cx="742524" cy="473848"/>
            </a:xfrm>
            <a:custGeom>
              <a:avLst/>
              <a:gdLst>
                <a:gd name="T0" fmla="*/ 239 w 257"/>
                <a:gd name="T1" fmla="*/ 44 h 164"/>
                <a:gd name="T2" fmla="*/ 221 w 257"/>
                <a:gd name="T3" fmla="*/ 64 h 164"/>
                <a:gd name="T4" fmla="*/ 221 w 257"/>
                <a:gd name="T5" fmla="*/ 86 h 164"/>
                <a:gd name="T6" fmla="*/ 187 w 257"/>
                <a:gd name="T7" fmla="*/ 86 h 164"/>
                <a:gd name="T8" fmla="*/ 171 w 257"/>
                <a:gd name="T9" fmla="*/ 58 h 164"/>
                <a:gd name="T10" fmla="*/ 235 w 257"/>
                <a:gd name="T11" fmla="*/ 20 h 164"/>
                <a:gd name="T12" fmla="*/ 223 w 257"/>
                <a:gd name="T13" fmla="*/ 0 h 164"/>
                <a:gd name="T14" fmla="*/ 30 w 257"/>
                <a:gd name="T15" fmla="*/ 111 h 164"/>
                <a:gd name="T16" fmla="*/ 0 w 257"/>
                <a:gd name="T17" fmla="*/ 94 h 164"/>
                <a:gd name="T18" fmla="*/ 27 w 257"/>
                <a:gd name="T19" fmla="*/ 140 h 164"/>
                <a:gd name="T20" fmla="*/ 140 w 257"/>
                <a:gd name="T21" fmla="*/ 76 h 164"/>
                <a:gd name="T22" fmla="*/ 166 w 257"/>
                <a:gd name="T23" fmla="*/ 122 h 164"/>
                <a:gd name="T24" fmla="*/ 221 w 257"/>
                <a:gd name="T25" fmla="*/ 122 h 164"/>
                <a:gd name="T26" fmla="*/ 221 w 257"/>
                <a:gd name="T27" fmla="*/ 144 h 164"/>
                <a:gd name="T28" fmla="*/ 239 w 257"/>
                <a:gd name="T29" fmla="*/ 164 h 164"/>
                <a:gd name="T30" fmla="*/ 257 w 257"/>
                <a:gd name="T31" fmla="*/ 164 h 164"/>
                <a:gd name="T32" fmla="*/ 257 w 257"/>
                <a:gd name="T33" fmla="*/ 122 h 164"/>
                <a:gd name="T34" fmla="*/ 257 w 257"/>
                <a:gd name="T35" fmla="*/ 86 h 164"/>
                <a:gd name="T36" fmla="*/ 257 w 257"/>
                <a:gd name="T37" fmla="*/ 44 h 164"/>
                <a:gd name="T38" fmla="*/ 239 w 257"/>
                <a:gd name="T39" fmla="*/ 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64">
                  <a:moveTo>
                    <a:pt x="239" y="44"/>
                  </a:moveTo>
                  <a:cubicBezTo>
                    <a:pt x="229" y="44"/>
                    <a:pt x="221" y="53"/>
                    <a:pt x="221" y="64"/>
                  </a:cubicBezTo>
                  <a:cubicBezTo>
                    <a:pt x="221" y="86"/>
                    <a:pt x="221" y="86"/>
                    <a:pt x="221" y="86"/>
                  </a:cubicBezTo>
                  <a:cubicBezTo>
                    <a:pt x="187" y="86"/>
                    <a:pt x="187" y="86"/>
                    <a:pt x="187" y="86"/>
                  </a:cubicBezTo>
                  <a:cubicBezTo>
                    <a:pt x="171" y="58"/>
                    <a:pt x="171" y="58"/>
                    <a:pt x="171" y="58"/>
                  </a:cubicBezTo>
                  <a:cubicBezTo>
                    <a:pt x="235" y="20"/>
                    <a:pt x="235" y="20"/>
                    <a:pt x="235" y="20"/>
                  </a:cubicBezTo>
                  <a:cubicBezTo>
                    <a:pt x="223" y="0"/>
                    <a:pt x="223" y="0"/>
                    <a:pt x="223" y="0"/>
                  </a:cubicBezTo>
                  <a:cubicBezTo>
                    <a:pt x="30" y="111"/>
                    <a:pt x="30" y="111"/>
                    <a:pt x="30" y="111"/>
                  </a:cubicBezTo>
                  <a:cubicBezTo>
                    <a:pt x="0" y="94"/>
                    <a:pt x="0" y="94"/>
                    <a:pt x="0" y="94"/>
                  </a:cubicBezTo>
                  <a:cubicBezTo>
                    <a:pt x="27" y="140"/>
                    <a:pt x="27" y="140"/>
                    <a:pt x="27" y="140"/>
                  </a:cubicBezTo>
                  <a:cubicBezTo>
                    <a:pt x="140" y="76"/>
                    <a:pt x="140" y="76"/>
                    <a:pt x="140" y="76"/>
                  </a:cubicBezTo>
                  <a:cubicBezTo>
                    <a:pt x="166" y="122"/>
                    <a:pt x="166" y="122"/>
                    <a:pt x="166" y="122"/>
                  </a:cubicBezTo>
                  <a:cubicBezTo>
                    <a:pt x="221" y="122"/>
                    <a:pt x="221" y="122"/>
                    <a:pt x="221" y="122"/>
                  </a:cubicBezTo>
                  <a:cubicBezTo>
                    <a:pt x="221" y="144"/>
                    <a:pt x="221" y="144"/>
                    <a:pt x="221" y="144"/>
                  </a:cubicBezTo>
                  <a:cubicBezTo>
                    <a:pt x="221" y="155"/>
                    <a:pt x="229" y="164"/>
                    <a:pt x="239" y="164"/>
                  </a:cubicBezTo>
                  <a:cubicBezTo>
                    <a:pt x="257" y="164"/>
                    <a:pt x="257" y="164"/>
                    <a:pt x="257" y="164"/>
                  </a:cubicBezTo>
                  <a:cubicBezTo>
                    <a:pt x="257" y="122"/>
                    <a:pt x="257" y="122"/>
                    <a:pt x="257" y="122"/>
                  </a:cubicBezTo>
                  <a:cubicBezTo>
                    <a:pt x="257" y="86"/>
                    <a:pt x="257" y="86"/>
                    <a:pt x="257" y="86"/>
                  </a:cubicBezTo>
                  <a:cubicBezTo>
                    <a:pt x="257" y="44"/>
                    <a:pt x="257" y="44"/>
                    <a:pt x="257" y="44"/>
                  </a:cubicBezTo>
                  <a:cubicBezTo>
                    <a:pt x="257" y="44"/>
                    <a:pt x="249" y="44"/>
                    <a:pt x="23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18436" name="Group 18435"/>
          <p:cNvGrpSpPr/>
          <p:nvPr/>
        </p:nvGrpSpPr>
        <p:grpSpPr>
          <a:xfrm>
            <a:off x="6353650" y="4872466"/>
            <a:ext cx="658813" cy="658812"/>
            <a:chOff x="2460063" y="2776511"/>
            <a:chExt cx="658813" cy="658812"/>
          </a:xfrm>
          <a:solidFill>
            <a:srgbClr val="008899"/>
          </a:solidFill>
          <a:effectLst>
            <a:outerShdw blurRad="50800" dist="38100" dir="2700000" algn="tl" rotWithShape="0">
              <a:prstClr val="black">
                <a:alpha val="40000"/>
              </a:prstClr>
            </a:outerShdw>
          </a:effectLst>
        </p:grpSpPr>
        <p:sp>
          <p:nvSpPr>
            <p:cNvPr id="72" name="Freeform 53"/>
            <p:cNvSpPr>
              <a:spLocks/>
            </p:cNvSpPr>
            <p:nvPr/>
          </p:nvSpPr>
          <p:spPr bwMode="auto">
            <a:xfrm>
              <a:off x="2460063" y="2776511"/>
              <a:ext cx="658813" cy="658812"/>
            </a:xfrm>
            <a:custGeom>
              <a:avLst/>
              <a:gdLst>
                <a:gd name="T0" fmla="*/ 203 w 218"/>
                <a:gd name="T1" fmla="*/ 0 h 218"/>
                <a:gd name="T2" fmla="*/ 170 w 218"/>
                <a:gd name="T3" fmla="*/ 0 h 218"/>
                <a:gd name="T4" fmla="*/ 170 w 218"/>
                <a:gd name="T5" fmla="*/ 45 h 218"/>
                <a:gd name="T6" fmla="*/ 176 w 218"/>
                <a:gd name="T7" fmla="*/ 50 h 218"/>
                <a:gd name="T8" fmla="*/ 181 w 218"/>
                <a:gd name="T9" fmla="*/ 45 h 218"/>
                <a:gd name="T10" fmla="*/ 181 w 218"/>
                <a:gd name="T11" fmla="*/ 17 h 218"/>
                <a:gd name="T12" fmla="*/ 201 w 218"/>
                <a:gd name="T13" fmla="*/ 17 h 218"/>
                <a:gd name="T14" fmla="*/ 201 w 218"/>
                <a:gd name="T15" fmla="*/ 118 h 218"/>
                <a:gd name="T16" fmla="*/ 149 w 218"/>
                <a:gd name="T17" fmla="*/ 118 h 218"/>
                <a:gd name="T18" fmla="*/ 144 w 218"/>
                <a:gd name="T19" fmla="*/ 123 h 218"/>
                <a:gd name="T20" fmla="*/ 144 w 218"/>
                <a:gd name="T21" fmla="*/ 177 h 218"/>
                <a:gd name="T22" fmla="*/ 149 w 218"/>
                <a:gd name="T23" fmla="*/ 182 h 218"/>
                <a:gd name="T24" fmla="*/ 179 w 218"/>
                <a:gd name="T25" fmla="*/ 182 h 218"/>
                <a:gd name="T26" fmla="*/ 179 w 218"/>
                <a:gd name="T27" fmla="*/ 171 h 218"/>
                <a:gd name="T28" fmla="*/ 155 w 218"/>
                <a:gd name="T29" fmla="*/ 171 h 218"/>
                <a:gd name="T30" fmla="*/ 155 w 218"/>
                <a:gd name="T31" fmla="*/ 129 h 218"/>
                <a:gd name="T32" fmla="*/ 201 w 218"/>
                <a:gd name="T33" fmla="*/ 129 h 218"/>
                <a:gd name="T34" fmla="*/ 201 w 218"/>
                <a:gd name="T35" fmla="*/ 144 h 218"/>
                <a:gd name="T36" fmla="*/ 174 w 218"/>
                <a:gd name="T37" fmla="*/ 144 h 218"/>
                <a:gd name="T38" fmla="*/ 168 w 218"/>
                <a:gd name="T39" fmla="*/ 150 h 218"/>
                <a:gd name="T40" fmla="*/ 174 w 218"/>
                <a:gd name="T41" fmla="*/ 155 h 218"/>
                <a:gd name="T42" fmla="*/ 201 w 218"/>
                <a:gd name="T43" fmla="*/ 155 h 218"/>
                <a:gd name="T44" fmla="*/ 201 w 218"/>
                <a:gd name="T45" fmla="*/ 201 h 218"/>
                <a:gd name="T46" fmla="*/ 0 w 218"/>
                <a:gd name="T47" fmla="*/ 201 h 218"/>
                <a:gd name="T48" fmla="*/ 0 w 218"/>
                <a:gd name="T49" fmla="*/ 203 h 218"/>
                <a:gd name="T50" fmla="*/ 16 w 218"/>
                <a:gd name="T51" fmla="*/ 218 h 218"/>
                <a:gd name="T52" fmla="*/ 203 w 218"/>
                <a:gd name="T53" fmla="*/ 218 h 218"/>
                <a:gd name="T54" fmla="*/ 218 w 218"/>
                <a:gd name="T55" fmla="*/ 202 h 218"/>
                <a:gd name="T56" fmla="*/ 218 w 218"/>
                <a:gd name="T57" fmla="*/ 15 h 218"/>
                <a:gd name="T58" fmla="*/ 203 w 218"/>
                <a:gd name="T5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18">
                  <a:moveTo>
                    <a:pt x="203" y="0"/>
                  </a:moveTo>
                  <a:cubicBezTo>
                    <a:pt x="170" y="0"/>
                    <a:pt x="170" y="0"/>
                    <a:pt x="170" y="0"/>
                  </a:cubicBezTo>
                  <a:cubicBezTo>
                    <a:pt x="170" y="45"/>
                    <a:pt x="170" y="45"/>
                    <a:pt x="170" y="45"/>
                  </a:cubicBezTo>
                  <a:cubicBezTo>
                    <a:pt x="170" y="48"/>
                    <a:pt x="173" y="50"/>
                    <a:pt x="176" y="50"/>
                  </a:cubicBezTo>
                  <a:cubicBezTo>
                    <a:pt x="179" y="50"/>
                    <a:pt x="181" y="48"/>
                    <a:pt x="181" y="45"/>
                  </a:cubicBezTo>
                  <a:cubicBezTo>
                    <a:pt x="181" y="17"/>
                    <a:pt x="181" y="17"/>
                    <a:pt x="181" y="17"/>
                  </a:cubicBezTo>
                  <a:cubicBezTo>
                    <a:pt x="201" y="17"/>
                    <a:pt x="201" y="17"/>
                    <a:pt x="201" y="17"/>
                  </a:cubicBezTo>
                  <a:cubicBezTo>
                    <a:pt x="201" y="118"/>
                    <a:pt x="201" y="118"/>
                    <a:pt x="201" y="118"/>
                  </a:cubicBezTo>
                  <a:cubicBezTo>
                    <a:pt x="149" y="118"/>
                    <a:pt x="149" y="118"/>
                    <a:pt x="149" y="118"/>
                  </a:cubicBezTo>
                  <a:cubicBezTo>
                    <a:pt x="147" y="118"/>
                    <a:pt x="144" y="120"/>
                    <a:pt x="144" y="123"/>
                  </a:cubicBezTo>
                  <a:cubicBezTo>
                    <a:pt x="144" y="177"/>
                    <a:pt x="144" y="177"/>
                    <a:pt x="144" y="177"/>
                  </a:cubicBezTo>
                  <a:cubicBezTo>
                    <a:pt x="144" y="180"/>
                    <a:pt x="147" y="182"/>
                    <a:pt x="149" y="182"/>
                  </a:cubicBezTo>
                  <a:cubicBezTo>
                    <a:pt x="179" y="182"/>
                    <a:pt x="179" y="182"/>
                    <a:pt x="179" y="182"/>
                  </a:cubicBezTo>
                  <a:cubicBezTo>
                    <a:pt x="179" y="171"/>
                    <a:pt x="179" y="171"/>
                    <a:pt x="179" y="171"/>
                  </a:cubicBezTo>
                  <a:cubicBezTo>
                    <a:pt x="155" y="171"/>
                    <a:pt x="155" y="171"/>
                    <a:pt x="155" y="171"/>
                  </a:cubicBezTo>
                  <a:cubicBezTo>
                    <a:pt x="155" y="129"/>
                    <a:pt x="155" y="129"/>
                    <a:pt x="155" y="129"/>
                  </a:cubicBezTo>
                  <a:cubicBezTo>
                    <a:pt x="201" y="129"/>
                    <a:pt x="201" y="129"/>
                    <a:pt x="201" y="129"/>
                  </a:cubicBezTo>
                  <a:cubicBezTo>
                    <a:pt x="201" y="144"/>
                    <a:pt x="201" y="144"/>
                    <a:pt x="201" y="144"/>
                  </a:cubicBezTo>
                  <a:cubicBezTo>
                    <a:pt x="174" y="144"/>
                    <a:pt x="174" y="144"/>
                    <a:pt x="174" y="144"/>
                  </a:cubicBezTo>
                  <a:cubicBezTo>
                    <a:pt x="171" y="144"/>
                    <a:pt x="168" y="147"/>
                    <a:pt x="168" y="150"/>
                  </a:cubicBezTo>
                  <a:cubicBezTo>
                    <a:pt x="168" y="152"/>
                    <a:pt x="171" y="155"/>
                    <a:pt x="174" y="155"/>
                  </a:cubicBezTo>
                  <a:cubicBezTo>
                    <a:pt x="201" y="155"/>
                    <a:pt x="201" y="155"/>
                    <a:pt x="201" y="155"/>
                  </a:cubicBezTo>
                  <a:cubicBezTo>
                    <a:pt x="201" y="201"/>
                    <a:pt x="201" y="201"/>
                    <a:pt x="201" y="201"/>
                  </a:cubicBezTo>
                  <a:cubicBezTo>
                    <a:pt x="0" y="201"/>
                    <a:pt x="0" y="201"/>
                    <a:pt x="0" y="201"/>
                  </a:cubicBezTo>
                  <a:cubicBezTo>
                    <a:pt x="0" y="203"/>
                    <a:pt x="0" y="203"/>
                    <a:pt x="0" y="203"/>
                  </a:cubicBezTo>
                  <a:cubicBezTo>
                    <a:pt x="0" y="211"/>
                    <a:pt x="7" y="218"/>
                    <a:pt x="16" y="218"/>
                  </a:cubicBezTo>
                  <a:cubicBezTo>
                    <a:pt x="203" y="218"/>
                    <a:pt x="203" y="218"/>
                    <a:pt x="203" y="218"/>
                  </a:cubicBezTo>
                  <a:cubicBezTo>
                    <a:pt x="211" y="218"/>
                    <a:pt x="218" y="211"/>
                    <a:pt x="218" y="202"/>
                  </a:cubicBezTo>
                  <a:cubicBezTo>
                    <a:pt x="218" y="15"/>
                    <a:pt x="218" y="15"/>
                    <a:pt x="218" y="15"/>
                  </a:cubicBezTo>
                  <a:cubicBezTo>
                    <a:pt x="218" y="7"/>
                    <a:pt x="211" y="0"/>
                    <a:pt x="203"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73" name="Freeform 54"/>
            <p:cNvSpPr>
              <a:spLocks/>
            </p:cNvSpPr>
            <p:nvPr/>
          </p:nvSpPr>
          <p:spPr bwMode="auto">
            <a:xfrm>
              <a:off x="2460063" y="2776511"/>
              <a:ext cx="465138" cy="550862"/>
            </a:xfrm>
            <a:custGeom>
              <a:avLst/>
              <a:gdLst>
                <a:gd name="T0" fmla="*/ 68 w 154"/>
                <a:gd name="T1" fmla="*/ 38 h 182"/>
                <a:gd name="T2" fmla="*/ 62 w 154"/>
                <a:gd name="T3" fmla="*/ 43 h 182"/>
                <a:gd name="T4" fmla="*/ 68 w 154"/>
                <a:gd name="T5" fmla="*/ 49 h 182"/>
                <a:gd name="T6" fmla="*/ 154 w 154"/>
                <a:gd name="T7" fmla="*/ 49 h 182"/>
                <a:gd name="T8" fmla="*/ 154 w 154"/>
                <a:gd name="T9" fmla="*/ 0 h 182"/>
                <a:gd name="T10" fmla="*/ 16 w 154"/>
                <a:gd name="T11" fmla="*/ 0 h 182"/>
                <a:gd name="T12" fmla="*/ 0 w 154"/>
                <a:gd name="T13" fmla="*/ 15 h 182"/>
                <a:gd name="T14" fmla="*/ 0 w 154"/>
                <a:gd name="T15" fmla="*/ 182 h 182"/>
                <a:gd name="T16" fmla="*/ 17 w 154"/>
                <a:gd name="T17" fmla="*/ 182 h 182"/>
                <a:gd name="T18" fmla="*/ 17 w 154"/>
                <a:gd name="T19" fmla="*/ 128 h 182"/>
                <a:gd name="T20" fmla="*/ 69 w 154"/>
                <a:gd name="T21" fmla="*/ 128 h 182"/>
                <a:gd name="T22" fmla="*/ 74 w 154"/>
                <a:gd name="T23" fmla="*/ 123 h 182"/>
                <a:gd name="T24" fmla="*/ 74 w 154"/>
                <a:gd name="T25" fmla="*/ 102 h 182"/>
                <a:gd name="T26" fmla="*/ 96 w 154"/>
                <a:gd name="T27" fmla="*/ 102 h 182"/>
                <a:gd name="T28" fmla="*/ 101 w 154"/>
                <a:gd name="T29" fmla="*/ 97 h 182"/>
                <a:gd name="T30" fmla="*/ 101 w 154"/>
                <a:gd name="T31" fmla="*/ 76 h 182"/>
                <a:gd name="T32" fmla="*/ 124 w 154"/>
                <a:gd name="T33" fmla="*/ 76 h 182"/>
                <a:gd name="T34" fmla="*/ 129 w 154"/>
                <a:gd name="T35" fmla="*/ 70 h 182"/>
                <a:gd name="T36" fmla="*/ 124 w 154"/>
                <a:gd name="T37" fmla="*/ 65 h 182"/>
                <a:gd name="T38" fmla="*/ 47 w 154"/>
                <a:gd name="T39" fmla="*/ 65 h 182"/>
                <a:gd name="T40" fmla="*/ 47 w 154"/>
                <a:gd name="T41" fmla="*/ 42 h 182"/>
                <a:gd name="T42" fmla="*/ 42 w 154"/>
                <a:gd name="T43" fmla="*/ 37 h 182"/>
                <a:gd name="T44" fmla="*/ 37 w 154"/>
                <a:gd name="T45" fmla="*/ 42 h 182"/>
                <a:gd name="T46" fmla="*/ 37 w 154"/>
                <a:gd name="T47" fmla="*/ 98 h 182"/>
                <a:gd name="T48" fmla="*/ 42 w 154"/>
                <a:gd name="T49" fmla="*/ 103 h 182"/>
                <a:gd name="T50" fmla="*/ 47 w 154"/>
                <a:gd name="T51" fmla="*/ 98 h 182"/>
                <a:gd name="T52" fmla="*/ 47 w 154"/>
                <a:gd name="T53" fmla="*/ 76 h 182"/>
                <a:gd name="T54" fmla="*/ 90 w 154"/>
                <a:gd name="T55" fmla="*/ 76 h 182"/>
                <a:gd name="T56" fmla="*/ 90 w 154"/>
                <a:gd name="T57" fmla="*/ 92 h 182"/>
                <a:gd name="T58" fmla="*/ 69 w 154"/>
                <a:gd name="T59" fmla="*/ 92 h 182"/>
                <a:gd name="T60" fmla="*/ 63 w 154"/>
                <a:gd name="T61" fmla="*/ 97 h 182"/>
                <a:gd name="T62" fmla="*/ 63 w 154"/>
                <a:gd name="T63" fmla="*/ 118 h 182"/>
                <a:gd name="T64" fmla="*/ 17 w 154"/>
                <a:gd name="T65" fmla="*/ 118 h 182"/>
                <a:gd name="T66" fmla="*/ 17 w 154"/>
                <a:gd name="T67" fmla="*/ 17 h 182"/>
                <a:gd name="T68" fmla="*/ 143 w 154"/>
                <a:gd name="T69" fmla="*/ 17 h 182"/>
                <a:gd name="T70" fmla="*/ 143 w 154"/>
                <a:gd name="T71" fmla="*/ 38 h 182"/>
                <a:gd name="T72" fmla="*/ 68 w 154"/>
                <a:gd name="T73" fmla="*/ 3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82">
                  <a:moveTo>
                    <a:pt x="68" y="38"/>
                  </a:moveTo>
                  <a:cubicBezTo>
                    <a:pt x="65" y="38"/>
                    <a:pt x="62" y="40"/>
                    <a:pt x="62" y="43"/>
                  </a:cubicBezTo>
                  <a:cubicBezTo>
                    <a:pt x="62" y="46"/>
                    <a:pt x="65" y="49"/>
                    <a:pt x="68" y="49"/>
                  </a:cubicBezTo>
                  <a:cubicBezTo>
                    <a:pt x="154" y="49"/>
                    <a:pt x="154" y="49"/>
                    <a:pt x="154" y="49"/>
                  </a:cubicBezTo>
                  <a:cubicBezTo>
                    <a:pt x="154" y="0"/>
                    <a:pt x="154" y="0"/>
                    <a:pt x="154" y="0"/>
                  </a:cubicBezTo>
                  <a:cubicBezTo>
                    <a:pt x="16" y="0"/>
                    <a:pt x="16" y="0"/>
                    <a:pt x="16" y="0"/>
                  </a:cubicBezTo>
                  <a:cubicBezTo>
                    <a:pt x="7" y="0"/>
                    <a:pt x="0" y="7"/>
                    <a:pt x="0" y="15"/>
                  </a:cubicBezTo>
                  <a:cubicBezTo>
                    <a:pt x="0" y="182"/>
                    <a:pt x="0" y="182"/>
                    <a:pt x="0" y="182"/>
                  </a:cubicBezTo>
                  <a:cubicBezTo>
                    <a:pt x="17" y="182"/>
                    <a:pt x="17" y="182"/>
                    <a:pt x="17" y="182"/>
                  </a:cubicBezTo>
                  <a:cubicBezTo>
                    <a:pt x="17" y="128"/>
                    <a:pt x="17" y="128"/>
                    <a:pt x="17" y="128"/>
                  </a:cubicBezTo>
                  <a:cubicBezTo>
                    <a:pt x="69" y="128"/>
                    <a:pt x="69" y="128"/>
                    <a:pt x="69" y="128"/>
                  </a:cubicBezTo>
                  <a:cubicBezTo>
                    <a:pt x="72" y="128"/>
                    <a:pt x="74" y="126"/>
                    <a:pt x="74" y="123"/>
                  </a:cubicBezTo>
                  <a:cubicBezTo>
                    <a:pt x="74" y="102"/>
                    <a:pt x="74" y="102"/>
                    <a:pt x="74" y="102"/>
                  </a:cubicBezTo>
                  <a:cubicBezTo>
                    <a:pt x="96" y="102"/>
                    <a:pt x="96" y="102"/>
                    <a:pt x="96" y="102"/>
                  </a:cubicBezTo>
                  <a:cubicBezTo>
                    <a:pt x="98" y="102"/>
                    <a:pt x="101" y="100"/>
                    <a:pt x="101" y="97"/>
                  </a:cubicBezTo>
                  <a:cubicBezTo>
                    <a:pt x="101" y="76"/>
                    <a:pt x="101" y="76"/>
                    <a:pt x="101" y="76"/>
                  </a:cubicBezTo>
                  <a:cubicBezTo>
                    <a:pt x="124" y="76"/>
                    <a:pt x="124" y="76"/>
                    <a:pt x="124" y="76"/>
                  </a:cubicBezTo>
                  <a:cubicBezTo>
                    <a:pt x="127" y="76"/>
                    <a:pt x="129" y="73"/>
                    <a:pt x="129" y="70"/>
                  </a:cubicBezTo>
                  <a:cubicBezTo>
                    <a:pt x="129" y="67"/>
                    <a:pt x="127" y="65"/>
                    <a:pt x="124" y="65"/>
                  </a:cubicBezTo>
                  <a:cubicBezTo>
                    <a:pt x="47" y="65"/>
                    <a:pt x="47" y="65"/>
                    <a:pt x="47" y="65"/>
                  </a:cubicBezTo>
                  <a:cubicBezTo>
                    <a:pt x="47" y="42"/>
                    <a:pt x="47" y="42"/>
                    <a:pt x="47" y="42"/>
                  </a:cubicBezTo>
                  <a:cubicBezTo>
                    <a:pt x="47" y="39"/>
                    <a:pt x="45" y="37"/>
                    <a:pt x="42" y="37"/>
                  </a:cubicBezTo>
                  <a:cubicBezTo>
                    <a:pt x="39" y="37"/>
                    <a:pt x="37" y="39"/>
                    <a:pt x="37" y="42"/>
                  </a:cubicBezTo>
                  <a:cubicBezTo>
                    <a:pt x="37" y="98"/>
                    <a:pt x="37" y="98"/>
                    <a:pt x="37" y="98"/>
                  </a:cubicBezTo>
                  <a:cubicBezTo>
                    <a:pt x="37" y="101"/>
                    <a:pt x="39" y="103"/>
                    <a:pt x="42" y="103"/>
                  </a:cubicBezTo>
                  <a:cubicBezTo>
                    <a:pt x="45" y="103"/>
                    <a:pt x="47" y="101"/>
                    <a:pt x="47" y="98"/>
                  </a:cubicBezTo>
                  <a:cubicBezTo>
                    <a:pt x="47" y="76"/>
                    <a:pt x="47" y="76"/>
                    <a:pt x="47" y="76"/>
                  </a:cubicBezTo>
                  <a:cubicBezTo>
                    <a:pt x="90" y="76"/>
                    <a:pt x="90" y="76"/>
                    <a:pt x="90" y="76"/>
                  </a:cubicBezTo>
                  <a:cubicBezTo>
                    <a:pt x="90" y="92"/>
                    <a:pt x="90" y="92"/>
                    <a:pt x="90" y="92"/>
                  </a:cubicBezTo>
                  <a:cubicBezTo>
                    <a:pt x="69" y="92"/>
                    <a:pt x="69" y="92"/>
                    <a:pt x="69" y="92"/>
                  </a:cubicBezTo>
                  <a:cubicBezTo>
                    <a:pt x="66" y="92"/>
                    <a:pt x="63" y="94"/>
                    <a:pt x="63" y="97"/>
                  </a:cubicBezTo>
                  <a:cubicBezTo>
                    <a:pt x="63" y="118"/>
                    <a:pt x="63" y="118"/>
                    <a:pt x="63" y="118"/>
                  </a:cubicBezTo>
                  <a:cubicBezTo>
                    <a:pt x="17" y="118"/>
                    <a:pt x="17" y="118"/>
                    <a:pt x="17" y="118"/>
                  </a:cubicBezTo>
                  <a:cubicBezTo>
                    <a:pt x="17" y="17"/>
                    <a:pt x="17" y="17"/>
                    <a:pt x="17" y="17"/>
                  </a:cubicBezTo>
                  <a:cubicBezTo>
                    <a:pt x="143" y="17"/>
                    <a:pt x="143" y="17"/>
                    <a:pt x="143" y="17"/>
                  </a:cubicBezTo>
                  <a:cubicBezTo>
                    <a:pt x="143" y="38"/>
                    <a:pt x="143" y="38"/>
                    <a:pt x="143" y="38"/>
                  </a:cubicBezTo>
                  <a:lnTo>
                    <a:pt x="68" y="38"/>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74" name="Freeform 55"/>
            <p:cNvSpPr>
              <a:spLocks/>
            </p:cNvSpPr>
            <p:nvPr/>
          </p:nvSpPr>
          <p:spPr bwMode="auto">
            <a:xfrm>
              <a:off x="2571188" y="2970186"/>
              <a:ext cx="433388" cy="357187"/>
            </a:xfrm>
            <a:custGeom>
              <a:avLst/>
              <a:gdLst>
                <a:gd name="T0" fmla="*/ 138 w 143"/>
                <a:gd name="T1" fmla="*/ 0 h 118"/>
                <a:gd name="T2" fmla="*/ 106 w 143"/>
                <a:gd name="T3" fmla="*/ 0 h 118"/>
                <a:gd name="T4" fmla="*/ 106 w 143"/>
                <a:gd name="T5" fmla="*/ 6 h 118"/>
                <a:gd name="T6" fmla="*/ 111 w 143"/>
                <a:gd name="T7" fmla="*/ 11 h 118"/>
                <a:gd name="T8" fmla="*/ 132 w 143"/>
                <a:gd name="T9" fmla="*/ 11 h 118"/>
                <a:gd name="T10" fmla="*/ 132 w 143"/>
                <a:gd name="T11" fmla="*/ 27 h 118"/>
                <a:gd name="T12" fmla="*/ 86 w 143"/>
                <a:gd name="T13" fmla="*/ 27 h 118"/>
                <a:gd name="T14" fmla="*/ 80 w 143"/>
                <a:gd name="T15" fmla="*/ 32 h 118"/>
                <a:gd name="T16" fmla="*/ 80 w 143"/>
                <a:gd name="T17" fmla="*/ 107 h 118"/>
                <a:gd name="T18" fmla="*/ 10 w 143"/>
                <a:gd name="T19" fmla="*/ 107 h 118"/>
                <a:gd name="T20" fmla="*/ 10 w 143"/>
                <a:gd name="T21" fmla="*/ 91 h 118"/>
                <a:gd name="T22" fmla="*/ 59 w 143"/>
                <a:gd name="T23" fmla="*/ 91 h 118"/>
                <a:gd name="T24" fmla="*/ 64 w 143"/>
                <a:gd name="T25" fmla="*/ 86 h 118"/>
                <a:gd name="T26" fmla="*/ 64 w 143"/>
                <a:gd name="T27" fmla="*/ 58 h 118"/>
                <a:gd name="T28" fmla="*/ 59 w 143"/>
                <a:gd name="T29" fmla="*/ 53 h 118"/>
                <a:gd name="T30" fmla="*/ 53 w 143"/>
                <a:gd name="T31" fmla="*/ 58 h 118"/>
                <a:gd name="T32" fmla="*/ 53 w 143"/>
                <a:gd name="T33" fmla="*/ 81 h 118"/>
                <a:gd name="T34" fmla="*/ 5 w 143"/>
                <a:gd name="T35" fmla="*/ 81 h 118"/>
                <a:gd name="T36" fmla="*/ 0 w 143"/>
                <a:gd name="T37" fmla="*/ 86 h 118"/>
                <a:gd name="T38" fmla="*/ 0 w 143"/>
                <a:gd name="T39" fmla="*/ 113 h 118"/>
                <a:gd name="T40" fmla="*/ 5 w 143"/>
                <a:gd name="T41" fmla="*/ 118 h 118"/>
                <a:gd name="T42" fmla="*/ 86 w 143"/>
                <a:gd name="T43" fmla="*/ 118 h 118"/>
                <a:gd name="T44" fmla="*/ 91 w 143"/>
                <a:gd name="T45" fmla="*/ 113 h 118"/>
                <a:gd name="T46" fmla="*/ 91 w 143"/>
                <a:gd name="T47" fmla="*/ 38 h 118"/>
                <a:gd name="T48" fmla="*/ 138 w 143"/>
                <a:gd name="T49" fmla="*/ 38 h 118"/>
                <a:gd name="T50" fmla="*/ 143 w 143"/>
                <a:gd name="T51" fmla="*/ 32 h 118"/>
                <a:gd name="T52" fmla="*/ 143 w 143"/>
                <a:gd name="T53" fmla="*/ 6 h 118"/>
                <a:gd name="T54" fmla="*/ 138 w 143"/>
                <a:gd name="T5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18">
                  <a:moveTo>
                    <a:pt x="138" y="0"/>
                  </a:moveTo>
                  <a:cubicBezTo>
                    <a:pt x="106" y="0"/>
                    <a:pt x="106" y="0"/>
                    <a:pt x="106" y="0"/>
                  </a:cubicBezTo>
                  <a:cubicBezTo>
                    <a:pt x="106" y="6"/>
                    <a:pt x="106" y="6"/>
                    <a:pt x="106" y="6"/>
                  </a:cubicBezTo>
                  <a:cubicBezTo>
                    <a:pt x="106" y="9"/>
                    <a:pt x="108" y="11"/>
                    <a:pt x="111" y="11"/>
                  </a:cubicBezTo>
                  <a:cubicBezTo>
                    <a:pt x="132" y="11"/>
                    <a:pt x="132" y="11"/>
                    <a:pt x="132" y="11"/>
                  </a:cubicBezTo>
                  <a:cubicBezTo>
                    <a:pt x="132" y="27"/>
                    <a:pt x="132" y="27"/>
                    <a:pt x="132" y="27"/>
                  </a:cubicBezTo>
                  <a:cubicBezTo>
                    <a:pt x="86" y="27"/>
                    <a:pt x="86" y="27"/>
                    <a:pt x="86" y="27"/>
                  </a:cubicBezTo>
                  <a:cubicBezTo>
                    <a:pt x="83" y="27"/>
                    <a:pt x="80" y="29"/>
                    <a:pt x="80" y="32"/>
                  </a:cubicBezTo>
                  <a:cubicBezTo>
                    <a:pt x="80" y="107"/>
                    <a:pt x="80" y="107"/>
                    <a:pt x="80" y="107"/>
                  </a:cubicBezTo>
                  <a:cubicBezTo>
                    <a:pt x="10" y="107"/>
                    <a:pt x="10" y="107"/>
                    <a:pt x="10" y="107"/>
                  </a:cubicBezTo>
                  <a:cubicBezTo>
                    <a:pt x="10" y="91"/>
                    <a:pt x="10" y="91"/>
                    <a:pt x="10" y="91"/>
                  </a:cubicBezTo>
                  <a:cubicBezTo>
                    <a:pt x="59" y="91"/>
                    <a:pt x="59" y="91"/>
                    <a:pt x="59" y="91"/>
                  </a:cubicBezTo>
                  <a:cubicBezTo>
                    <a:pt x="61" y="91"/>
                    <a:pt x="64" y="89"/>
                    <a:pt x="64" y="86"/>
                  </a:cubicBezTo>
                  <a:cubicBezTo>
                    <a:pt x="64" y="58"/>
                    <a:pt x="64" y="58"/>
                    <a:pt x="64" y="58"/>
                  </a:cubicBezTo>
                  <a:cubicBezTo>
                    <a:pt x="64" y="56"/>
                    <a:pt x="61" y="53"/>
                    <a:pt x="59" y="53"/>
                  </a:cubicBezTo>
                  <a:cubicBezTo>
                    <a:pt x="56" y="53"/>
                    <a:pt x="53" y="56"/>
                    <a:pt x="53" y="58"/>
                  </a:cubicBezTo>
                  <a:cubicBezTo>
                    <a:pt x="53" y="81"/>
                    <a:pt x="53" y="81"/>
                    <a:pt x="53" y="81"/>
                  </a:cubicBezTo>
                  <a:cubicBezTo>
                    <a:pt x="5" y="81"/>
                    <a:pt x="5" y="81"/>
                    <a:pt x="5" y="81"/>
                  </a:cubicBezTo>
                  <a:cubicBezTo>
                    <a:pt x="2" y="81"/>
                    <a:pt x="0" y="83"/>
                    <a:pt x="0" y="86"/>
                  </a:cubicBezTo>
                  <a:cubicBezTo>
                    <a:pt x="0" y="113"/>
                    <a:pt x="0" y="113"/>
                    <a:pt x="0" y="113"/>
                  </a:cubicBezTo>
                  <a:cubicBezTo>
                    <a:pt x="0" y="116"/>
                    <a:pt x="2" y="118"/>
                    <a:pt x="5" y="118"/>
                  </a:cubicBezTo>
                  <a:cubicBezTo>
                    <a:pt x="86" y="118"/>
                    <a:pt x="86" y="118"/>
                    <a:pt x="86" y="118"/>
                  </a:cubicBezTo>
                  <a:cubicBezTo>
                    <a:pt x="89" y="118"/>
                    <a:pt x="91" y="116"/>
                    <a:pt x="91" y="113"/>
                  </a:cubicBezTo>
                  <a:cubicBezTo>
                    <a:pt x="91" y="38"/>
                    <a:pt x="91" y="38"/>
                    <a:pt x="91" y="38"/>
                  </a:cubicBezTo>
                  <a:cubicBezTo>
                    <a:pt x="138" y="38"/>
                    <a:pt x="138" y="38"/>
                    <a:pt x="138" y="38"/>
                  </a:cubicBezTo>
                  <a:cubicBezTo>
                    <a:pt x="141" y="38"/>
                    <a:pt x="143" y="35"/>
                    <a:pt x="143" y="32"/>
                  </a:cubicBezTo>
                  <a:cubicBezTo>
                    <a:pt x="143" y="6"/>
                    <a:pt x="143" y="6"/>
                    <a:pt x="143" y="6"/>
                  </a:cubicBezTo>
                  <a:cubicBezTo>
                    <a:pt x="143" y="3"/>
                    <a:pt x="141" y="0"/>
                    <a:pt x="138"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18442" name="Group 18441"/>
          <p:cNvGrpSpPr/>
          <p:nvPr/>
        </p:nvGrpSpPr>
        <p:grpSpPr>
          <a:xfrm>
            <a:off x="6280864" y="3510573"/>
            <a:ext cx="779326" cy="678129"/>
            <a:chOff x="1091261" y="2873492"/>
            <a:chExt cx="819150" cy="865187"/>
          </a:xfrm>
          <a:solidFill>
            <a:srgbClr val="008899"/>
          </a:solidFill>
          <a:effectLst>
            <a:outerShdw blurRad="50800" dist="38100" dir="2700000" algn="tl" rotWithShape="0">
              <a:prstClr val="black">
                <a:alpha val="40000"/>
              </a:prstClr>
            </a:outerShdw>
          </a:effectLst>
        </p:grpSpPr>
        <p:sp>
          <p:nvSpPr>
            <p:cNvPr id="75" name="Freeform 52"/>
            <p:cNvSpPr>
              <a:spLocks/>
            </p:cNvSpPr>
            <p:nvPr/>
          </p:nvSpPr>
          <p:spPr bwMode="auto">
            <a:xfrm>
              <a:off x="1181749" y="3076692"/>
              <a:ext cx="641350" cy="390525"/>
            </a:xfrm>
            <a:custGeom>
              <a:avLst/>
              <a:gdLst>
                <a:gd name="T0" fmla="*/ 11 w 171"/>
                <a:gd name="T1" fmla="*/ 8 h 104"/>
                <a:gd name="T2" fmla="*/ 14 w 171"/>
                <a:gd name="T3" fmla="*/ 8 h 104"/>
                <a:gd name="T4" fmla="*/ 34 w 171"/>
                <a:gd name="T5" fmla="*/ 8 h 104"/>
                <a:gd name="T6" fmla="*/ 32 w 171"/>
                <a:gd name="T7" fmla="*/ 0 h 104"/>
                <a:gd name="T8" fmla="*/ 14 w 171"/>
                <a:gd name="T9" fmla="*/ 0 h 104"/>
                <a:gd name="T10" fmla="*/ 0 w 171"/>
                <a:gd name="T11" fmla="*/ 13 h 104"/>
                <a:gd name="T12" fmla="*/ 0 w 171"/>
                <a:gd name="T13" fmla="*/ 104 h 104"/>
                <a:gd name="T14" fmla="*/ 8 w 171"/>
                <a:gd name="T15" fmla="*/ 104 h 104"/>
                <a:gd name="T16" fmla="*/ 8 w 171"/>
                <a:gd name="T17" fmla="*/ 16 h 104"/>
                <a:gd name="T18" fmla="*/ 8 w 171"/>
                <a:gd name="T19" fmla="*/ 14 h 104"/>
                <a:gd name="T20" fmla="*/ 67 w 171"/>
                <a:gd name="T21" fmla="*/ 65 h 104"/>
                <a:gd name="T22" fmla="*/ 23 w 171"/>
                <a:gd name="T23" fmla="*/ 104 h 104"/>
                <a:gd name="T24" fmla="*/ 33 w 171"/>
                <a:gd name="T25" fmla="*/ 104 h 104"/>
                <a:gd name="T26" fmla="*/ 71 w 171"/>
                <a:gd name="T27" fmla="*/ 70 h 104"/>
                <a:gd name="T28" fmla="*/ 74 w 171"/>
                <a:gd name="T29" fmla="*/ 71 h 104"/>
                <a:gd name="T30" fmla="*/ 96 w 171"/>
                <a:gd name="T31" fmla="*/ 72 h 104"/>
                <a:gd name="T32" fmla="*/ 96 w 171"/>
                <a:gd name="T33" fmla="*/ 72 h 104"/>
                <a:gd name="T34" fmla="*/ 99 w 171"/>
                <a:gd name="T35" fmla="*/ 70 h 104"/>
                <a:gd name="T36" fmla="*/ 138 w 171"/>
                <a:gd name="T37" fmla="*/ 104 h 104"/>
                <a:gd name="T38" fmla="*/ 148 w 171"/>
                <a:gd name="T39" fmla="*/ 104 h 104"/>
                <a:gd name="T40" fmla="*/ 104 w 171"/>
                <a:gd name="T41" fmla="*/ 65 h 104"/>
                <a:gd name="T42" fmla="*/ 164 w 171"/>
                <a:gd name="T43" fmla="*/ 13 h 104"/>
                <a:gd name="T44" fmla="*/ 164 w 171"/>
                <a:gd name="T45" fmla="*/ 16 h 104"/>
                <a:gd name="T46" fmla="*/ 164 w 171"/>
                <a:gd name="T47" fmla="*/ 104 h 104"/>
                <a:gd name="T48" fmla="*/ 171 w 171"/>
                <a:gd name="T49" fmla="*/ 104 h 104"/>
                <a:gd name="T50" fmla="*/ 171 w 171"/>
                <a:gd name="T51" fmla="*/ 13 h 104"/>
                <a:gd name="T52" fmla="*/ 157 w 171"/>
                <a:gd name="T53" fmla="*/ 0 h 104"/>
                <a:gd name="T54" fmla="*/ 139 w 171"/>
                <a:gd name="T55" fmla="*/ 0 h 104"/>
                <a:gd name="T56" fmla="*/ 138 w 171"/>
                <a:gd name="T57" fmla="*/ 8 h 104"/>
                <a:gd name="T58" fmla="*/ 157 w 171"/>
                <a:gd name="T59" fmla="*/ 8 h 104"/>
                <a:gd name="T60" fmla="*/ 160 w 171"/>
                <a:gd name="T61" fmla="*/ 8 h 104"/>
                <a:gd name="T62" fmla="*/ 97 w 171"/>
                <a:gd name="T63" fmla="*/ 63 h 104"/>
                <a:gd name="T64" fmla="*/ 96 w 171"/>
                <a:gd name="T65" fmla="*/ 63 h 104"/>
                <a:gd name="T66" fmla="*/ 96 w 171"/>
                <a:gd name="T67" fmla="*/ 63 h 104"/>
                <a:gd name="T68" fmla="*/ 92 w 171"/>
                <a:gd name="T69" fmla="*/ 67 h 104"/>
                <a:gd name="T70" fmla="*/ 78 w 171"/>
                <a:gd name="T71" fmla="*/ 66 h 104"/>
                <a:gd name="T72" fmla="*/ 74 w 171"/>
                <a:gd name="T73" fmla="*/ 63 h 104"/>
                <a:gd name="T74" fmla="*/ 74 w 171"/>
                <a:gd name="T75" fmla="*/ 63 h 104"/>
                <a:gd name="T76" fmla="*/ 74 w 171"/>
                <a:gd name="T77" fmla="*/ 63 h 104"/>
                <a:gd name="T78" fmla="*/ 11 w 171"/>
                <a:gd name="T79"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04">
                  <a:moveTo>
                    <a:pt x="11" y="8"/>
                  </a:moveTo>
                  <a:cubicBezTo>
                    <a:pt x="12" y="8"/>
                    <a:pt x="13" y="8"/>
                    <a:pt x="14" y="8"/>
                  </a:cubicBezTo>
                  <a:cubicBezTo>
                    <a:pt x="34" y="8"/>
                    <a:pt x="34" y="8"/>
                    <a:pt x="34" y="8"/>
                  </a:cubicBezTo>
                  <a:cubicBezTo>
                    <a:pt x="33" y="5"/>
                    <a:pt x="33" y="2"/>
                    <a:pt x="32" y="0"/>
                  </a:cubicBezTo>
                  <a:cubicBezTo>
                    <a:pt x="14" y="0"/>
                    <a:pt x="14" y="0"/>
                    <a:pt x="14" y="0"/>
                  </a:cubicBezTo>
                  <a:cubicBezTo>
                    <a:pt x="5" y="0"/>
                    <a:pt x="0" y="4"/>
                    <a:pt x="0" y="13"/>
                  </a:cubicBezTo>
                  <a:cubicBezTo>
                    <a:pt x="0" y="104"/>
                    <a:pt x="0" y="104"/>
                    <a:pt x="0" y="104"/>
                  </a:cubicBezTo>
                  <a:cubicBezTo>
                    <a:pt x="8" y="104"/>
                    <a:pt x="8" y="104"/>
                    <a:pt x="8" y="104"/>
                  </a:cubicBezTo>
                  <a:cubicBezTo>
                    <a:pt x="8" y="16"/>
                    <a:pt x="8" y="16"/>
                    <a:pt x="8" y="16"/>
                  </a:cubicBezTo>
                  <a:cubicBezTo>
                    <a:pt x="8" y="16"/>
                    <a:pt x="8" y="15"/>
                    <a:pt x="8" y="14"/>
                  </a:cubicBezTo>
                  <a:cubicBezTo>
                    <a:pt x="67" y="65"/>
                    <a:pt x="67" y="65"/>
                    <a:pt x="67" y="65"/>
                  </a:cubicBezTo>
                  <a:cubicBezTo>
                    <a:pt x="23" y="104"/>
                    <a:pt x="23" y="104"/>
                    <a:pt x="23" y="104"/>
                  </a:cubicBezTo>
                  <a:cubicBezTo>
                    <a:pt x="33" y="104"/>
                    <a:pt x="33" y="104"/>
                    <a:pt x="33" y="104"/>
                  </a:cubicBezTo>
                  <a:cubicBezTo>
                    <a:pt x="71" y="70"/>
                    <a:pt x="71" y="70"/>
                    <a:pt x="71" y="70"/>
                  </a:cubicBezTo>
                  <a:cubicBezTo>
                    <a:pt x="74" y="71"/>
                    <a:pt x="74" y="71"/>
                    <a:pt x="74" y="71"/>
                  </a:cubicBezTo>
                  <a:cubicBezTo>
                    <a:pt x="81" y="77"/>
                    <a:pt x="88" y="78"/>
                    <a:pt x="96" y="72"/>
                  </a:cubicBezTo>
                  <a:cubicBezTo>
                    <a:pt x="96" y="72"/>
                    <a:pt x="96" y="72"/>
                    <a:pt x="96" y="72"/>
                  </a:cubicBezTo>
                  <a:cubicBezTo>
                    <a:pt x="99" y="70"/>
                    <a:pt x="99" y="70"/>
                    <a:pt x="99" y="70"/>
                  </a:cubicBezTo>
                  <a:cubicBezTo>
                    <a:pt x="138" y="104"/>
                    <a:pt x="138" y="104"/>
                    <a:pt x="138" y="104"/>
                  </a:cubicBezTo>
                  <a:cubicBezTo>
                    <a:pt x="148" y="104"/>
                    <a:pt x="148" y="104"/>
                    <a:pt x="148" y="104"/>
                  </a:cubicBezTo>
                  <a:cubicBezTo>
                    <a:pt x="104" y="65"/>
                    <a:pt x="104" y="65"/>
                    <a:pt x="104" y="65"/>
                  </a:cubicBezTo>
                  <a:cubicBezTo>
                    <a:pt x="164" y="13"/>
                    <a:pt x="164" y="13"/>
                    <a:pt x="164" y="13"/>
                  </a:cubicBezTo>
                  <a:cubicBezTo>
                    <a:pt x="164" y="14"/>
                    <a:pt x="164" y="15"/>
                    <a:pt x="164" y="16"/>
                  </a:cubicBezTo>
                  <a:cubicBezTo>
                    <a:pt x="164" y="104"/>
                    <a:pt x="164" y="104"/>
                    <a:pt x="164" y="104"/>
                  </a:cubicBezTo>
                  <a:cubicBezTo>
                    <a:pt x="171" y="104"/>
                    <a:pt x="171" y="104"/>
                    <a:pt x="171" y="104"/>
                  </a:cubicBezTo>
                  <a:cubicBezTo>
                    <a:pt x="171" y="13"/>
                    <a:pt x="171" y="13"/>
                    <a:pt x="171" y="13"/>
                  </a:cubicBezTo>
                  <a:cubicBezTo>
                    <a:pt x="171" y="4"/>
                    <a:pt x="166" y="0"/>
                    <a:pt x="157" y="0"/>
                  </a:cubicBezTo>
                  <a:cubicBezTo>
                    <a:pt x="139" y="0"/>
                    <a:pt x="139" y="0"/>
                    <a:pt x="139" y="0"/>
                  </a:cubicBezTo>
                  <a:cubicBezTo>
                    <a:pt x="139" y="2"/>
                    <a:pt x="138" y="5"/>
                    <a:pt x="138" y="8"/>
                  </a:cubicBezTo>
                  <a:cubicBezTo>
                    <a:pt x="157" y="8"/>
                    <a:pt x="157" y="8"/>
                    <a:pt x="157" y="8"/>
                  </a:cubicBezTo>
                  <a:cubicBezTo>
                    <a:pt x="158" y="8"/>
                    <a:pt x="159" y="8"/>
                    <a:pt x="160" y="8"/>
                  </a:cubicBezTo>
                  <a:cubicBezTo>
                    <a:pt x="97" y="63"/>
                    <a:pt x="97" y="63"/>
                    <a:pt x="97" y="63"/>
                  </a:cubicBezTo>
                  <a:cubicBezTo>
                    <a:pt x="96" y="63"/>
                    <a:pt x="96" y="63"/>
                    <a:pt x="96" y="63"/>
                  </a:cubicBezTo>
                  <a:cubicBezTo>
                    <a:pt x="96" y="63"/>
                    <a:pt x="96" y="63"/>
                    <a:pt x="96" y="63"/>
                  </a:cubicBezTo>
                  <a:cubicBezTo>
                    <a:pt x="92" y="67"/>
                    <a:pt x="92" y="67"/>
                    <a:pt x="92" y="67"/>
                  </a:cubicBezTo>
                  <a:cubicBezTo>
                    <a:pt x="87" y="71"/>
                    <a:pt x="82" y="70"/>
                    <a:pt x="78" y="66"/>
                  </a:cubicBezTo>
                  <a:cubicBezTo>
                    <a:pt x="74" y="63"/>
                    <a:pt x="74" y="63"/>
                    <a:pt x="74" y="63"/>
                  </a:cubicBezTo>
                  <a:cubicBezTo>
                    <a:pt x="74" y="63"/>
                    <a:pt x="74" y="63"/>
                    <a:pt x="74" y="63"/>
                  </a:cubicBezTo>
                  <a:cubicBezTo>
                    <a:pt x="74" y="63"/>
                    <a:pt x="74" y="63"/>
                    <a:pt x="74" y="63"/>
                  </a:cubicBezTo>
                  <a:cubicBezTo>
                    <a:pt x="11" y="8"/>
                    <a:pt x="11" y="8"/>
                    <a:pt x="11"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76" name="Freeform 53"/>
            <p:cNvSpPr>
              <a:spLocks noEditPoints="1"/>
            </p:cNvSpPr>
            <p:nvPr/>
          </p:nvSpPr>
          <p:spPr bwMode="auto">
            <a:xfrm>
              <a:off x="1335736" y="2873492"/>
              <a:ext cx="338137" cy="338137"/>
            </a:xfrm>
            <a:custGeom>
              <a:avLst/>
              <a:gdLst>
                <a:gd name="T0" fmla="*/ 45 w 90"/>
                <a:gd name="T1" fmla="*/ 0 h 90"/>
                <a:gd name="T2" fmla="*/ 13 w 90"/>
                <a:gd name="T3" fmla="*/ 13 h 90"/>
                <a:gd name="T4" fmla="*/ 0 w 90"/>
                <a:gd name="T5" fmla="*/ 45 h 90"/>
                <a:gd name="T6" fmla="*/ 13 w 90"/>
                <a:gd name="T7" fmla="*/ 77 h 90"/>
                <a:gd name="T8" fmla="*/ 45 w 90"/>
                <a:gd name="T9" fmla="*/ 90 h 90"/>
                <a:gd name="T10" fmla="*/ 77 w 90"/>
                <a:gd name="T11" fmla="*/ 77 h 90"/>
                <a:gd name="T12" fmla="*/ 90 w 90"/>
                <a:gd name="T13" fmla="*/ 45 h 90"/>
                <a:gd name="T14" fmla="*/ 77 w 90"/>
                <a:gd name="T15" fmla="*/ 13 h 90"/>
                <a:gd name="T16" fmla="*/ 45 w 90"/>
                <a:gd name="T17" fmla="*/ 0 h 90"/>
                <a:gd name="T18" fmla="*/ 31 w 90"/>
                <a:gd name="T19" fmla="*/ 48 h 90"/>
                <a:gd name="T20" fmla="*/ 31 w 90"/>
                <a:gd name="T21" fmla="*/ 16 h 90"/>
                <a:gd name="T22" fmla="*/ 60 w 90"/>
                <a:gd name="T23" fmla="*/ 16 h 90"/>
                <a:gd name="T24" fmla="*/ 60 w 90"/>
                <a:gd name="T25" fmla="*/ 48 h 90"/>
                <a:gd name="T26" fmla="*/ 74 w 90"/>
                <a:gd name="T27" fmla="*/ 48 h 90"/>
                <a:gd name="T28" fmla="*/ 45 w 90"/>
                <a:gd name="T29" fmla="*/ 76 h 90"/>
                <a:gd name="T30" fmla="*/ 17 w 90"/>
                <a:gd name="T31" fmla="*/ 48 h 90"/>
                <a:gd name="T32" fmla="*/ 31 w 90"/>
                <a:gd name="T3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0"/>
                  </a:moveTo>
                  <a:cubicBezTo>
                    <a:pt x="32" y="0"/>
                    <a:pt x="22" y="4"/>
                    <a:pt x="13" y="13"/>
                  </a:cubicBezTo>
                  <a:cubicBezTo>
                    <a:pt x="4" y="22"/>
                    <a:pt x="0" y="33"/>
                    <a:pt x="0" y="45"/>
                  </a:cubicBezTo>
                  <a:cubicBezTo>
                    <a:pt x="0" y="58"/>
                    <a:pt x="4" y="68"/>
                    <a:pt x="13" y="77"/>
                  </a:cubicBezTo>
                  <a:cubicBezTo>
                    <a:pt x="22" y="86"/>
                    <a:pt x="32" y="90"/>
                    <a:pt x="45" y="90"/>
                  </a:cubicBezTo>
                  <a:cubicBezTo>
                    <a:pt x="57" y="90"/>
                    <a:pt x="68" y="86"/>
                    <a:pt x="77" y="77"/>
                  </a:cubicBezTo>
                  <a:cubicBezTo>
                    <a:pt x="86" y="68"/>
                    <a:pt x="90" y="58"/>
                    <a:pt x="90" y="45"/>
                  </a:cubicBezTo>
                  <a:cubicBezTo>
                    <a:pt x="90" y="33"/>
                    <a:pt x="86" y="22"/>
                    <a:pt x="77" y="13"/>
                  </a:cubicBezTo>
                  <a:cubicBezTo>
                    <a:pt x="68" y="4"/>
                    <a:pt x="57" y="0"/>
                    <a:pt x="45" y="0"/>
                  </a:cubicBezTo>
                  <a:close/>
                  <a:moveTo>
                    <a:pt x="31" y="48"/>
                  </a:moveTo>
                  <a:cubicBezTo>
                    <a:pt x="31" y="16"/>
                    <a:pt x="31" y="16"/>
                    <a:pt x="31" y="16"/>
                  </a:cubicBezTo>
                  <a:cubicBezTo>
                    <a:pt x="60" y="16"/>
                    <a:pt x="60" y="16"/>
                    <a:pt x="60" y="16"/>
                  </a:cubicBezTo>
                  <a:cubicBezTo>
                    <a:pt x="60" y="48"/>
                    <a:pt x="60" y="48"/>
                    <a:pt x="60" y="48"/>
                  </a:cubicBezTo>
                  <a:cubicBezTo>
                    <a:pt x="74" y="48"/>
                    <a:pt x="74" y="48"/>
                    <a:pt x="74" y="48"/>
                  </a:cubicBezTo>
                  <a:cubicBezTo>
                    <a:pt x="45" y="76"/>
                    <a:pt x="45" y="76"/>
                    <a:pt x="45" y="76"/>
                  </a:cubicBezTo>
                  <a:cubicBezTo>
                    <a:pt x="17" y="48"/>
                    <a:pt x="17" y="48"/>
                    <a:pt x="17" y="48"/>
                  </a:cubicBezTo>
                  <a:cubicBezTo>
                    <a:pt x="31" y="48"/>
                    <a:pt x="31" y="48"/>
                    <a:pt x="31" y="4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77" name="Freeform 54"/>
            <p:cNvSpPr>
              <a:spLocks/>
            </p:cNvSpPr>
            <p:nvPr/>
          </p:nvSpPr>
          <p:spPr bwMode="auto">
            <a:xfrm>
              <a:off x="1091261" y="3494204"/>
              <a:ext cx="819150" cy="244475"/>
            </a:xfrm>
            <a:custGeom>
              <a:avLst/>
              <a:gdLst>
                <a:gd name="T0" fmla="*/ 71 w 218"/>
                <a:gd name="T1" fmla="*/ 18 h 65"/>
                <a:gd name="T2" fmla="*/ 59 w 218"/>
                <a:gd name="T3" fmla="*/ 12 h 65"/>
                <a:gd name="T4" fmla="*/ 54 w 218"/>
                <a:gd name="T5" fmla="*/ 0 h 65"/>
                <a:gd name="T6" fmla="*/ 11 w 218"/>
                <a:gd name="T7" fmla="*/ 0 h 65"/>
                <a:gd name="T8" fmla="*/ 0 w 218"/>
                <a:gd name="T9" fmla="*/ 12 h 65"/>
                <a:gd name="T10" fmla="*/ 0 w 218"/>
                <a:gd name="T11" fmla="*/ 54 h 65"/>
                <a:gd name="T12" fmla="*/ 11 w 218"/>
                <a:gd name="T13" fmla="*/ 65 h 65"/>
                <a:gd name="T14" fmla="*/ 206 w 218"/>
                <a:gd name="T15" fmla="*/ 65 h 65"/>
                <a:gd name="T16" fmla="*/ 218 w 218"/>
                <a:gd name="T17" fmla="*/ 54 h 65"/>
                <a:gd name="T18" fmla="*/ 218 w 218"/>
                <a:gd name="T19" fmla="*/ 12 h 65"/>
                <a:gd name="T20" fmla="*/ 207 w 218"/>
                <a:gd name="T21" fmla="*/ 0 h 65"/>
                <a:gd name="T22" fmla="*/ 173 w 218"/>
                <a:gd name="T23" fmla="*/ 0 h 65"/>
                <a:gd name="T24" fmla="*/ 168 w 218"/>
                <a:gd name="T25" fmla="*/ 12 h 65"/>
                <a:gd name="T26" fmla="*/ 158 w 218"/>
                <a:gd name="T27" fmla="*/ 17 h 65"/>
                <a:gd name="T28" fmla="*/ 155 w 218"/>
                <a:gd name="T29" fmla="*/ 18 h 65"/>
                <a:gd name="T30" fmla="*/ 71 w 218"/>
                <a:gd name="T31"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65">
                  <a:moveTo>
                    <a:pt x="71" y="18"/>
                  </a:moveTo>
                  <a:cubicBezTo>
                    <a:pt x="67" y="18"/>
                    <a:pt x="62" y="16"/>
                    <a:pt x="59" y="12"/>
                  </a:cubicBezTo>
                  <a:cubicBezTo>
                    <a:pt x="55" y="9"/>
                    <a:pt x="54" y="5"/>
                    <a:pt x="54" y="0"/>
                  </a:cubicBezTo>
                  <a:cubicBezTo>
                    <a:pt x="11" y="0"/>
                    <a:pt x="11" y="0"/>
                    <a:pt x="11" y="0"/>
                  </a:cubicBezTo>
                  <a:cubicBezTo>
                    <a:pt x="4" y="0"/>
                    <a:pt x="0" y="4"/>
                    <a:pt x="0" y="12"/>
                  </a:cubicBezTo>
                  <a:cubicBezTo>
                    <a:pt x="0" y="54"/>
                    <a:pt x="0" y="54"/>
                    <a:pt x="0" y="54"/>
                  </a:cubicBezTo>
                  <a:cubicBezTo>
                    <a:pt x="0" y="62"/>
                    <a:pt x="4" y="65"/>
                    <a:pt x="11" y="65"/>
                  </a:cubicBezTo>
                  <a:cubicBezTo>
                    <a:pt x="206" y="65"/>
                    <a:pt x="206" y="65"/>
                    <a:pt x="206" y="65"/>
                  </a:cubicBezTo>
                  <a:cubicBezTo>
                    <a:pt x="214" y="65"/>
                    <a:pt x="218" y="62"/>
                    <a:pt x="218" y="54"/>
                  </a:cubicBezTo>
                  <a:cubicBezTo>
                    <a:pt x="218" y="12"/>
                    <a:pt x="218" y="12"/>
                    <a:pt x="218" y="12"/>
                  </a:cubicBezTo>
                  <a:cubicBezTo>
                    <a:pt x="218" y="4"/>
                    <a:pt x="214" y="0"/>
                    <a:pt x="207" y="0"/>
                  </a:cubicBezTo>
                  <a:cubicBezTo>
                    <a:pt x="173" y="0"/>
                    <a:pt x="173" y="0"/>
                    <a:pt x="173" y="0"/>
                  </a:cubicBezTo>
                  <a:cubicBezTo>
                    <a:pt x="173" y="5"/>
                    <a:pt x="171" y="9"/>
                    <a:pt x="168" y="12"/>
                  </a:cubicBezTo>
                  <a:cubicBezTo>
                    <a:pt x="165" y="15"/>
                    <a:pt x="162" y="17"/>
                    <a:pt x="158" y="17"/>
                  </a:cubicBezTo>
                  <a:cubicBezTo>
                    <a:pt x="157" y="17"/>
                    <a:pt x="156" y="18"/>
                    <a:pt x="155" y="18"/>
                  </a:cubicBezTo>
                  <a:cubicBezTo>
                    <a:pt x="71" y="18"/>
                    <a:pt x="71" y="18"/>
                    <a:pt x="71" y="1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IE" sz="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62" name="Group 61"/>
          <p:cNvGrpSpPr/>
          <p:nvPr/>
        </p:nvGrpSpPr>
        <p:grpSpPr>
          <a:xfrm>
            <a:off x="1842854" y="4932542"/>
            <a:ext cx="808038" cy="568325"/>
            <a:chOff x="1712913" y="2740026"/>
            <a:chExt cx="808038" cy="568325"/>
          </a:xfrm>
          <a:solidFill>
            <a:srgbClr val="008899"/>
          </a:solidFill>
          <a:effectLst>
            <a:outerShdw blurRad="50800" dist="38100" dir="2700000" algn="tl" rotWithShape="0">
              <a:prstClr val="black">
                <a:alpha val="40000"/>
              </a:prstClr>
            </a:outerShdw>
          </a:effectLst>
        </p:grpSpPr>
        <p:sp>
          <p:nvSpPr>
            <p:cNvPr id="78" name="Freeform 46"/>
            <p:cNvSpPr>
              <a:spLocks/>
            </p:cNvSpPr>
            <p:nvPr/>
          </p:nvSpPr>
          <p:spPr bwMode="auto">
            <a:xfrm>
              <a:off x="2087563" y="2946401"/>
              <a:ext cx="206375" cy="114300"/>
            </a:xfrm>
            <a:custGeom>
              <a:avLst/>
              <a:gdLst>
                <a:gd name="T0" fmla="*/ 29 w 95"/>
                <a:gd name="T1" fmla="*/ 2 h 53"/>
                <a:gd name="T2" fmla="*/ 4 w 95"/>
                <a:gd name="T3" fmla="*/ 22 h 53"/>
                <a:gd name="T4" fmla="*/ 4 w 95"/>
                <a:gd name="T5" fmla="*/ 31 h 53"/>
                <a:gd name="T6" fmla="*/ 29 w 95"/>
                <a:gd name="T7" fmla="*/ 50 h 53"/>
                <a:gd name="T8" fmla="*/ 36 w 95"/>
                <a:gd name="T9" fmla="*/ 47 h 53"/>
                <a:gd name="T10" fmla="*/ 36 w 95"/>
                <a:gd name="T11" fmla="*/ 41 h 53"/>
                <a:gd name="T12" fmla="*/ 89 w 95"/>
                <a:gd name="T13" fmla="*/ 41 h 53"/>
                <a:gd name="T14" fmla="*/ 95 w 95"/>
                <a:gd name="T15" fmla="*/ 36 h 53"/>
                <a:gd name="T16" fmla="*/ 95 w 95"/>
                <a:gd name="T17" fmla="*/ 17 h 53"/>
                <a:gd name="T18" fmla="*/ 89 w 95"/>
                <a:gd name="T19" fmla="*/ 11 h 53"/>
                <a:gd name="T20" fmla="*/ 36 w 95"/>
                <a:gd name="T21" fmla="*/ 11 h 53"/>
                <a:gd name="T22" fmla="*/ 36 w 95"/>
                <a:gd name="T23" fmla="*/ 6 h 53"/>
                <a:gd name="T24" fmla="*/ 29 w 95"/>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3">
                  <a:moveTo>
                    <a:pt x="29" y="2"/>
                  </a:moveTo>
                  <a:cubicBezTo>
                    <a:pt x="4" y="22"/>
                    <a:pt x="4" y="22"/>
                    <a:pt x="4" y="22"/>
                  </a:cubicBezTo>
                  <a:cubicBezTo>
                    <a:pt x="0" y="24"/>
                    <a:pt x="0" y="28"/>
                    <a:pt x="4" y="31"/>
                  </a:cubicBezTo>
                  <a:cubicBezTo>
                    <a:pt x="29" y="50"/>
                    <a:pt x="29" y="50"/>
                    <a:pt x="29" y="50"/>
                  </a:cubicBezTo>
                  <a:cubicBezTo>
                    <a:pt x="33" y="53"/>
                    <a:pt x="36" y="51"/>
                    <a:pt x="36" y="47"/>
                  </a:cubicBezTo>
                  <a:cubicBezTo>
                    <a:pt x="36" y="41"/>
                    <a:pt x="36" y="41"/>
                    <a:pt x="36" y="41"/>
                  </a:cubicBezTo>
                  <a:cubicBezTo>
                    <a:pt x="89" y="41"/>
                    <a:pt x="89" y="41"/>
                    <a:pt x="89" y="41"/>
                  </a:cubicBezTo>
                  <a:cubicBezTo>
                    <a:pt x="93" y="41"/>
                    <a:pt x="95" y="39"/>
                    <a:pt x="95" y="36"/>
                  </a:cubicBezTo>
                  <a:cubicBezTo>
                    <a:pt x="95" y="17"/>
                    <a:pt x="95" y="17"/>
                    <a:pt x="95" y="17"/>
                  </a:cubicBezTo>
                  <a:cubicBezTo>
                    <a:pt x="95" y="14"/>
                    <a:pt x="93" y="11"/>
                    <a:pt x="89" y="11"/>
                  </a:cubicBezTo>
                  <a:cubicBezTo>
                    <a:pt x="36" y="11"/>
                    <a:pt x="36" y="11"/>
                    <a:pt x="36" y="11"/>
                  </a:cubicBezTo>
                  <a:cubicBezTo>
                    <a:pt x="36" y="6"/>
                    <a:pt x="36" y="6"/>
                    <a:pt x="36" y="6"/>
                  </a:cubicBezTo>
                  <a:cubicBezTo>
                    <a:pt x="36" y="1"/>
                    <a:pt x="33" y="0"/>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US" sz="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79" name="Freeform 47"/>
            <p:cNvSpPr>
              <a:spLocks noEditPoints="1"/>
            </p:cNvSpPr>
            <p:nvPr/>
          </p:nvSpPr>
          <p:spPr bwMode="auto">
            <a:xfrm>
              <a:off x="1712913" y="2740026"/>
              <a:ext cx="808038" cy="568325"/>
            </a:xfrm>
            <a:custGeom>
              <a:avLst/>
              <a:gdLst>
                <a:gd name="T0" fmla="*/ 348 w 373"/>
                <a:gd name="T1" fmla="*/ 0 h 262"/>
                <a:gd name="T2" fmla="*/ 250 w 373"/>
                <a:gd name="T3" fmla="*/ 0 h 262"/>
                <a:gd name="T4" fmla="*/ 225 w 373"/>
                <a:gd name="T5" fmla="*/ 26 h 262"/>
                <a:gd name="T6" fmla="*/ 225 w 373"/>
                <a:gd name="T7" fmla="*/ 93 h 262"/>
                <a:gd name="T8" fmla="*/ 255 w 373"/>
                <a:gd name="T9" fmla="*/ 93 h 262"/>
                <a:gd name="T10" fmla="*/ 255 w 373"/>
                <a:gd name="T11" fmla="*/ 36 h 262"/>
                <a:gd name="T12" fmla="*/ 261 w 373"/>
                <a:gd name="T13" fmla="*/ 30 h 262"/>
                <a:gd name="T14" fmla="*/ 337 w 373"/>
                <a:gd name="T15" fmla="*/ 30 h 262"/>
                <a:gd name="T16" fmla="*/ 343 w 373"/>
                <a:gd name="T17" fmla="*/ 36 h 262"/>
                <a:gd name="T18" fmla="*/ 343 w 373"/>
                <a:gd name="T19" fmla="*/ 144 h 262"/>
                <a:gd name="T20" fmla="*/ 337 w 373"/>
                <a:gd name="T21" fmla="*/ 150 h 262"/>
                <a:gd name="T22" fmla="*/ 225 w 373"/>
                <a:gd name="T23" fmla="*/ 150 h 262"/>
                <a:gd name="T24" fmla="*/ 225 w 373"/>
                <a:gd name="T25" fmla="*/ 216 h 262"/>
                <a:gd name="T26" fmla="*/ 52 w 373"/>
                <a:gd name="T27" fmla="*/ 216 h 262"/>
                <a:gd name="T28" fmla="*/ 52 w 373"/>
                <a:gd name="T29" fmla="*/ 92 h 262"/>
                <a:gd name="T30" fmla="*/ 58 w 373"/>
                <a:gd name="T31" fmla="*/ 86 h 262"/>
                <a:gd name="T32" fmla="*/ 177 w 373"/>
                <a:gd name="T33" fmla="*/ 86 h 262"/>
                <a:gd name="T34" fmla="*/ 177 w 373"/>
                <a:gd name="T35" fmla="*/ 92 h 262"/>
                <a:gd name="T36" fmla="*/ 184 w 373"/>
                <a:gd name="T37" fmla="*/ 95 h 262"/>
                <a:gd name="T38" fmla="*/ 209 w 373"/>
                <a:gd name="T39" fmla="*/ 76 h 262"/>
                <a:gd name="T40" fmla="*/ 209 w 373"/>
                <a:gd name="T41" fmla="*/ 66 h 262"/>
                <a:gd name="T42" fmla="*/ 184 w 373"/>
                <a:gd name="T43" fmla="*/ 47 h 262"/>
                <a:gd name="T44" fmla="*/ 177 w 373"/>
                <a:gd name="T45" fmla="*/ 50 h 262"/>
                <a:gd name="T46" fmla="*/ 177 w 373"/>
                <a:gd name="T47" fmla="*/ 56 h 262"/>
                <a:gd name="T48" fmla="*/ 49 w 373"/>
                <a:gd name="T49" fmla="*/ 56 h 262"/>
                <a:gd name="T50" fmla="*/ 22 w 373"/>
                <a:gd name="T51" fmla="*/ 82 h 262"/>
                <a:gd name="T52" fmla="*/ 22 w 373"/>
                <a:gd name="T53" fmla="*/ 216 h 262"/>
                <a:gd name="T54" fmla="*/ 14 w 373"/>
                <a:gd name="T55" fmla="*/ 216 h 262"/>
                <a:gd name="T56" fmla="*/ 3 w 373"/>
                <a:gd name="T57" fmla="*/ 232 h 262"/>
                <a:gd name="T58" fmla="*/ 9 w 373"/>
                <a:gd name="T59" fmla="*/ 246 h 262"/>
                <a:gd name="T60" fmla="*/ 32 w 373"/>
                <a:gd name="T61" fmla="*/ 262 h 262"/>
                <a:gd name="T62" fmla="*/ 246 w 373"/>
                <a:gd name="T63" fmla="*/ 262 h 262"/>
                <a:gd name="T64" fmla="*/ 269 w 373"/>
                <a:gd name="T65" fmla="*/ 246 h 262"/>
                <a:gd name="T66" fmla="*/ 274 w 373"/>
                <a:gd name="T67" fmla="*/ 232 h 262"/>
                <a:gd name="T68" fmla="*/ 263 w 373"/>
                <a:gd name="T69" fmla="*/ 216 h 262"/>
                <a:gd name="T70" fmla="*/ 255 w 373"/>
                <a:gd name="T71" fmla="*/ 216 h 262"/>
                <a:gd name="T72" fmla="*/ 255 w 373"/>
                <a:gd name="T73" fmla="*/ 203 h 262"/>
                <a:gd name="T74" fmla="*/ 348 w 373"/>
                <a:gd name="T75" fmla="*/ 203 h 262"/>
                <a:gd name="T76" fmla="*/ 373 w 373"/>
                <a:gd name="T77" fmla="*/ 177 h 262"/>
                <a:gd name="T78" fmla="*/ 373 w 373"/>
                <a:gd name="T79" fmla="*/ 26 h 262"/>
                <a:gd name="T80" fmla="*/ 348 w 373"/>
                <a:gd name="T81" fmla="*/ 0 h 262"/>
                <a:gd name="T82" fmla="*/ 165 w 373"/>
                <a:gd name="T83" fmla="*/ 247 h 262"/>
                <a:gd name="T84" fmla="*/ 112 w 373"/>
                <a:gd name="T85" fmla="*/ 247 h 262"/>
                <a:gd name="T86" fmla="*/ 104 w 373"/>
                <a:gd name="T87" fmla="*/ 239 h 262"/>
                <a:gd name="T88" fmla="*/ 112 w 373"/>
                <a:gd name="T89" fmla="*/ 232 h 262"/>
                <a:gd name="T90" fmla="*/ 165 w 373"/>
                <a:gd name="T91" fmla="*/ 232 h 262"/>
                <a:gd name="T92" fmla="*/ 173 w 373"/>
                <a:gd name="T93" fmla="*/ 239 h 262"/>
                <a:gd name="T94" fmla="*/ 165 w 373"/>
                <a:gd name="T95" fmla="*/ 247 h 262"/>
                <a:gd name="T96" fmla="*/ 310 w 373"/>
                <a:gd name="T97" fmla="*/ 184 h 262"/>
                <a:gd name="T98" fmla="*/ 288 w 373"/>
                <a:gd name="T99" fmla="*/ 184 h 262"/>
                <a:gd name="T100" fmla="*/ 281 w 373"/>
                <a:gd name="T101" fmla="*/ 176 h 262"/>
                <a:gd name="T102" fmla="*/ 288 w 373"/>
                <a:gd name="T103" fmla="*/ 169 h 262"/>
                <a:gd name="T104" fmla="*/ 310 w 373"/>
                <a:gd name="T105" fmla="*/ 169 h 262"/>
                <a:gd name="T106" fmla="*/ 317 w 373"/>
                <a:gd name="T107" fmla="*/ 176 h 262"/>
                <a:gd name="T108" fmla="*/ 310 w 373"/>
                <a:gd name="T109" fmla="*/ 18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262">
                  <a:moveTo>
                    <a:pt x="348" y="0"/>
                  </a:moveTo>
                  <a:cubicBezTo>
                    <a:pt x="250" y="0"/>
                    <a:pt x="250" y="0"/>
                    <a:pt x="250" y="0"/>
                  </a:cubicBezTo>
                  <a:cubicBezTo>
                    <a:pt x="236" y="0"/>
                    <a:pt x="225" y="12"/>
                    <a:pt x="225" y="26"/>
                  </a:cubicBezTo>
                  <a:cubicBezTo>
                    <a:pt x="225" y="93"/>
                    <a:pt x="225" y="93"/>
                    <a:pt x="225" y="93"/>
                  </a:cubicBezTo>
                  <a:cubicBezTo>
                    <a:pt x="255" y="93"/>
                    <a:pt x="255" y="93"/>
                    <a:pt x="255" y="93"/>
                  </a:cubicBezTo>
                  <a:cubicBezTo>
                    <a:pt x="255" y="36"/>
                    <a:pt x="255" y="36"/>
                    <a:pt x="255" y="36"/>
                  </a:cubicBezTo>
                  <a:cubicBezTo>
                    <a:pt x="255" y="32"/>
                    <a:pt x="257" y="30"/>
                    <a:pt x="261" y="30"/>
                  </a:cubicBezTo>
                  <a:cubicBezTo>
                    <a:pt x="337" y="30"/>
                    <a:pt x="337" y="30"/>
                    <a:pt x="337" y="30"/>
                  </a:cubicBezTo>
                  <a:cubicBezTo>
                    <a:pt x="341" y="30"/>
                    <a:pt x="343" y="32"/>
                    <a:pt x="343" y="36"/>
                  </a:cubicBezTo>
                  <a:cubicBezTo>
                    <a:pt x="343" y="144"/>
                    <a:pt x="343" y="144"/>
                    <a:pt x="343" y="144"/>
                  </a:cubicBezTo>
                  <a:cubicBezTo>
                    <a:pt x="343" y="147"/>
                    <a:pt x="341" y="150"/>
                    <a:pt x="337" y="150"/>
                  </a:cubicBezTo>
                  <a:cubicBezTo>
                    <a:pt x="225" y="150"/>
                    <a:pt x="225" y="150"/>
                    <a:pt x="225" y="150"/>
                  </a:cubicBezTo>
                  <a:cubicBezTo>
                    <a:pt x="225" y="216"/>
                    <a:pt x="225" y="216"/>
                    <a:pt x="225" y="216"/>
                  </a:cubicBezTo>
                  <a:cubicBezTo>
                    <a:pt x="52" y="216"/>
                    <a:pt x="52" y="216"/>
                    <a:pt x="52" y="216"/>
                  </a:cubicBezTo>
                  <a:cubicBezTo>
                    <a:pt x="52" y="92"/>
                    <a:pt x="52" y="92"/>
                    <a:pt x="52" y="92"/>
                  </a:cubicBezTo>
                  <a:cubicBezTo>
                    <a:pt x="52" y="88"/>
                    <a:pt x="55" y="86"/>
                    <a:pt x="58" y="86"/>
                  </a:cubicBezTo>
                  <a:cubicBezTo>
                    <a:pt x="177" y="86"/>
                    <a:pt x="177" y="86"/>
                    <a:pt x="177" y="86"/>
                  </a:cubicBezTo>
                  <a:cubicBezTo>
                    <a:pt x="177" y="92"/>
                    <a:pt x="177" y="92"/>
                    <a:pt x="177" y="92"/>
                  </a:cubicBezTo>
                  <a:cubicBezTo>
                    <a:pt x="177" y="96"/>
                    <a:pt x="180" y="97"/>
                    <a:pt x="184" y="95"/>
                  </a:cubicBezTo>
                  <a:cubicBezTo>
                    <a:pt x="209" y="76"/>
                    <a:pt x="209" y="76"/>
                    <a:pt x="209" y="76"/>
                  </a:cubicBezTo>
                  <a:cubicBezTo>
                    <a:pt x="213" y="73"/>
                    <a:pt x="213" y="69"/>
                    <a:pt x="209" y="66"/>
                  </a:cubicBezTo>
                  <a:cubicBezTo>
                    <a:pt x="184" y="47"/>
                    <a:pt x="184" y="47"/>
                    <a:pt x="184" y="47"/>
                  </a:cubicBezTo>
                  <a:cubicBezTo>
                    <a:pt x="180" y="44"/>
                    <a:pt x="177" y="46"/>
                    <a:pt x="177" y="50"/>
                  </a:cubicBezTo>
                  <a:cubicBezTo>
                    <a:pt x="177" y="56"/>
                    <a:pt x="177" y="56"/>
                    <a:pt x="177" y="56"/>
                  </a:cubicBezTo>
                  <a:cubicBezTo>
                    <a:pt x="49" y="56"/>
                    <a:pt x="49" y="56"/>
                    <a:pt x="49" y="56"/>
                  </a:cubicBezTo>
                  <a:cubicBezTo>
                    <a:pt x="34" y="56"/>
                    <a:pt x="22" y="68"/>
                    <a:pt x="22" y="82"/>
                  </a:cubicBezTo>
                  <a:cubicBezTo>
                    <a:pt x="22" y="216"/>
                    <a:pt x="22" y="216"/>
                    <a:pt x="22" y="216"/>
                  </a:cubicBezTo>
                  <a:cubicBezTo>
                    <a:pt x="14" y="216"/>
                    <a:pt x="14" y="216"/>
                    <a:pt x="14" y="216"/>
                  </a:cubicBezTo>
                  <a:cubicBezTo>
                    <a:pt x="5" y="216"/>
                    <a:pt x="0" y="223"/>
                    <a:pt x="3" y="232"/>
                  </a:cubicBezTo>
                  <a:cubicBezTo>
                    <a:pt x="9" y="246"/>
                    <a:pt x="9" y="246"/>
                    <a:pt x="9" y="246"/>
                  </a:cubicBezTo>
                  <a:cubicBezTo>
                    <a:pt x="12" y="255"/>
                    <a:pt x="22" y="262"/>
                    <a:pt x="32" y="262"/>
                  </a:cubicBezTo>
                  <a:cubicBezTo>
                    <a:pt x="246" y="262"/>
                    <a:pt x="246" y="262"/>
                    <a:pt x="246" y="262"/>
                  </a:cubicBezTo>
                  <a:cubicBezTo>
                    <a:pt x="255" y="262"/>
                    <a:pt x="265" y="255"/>
                    <a:pt x="269" y="246"/>
                  </a:cubicBezTo>
                  <a:cubicBezTo>
                    <a:pt x="274" y="232"/>
                    <a:pt x="274" y="232"/>
                    <a:pt x="274" y="232"/>
                  </a:cubicBezTo>
                  <a:cubicBezTo>
                    <a:pt x="278" y="223"/>
                    <a:pt x="273" y="216"/>
                    <a:pt x="263" y="216"/>
                  </a:cubicBezTo>
                  <a:cubicBezTo>
                    <a:pt x="255" y="216"/>
                    <a:pt x="255" y="216"/>
                    <a:pt x="255" y="216"/>
                  </a:cubicBezTo>
                  <a:cubicBezTo>
                    <a:pt x="255" y="203"/>
                    <a:pt x="255" y="203"/>
                    <a:pt x="255" y="203"/>
                  </a:cubicBezTo>
                  <a:cubicBezTo>
                    <a:pt x="348" y="203"/>
                    <a:pt x="348" y="203"/>
                    <a:pt x="348" y="203"/>
                  </a:cubicBezTo>
                  <a:cubicBezTo>
                    <a:pt x="362" y="203"/>
                    <a:pt x="373" y="191"/>
                    <a:pt x="373" y="177"/>
                  </a:cubicBezTo>
                  <a:cubicBezTo>
                    <a:pt x="373" y="26"/>
                    <a:pt x="373" y="26"/>
                    <a:pt x="373" y="26"/>
                  </a:cubicBezTo>
                  <a:cubicBezTo>
                    <a:pt x="373" y="12"/>
                    <a:pt x="362" y="0"/>
                    <a:pt x="348" y="0"/>
                  </a:cubicBezTo>
                  <a:close/>
                  <a:moveTo>
                    <a:pt x="165" y="247"/>
                  </a:moveTo>
                  <a:cubicBezTo>
                    <a:pt x="112" y="247"/>
                    <a:pt x="112" y="247"/>
                    <a:pt x="112" y="247"/>
                  </a:cubicBezTo>
                  <a:cubicBezTo>
                    <a:pt x="108" y="247"/>
                    <a:pt x="104" y="243"/>
                    <a:pt x="104" y="239"/>
                  </a:cubicBezTo>
                  <a:cubicBezTo>
                    <a:pt x="104" y="235"/>
                    <a:pt x="108" y="232"/>
                    <a:pt x="112" y="232"/>
                  </a:cubicBezTo>
                  <a:cubicBezTo>
                    <a:pt x="165" y="232"/>
                    <a:pt x="165" y="232"/>
                    <a:pt x="165" y="232"/>
                  </a:cubicBezTo>
                  <a:cubicBezTo>
                    <a:pt x="170" y="232"/>
                    <a:pt x="173" y="235"/>
                    <a:pt x="173" y="239"/>
                  </a:cubicBezTo>
                  <a:cubicBezTo>
                    <a:pt x="173" y="243"/>
                    <a:pt x="170" y="247"/>
                    <a:pt x="165" y="247"/>
                  </a:cubicBezTo>
                  <a:close/>
                  <a:moveTo>
                    <a:pt x="310" y="184"/>
                  </a:moveTo>
                  <a:cubicBezTo>
                    <a:pt x="288" y="184"/>
                    <a:pt x="288" y="184"/>
                    <a:pt x="288" y="184"/>
                  </a:cubicBezTo>
                  <a:cubicBezTo>
                    <a:pt x="284" y="184"/>
                    <a:pt x="281" y="181"/>
                    <a:pt x="281" y="176"/>
                  </a:cubicBezTo>
                  <a:cubicBezTo>
                    <a:pt x="281" y="172"/>
                    <a:pt x="284" y="169"/>
                    <a:pt x="288" y="169"/>
                  </a:cubicBezTo>
                  <a:cubicBezTo>
                    <a:pt x="310" y="169"/>
                    <a:pt x="310" y="169"/>
                    <a:pt x="310" y="169"/>
                  </a:cubicBezTo>
                  <a:cubicBezTo>
                    <a:pt x="314" y="169"/>
                    <a:pt x="317" y="172"/>
                    <a:pt x="317" y="176"/>
                  </a:cubicBezTo>
                  <a:cubicBezTo>
                    <a:pt x="317" y="181"/>
                    <a:pt x="314" y="184"/>
                    <a:pt x="310"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Char char="n"/>
                <a:tabLst/>
                <a:defRPr/>
              </a:pPr>
              <a:endParaRPr kumimoji="0" lang="en-US" sz="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18432" name="Rectangle 18431"/>
          <p:cNvSpPr/>
          <p:nvPr/>
        </p:nvSpPr>
        <p:spPr>
          <a:xfrm>
            <a:off x="2865195" y="3429000"/>
            <a:ext cx="2614912"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92D400"/>
              </a:buClr>
              <a:buSzPct val="75000"/>
              <a:buFont typeface="Wingdings" pitchFamily="2"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Highly visible process that is or may be receiving negative scrutiny from it’s stakeholders</a:t>
            </a:r>
          </a:p>
        </p:txBody>
      </p:sp>
      <p:sp>
        <p:nvSpPr>
          <p:cNvPr id="18434" name="Rectangle 18433"/>
          <p:cNvSpPr/>
          <p:nvPr/>
        </p:nvSpPr>
        <p:spPr>
          <a:xfrm>
            <a:off x="7368949" y="2133600"/>
            <a:ext cx="25595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Process area that has been previously neglected in terms of resources and improvement efforts</a:t>
            </a:r>
          </a:p>
        </p:txBody>
      </p:sp>
      <p:sp>
        <p:nvSpPr>
          <p:cNvPr id="18437" name="Rectangle 18436"/>
          <p:cNvSpPr/>
          <p:nvPr/>
        </p:nvSpPr>
        <p:spPr>
          <a:xfrm>
            <a:off x="7413461" y="4724400"/>
            <a:ext cx="25595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Complicated requirements and frequent handoffs causing lengthy and inefficient processing</a:t>
            </a:r>
          </a:p>
        </p:txBody>
      </p:sp>
      <p:sp>
        <p:nvSpPr>
          <p:cNvPr id="18438" name="Rectangle 18437"/>
          <p:cNvSpPr/>
          <p:nvPr/>
        </p:nvSpPr>
        <p:spPr>
          <a:xfrm>
            <a:off x="3211489" y="2209800"/>
            <a:ext cx="223329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Process prioritized during Operations Assessment</a:t>
            </a:r>
          </a:p>
        </p:txBody>
      </p:sp>
      <p:sp>
        <p:nvSpPr>
          <p:cNvPr id="18439" name="Rectangle 18438"/>
          <p:cNvSpPr/>
          <p:nvPr/>
        </p:nvSpPr>
        <p:spPr>
          <a:xfrm rot="10800000" flipV="1">
            <a:off x="7990564" y="3650971"/>
            <a:ext cx="147880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High volume and variability</a:t>
            </a:r>
          </a:p>
        </p:txBody>
      </p:sp>
      <p:sp>
        <p:nvSpPr>
          <p:cNvPr id="18440" name="Rectangle 18439"/>
          <p:cNvSpPr/>
          <p:nvPr/>
        </p:nvSpPr>
        <p:spPr>
          <a:xfrm>
            <a:off x="3067336" y="4724400"/>
            <a:ext cx="2470483"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92D400"/>
              </a:buClr>
              <a:buSzPct val="75000"/>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Outdated technology. lack of automation, and lack of visibility into process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ectangle 10"/>
          <p:cNvSpPr>
            <a:spLocks noChangeArrowheads="1"/>
          </p:cNvSpPr>
          <p:nvPr/>
        </p:nvSpPr>
        <p:spPr bwMode="auto">
          <a:xfrm>
            <a:off x="250222" y="817329"/>
            <a:ext cx="11035937" cy="707886"/>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
                <a:srgbClr val="92D400"/>
              </a:buClr>
              <a:buSzPct val="75000"/>
              <a:buFont typeface="Wingdings" pitchFamily="2" charset="2"/>
              <a:buNone/>
              <a:tabLst/>
              <a:defRPr/>
            </a:pPr>
            <a:r>
              <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rPr>
              <a:t>A PROCESS CAN BE SELECTED TO UNDERGO A </a:t>
            </a:r>
            <a:r>
              <a:rPr lang="en-US" sz="2000" dirty="0">
                <a:solidFill>
                  <a:srgbClr val="7E00FF"/>
                </a:solidFill>
                <a:latin typeface="Arial Black" panose="020B0A04020102020204" pitchFamily="34" charset="0"/>
              </a:rPr>
              <a:t>LEAN</a:t>
            </a:r>
            <a:r>
              <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rPr>
              <a:t> </a:t>
            </a:r>
            <a:r>
              <a:rPr lang="en-US" sz="2000" dirty="0">
                <a:solidFill>
                  <a:srgbClr val="7E00FF"/>
                </a:solidFill>
                <a:latin typeface="Arial Black" panose="020B0A04020102020204" pitchFamily="34" charset="0"/>
              </a:rPr>
              <a:t>TRANSFORMATION</a:t>
            </a:r>
            <a:r>
              <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rPr>
              <a:t> FOR A NUMBER OF REASONS</a:t>
            </a:r>
          </a:p>
        </p:txBody>
      </p:sp>
      <p:sp>
        <p:nvSpPr>
          <p:cNvPr id="42" name="Freeform 10"/>
          <p:cNvSpPr>
            <a:spLocks noEditPoints="1"/>
          </p:cNvSpPr>
          <p:nvPr/>
        </p:nvSpPr>
        <p:spPr bwMode="auto">
          <a:xfrm>
            <a:off x="1751791" y="2155467"/>
            <a:ext cx="812354" cy="941243"/>
          </a:xfrm>
          <a:custGeom>
            <a:avLst/>
            <a:gdLst>
              <a:gd name="T0" fmla="*/ 518 w 613"/>
              <a:gd name="T1" fmla="*/ 290 h 710"/>
              <a:gd name="T2" fmla="*/ 565 w 613"/>
              <a:gd name="T3" fmla="*/ 637 h 710"/>
              <a:gd name="T4" fmla="*/ 331 w 613"/>
              <a:gd name="T5" fmla="*/ 211 h 710"/>
              <a:gd name="T6" fmla="*/ 382 w 613"/>
              <a:gd name="T7" fmla="*/ 189 h 710"/>
              <a:gd name="T8" fmla="*/ 374 w 613"/>
              <a:gd name="T9" fmla="*/ 177 h 710"/>
              <a:gd name="T10" fmla="*/ 0 w 613"/>
              <a:gd name="T11" fmla="*/ 279 h 710"/>
              <a:gd name="T12" fmla="*/ 307 w 613"/>
              <a:gd name="T13" fmla="*/ 579 h 710"/>
              <a:gd name="T14" fmla="*/ 613 w 613"/>
              <a:gd name="T15" fmla="*/ 279 h 710"/>
              <a:gd name="T16" fmla="*/ 283 w 613"/>
              <a:gd name="T17" fmla="*/ 537 h 710"/>
              <a:gd name="T18" fmla="*/ 48 w 613"/>
              <a:gd name="T19" fmla="*/ 311 h 710"/>
              <a:gd name="T20" fmla="*/ 283 w 613"/>
              <a:gd name="T21" fmla="*/ 537 h 710"/>
              <a:gd name="T22" fmla="*/ 473 w 613"/>
              <a:gd name="T23" fmla="*/ 0 h 710"/>
              <a:gd name="T24" fmla="*/ 392 w 613"/>
              <a:gd name="T25" fmla="*/ 159 h 710"/>
              <a:gd name="T26" fmla="*/ 553 w 613"/>
              <a:gd name="T27" fmla="*/ 159 h 710"/>
              <a:gd name="T28" fmla="*/ 473 w 613"/>
              <a:gd name="T29" fmla="*/ 152 h 710"/>
              <a:gd name="T30" fmla="*/ 473 w 613"/>
              <a:gd name="T31" fmla="*/ 47 h 710"/>
              <a:gd name="T32" fmla="*/ 473 w 613"/>
              <a:gd name="T33" fmla="*/ 152 h 710"/>
              <a:gd name="T34" fmla="*/ 99 w 613"/>
              <a:gd name="T35" fmla="*/ 437 h 710"/>
              <a:gd name="T36" fmla="*/ 77 w 613"/>
              <a:gd name="T37" fmla="*/ 415 h 710"/>
              <a:gd name="T38" fmla="*/ 136 w 613"/>
              <a:gd name="T39" fmla="*/ 381 h 710"/>
              <a:gd name="T40" fmla="*/ 158 w 613"/>
              <a:gd name="T41" fmla="*/ 403 h 710"/>
              <a:gd name="T42" fmla="*/ 136 w 613"/>
              <a:gd name="T43" fmla="*/ 381 h 710"/>
              <a:gd name="T44" fmla="*/ 199 w 613"/>
              <a:gd name="T45" fmla="*/ 423 h 710"/>
              <a:gd name="T46" fmla="*/ 221 w 613"/>
              <a:gd name="T47" fmla="*/ 401 h 710"/>
              <a:gd name="T48" fmla="*/ 234 w 613"/>
              <a:gd name="T49" fmla="*/ 464 h 710"/>
              <a:gd name="T50" fmla="*/ 256 w 613"/>
              <a:gd name="T51" fmla="*/ 486 h 710"/>
              <a:gd name="T52" fmla="*/ 234 w 613"/>
              <a:gd name="T53" fmla="*/ 464 h 710"/>
              <a:gd name="T54" fmla="*/ 360 w 613"/>
              <a:gd name="T55" fmla="*/ 495 h 710"/>
              <a:gd name="T56" fmla="*/ 382 w 613"/>
              <a:gd name="T57" fmla="*/ 473 h 710"/>
              <a:gd name="T58" fmla="*/ 425 w 613"/>
              <a:gd name="T59" fmla="*/ 454 h 710"/>
              <a:gd name="T60" fmla="*/ 447 w 613"/>
              <a:gd name="T61" fmla="*/ 476 h 710"/>
              <a:gd name="T62" fmla="*/ 425 w 613"/>
              <a:gd name="T63" fmla="*/ 454 h 710"/>
              <a:gd name="T64" fmla="*/ 457 w 613"/>
              <a:gd name="T65" fmla="*/ 413 h 710"/>
              <a:gd name="T66" fmla="*/ 480 w 613"/>
              <a:gd name="T67" fmla="*/ 39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3" h="710">
                <a:moveTo>
                  <a:pt x="536" y="246"/>
                </a:moveTo>
                <a:cubicBezTo>
                  <a:pt x="530" y="260"/>
                  <a:pt x="523" y="276"/>
                  <a:pt x="518" y="290"/>
                </a:cubicBezTo>
                <a:cubicBezTo>
                  <a:pt x="565" y="311"/>
                  <a:pt x="565" y="311"/>
                  <a:pt x="565" y="311"/>
                </a:cubicBezTo>
                <a:cubicBezTo>
                  <a:pt x="565" y="637"/>
                  <a:pt x="565" y="637"/>
                  <a:pt x="565" y="637"/>
                </a:cubicBezTo>
                <a:cubicBezTo>
                  <a:pt x="331" y="537"/>
                  <a:pt x="331" y="537"/>
                  <a:pt x="331" y="537"/>
                </a:cubicBezTo>
                <a:cubicBezTo>
                  <a:pt x="331" y="211"/>
                  <a:pt x="331" y="211"/>
                  <a:pt x="331" y="211"/>
                </a:cubicBezTo>
                <a:cubicBezTo>
                  <a:pt x="409" y="244"/>
                  <a:pt x="409" y="244"/>
                  <a:pt x="409" y="244"/>
                </a:cubicBezTo>
                <a:cubicBezTo>
                  <a:pt x="399" y="220"/>
                  <a:pt x="389" y="200"/>
                  <a:pt x="382" y="189"/>
                </a:cubicBezTo>
                <a:cubicBezTo>
                  <a:pt x="382" y="189"/>
                  <a:pt x="382" y="189"/>
                  <a:pt x="382" y="189"/>
                </a:cubicBezTo>
                <a:cubicBezTo>
                  <a:pt x="379" y="184"/>
                  <a:pt x="376" y="180"/>
                  <a:pt x="374" y="177"/>
                </a:cubicBezTo>
                <a:cubicBezTo>
                  <a:pt x="307" y="149"/>
                  <a:pt x="307" y="149"/>
                  <a:pt x="307" y="149"/>
                </a:cubicBezTo>
                <a:cubicBezTo>
                  <a:pt x="0" y="279"/>
                  <a:pt x="0" y="279"/>
                  <a:pt x="0" y="279"/>
                </a:cubicBezTo>
                <a:cubicBezTo>
                  <a:pt x="0" y="710"/>
                  <a:pt x="0" y="710"/>
                  <a:pt x="0" y="710"/>
                </a:cubicBezTo>
                <a:cubicBezTo>
                  <a:pt x="307" y="579"/>
                  <a:pt x="307" y="579"/>
                  <a:pt x="307" y="579"/>
                </a:cubicBezTo>
                <a:cubicBezTo>
                  <a:pt x="613" y="710"/>
                  <a:pt x="613" y="710"/>
                  <a:pt x="613" y="710"/>
                </a:cubicBezTo>
                <a:cubicBezTo>
                  <a:pt x="613" y="279"/>
                  <a:pt x="613" y="279"/>
                  <a:pt x="613" y="279"/>
                </a:cubicBezTo>
                <a:lnTo>
                  <a:pt x="536" y="246"/>
                </a:lnTo>
                <a:close/>
                <a:moveTo>
                  <a:pt x="283" y="537"/>
                </a:moveTo>
                <a:cubicBezTo>
                  <a:pt x="48" y="637"/>
                  <a:pt x="48" y="637"/>
                  <a:pt x="48" y="637"/>
                </a:cubicBezTo>
                <a:cubicBezTo>
                  <a:pt x="48" y="311"/>
                  <a:pt x="48" y="311"/>
                  <a:pt x="48" y="311"/>
                </a:cubicBezTo>
                <a:cubicBezTo>
                  <a:pt x="283" y="211"/>
                  <a:pt x="283" y="211"/>
                  <a:pt x="283" y="211"/>
                </a:cubicBezTo>
                <a:lnTo>
                  <a:pt x="283" y="537"/>
                </a:lnTo>
                <a:close/>
                <a:moveTo>
                  <a:pt x="571" y="99"/>
                </a:moveTo>
                <a:cubicBezTo>
                  <a:pt x="571" y="45"/>
                  <a:pt x="527" y="0"/>
                  <a:pt x="473" y="0"/>
                </a:cubicBezTo>
                <a:cubicBezTo>
                  <a:pt x="418" y="0"/>
                  <a:pt x="374" y="45"/>
                  <a:pt x="374" y="99"/>
                </a:cubicBezTo>
                <a:cubicBezTo>
                  <a:pt x="374" y="121"/>
                  <a:pt x="382" y="140"/>
                  <a:pt x="392" y="159"/>
                </a:cubicBezTo>
                <a:cubicBezTo>
                  <a:pt x="400" y="172"/>
                  <a:pt x="457" y="290"/>
                  <a:pt x="473" y="343"/>
                </a:cubicBezTo>
                <a:cubicBezTo>
                  <a:pt x="488" y="290"/>
                  <a:pt x="545" y="172"/>
                  <a:pt x="553" y="159"/>
                </a:cubicBezTo>
                <a:cubicBezTo>
                  <a:pt x="563" y="141"/>
                  <a:pt x="571" y="121"/>
                  <a:pt x="571" y="99"/>
                </a:cubicBezTo>
                <a:close/>
                <a:moveTo>
                  <a:pt x="473" y="152"/>
                </a:moveTo>
                <a:cubicBezTo>
                  <a:pt x="444" y="152"/>
                  <a:pt x="420" y="128"/>
                  <a:pt x="420" y="99"/>
                </a:cubicBezTo>
                <a:cubicBezTo>
                  <a:pt x="420" y="70"/>
                  <a:pt x="444" y="47"/>
                  <a:pt x="473" y="47"/>
                </a:cubicBezTo>
                <a:cubicBezTo>
                  <a:pt x="502" y="47"/>
                  <a:pt x="525" y="70"/>
                  <a:pt x="525" y="99"/>
                </a:cubicBezTo>
                <a:cubicBezTo>
                  <a:pt x="525" y="128"/>
                  <a:pt x="502" y="152"/>
                  <a:pt x="473" y="152"/>
                </a:cubicBezTo>
                <a:close/>
                <a:moveTo>
                  <a:pt x="99" y="415"/>
                </a:moveTo>
                <a:cubicBezTo>
                  <a:pt x="110" y="425"/>
                  <a:pt x="110" y="428"/>
                  <a:pt x="99" y="437"/>
                </a:cubicBezTo>
                <a:cubicBezTo>
                  <a:pt x="90" y="448"/>
                  <a:pt x="86" y="448"/>
                  <a:pt x="77" y="437"/>
                </a:cubicBezTo>
                <a:cubicBezTo>
                  <a:pt x="66" y="428"/>
                  <a:pt x="66" y="425"/>
                  <a:pt x="77" y="415"/>
                </a:cubicBezTo>
                <a:cubicBezTo>
                  <a:pt x="87" y="404"/>
                  <a:pt x="90" y="404"/>
                  <a:pt x="99" y="415"/>
                </a:cubicBezTo>
                <a:close/>
                <a:moveTo>
                  <a:pt x="136" y="381"/>
                </a:moveTo>
                <a:cubicBezTo>
                  <a:pt x="125" y="390"/>
                  <a:pt x="125" y="394"/>
                  <a:pt x="136" y="403"/>
                </a:cubicBezTo>
                <a:cubicBezTo>
                  <a:pt x="145" y="414"/>
                  <a:pt x="148" y="414"/>
                  <a:pt x="158" y="403"/>
                </a:cubicBezTo>
                <a:cubicBezTo>
                  <a:pt x="169" y="394"/>
                  <a:pt x="169" y="391"/>
                  <a:pt x="158" y="381"/>
                </a:cubicBezTo>
                <a:cubicBezTo>
                  <a:pt x="148" y="370"/>
                  <a:pt x="145" y="370"/>
                  <a:pt x="136" y="381"/>
                </a:cubicBezTo>
                <a:close/>
                <a:moveTo>
                  <a:pt x="199" y="401"/>
                </a:moveTo>
                <a:cubicBezTo>
                  <a:pt x="188" y="410"/>
                  <a:pt x="188" y="414"/>
                  <a:pt x="199" y="423"/>
                </a:cubicBezTo>
                <a:cubicBezTo>
                  <a:pt x="208" y="434"/>
                  <a:pt x="211" y="434"/>
                  <a:pt x="221" y="423"/>
                </a:cubicBezTo>
                <a:cubicBezTo>
                  <a:pt x="232" y="414"/>
                  <a:pt x="232" y="411"/>
                  <a:pt x="221" y="401"/>
                </a:cubicBezTo>
                <a:cubicBezTo>
                  <a:pt x="211" y="390"/>
                  <a:pt x="208" y="390"/>
                  <a:pt x="199" y="401"/>
                </a:cubicBezTo>
                <a:close/>
                <a:moveTo>
                  <a:pt x="234" y="464"/>
                </a:moveTo>
                <a:cubicBezTo>
                  <a:pt x="223" y="473"/>
                  <a:pt x="223" y="477"/>
                  <a:pt x="234" y="486"/>
                </a:cubicBezTo>
                <a:cubicBezTo>
                  <a:pt x="243" y="497"/>
                  <a:pt x="246" y="497"/>
                  <a:pt x="256" y="486"/>
                </a:cubicBezTo>
                <a:cubicBezTo>
                  <a:pt x="267" y="477"/>
                  <a:pt x="267" y="473"/>
                  <a:pt x="256" y="464"/>
                </a:cubicBezTo>
                <a:cubicBezTo>
                  <a:pt x="246" y="453"/>
                  <a:pt x="243" y="453"/>
                  <a:pt x="234" y="464"/>
                </a:cubicBezTo>
                <a:close/>
                <a:moveTo>
                  <a:pt x="360" y="473"/>
                </a:moveTo>
                <a:cubicBezTo>
                  <a:pt x="349" y="483"/>
                  <a:pt x="349" y="486"/>
                  <a:pt x="360" y="495"/>
                </a:cubicBezTo>
                <a:cubicBezTo>
                  <a:pt x="369" y="506"/>
                  <a:pt x="372" y="506"/>
                  <a:pt x="382" y="495"/>
                </a:cubicBezTo>
                <a:cubicBezTo>
                  <a:pt x="393" y="486"/>
                  <a:pt x="393" y="483"/>
                  <a:pt x="382" y="473"/>
                </a:cubicBezTo>
                <a:cubicBezTo>
                  <a:pt x="372" y="462"/>
                  <a:pt x="369" y="462"/>
                  <a:pt x="360" y="473"/>
                </a:cubicBezTo>
                <a:close/>
                <a:moveTo>
                  <a:pt x="425" y="454"/>
                </a:moveTo>
                <a:cubicBezTo>
                  <a:pt x="414" y="463"/>
                  <a:pt x="414" y="466"/>
                  <a:pt x="425" y="476"/>
                </a:cubicBezTo>
                <a:cubicBezTo>
                  <a:pt x="434" y="486"/>
                  <a:pt x="438" y="486"/>
                  <a:pt x="447" y="476"/>
                </a:cubicBezTo>
                <a:cubicBezTo>
                  <a:pt x="458" y="466"/>
                  <a:pt x="458" y="463"/>
                  <a:pt x="447" y="454"/>
                </a:cubicBezTo>
                <a:cubicBezTo>
                  <a:pt x="438" y="443"/>
                  <a:pt x="435" y="443"/>
                  <a:pt x="425" y="454"/>
                </a:cubicBezTo>
                <a:close/>
                <a:moveTo>
                  <a:pt x="457" y="390"/>
                </a:moveTo>
                <a:cubicBezTo>
                  <a:pt x="447" y="400"/>
                  <a:pt x="447" y="403"/>
                  <a:pt x="457" y="413"/>
                </a:cubicBezTo>
                <a:cubicBezTo>
                  <a:pt x="467" y="423"/>
                  <a:pt x="470" y="423"/>
                  <a:pt x="480" y="413"/>
                </a:cubicBezTo>
                <a:cubicBezTo>
                  <a:pt x="490" y="403"/>
                  <a:pt x="490" y="400"/>
                  <a:pt x="480" y="390"/>
                </a:cubicBezTo>
                <a:cubicBezTo>
                  <a:pt x="470" y="380"/>
                  <a:pt x="467" y="380"/>
                  <a:pt x="457" y="390"/>
                </a:cubicBezTo>
                <a:close/>
              </a:path>
            </a:pathLst>
          </a:custGeom>
          <a:solidFill>
            <a:srgbClr val="008899"/>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Graphik"/>
              <a:ea typeface="+mn-ea"/>
              <a:cs typeface="+mn-cs"/>
            </a:endParaRPr>
          </a:p>
        </p:txBody>
      </p:sp>
      <p:sp>
        <p:nvSpPr>
          <p:cNvPr id="2" name="Footer Placeholder 1">
            <a:extLst>
              <a:ext uri="{FF2B5EF4-FFF2-40B4-BE49-F238E27FC236}">
                <a16:creationId xmlns:a16="http://schemas.microsoft.com/office/drawing/2014/main" id="{449CC218-2624-4948-B62E-A33178B14EDF}"/>
              </a:ext>
            </a:extLst>
          </p:cNvPr>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1915781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89485"/>
            <a:ext cx="9550401" cy="530679"/>
          </a:xfrm>
        </p:spPr>
        <p:txBody>
          <a:bodyPr>
            <a:normAutofit/>
          </a:bodyPr>
          <a:lstStyle/>
          <a:p>
            <a:r>
              <a:rPr lang="en-US" dirty="0"/>
              <a:t>Operations Assessment</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45730" y="4475008"/>
            <a:ext cx="1635048" cy="1776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453" y="4580996"/>
            <a:ext cx="2158222" cy="1317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40252" y="2319133"/>
            <a:ext cx="1744710" cy="1000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46758" y="4580996"/>
            <a:ext cx="2119017" cy="1303809"/>
          </a:xfrm>
          <a:prstGeom prst="rect">
            <a:avLst/>
          </a:prstGeom>
          <a:noFill/>
        </p:spPr>
        <p:txBody>
          <a:bodyPr wrap="square" lIns="36000" tIns="36000" rIns="36000" bIns="36000" rtlCol="0">
            <a:spAutoFit/>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“World on a Page” illustrates the interactions between all processes in the Universe. </a:t>
            </a:r>
          </a:p>
        </p:txBody>
      </p:sp>
      <p:sp>
        <p:nvSpPr>
          <p:cNvPr id="20" name="TextBox 19"/>
          <p:cNvSpPr txBox="1"/>
          <p:nvPr/>
        </p:nvSpPr>
        <p:spPr>
          <a:xfrm>
            <a:off x="9364959" y="4342139"/>
            <a:ext cx="2539814" cy="204247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Prioritization of processes is determined based on their relative benefit and effort, which will help determine which processes will be the best candidates for additional transformation efforts.</a:t>
            </a:r>
          </a:p>
        </p:txBody>
      </p:sp>
      <p:sp>
        <p:nvSpPr>
          <p:cNvPr id="3" name="Rectangle 2"/>
          <p:cNvSpPr/>
          <p:nvPr/>
        </p:nvSpPr>
        <p:spPr>
          <a:xfrm>
            <a:off x="9271186" y="2190700"/>
            <a:ext cx="2327564" cy="1323439"/>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Operating Model shows process interactions, data, issues and technology enablers.</a:t>
            </a:r>
          </a:p>
        </p:txBody>
      </p:sp>
      <p:sp>
        <p:nvSpPr>
          <p:cNvPr id="21" name="Rectangle 20"/>
          <p:cNvSpPr/>
          <p:nvPr/>
        </p:nvSpPr>
        <p:spPr>
          <a:xfrm>
            <a:off x="239088" y="2190700"/>
            <a:ext cx="2555515" cy="132343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Process Inventory builds a listing of process considered to be in the scope of the process Universe. </a:t>
            </a:r>
          </a:p>
        </p:txBody>
      </p:sp>
      <p:sp>
        <p:nvSpPr>
          <p:cNvPr id="18" name="Right Arrow 17"/>
          <p:cNvSpPr/>
          <p:nvPr/>
        </p:nvSpPr>
        <p:spPr bwMode="gray">
          <a:xfrm rot="8579454">
            <a:off x="5070669" y="3726149"/>
            <a:ext cx="2361529" cy="585216"/>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2" name="Right Arrow 21"/>
          <p:cNvSpPr/>
          <p:nvPr/>
        </p:nvSpPr>
        <p:spPr bwMode="gray">
          <a:xfrm>
            <a:off x="4811375" y="2487494"/>
            <a:ext cx="2231501" cy="586853"/>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3" name="Rectangle 22"/>
          <p:cNvSpPr/>
          <p:nvPr/>
        </p:nvSpPr>
        <p:spPr>
          <a:xfrm>
            <a:off x="203200" y="790893"/>
            <a:ext cx="1160780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rPr>
              <a:t>THIS APPROACH IS UTILIZED WHEN THERE IS UNCERTAINTY ON HOW AND WHERE TO EMPLOY PROCESS IMPROVEMENT EFFORTS IN A GIVEN FUNCTIONAL AREA WITHIN AN OPERATION.</a:t>
            </a:r>
          </a:p>
        </p:txBody>
      </p:sp>
      <p:pic>
        <p:nvPicPr>
          <p:cNvPr id="2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941404" y="2307964"/>
            <a:ext cx="1593384" cy="920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ight Arrow 31"/>
          <p:cNvSpPr/>
          <p:nvPr/>
        </p:nvSpPr>
        <p:spPr bwMode="gray">
          <a:xfrm>
            <a:off x="5394856" y="4982737"/>
            <a:ext cx="1766693" cy="586853"/>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4893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5252"/>
            <a:ext cx="11963400" cy="990601"/>
          </a:xfrm>
        </p:spPr>
        <p:txBody>
          <a:bodyPr/>
          <a:lstStyle/>
          <a:p>
            <a:r>
              <a:rPr lang="en-US" dirty="0"/>
              <a:t>Overview of Operations Assessment Method</a:t>
            </a:r>
          </a:p>
        </p:txBody>
      </p:sp>
      <p:grpSp>
        <p:nvGrpSpPr>
          <p:cNvPr id="14336" name="Group 14335"/>
          <p:cNvGrpSpPr/>
          <p:nvPr/>
        </p:nvGrpSpPr>
        <p:grpSpPr>
          <a:xfrm>
            <a:off x="342900" y="1562347"/>
            <a:ext cx="11582400" cy="4669730"/>
            <a:chOff x="341194" y="1475567"/>
            <a:chExt cx="8475260" cy="3177352"/>
          </a:xfrm>
        </p:grpSpPr>
        <p:sp>
          <p:nvSpPr>
            <p:cNvPr id="8" name="Chevron 7"/>
            <p:cNvSpPr/>
            <p:nvPr/>
          </p:nvSpPr>
          <p:spPr bwMode="gray">
            <a:xfrm>
              <a:off x="889084" y="1519513"/>
              <a:ext cx="2061685" cy="547661"/>
            </a:xfrm>
            <a:custGeom>
              <a:avLst/>
              <a:gdLst>
                <a:gd name="connsiteX0" fmla="*/ 0 w 1820434"/>
                <a:gd name="connsiteY0" fmla="*/ 0 h 685234"/>
                <a:gd name="connsiteX1" fmla="*/ 1677131 w 1820434"/>
                <a:gd name="connsiteY1" fmla="*/ 0 h 685234"/>
                <a:gd name="connsiteX2" fmla="*/ 1820434 w 1820434"/>
                <a:gd name="connsiteY2" fmla="*/ 342617 h 685234"/>
                <a:gd name="connsiteX3" fmla="*/ 1677131 w 1820434"/>
                <a:gd name="connsiteY3" fmla="*/ 685234 h 685234"/>
                <a:gd name="connsiteX4" fmla="*/ 0 w 1820434"/>
                <a:gd name="connsiteY4" fmla="*/ 685234 h 685234"/>
                <a:gd name="connsiteX5" fmla="*/ 143303 w 1820434"/>
                <a:gd name="connsiteY5" fmla="*/ 342617 h 685234"/>
                <a:gd name="connsiteX6" fmla="*/ 0 w 1820434"/>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143303 w 1997415"/>
                <a:gd name="connsiteY5" fmla="*/ 342617 h 685234"/>
                <a:gd name="connsiteX6" fmla="*/ 0 w 1997415"/>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290787 w 1997415"/>
                <a:gd name="connsiteY5" fmla="*/ 349991 h 685234"/>
                <a:gd name="connsiteX6" fmla="*/ 0 w 1997415"/>
                <a:gd name="connsiteY6" fmla="*/ 0 h 6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415" h="685234">
                  <a:moveTo>
                    <a:pt x="0" y="0"/>
                  </a:moveTo>
                  <a:lnTo>
                    <a:pt x="1677131" y="0"/>
                  </a:lnTo>
                  <a:lnTo>
                    <a:pt x="1997415" y="335243"/>
                  </a:lnTo>
                  <a:lnTo>
                    <a:pt x="1677131" y="685234"/>
                  </a:lnTo>
                  <a:lnTo>
                    <a:pt x="0" y="685234"/>
                  </a:lnTo>
                  <a:lnTo>
                    <a:pt x="290787" y="349991"/>
                  </a:lnTo>
                  <a:lnTo>
                    <a:pt x="0" y="0"/>
                  </a:lnTo>
                  <a:close/>
                </a:path>
              </a:pathLst>
            </a:cu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Process Inventory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and/or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Operating Model</a:t>
              </a:r>
            </a:p>
          </p:txBody>
        </p:sp>
        <p:sp>
          <p:nvSpPr>
            <p:cNvPr id="9" name="Chevron 7"/>
            <p:cNvSpPr/>
            <p:nvPr/>
          </p:nvSpPr>
          <p:spPr bwMode="gray">
            <a:xfrm>
              <a:off x="2845827" y="1507310"/>
              <a:ext cx="2061685" cy="547661"/>
            </a:xfrm>
            <a:custGeom>
              <a:avLst/>
              <a:gdLst>
                <a:gd name="connsiteX0" fmla="*/ 0 w 1820434"/>
                <a:gd name="connsiteY0" fmla="*/ 0 h 685234"/>
                <a:gd name="connsiteX1" fmla="*/ 1677131 w 1820434"/>
                <a:gd name="connsiteY1" fmla="*/ 0 h 685234"/>
                <a:gd name="connsiteX2" fmla="*/ 1820434 w 1820434"/>
                <a:gd name="connsiteY2" fmla="*/ 342617 h 685234"/>
                <a:gd name="connsiteX3" fmla="*/ 1677131 w 1820434"/>
                <a:gd name="connsiteY3" fmla="*/ 685234 h 685234"/>
                <a:gd name="connsiteX4" fmla="*/ 0 w 1820434"/>
                <a:gd name="connsiteY4" fmla="*/ 685234 h 685234"/>
                <a:gd name="connsiteX5" fmla="*/ 143303 w 1820434"/>
                <a:gd name="connsiteY5" fmla="*/ 342617 h 685234"/>
                <a:gd name="connsiteX6" fmla="*/ 0 w 1820434"/>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143303 w 1997415"/>
                <a:gd name="connsiteY5" fmla="*/ 342617 h 685234"/>
                <a:gd name="connsiteX6" fmla="*/ 0 w 1997415"/>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290787 w 1997415"/>
                <a:gd name="connsiteY5" fmla="*/ 349991 h 685234"/>
                <a:gd name="connsiteX6" fmla="*/ 0 w 1997415"/>
                <a:gd name="connsiteY6" fmla="*/ 0 h 6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415" h="685234">
                  <a:moveTo>
                    <a:pt x="0" y="0"/>
                  </a:moveTo>
                  <a:lnTo>
                    <a:pt x="1677131" y="0"/>
                  </a:lnTo>
                  <a:lnTo>
                    <a:pt x="1997415" y="335243"/>
                  </a:lnTo>
                  <a:lnTo>
                    <a:pt x="1677131" y="685234"/>
                  </a:lnTo>
                  <a:lnTo>
                    <a:pt x="0" y="685234"/>
                  </a:lnTo>
                  <a:lnTo>
                    <a:pt x="290787" y="349991"/>
                  </a:lnTo>
                  <a:lnTo>
                    <a:pt x="0" y="0"/>
                  </a:lnTo>
                  <a:close/>
                </a:path>
              </a:pathLst>
            </a:cu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Prioritize 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and Opportunities</a:t>
              </a:r>
            </a:p>
          </p:txBody>
        </p:sp>
        <p:sp>
          <p:nvSpPr>
            <p:cNvPr id="10" name="Chevron 7"/>
            <p:cNvSpPr/>
            <p:nvPr/>
          </p:nvSpPr>
          <p:spPr bwMode="gray">
            <a:xfrm>
              <a:off x="4842664" y="1507310"/>
              <a:ext cx="2061685" cy="547661"/>
            </a:xfrm>
            <a:custGeom>
              <a:avLst/>
              <a:gdLst>
                <a:gd name="connsiteX0" fmla="*/ 0 w 1820434"/>
                <a:gd name="connsiteY0" fmla="*/ 0 h 685234"/>
                <a:gd name="connsiteX1" fmla="*/ 1677131 w 1820434"/>
                <a:gd name="connsiteY1" fmla="*/ 0 h 685234"/>
                <a:gd name="connsiteX2" fmla="*/ 1820434 w 1820434"/>
                <a:gd name="connsiteY2" fmla="*/ 342617 h 685234"/>
                <a:gd name="connsiteX3" fmla="*/ 1677131 w 1820434"/>
                <a:gd name="connsiteY3" fmla="*/ 685234 h 685234"/>
                <a:gd name="connsiteX4" fmla="*/ 0 w 1820434"/>
                <a:gd name="connsiteY4" fmla="*/ 685234 h 685234"/>
                <a:gd name="connsiteX5" fmla="*/ 143303 w 1820434"/>
                <a:gd name="connsiteY5" fmla="*/ 342617 h 685234"/>
                <a:gd name="connsiteX6" fmla="*/ 0 w 1820434"/>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143303 w 1997415"/>
                <a:gd name="connsiteY5" fmla="*/ 342617 h 685234"/>
                <a:gd name="connsiteX6" fmla="*/ 0 w 1997415"/>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290787 w 1997415"/>
                <a:gd name="connsiteY5" fmla="*/ 349991 h 685234"/>
                <a:gd name="connsiteX6" fmla="*/ 0 w 1997415"/>
                <a:gd name="connsiteY6" fmla="*/ 0 h 6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415" h="685234">
                  <a:moveTo>
                    <a:pt x="0" y="0"/>
                  </a:moveTo>
                  <a:lnTo>
                    <a:pt x="1677131" y="0"/>
                  </a:lnTo>
                  <a:lnTo>
                    <a:pt x="1997415" y="335243"/>
                  </a:lnTo>
                  <a:lnTo>
                    <a:pt x="1677131" y="685234"/>
                  </a:lnTo>
                  <a:lnTo>
                    <a:pt x="0" y="685234"/>
                  </a:lnTo>
                  <a:lnTo>
                    <a:pt x="290787" y="349991"/>
                  </a:lnTo>
                  <a:lnTo>
                    <a:pt x="0" y="0"/>
                  </a:lnTo>
                  <a:close/>
                </a:path>
              </a:pathLst>
            </a:cu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Evaluate 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And Opportunities</a:t>
              </a:r>
            </a:p>
          </p:txBody>
        </p:sp>
        <p:sp>
          <p:nvSpPr>
            <p:cNvPr id="11" name="Chevron 7"/>
            <p:cNvSpPr/>
            <p:nvPr/>
          </p:nvSpPr>
          <p:spPr bwMode="gray">
            <a:xfrm>
              <a:off x="6754769" y="1507310"/>
              <a:ext cx="2061685" cy="547661"/>
            </a:xfrm>
            <a:custGeom>
              <a:avLst/>
              <a:gdLst>
                <a:gd name="connsiteX0" fmla="*/ 0 w 1820434"/>
                <a:gd name="connsiteY0" fmla="*/ 0 h 685234"/>
                <a:gd name="connsiteX1" fmla="*/ 1677131 w 1820434"/>
                <a:gd name="connsiteY1" fmla="*/ 0 h 685234"/>
                <a:gd name="connsiteX2" fmla="*/ 1820434 w 1820434"/>
                <a:gd name="connsiteY2" fmla="*/ 342617 h 685234"/>
                <a:gd name="connsiteX3" fmla="*/ 1677131 w 1820434"/>
                <a:gd name="connsiteY3" fmla="*/ 685234 h 685234"/>
                <a:gd name="connsiteX4" fmla="*/ 0 w 1820434"/>
                <a:gd name="connsiteY4" fmla="*/ 685234 h 685234"/>
                <a:gd name="connsiteX5" fmla="*/ 143303 w 1820434"/>
                <a:gd name="connsiteY5" fmla="*/ 342617 h 685234"/>
                <a:gd name="connsiteX6" fmla="*/ 0 w 1820434"/>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143303 w 1997415"/>
                <a:gd name="connsiteY5" fmla="*/ 342617 h 685234"/>
                <a:gd name="connsiteX6" fmla="*/ 0 w 1997415"/>
                <a:gd name="connsiteY6" fmla="*/ 0 h 685234"/>
                <a:gd name="connsiteX0" fmla="*/ 0 w 1997415"/>
                <a:gd name="connsiteY0" fmla="*/ 0 h 685234"/>
                <a:gd name="connsiteX1" fmla="*/ 1677131 w 1997415"/>
                <a:gd name="connsiteY1" fmla="*/ 0 h 685234"/>
                <a:gd name="connsiteX2" fmla="*/ 1997415 w 1997415"/>
                <a:gd name="connsiteY2" fmla="*/ 335243 h 685234"/>
                <a:gd name="connsiteX3" fmla="*/ 1677131 w 1997415"/>
                <a:gd name="connsiteY3" fmla="*/ 685234 h 685234"/>
                <a:gd name="connsiteX4" fmla="*/ 0 w 1997415"/>
                <a:gd name="connsiteY4" fmla="*/ 685234 h 685234"/>
                <a:gd name="connsiteX5" fmla="*/ 290787 w 1997415"/>
                <a:gd name="connsiteY5" fmla="*/ 349991 h 685234"/>
                <a:gd name="connsiteX6" fmla="*/ 0 w 1997415"/>
                <a:gd name="connsiteY6" fmla="*/ 0 h 6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415" h="685234">
                  <a:moveTo>
                    <a:pt x="0" y="0"/>
                  </a:moveTo>
                  <a:lnTo>
                    <a:pt x="1677131" y="0"/>
                  </a:lnTo>
                  <a:lnTo>
                    <a:pt x="1997415" y="335243"/>
                  </a:lnTo>
                  <a:lnTo>
                    <a:pt x="1677131" y="685234"/>
                  </a:lnTo>
                  <a:lnTo>
                    <a:pt x="0" y="685234"/>
                  </a:lnTo>
                  <a:lnTo>
                    <a:pt x="290787" y="349991"/>
                  </a:lnTo>
                  <a:lnTo>
                    <a:pt x="0" y="0"/>
                  </a:lnTo>
                  <a:close/>
                </a:path>
              </a:pathLst>
            </a:cu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Identify Quick Wins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and Roadmap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raphik"/>
                  <a:ea typeface="+mn-ea"/>
                  <a:cs typeface="Arial" charset="0"/>
                </a:rPr>
                <a:t>Outcomes</a:t>
              </a:r>
            </a:p>
          </p:txBody>
        </p:sp>
        <p:sp>
          <p:nvSpPr>
            <p:cNvPr id="5" name="Rectangle 4"/>
            <p:cNvSpPr/>
            <p:nvPr/>
          </p:nvSpPr>
          <p:spPr>
            <a:xfrm>
              <a:off x="341194" y="1475567"/>
              <a:ext cx="313899" cy="605237"/>
            </a:xfrm>
            <a:prstGeom prst="rect">
              <a:avLst/>
            </a:prstGeom>
            <a:solidFill>
              <a:srgbClr val="00889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raphik"/>
                  <a:ea typeface="+mn-ea"/>
                  <a:cs typeface="+mn-cs"/>
                </a:rPr>
                <a:t>Phase</a:t>
              </a:r>
            </a:p>
          </p:txBody>
        </p:sp>
        <p:cxnSp>
          <p:nvCxnSpPr>
            <p:cNvPr id="13" name="Straight Connector 12"/>
            <p:cNvCxnSpPr/>
            <p:nvPr/>
          </p:nvCxnSpPr>
          <p:spPr>
            <a:xfrm flipV="1">
              <a:off x="341194" y="2127097"/>
              <a:ext cx="8475260" cy="2"/>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9853" y="2149961"/>
              <a:ext cx="2085974" cy="6491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List of Owned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Resource Assignment to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Operating Model</a:t>
              </a:r>
            </a:p>
          </p:txBody>
        </p:sp>
        <p:sp>
          <p:nvSpPr>
            <p:cNvPr id="19" name="TextBox 18"/>
            <p:cNvSpPr txBox="1"/>
            <p:nvPr/>
          </p:nvSpPr>
          <p:spPr>
            <a:xfrm>
              <a:off x="2756690" y="2151115"/>
              <a:ext cx="2085974" cy="6491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List of Processes with Opportunities for Improving Efficiency and Effectiveness</a:t>
              </a:r>
            </a:p>
          </p:txBody>
        </p:sp>
        <p:sp>
          <p:nvSpPr>
            <p:cNvPr id="21" name="TextBox 20"/>
            <p:cNvSpPr txBox="1"/>
            <p:nvPr/>
          </p:nvSpPr>
          <p:spPr>
            <a:xfrm>
              <a:off x="4711711" y="2147813"/>
              <a:ext cx="2043058" cy="12355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Create and Validate Current State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Evaluate Process Measurement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Create Solution Implementation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Create Future State Process Map</a:t>
              </a:r>
            </a:p>
          </p:txBody>
        </p:sp>
        <p:sp>
          <p:nvSpPr>
            <p:cNvPr id="22" name="TextBox 21"/>
            <p:cNvSpPr txBox="1"/>
            <p:nvPr/>
          </p:nvSpPr>
          <p:spPr>
            <a:xfrm>
              <a:off x="6650917" y="2150815"/>
              <a:ext cx="2085974" cy="12355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Identify High Value Cost Savings and Capacity Building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Deliver Execution Plan for Quick Wins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Deliver Long Range Roadmap for Long Term Process Improvement</a:t>
              </a:r>
            </a:p>
          </p:txBody>
        </p:sp>
        <p:cxnSp>
          <p:nvCxnSpPr>
            <p:cNvPr id="23" name="Straight Connector 22"/>
            <p:cNvCxnSpPr/>
            <p:nvPr/>
          </p:nvCxnSpPr>
          <p:spPr>
            <a:xfrm flipV="1">
              <a:off x="341194" y="3472068"/>
              <a:ext cx="8475260" cy="2"/>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9853" y="3520614"/>
              <a:ext cx="2085974" cy="9423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Inventory List of Owned Processes with Assigned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“World on a Page” View of Process Interactions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Operating Model</a:t>
              </a:r>
            </a:p>
          </p:txBody>
        </p:sp>
        <p:sp>
          <p:nvSpPr>
            <p:cNvPr id="25" name="TextBox 24"/>
            <p:cNvSpPr txBox="1"/>
            <p:nvPr/>
          </p:nvSpPr>
          <p:spPr>
            <a:xfrm>
              <a:off x="2756690" y="3521768"/>
              <a:ext cx="2085974" cy="10889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Prioritized List of Processes to Execute Process Improvement Methodology (Benefit/ Effort Matrix)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Executive Presentation Summarizing Assessment Findings</a:t>
              </a:r>
            </a:p>
          </p:txBody>
        </p:sp>
        <p:sp>
          <p:nvSpPr>
            <p:cNvPr id="26" name="TextBox 25"/>
            <p:cNvSpPr txBox="1"/>
            <p:nvPr/>
          </p:nvSpPr>
          <p:spPr>
            <a:xfrm>
              <a:off x="4711711" y="3518466"/>
              <a:ext cx="2043058" cy="9423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Process Charter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Current State Process Map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Metrics Driver Tree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Solution Implementation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Future State Process Map</a:t>
              </a:r>
            </a:p>
          </p:txBody>
        </p:sp>
        <p:sp>
          <p:nvSpPr>
            <p:cNvPr id="27" name="TextBox 26"/>
            <p:cNvSpPr txBox="1"/>
            <p:nvPr/>
          </p:nvSpPr>
          <p:spPr>
            <a:xfrm>
              <a:off x="6650917" y="3521468"/>
              <a:ext cx="2085974" cy="10889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Business Case for Savings/Value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Roadmap for Short Term and Long Term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raphik"/>
                  <a:ea typeface="+mn-ea"/>
                  <a:cs typeface="Arial" charset="0"/>
                </a:rPr>
                <a:t>Actionable Statements of Work for Execution</a:t>
              </a:r>
            </a:p>
          </p:txBody>
        </p:sp>
        <p:sp>
          <p:nvSpPr>
            <p:cNvPr id="28" name="Rectangle 27"/>
            <p:cNvSpPr/>
            <p:nvPr/>
          </p:nvSpPr>
          <p:spPr>
            <a:xfrm>
              <a:off x="341194" y="2179350"/>
              <a:ext cx="313899" cy="1256804"/>
            </a:xfrm>
            <a:prstGeom prst="rect">
              <a:avLst/>
            </a:prstGeom>
            <a:solidFill>
              <a:srgbClr val="00889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raphik"/>
                  <a:ea typeface="+mn-ea"/>
                  <a:cs typeface="+mn-cs"/>
                </a:rPr>
                <a:t>Activities</a:t>
              </a:r>
            </a:p>
          </p:txBody>
        </p:sp>
        <p:sp>
          <p:nvSpPr>
            <p:cNvPr id="29" name="Rectangle 28"/>
            <p:cNvSpPr/>
            <p:nvPr/>
          </p:nvSpPr>
          <p:spPr>
            <a:xfrm>
              <a:off x="341194" y="3503990"/>
              <a:ext cx="313899" cy="1148929"/>
            </a:xfrm>
            <a:prstGeom prst="rect">
              <a:avLst/>
            </a:prstGeom>
            <a:solidFill>
              <a:srgbClr val="00889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raphik"/>
                  <a:ea typeface="+mn-ea"/>
                  <a:cs typeface="+mn-cs"/>
                </a:rPr>
                <a:t>Work Products</a:t>
              </a:r>
            </a:p>
          </p:txBody>
        </p:sp>
      </p:grpSp>
      <p:sp>
        <p:nvSpPr>
          <p:cNvPr id="3" name="Footer Placeholder 2">
            <a:extLst>
              <a:ext uri="{FF2B5EF4-FFF2-40B4-BE49-F238E27FC236}">
                <a16:creationId xmlns:a16="http://schemas.microsoft.com/office/drawing/2014/main" id="{20F9A859-7D53-440D-A589-9522CE734440}"/>
              </a:ext>
            </a:extLst>
          </p:cNvPr>
          <p:cNvSpPr>
            <a:spLocks noGrp="1"/>
          </p:cNvSpPr>
          <p:nvPr>
            <p:ph type="ftr" sz="quarter" idx="16"/>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85518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gs>
            <a:gs pos="100000">
              <a:schemeClr val="accent3"/>
            </a:gs>
          </a:gsLst>
          <a:lin ang="18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152400" y="533400"/>
            <a:ext cx="10210799" cy="6172199"/>
          </a:xfrm>
        </p:spPr>
        <p:txBody>
          <a:bodyPr/>
          <a:lstStyle/>
          <a:p>
            <a:r>
              <a:rPr lang="en-US" dirty="0"/>
              <a:t>Lean Roadmap</a:t>
            </a:r>
          </a:p>
          <a:p>
            <a:r>
              <a:rPr lang="en-US" sz="6600" dirty="0">
                <a:solidFill>
                  <a:schemeClr val="bg1"/>
                </a:solidFill>
              </a:rPr>
              <a:t>(After Operations assessment)</a:t>
            </a:r>
          </a:p>
        </p:txBody>
      </p:sp>
    </p:spTree>
    <p:extLst>
      <p:ext uri="{BB962C8B-B14F-4D97-AF65-F5344CB8AC3E}">
        <p14:creationId xmlns:p14="http://schemas.microsoft.com/office/powerpoint/2010/main" val="145642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6625F5-8B87-4586-83CC-001BD66CE591}"/>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Copyright 2018 Accenture. All rights reserved.</a:t>
            </a:r>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CBEBF85-94A6-4293-B142-CA41F962EFCE}"/>
              </a:ext>
            </a:extLst>
          </p:cNvPr>
          <p:cNvSpPr>
            <a:spLocks noGrp="1"/>
          </p:cNvSpPr>
          <p:nvPr>
            <p:ph type="title"/>
          </p:nvPr>
        </p:nvSpPr>
        <p:spPr>
          <a:xfrm>
            <a:off x="381000" y="381000"/>
            <a:ext cx="11430000" cy="609600"/>
          </a:xfrm>
        </p:spPr>
        <p:txBody>
          <a:bodyPr>
            <a:normAutofit/>
          </a:bodyPr>
          <a:lstStyle/>
          <a:p>
            <a:r>
              <a:rPr lang="en-US" dirty="0"/>
              <a:t>Implementation Plans</a:t>
            </a:r>
          </a:p>
        </p:txBody>
      </p:sp>
      <p:sp>
        <p:nvSpPr>
          <p:cNvPr id="5" name="Hexagon 4">
            <a:extLst>
              <a:ext uri="{FF2B5EF4-FFF2-40B4-BE49-F238E27FC236}">
                <a16:creationId xmlns:a16="http://schemas.microsoft.com/office/drawing/2014/main" id="{002CBD6F-A3F8-49C0-8217-CF2E5B8DA3B9}"/>
              </a:ext>
            </a:extLst>
          </p:cNvPr>
          <p:cNvSpPr/>
          <p:nvPr/>
        </p:nvSpPr>
        <p:spPr bwMode="white">
          <a:xfrm>
            <a:off x="8249850" y="1723224"/>
            <a:ext cx="58699" cy="639080"/>
          </a:xfrm>
          <a:prstGeom prst="hexagon">
            <a:avLst>
              <a:gd name="adj" fmla="val 0"/>
              <a:gd name="vf" fmla="val 11547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lnSpc>
                <a:spcPct val="100000"/>
              </a:lnSpc>
              <a:spcBef>
                <a:spcPct val="20000"/>
              </a:spcBef>
              <a:buSzPct val="100000"/>
              <a:defRPr/>
            </a:pPr>
            <a:endParaRPr lang="en-US" sz="1400" kern="0" dirty="0">
              <a:solidFill>
                <a:srgbClr val="000000"/>
              </a:solidFill>
              <a:latin typeface="Arial Narrow" panose="020B0606020202030204" pitchFamily="34" charset="0"/>
            </a:endParaRPr>
          </a:p>
        </p:txBody>
      </p:sp>
      <p:pic>
        <p:nvPicPr>
          <p:cNvPr id="6" name="Picture 5">
            <a:extLst>
              <a:ext uri="{FF2B5EF4-FFF2-40B4-BE49-F238E27FC236}">
                <a16:creationId xmlns:a16="http://schemas.microsoft.com/office/drawing/2014/main" id="{16FCE4C0-2BE6-4255-8EF7-F6C025AC98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2072" y="1714878"/>
            <a:ext cx="3233138" cy="1547677"/>
          </a:xfrm>
          <a:prstGeom prst="rect">
            <a:avLst/>
          </a:prstGeom>
          <a:ln>
            <a:solidFill>
              <a:schemeClr val="tx1"/>
            </a:solidFill>
          </a:ln>
        </p:spPr>
      </p:pic>
      <p:sp>
        <p:nvSpPr>
          <p:cNvPr id="9" name="Rectangle 2">
            <a:extLst>
              <a:ext uri="{FF2B5EF4-FFF2-40B4-BE49-F238E27FC236}">
                <a16:creationId xmlns:a16="http://schemas.microsoft.com/office/drawing/2014/main" id="{17263315-DBE9-4551-A4EA-78C9BF7B08DD}"/>
              </a:ext>
            </a:extLst>
          </p:cNvPr>
          <p:cNvSpPr txBox="1">
            <a:spLocks noChangeArrowheads="1"/>
          </p:cNvSpPr>
          <p:nvPr/>
        </p:nvSpPr>
        <p:spPr bwMode="auto">
          <a:xfrm>
            <a:off x="119169" y="945437"/>
            <a:ext cx="4366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lgn="ctr">
              <a:buClrTx/>
            </a:pPr>
            <a:r>
              <a:rPr lang="en-US" sz="2200" b="1" dirty="0">
                <a:solidFill>
                  <a:schemeClr val="accent1"/>
                </a:solidFill>
                <a:latin typeface="Arial Black" panose="020B0A04020102020204" pitchFamily="34" charset="0"/>
              </a:rPr>
              <a:t>QUICK WINS IMPLEMENTATION PLAN</a:t>
            </a:r>
          </a:p>
        </p:txBody>
      </p:sp>
      <p:sp>
        <p:nvSpPr>
          <p:cNvPr id="10" name="TextBox 9">
            <a:extLst>
              <a:ext uri="{FF2B5EF4-FFF2-40B4-BE49-F238E27FC236}">
                <a16:creationId xmlns:a16="http://schemas.microsoft.com/office/drawing/2014/main" id="{19889702-A44E-4B34-A73B-2AC8EAC9D269}"/>
              </a:ext>
            </a:extLst>
          </p:cNvPr>
          <p:cNvSpPr txBox="1"/>
          <p:nvPr/>
        </p:nvSpPr>
        <p:spPr>
          <a:xfrm>
            <a:off x="4020839" y="1714878"/>
            <a:ext cx="7391400" cy="2554545"/>
          </a:xfrm>
          <a:prstGeom prst="rect">
            <a:avLst/>
          </a:prstGeom>
          <a:noFill/>
        </p:spPr>
        <p:txBody>
          <a:bodyPr wrap="square" rtlCol="0">
            <a:spAutoFit/>
          </a:bodyPr>
          <a:lstStyle/>
          <a:p>
            <a:pPr marL="285750" indent="-285750">
              <a:buClrTx/>
              <a:buFont typeface="Arial" pitchFamily="34" charset="0"/>
              <a:buChar char="•"/>
            </a:pPr>
            <a:r>
              <a:rPr lang="en-US" sz="2000" dirty="0">
                <a:latin typeface="Arial" panose="020B0604020202020204" pitchFamily="34" charset="0"/>
                <a:cs typeface="Arial" panose="020B0604020202020204" pitchFamily="34" charset="0"/>
              </a:rPr>
              <a:t>Collect from the marriage of issues and solutions identified on the Operating Model</a:t>
            </a:r>
          </a:p>
          <a:p>
            <a:pPr marL="285750" indent="-285750">
              <a:buClrTx/>
              <a:buFont typeface="Arial" pitchFamily="34" charset="0"/>
              <a:buChar char="•"/>
            </a:pPr>
            <a:r>
              <a:rPr lang="en-US" sz="2000" dirty="0">
                <a:latin typeface="Arial" panose="020B0604020202020204" pitchFamily="34" charset="0"/>
                <a:cs typeface="Arial" panose="020B0604020202020204" pitchFamily="34" charset="0"/>
              </a:rPr>
              <a:t>Identify solutions that can be implemented in 45 days or less</a:t>
            </a: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Inform, approve, and support entities identified </a:t>
            </a: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Deliverables identified and described</a:t>
            </a:r>
          </a:p>
          <a:p>
            <a:pPr marL="285750" indent="-285750">
              <a:buClrTx/>
              <a:buFont typeface="Arial" pitchFamily="34" charset="0"/>
              <a:buChar char="•"/>
            </a:pPr>
            <a:r>
              <a:rPr lang="en-US" sz="2000" dirty="0">
                <a:latin typeface="Arial" panose="020B0604020202020204" pitchFamily="34" charset="0"/>
                <a:cs typeface="Arial" panose="020B0604020202020204" pitchFamily="34" charset="0"/>
              </a:rPr>
              <a:t>Implementation of quick wins is critical to continuing momentum</a:t>
            </a:r>
          </a:p>
          <a:p>
            <a:pPr marL="285750" indent="-285750">
              <a:buFont typeface="Arial" pitchFamily="34" charset="0"/>
              <a:buChar char="•"/>
            </a:pPr>
            <a:endParaRPr lang="en-US" sz="20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90E322A-4938-48DC-BF1F-FC87EB4AB4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5800" y="4290979"/>
            <a:ext cx="3233138" cy="1797143"/>
          </a:xfrm>
          <a:prstGeom prst="rect">
            <a:avLst/>
          </a:prstGeom>
          <a:ln>
            <a:solidFill>
              <a:schemeClr val="tx1"/>
            </a:solidFill>
          </a:ln>
        </p:spPr>
      </p:pic>
      <p:sp>
        <p:nvSpPr>
          <p:cNvPr id="12" name="TextBox 11">
            <a:extLst>
              <a:ext uri="{FF2B5EF4-FFF2-40B4-BE49-F238E27FC236}">
                <a16:creationId xmlns:a16="http://schemas.microsoft.com/office/drawing/2014/main" id="{DA238E8E-110D-40E6-80B6-83524A43AD45}"/>
              </a:ext>
            </a:extLst>
          </p:cNvPr>
          <p:cNvSpPr txBox="1"/>
          <p:nvPr/>
        </p:nvSpPr>
        <p:spPr>
          <a:xfrm>
            <a:off x="4020839" y="4234770"/>
            <a:ext cx="7768390" cy="1938992"/>
          </a:xfrm>
          <a:prstGeom prst="rect">
            <a:avLst/>
          </a:prstGeom>
          <a:noFill/>
        </p:spPr>
        <p:txBody>
          <a:bodyPr wrap="square" rtlCol="0">
            <a:spAutoFit/>
          </a:bodyPr>
          <a:lstStyle/>
          <a:p>
            <a:pPr marL="342900" indent="-342900">
              <a:buClrTx/>
              <a:buFont typeface="Arial" pitchFamily="34" charset="0"/>
              <a:buChar char="•"/>
            </a:pPr>
            <a:r>
              <a:rPr lang="en-US" sz="2000" dirty="0">
                <a:latin typeface="Arial" panose="020B0604020202020204" pitchFamily="34" charset="0"/>
                <a:cs typeface="Arial" panose="020B0604020202020204" pitchFamily="34" charset="0"/>
              </a:rPr>
              <a:t>Take the Quick Win solutions and begin action immediately</a:t>
            </a:r>
          </a:p>
          <a:p>
            <a:pPr marL="800100" lvl="1" indent="-342900">
              <a:buFont typeface="Arial" pitchFamily="34" charset="0"/>
              <a:buChar char="•"/>
            </a:pPr>
            <a:r>
              <a:rPr lang="en-US" sz="2000" dirty="0">
                <a:latin typeface="Arial" panose="020B0604020202020204" pitchFamily="34" charset="0"/>
                <a:cs typeface="Arial" panose="020B0604020202020204" pitchFamily="34" charset="0"/>
              </a:rPr>
              <a:t>Initial actions for each solution, known as “jump starts”, are usually completed during workshops</a:t>
            </a:r>
          </a:p>
          <a:p>
            <a:pPr marL="800100" lvl="1" indent="-342900">
              <a:buFont typeface="Arial" pitchFamily="34" charset="0"/>
              <a:buChar char="•"/>
            </a:pPr>
            <a:r>
              <a:rPr lang="en-US" sz="2000" dirty="0">
                <a:latin typeface="Arial" panose="020B0604020202020204" pitchFamily="34" charset="0"/>
                <a:cs typeface="Arial" panose="020B0604020202020204" pitchFamily="34" charset="0"/>
              </a:rPr>
              <a:t>Some solutions are even fully completed before the end of the workshop</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Creates additional ownership and buzz around the solutions</a:t>
            </a:r>
          </a:p>
        </p:txBody>
      </p:sp>
      <p:sp>
        <p:nvSpPr>
          <p:cNvPr id="13" name="Rectangle 2">
            <a:extLst>
              <a:ext uri="{FF2B5EF4-FFF2-40B4-BE49-F238E27FC236}">
                <a16:creationId xmlns:a16="http://schemas.microsoft.com/office/drawing/2014/main" id="{4E8806B1-8D2C-4AF2-92A4-E075AEE1F0C1}"/>
              </a:ext>
            </a:extLst>
          </p:cNvPr>
          <p:cNvSpPr txBox="1">
            <a:spLocks noChangeArrowheads="1"/>
          </p:cNvSpPr>
          <p:nvPr/>
        </p:nvSpPr>
        <p:spPr bwMode="auto">
          <a:xfrm>
            <a:off x="1019741" y="3771389"/>
            <a:ext cx="2497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buClrTx/>
            </a:pPr>
            <a:r>
              <a:rPr lang="en-US" sz="2200" b="1" dirty="0">
                <a:solidFill>
                  <a:schemeClr val="accent1"/>
                </a:solidFill>
                <a:latin typeface="Arial Black" panose="020B0A04020102020204" pitchFamily="34" charset="0"/>
              </a:rPr>
              <a:t>JUMP STARTS</a:t>
            </a:r>
          </a:p>
        </p:txBody>
      </p:sp>
    </p:spTree>
    <p:extLst>
      <p:ext uri="{BB962C8B-B14F-4D97-AF65-F5344CB8AC3E}">
        <p14:creationId xmlns:p14="http://schemas.microsoft.com/office/powerpoint/2010/main" val="1808921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6625F5-8B87-4586-83CC-001BD66CE591}"/>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Copyright 2018 Accenture. All rights reserved.</a:t>
            </a:r>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CBEBF85-94A6-4293-B142-CA41F962EFCE}"/>
              </a:ext>
            </a:extLst>
          </p:cNvPr>
          <p:cNvSpPr>
            <a:spLocks noGrp="1"/>
          </p:cNvSpPr>
          <p:nvPr>
            <p:ph type="title"/>
          </p:nvPr>
        </p:nvSpPr>
        <p:spPr>
          <a:xfrm>
            <a:off x="381000" y="381000"/>
            <a:ext cx="11430000" cy="609600"/>
          </a:xfrm>
        </p:spPr>
        <p:txBody>
          <a:bodyPr>
            <a:normAutofit/>
          </a:bodyPr>
          <a:lstStyle/>
          <a:p>
            <a:r>
              <a:rPr lang="en-US" dirty="0"/>
              <a:t>Implementation Plans</a:t>
            </a:r>
          </a:p>
        </p:txBody>
      </p:sp>
      <p:sp>
        <p:nvSpPr>
          <p:cNvPr id="5" name="Hexagon 4">
            <a:extLst>
              <a:ext uri="{FF2B5EF4-FFF2-40B4-BE49-F238E27FC236}">
                <a16:creationId xmlns:a16="http://schemas.microsoft.com/office/drawing/2014/main" id="{002CBD6F-A3F8-49C0-8217-CF2E5B8DA3B9}"/>
              </a:ext>
            </a:extLst>
          </p:cNvPr>
          <p:cNvSpPr/>
          <p:nvPr/>
        </p:nvSpPr>
        <p:spPr bwMode="white">
          <a:xfrm>
            <a:off x="8249850" y="1723224"/>
            <a:ext cx="58699" cy="639080"/>
          </a:xfrm>
          <a:prstGeom prst="hexagon">
            <a:avLst>
              <a:gd name="adj" fmla="val 0"/>
              <a:gd name="vf" fmla="val 11547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lnSpc>
                <a:spcPct val="100000"/>
              </a:lnSpc>
              <a:spcBef>
                <a:spcPct val="20000"/>
              </a:spcBef>
              <a:buSzPct val="100000"/>
              <a:defRPr/>
            </a:pPr>
            <a:endParaRPr lang="en-US" sz="1400" kern="0" dirty="0">
              <a:solidFill>
                <a:srgbClr val="000000"/>
              </a:solidFill>
              <a:latin typeface="Arial Narrow" panose="020B0606020202030204" pitchFamily="34" charset="0"/>
            </a:endParaRPr>
          </a:p>
        </p:txBody>
      </p:sp>
      <p:sp>
        <p:nvSpPr>
          <p:cNvPr id="9" name="Rectangle 2">
            <a:extLst>
              <a:ext uri="{FF2B5EF4-FFF2-40B4-BE49-F238E27FC236}">
                <a16:creationId xmlns:a16="http://schemas.microsoft.com/office/drawing/2014/main" id="{17263315-DBE9-4551-A4EA-78C9BF7B08DD}"/>
              </a:ext>
            </a:extLst>
          </p:cNvPr>
          <p:cNvSpPr txBox="1">
            <a:spLocks noChangeArrowheads="1"/>
          </p:cNvSpPr>
          <p:nvPr/>
        </p:nvSpPr>
        <p:spPr bwMode="auto">
          <a:xfrm>
            <a:off x="-434761" y="968535"/>
            <a:ext cx="54637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lgn="ctr">
              <a:buClrTx/>
            </a:pPr>
            <a:r>
              <a:rPr lang="en-US" sz="2200" b="1" dirty="0">
                <a:solidFill>
                  <a:schemeClr val="accent1"/>
                </a:solidFill>
                <a:latin typeface="Arial Black" panose="020B0A04020102020204" pitchFamily="34" charset="0"/>
              </a:rPr>
              <a:t>MEDIUM/LONG TERM IMPLEMENTATION PLAN</a:t>
            </a:r>
          </a:p>
        </p:txBody>
      </p:sp>
      <p:sp>
        <p:nvSpPr>
          <p:cNvPr id="10" name="TextBox 9">
            <a:extLst>
              <a:ext uri="{FF2B5EF4-FFF2-40B4-BE49-F238E27FC236}">
                <a16:creationId xmlns:a16="http://schemas.microsoft.com/office/drawing/2014/main" id="{19889702-A44E-4B34-A73B-2AC8EAC9D269}"/>
              </a:ext>
            </a:extLst>
          </p:cNvPr>
          <p:cNvSpPr txBox="1"/>
          <p:nvPr/>
        </p:nvSpPr>
        <p:spPr>
          <a:xfrm>
            <a:off x="4260656" y="1421487"/>
            <a:ext cx="7931343" cy="2554545"/>
          </a:xfrm>
          <a:prstGeom prst="rect">
            <a:avLst/>
          </a:prstGeom>
          <a:noFill/>
        </p:spPr>
        <p:txBody>
          <a:bodyPr wrap="square" rtlCol="0">
            <a:spAutoFit/>
          </a:bodyPr>
          <a:lstStyle/>
          <a:p>
            <a:pPr marL="285750" indent="-285750">
              <a:buClrTx/>
              <a:buFont typeface="Arial" pitchFamily="34" charset="0"/>
              <a:buChar char="•"/>
            </a:pPr>
            <a:r>
              <a:rPr lang="en-US" sz="2000" dirty="0">
                <a:latin typeface="Arial" panose="020B0604020202020204" pitchFamily="34" charset="0"/>
                <a:cs typeface="Arial" panose="020B0604020202020204" pitchFamily="34" charset="0"/>
              </a:rPr>
              <a:t>High level approach to long term solution planning</a:t>
            </a: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Inform, approve and support entities identified </a:t>
            </a: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Solution deliverables identified and described </a:t>
            </a: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Dependencies and contingencies were examined and identified</a:t>
            </a:r>
          </a:p>
          <a:p>
            <a:pPr marL="285750" indent="-285750">
              <a:buClrTx/>
              <a:buFont typeface="Arial" pitchFamily="34" charset="0"/>
              <a:buChar char="•"/>
            </a:pPr>
            <a:r>
              <a:rPr lang="en-US" sz="2000" dirty="0">
                <a:latin typeface="Arial" panose="020B0604020202020204" pitchFamily="34" charset="0"/>
                <a:cs typeface="Arial" panose="020B0604020202020204" pitchFamily="34" charset="0"/>
              </a:rPr>
              <a:t>Further detail, including additional actions and estimated completion dates, are revisited after launch by accountable teams</a:t>
            </a:r>
          </a:p>
          <a:p>
            <a:pPr marL="285750" indent="-285750">
              <a:buFont typeface="Arial" pitchFamily="34" charset="0"/>
              <a:buChar char="•"/>
            </a:pPr>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238E8E-110D-40E6-80B6-83524A43AD45}"/>
              </a:ext>
            </a:extLst>
          </p:cNvPr>
          <p:cNvSpPr txBox="1"/>
          <p:nvPr/>
        </p:nvSpPr>
        <p:spPr>
          <a:xfrm>
            <a:off x="4191000" y="4159983"/>
            <a:ext cx="7768390" cy="2554545"/>
          </a:xfrm>
          <a:prstGeom prst="rect">
            <a:avLst/>
          </a:prstGeom>
          <a:noFill/>
        </p:spPr>
        <p:txBody>
          <a:bodyPr wrap="square" rtlCol="0">
            <a:spAutoFit/>
          </a:bodyPr>
          <a:lstStyle/>
          <a:p>
            <a:pPr marL="342900" indent="-342900">
              <a:buClrTx/>
              <a:buFont typeface="Arial" pitchFamily="34" charset="0"/>
              <a:buChar char="•"/>
            </a:pPr>
            <a:r>
              <a:rPr lang="en-US" sz="2000" dirty="0">
                <a:latin typeface="Arial" panose="020B0604020202020204" pitchFamily="34" charset="0"/>
                <a:cs typeface="Arial" panose="020B0604020202020204" pitchFamily="34" charset="0"/>
              </a:rPr>
              <a:t>Detailed plan to implement metrics (such as KPI’s) based on Metrics Driver Tree</a:t>
            </a:r>
          </a:p>
          <a:p>
            <a:pPr marL="800100" lvl="1" indent="-342900">
              <a:buFont typeface="Arial" pitchFamily="34" charset="0"/>
              <a:buChar char="•"/>
            </a:pPr>
            <a:r>
              <a:rPr lang="en-US" sz="2000" dirty="0">
                <a:latin typeface="Arial" panose="020B0604020202020204" pitchFamily="34" charset="0"/>
                <a:cs typeface="Arial" panose="020B0604020202020204" pitchFamily="34" charset="0"/>
              </a:rPr>
              <a:t>Identifies important details such as metric formula, data source, frequency of measurement, and the type of chart to display</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Metrics used to manage and monitor the process being transformed</a:t>
            </a:r>
          </a:p>
          <a:p>
            <a:pPr marL="342900" indent="-342900">
              <a:buFont typeface="Arial" pitchFamily="34" charset="0"/>
              <a:buChar char="•"/>
            </a:pPr>
            <a:endParaRPr lang="en-US" sz="2000" dirty="0">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4E8806B1-8D2C-4AF2-92A4-E075AEE1F0C1}"/>
              </a:ext>
            </a:extLst>
          </p:cNvPr>
          <p:cNvSpPr txBox="1">
            <a:spLocks noChangeArrowheads="1"/>
          </p:cNvSpPr>
          <p:nvPr/>
        </p:nvSpPr>
        <p:spPr bwMode="auto">
          <a:xfrm>
            <a:off x="239988" y="3967320"/>
            <a:ext cx="40395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lgn="ctr">
              <a:buClrTx/>
            </a:pPr>
            <a:r>
              <a:rPr lang="en-US" sz="2200" b="1" dirty="0">
                <a:solidFill>
                  <a:schemeClr val="accent1"/>
                </a:solidFill>
                <a:latin typeface="Arial Black" panose="020B0A04020102020204" pitchFamily="34" charset="0"/>
              </a:rPr>
              <a:t>METRICS IMPLEMENTATION PLAN</a:t>
            </a:r>
          </a:p>
        </p:txBody>
      </p:sp>
      <p:pic>
        <p:nvPicPr>
          <p:cNvPr id="14" name="Picture 13">
            <a:extLst>
              <a:ext uri="{FF2B5EF4-FFF2-40B4-BE49-F238E27FC236}">
                <a16:creationId xmlns:a16="http://schemas.microsoft.com/office/drawing/2014/main" id="{82E7711C-02EF-4FC6-9418-B5BB6CE9C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40" y="1737976"/>
            <a:ext cx="3270194" cy="1950339"/>
          </a:xfrm>
          <a:prstGeom prst="rect">
            <a:avLst/>
          </a:prstGeom>
          <a:ln>
            <a:solidFill>
              <a:schemeClr val="tx1"/>
            </a:solidFill>
          </a:ln>
        </p:spPr>
      </p:pic>
      <p:pic>
        <p:nvPicPr>
          <p:cNvPr id="15" name="Picture 14">
            <a:extLst>
              <a:ext uri="{FF2B5EF4-FFF2-40B4-BE49-F238E27FC236}">
                <a16:creationId xmlns:a16="http://schemas.microsoft.com/office/drawing/2014/main" id="{2111F001-BDD8-4505-80A1-D8446905B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00" y="4738031"/>
            <a:ext cx="3314275" cy="1619043"/>
          </a:xfrm>
          <a:prstGeom prst="rect">
            <a:avLst/>
          </a:prstGeom>
          <a:ln w="3175">
            <a:solidFill>
              <a:schemeClr val="tx1"/>
            </a:solidFill>
          </a:ln>
        </p:spPr>
      </p:pic>
    </p:spTree>
    <p:extLst>
      <p:ext uri="{BB962C8B-B14F-4D97-AF65-F5344CB8AC3E}">
        <p14:creationId xmlns:p14="http://schemas.microsoft.com/office/powerpoint/2010/main" val="65743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gs>
            <a:gs pos="100000">
              <a:schemeClr val="accent3"/>
            </a:gs>
          </a:gsLst>
          <a:lin ang="18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228600" y="533400"/>
            <a:ext cx="11277600" cy="6172199"/>
          </a:xfrm>
        </p:spPr>
        <p:txBody>
          <a:bodyPr/>
          <a:lstStyle/>
          <a:p>
            <a:r>
              <a:rPr lang="en-US" dirty="0"/>
              <a:t>Lean Workshops</a:t>
            </a:r>
            <a:endParaRPr lang="en-US" dirty="0">
              <a:solidFill>
                <a:schemeClr val="bg1"/>
              </a:solidFill>
            </a:endParaRPr>
          </a:p>
          <a:p>
            <a:r>
              <a:rPr lang="en-US" sz="6600" dirty="0">
                <a:solidFill>
                  <a:schemeClr val="bg1"/>
                </a:solidFill>
              </a:rPr>
              <a:t>(Kaizen Events)</a:t>
            </a:r>
          </a:p>
        </p:txBody>
      </p:sp>
    </p:spTree>
    <p:extLst>
      <p:ext uri="{BB962C8B-B14F-4D97-AF65-F5344CB8AC3E}">
        <p14:creationId xmlns:p14="http://schemas.microsoft.com/office/powerpoint/2010/main" val="85652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3705663-FFD2-42A0-BDFF-DA1D55D57AE9}"/>
              </a:ext>
            </a:extLst>
          </p:cNvPr>
          <p:cNvSpPr>
            <a:spLocks noGrp="1" noChangeArrowheads="1"/>
          </p:cNvSpPr>
          <p:nvPr>
            <p:ph type="title"/>
          </p:nvPr>
        </p:nvSpPr>
        <p:spPr/>
        <p:txBody>
          <a:bodyPr/>
          <a:lstStyle/>
          <a:p>
            <a:pPr eaLnBrk="1" hangingPunct="1"/>
            <a:r>
              <a:rPr lang="en-US" altLang="en-US"/>
              <a:t>What Is Kaizen?</a:t>
            </a:r>
          </a:p>
        </p:txBody>
      </p:sp>
      <p:sp>
        <p:nvSpPr>
          <p:cNvPr id="14339" name="Rectangle 3">
            <a:extLst>
              <a:ext uri="{FF2B5EF4-FFF2-40B4-BE49-F238E27FC236}">
                <a16:creationId xmlns:a16="http://schemas.microsoft.com/office/drawing/2014/main" id="{2DE7626B-344C-4A90-B209-8768321E1880}"/>
              </a:ext>
            </a:extLst>
          </p:cNvPr>
          <p:cNvSpPr>
            <a:spLocks noGrp="1" noChangeArrowheads="1"/>
          </p:cNvSpPr>
          <p:nvPr>
            <p:ph type="body" idx="1"/>
          </p:nvPr>
        </p:nvSpPr>
        <p:spPr>
          <a:xfrm>
            <a:off x="364671" y="1647825"/>
            <a:ext cx="10363200" cy="3562350"/>
          </a:xfrm>
        </p:spPr>
        <p:txBody>
          <a:bodyPr/>
          <a:lstStyle/>
          <a:p>
            <a:pPr marL="512761" indent="-457200" eaLnBrk="1" hangingPunct="1">
              <a:buFont typeface="Arial" panose="020B0604020202020204" pitchFamily="34" charset="0"/>
              <a:buChar char="•"/>
            </a:pPr>
            <a:r>
              <a:rPr lang="en-US" altLang="en-US" dirty="0"/>
              <a:t>Kaizen is the organized use of common sense to improve cost, quality, delivery, and responsiveness to customer needs.</a:t>
            </a:r>
          </a:p>
          <a:p>
            <a:pPr marL="512761" indent="-457200" eaLnBrk="1" hangingPunct="1">
              <a:buFont typeface="Arial" panose="020B0604020202020204" pitchFamily="34" charset="0"/>
              <a:buChar char="•"/>
            </a:pPr>
            <a:r>
              <a:rPr lang="en-US" altLang="en-US" dirty="0"/>
              <a:t>Kaizen assembles cross-functional teams aimed at improving a process or problem identified within a specific area</a:t>
            </a:r>
          </a:p>
          <a:p>
            <a:pPr marL="512761" indent="-457200" eaLnBrk="1" hangingPunct="1">
              <a:buFont typeface="Arial" panose="020B0604020202020204" pitchFamily="34" charset="0"/>
              <a:buChar char="•"/>
            </a:pPr>
            <a:r>
              <a:rPr lang="en-US" altLang="en-US" dirty="0"/>
              <a:t>Kaizen is the continuous improvement vehicle utilized by the Toyota Production System</a:t>
            </a:r>
          </a:p>
        </p:txBody>
      </p:sp>
      <p:sp>
        <p:nvSpPr>
          <p:cNvPr id="2" name="Footer Placeholder 1">
            <a:extLst>
              <a:ext uri="{FF2B5EF4-FFF2-40B4-BE49-F238E27FC236}">
                <a16:creationId xmlns:a16="http://schemas.microsoft.com/office/drawing/2014/main" id="{5AE4CD4D-E3CF-4767-AD6D-76A285EB3569}"/>
              </a:ext>
            </a:extLst>
          </p:cNvPr>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414013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0DDD608-3E4B-4D04-9FEF-0EC08E35666C}"/>
              </a:ext>
            </a:extLst>
          </p:cNvPr>
          <p:cNvSpPr>
            <a:spLocks noGrp="1" noChangeArrowheads="1"/>
          </p:cNvSpPr>
          <p:nvPr>
            <p:ph type="title"/>
          </p:nvPr>
        </p:nvSpPr>
        <p:spPr/>
        <p:txBody>
          <a:bodyPr/>
          <a:lstStyle/>
          <a:p>
            <a:r>
              <a:rPr lang="en-US" altLang="en-US" dirty="0"/>
              <a:t>Steps to a Successful Kaizen Event</a:t>
            </a:r>
          </a:p>
        </p:txBody>
      </p:sp>
      <p:sp>
        <p:nvSpPr>
          <p:cNvPr id="2" name="Rectangle 3">
            <a:extLst>
              <a:ext uri="{FF2B5EF4-FFF2-40B4-BE49-F238E27FC236}">
                <a16:creationId xmlns:a16="http://schemas.microsoft.com/office/drawing/2014/main" id="{38E2C601-302E-4009-8888-8F547B9C6BEA}"/>
              </a:ext>
            </a:extLst>
          </p:cNvPr>
          <p:cNvSpPr>
            <a:spLocks noGrp="1" noChangeArrowheads="1"/>
          </p:cNvSpPr>
          <p:nvPr>
            <p:ph type="body" sz="half" idx="4294967295"/>
          </p:nvPr>
        </p:nvSpPr>
        <p:spPr>
          <a:xfrm>
            <a:off x="381000" y="1821595"/>
            <a:ext cx="11582400" cy="5036405"/>
          </a:xfrm>
        </p:spPr>
        <p:txBody>
          <a:bodyPr>
            <a:normAutofit fontScale="55000" lnSpcReduction="20000"/>
          </a:bodyPr>
          <a:lstStyle/>
          <a:p>
            <a:pPr marL="338138" indent="-338138">
              <a:defRPr/>
            </a:pPr>
            <a:r>
              <a:rPr lang="en-US" sz="3800" dirty="0">
                <a:latin typeface="Arial" panose="020B0604020202020204" pitchFamily="34" charset="0"/>
                <a:cs typeface="Arial" panose="020B0604020202020204" pitchFamily="34" charset="0"/>
              </a:rPr>
              <a:t>1. Select an area that must be addressed based upon the voice of the business or voice of the customer</a:t>
            </a:r>
          </a:p>
          <a:p>
            <a:pPr marL="338138" indent="-338138">
              <a:defRPr/>
            </a:pPr>
            <a:r>
              <a:rPr lang="en-US" sz="3800" dirty="0">
                <a:latin typeface="Arial" panose="020B0604020202020204" pitchFamily="34" charset="0"/>
                <a:cs typeface="Arial" panose="020B0604020202020204" pitchFamily="34" charset="0"/>
              </a:rPr>
              <a:t>2. Select an event sponsor that has been trained in Lean leadership</a:t>
            </a:r>
          </a:p>
          <a:p>
            <a:pPr marL="338138" indent="-338138">
              <a:defRPr/>
            </a:pPr>
            <a:r>
              <a:rPr lang="en-US" sz="3800" dirty="0">
                <a:latin typeface="Arial" panose="020B0604020202020204" pitchFamily="34" charset="0"/>
                <a:cs typeface="Arial" panose="020B0604020202020204" pitchFamily="34" charset="0"/>
              </a:rPr>
              <a:t>3. Select the team members based SIPOC diagram</a:t>
            </a:r>
          </a:p>
          <a:p>
            <a:pPr marL="338138" indent="-338138">
              <a:defRPr/>
            </a:pPr>
            <a:r>
              <a:rPr lang="en-US" sz="3800" dirty="0">
                <a:latin typeface="Arial" panose="020B0604020202020204" pitchFamily="34" charset="0"/>
                <a:cs typeface="Arial" panose="020B0604020202020204" pitchFamily="34" charset="0"/>
              </a:rPr>
              <a:t>4. Communicate and schedule the event in a room conducive to audience size and process scope</a:t>
            </a:r>
          </a:p>
          <a:p>
            <a:pPr marL="338138" indent="-338138">
              <a:defRPr/>
            </a:pPr>
            <a:r>
              <a:rPr lang="en-US" sz="3800" dirty="0">
                <a:latin typeface="Arial" panose="020B0604020202020204" pitchFamily="34" charset="0"/>
                <a:cs typeface="Arial" panose="020B0604020202020204" pitchFamily="34" charset="0"/>
              </a:rPr>
              <a:t>5. Perform the Pre-Kaizen Checklist</a:t>
            </a:r>
          </a:p>
          <a:p>
            <a:pPr marL="0">
              <a:defRPr/>
            </a:pPr>
            <a:r>
              <a:rPr lang="en-US" sz="3800" dirty="0">
                <a:latin typeface="Arial" panose="020B0604020202020204" pitchFamily="34" charset="0"/>
                <a:cs typeface="Arial" panose="020B0604020202020204" pitchFamily="34" charset="0"/>
              </a:rPr>
              <a:t>6. Gather necessary data/information</a:t>
            </a:r>
          </a:p>
          <a:p>
            <a:pPr marL="457200" indent="-457200"/>
            <a:r>
              <a:rPr lang="en-US" altLang="en-US" sz="3800" dirty="0">
                <a:latin typeface="Arial" panose="020B0604020202020204" pitchFamily="34" charset="0"/>
                <a:cs typeface="Arial" panose="020B0604020202020204" pitchFamily="34" charset="0"/>
              </a:rPr>
              <a:t>7. Create a RACI CHART showing roles and responsibilities (setting expectations)</a:t>
            </a:r>
          </a:p>
          <a:p>
            <a:pPr marL="457200" indent="-457200"/>
            <a:r>
              <a:rPr lang="en-US" altLang="en-US" sz="3800" dirty="0">
                <a:latin typeface="Arial" panose="020B0604020202020204" pitchFamily="34" charset="0"/>
                <a:cs typeface="Arial" panose="020B0604020202020204" pitchFamily="34" charset="0"/>
              </a:rPr>
              <a:t>8. Understand the current/baseline conditions</a:t>
            </a:r>
          </a:p>
          <a:p>
            <a:pPr marL="457200" indent="-457200"/>
            <a:r>
              <a:rPr lang="en-US" altLang="en-US" sz="3800" dirty="0">
                <a:latin typeface="Arial" panose="020B0604020202020204" pitchFamily="34" charset="0"/>
                <a:cs typeface="Arial" panose="020B0604020202020204" pitchFamily="34" charset="0"/>
              </a:rPr>
              <a:t>9. Define the goals/objectives of the event</a:t>
            </a:r>
          </a:p>
          <a:p>
            <a:pPr marL="457200" indent="-457200"/>
            <a:r>
              <a:rPr lang="en-US" altLang="en-US" sz="3800" dirty="0">
                <a:latin typeface="Arial" panose="020B0604020202020204" pitchFamily="34" charset="0"/>
                <a:cs typeface="Arial" panose="020B0604020202020204" pitchFamily="34" charset="0"/>
              </a:rPr>
              <a:t>10. Create a Project Charter</a:t>
            </a:r>
          </a:p>
          <a:p>
            <a:pPr marL="457200" indent="-457200"/>
            <a:r>
              <a:rPr lang="en-US" altLang="en-US" sz="3800" dirty="0">
                <a:latin typeface="Arial" panose="020B0604020202020204" pitchFamily="34" charset="0"/>
                <a:cs typeface="Arial" panose="020B0604020202020204" pitchFamily="34" charset="0"/>
              </a:rPr>
              <a:t>11. Perform a Project Risk Assessment</a:t>
            </a:r>
          </a:p>
          <a:p>
            <a:pPr marL="457200" indent="-457200"/>
            <a:r>
              <a:rPr lang="en-US" altLang="en-US" sz="3800" dirty="0">
                <a:latin typeface="Arial" panose="020B0604020202020204" pitchFamily="34" charset="0"/>
                <a:cs typeface="Arial" panose="020B0604020202020204" pitchFamily="34" charset="0"/>
              </a:rPr>
              <a:t>12. Determine the emergency and safety rules within the Kaizen area</a:t>
            </a:r>
            <a:endParaRPr lang="en-US" sz="3800" dirty="0">
              <a:latin typeface="Arial" panose="020B0604020202020204" pitchFamily="34" charset="0"/>
              <a:cs typeface="Arial" panose="020B0604020202020204" pitchFamily="34" charset="0"/>
            </a:endParaRPr>
          </a:p>
          <a:p>
            <a:pPr marL="457200" indent="-457200">
              <a:buFont typeface="Wingdings" panose="05000000000000000000" pitchFamily="2" charset="2"/>
              <a:buAutoNum type="arabicPeriod" startAt="6"/>
              <a:defRPr/>
            </a:pPr>
            <a:endParaRPr lang="en-US" dirty="0"/>
          </a:p>
        </p:txBody>
      </p:sp>
      <p:sp>
        <p:nvSpPr>
          <p:cNvPr id="3" name="Footer Placeholder 2">
            <a:extLst>
              <a:ext uri="{FF2B5EF4-FFF2-40B4-BE49-F238E27FC236}">
                <a16:creationId xmlns:a16="http://schemas.microsoft.com/office/drawing/2014/main" id="{357A7C3D-2C50-47E7-83AC-4F9600F14FB3}"/>
              </a:ext>
            </a:extLst>
          </p:cNvPr>
          <p:cNvSpPr>
            <a:spLocks noGrp="1"/>
          </p:cNvSpPr>
          <p:nvPr>
            <p:ph type="ftr" sz="quarter" idx="16"/>
          </p:nvPr>
        </p:nvSpPr>
        <p:spPr/>
        <p:txBody>
          <a:bodyPr/>
          <a:lstStyle/>
          <a:p>
            <a:r>
              <a:rPr lang="en-US"/>
              <a:t>Copyright 2018 Accenture. All rights reserved.</a:t>
            </a:r>
            <a:endParaRPr lang="en-US" dirty="0"/>
          </a:p>
        </p:txBody>
      </p:sp>
      <p:sp>
        <p:nvSpPr>
          <p:cNvPr id="5" name="Rectangle 2">
            <a:extLst>
              <a:ext uri="{FF2B5EF4-FFF2-40B4-BE49-F238E27FC236}">
                <a16:creationId xmlns:a16="http://schemas.microsoft.com/office/drawing/2014/main" id="{306336C0-B5FB-4566-A44D-8AE61550056A}"/>
              </a:ext>
            </a:extLst>
          </p:cNvPr>
          <p:cNvSpPr txBox="1">
            <a:spLocks noChangeArrowheads="1"/>
          </p:cNvSpPr>
          <p:nvPr/>
        </p:nvSpPr>
        <p:spPr bwMode="auto">
          <a:xfrm>
            <a:off x="7924800" y="5029200"/>
            <a:ext cx="35660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buNone/>
              <a:defRPr sz="2000">
                <a:solidFill>
                  <a:schemeClr val="accent3">
                    <a:lumMod val="75000"/>
                  </a:schemeClr>
                </a:solidFill>
              </a:defRPr>
            </a:lvl1pPr>
          </a:lstStyle>
          <a:p>
            <a:pPr algn="ctr">
              <a:buClrTx/>
            </a:pPr>
            <a:r>
              <a:rPr lang="en-US" sz="1400" b="1" dirty="0">
                <a:solidFill>
                  <a:schemeClr val="accent1"/>
                </a:solidFill>
                <a:latin typeface="Arial Black" panose="020B0A04020102020204" pitchFamily="34" charset="0"/>
              </a:rPr>
              <a:t>CRITICAL TO HAVE A TRAINED KAIZEN LEADER (IN HOUSE OR OUTSOURCED)</a:t>
            </a:r>
          </a:p>
        </p:txBody>
      </p:sp>
      <p:sp>
        <p:nvSpPr>
          <p:cNvPr id="6" name="Rectangle 2">
            <a:extLst>
              <a:ext uri="{FF2B5EF4-FFF2-40B4-BE49-F238E27FC236}">
                <a16:creationId xmlns:a16="http://schemas.microsoft.com/office/drawing/2014/main" id="{610041D0-B0A3-4681-A7B9-3EA1A12C2B8E}"/>
              </a:ext>
            </a:extLst>
          </p:cNvPr>
          <p:cNvSpPr txBox="1">
            <a:spLocks noChangeArrowheads="1"/>
          </p:cNvSpPr>
          <p:nvPr/>
        </p:nvSpPr>
        <p:spPr bwMode="auto">
          <a:xfrm>
            <a:off x="320145" y="1322150"/>
            <a:ext cx="509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buClrTx/>
            </a:pPr>
            <a:r>
              <a:rPr lang="en-US" sz="2200" b="1" dirty="0">
                <a:solidFill>
                  <a:schemeClr val="accent1"/>
                </a:solidFill>
                <a:latin typeface="Arial Black" panose="020B0A04020102020204" pitchFamily="34" charset="0"/>
              </a:rPr>
              <a:t>EVENT PREPARATION</a:t>
            </a:r>
          </a:p>
        </p:txBody>
      </p:sp>
    </p:spTree>
    <p:extLst>
      <p:ext uri="{BB962C8B-B14F-4D97-AF65-F5344CB8AC3E}">
        <p14:creationId xmlns:p14="http://schemas.microsoft.com/office/powerpoint/2010/main" val="3445325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393C55B-5185-4AFA-8999-B614A653C77A}"/>
              </a:ext>
            </a:extLst>
          </p:cNvPr>
          <p:cNvSpPr>
            <a:spLocks noGrp="1" noChangeArrowheads="1"/>
          </p:cNvSpPr>
          <p:nvPr>
            <p:ph type="title"/>
          </p:nvPr>
        </p:nvSpPr>
        <p:spPr/>
        <p:txBody>
          <a:bodyPr/>
          <a:lstStyle/>
          <a:p>
            <a:r>
              <a:rPr lang="en-US" altLang="en-US" dirty="0"/>
              <a:t>Steps to a Successful Kaizen Event</a:t>
            </a:r>
          </a:p>
        </p:txBody>
      </p:sp>
      <p:sp>
        <p:nvSpPr>
          <p:cNvPr id="59395" name="Rectangle 3">
            <a:extLst>
              <a:ext uri="{FF2B5EF4-FFF2-40B4-BE49-F238E27FC236}">
                <a16:creationId xmlns:a16="http://schemas.microsoft.com/office/drawing/2014/main" id="{E8E998FD-063A-431C-B632-F0E380623B1A}"/>
              </a:ext>
            </a:extLst>
          </p:cNvPr>
          <p:cNvSpPr>
            <a:spLocks noGrp="1" noChangeArrowheads="1"/>
          </p:cNvSpPr>
          <p:nvPr>
            <p:ph type="body" idx="1"/>
          </p:nvPr>
        </p:nvSpPr>
        <p:spPr>
          <a:xfrm>
            <a:off x="381000" y="1912938"/>
            <a:ext cx="6614616" cy="4525962"/>
          </a:xfrm>
        </p:spPr>
        <p:txBody>
          <a:bodyPr>
            <a:normAutofit/>
          </a:bodyPr>
          <a:lstStyle/>
          <a:p>
            <a:pPr marL="0"/>
            <a:r>
              <a:rPr lang="en-US" altLang="en-US" dirty="0">
                <a:latin typeface="Arial" panose="020B0604020202020204" pitchFamily="34" charset="0"/>
                <a:cs typeface="Arial" panose="020B0604020202020204" pitchFamily="34" charset="0"/>
              </a:rPr>
              <a:t>13.  Train the team members</a:t>
            </a:r>
          </a:p>
          <a:p>
            <a:pPr marL="0"/>
            <a:r>
              <a:rPr lang="en-US" altLang="en-US" dirty="0">
                <a:latin typeface="Arial" panose="020B0604020202020204" pitchFamily="34" charset="0"/>
                <a:cs typeface="Arial" panose="020B0604020202020204" pitchFamily="34" charset="0"/>
              </a:rPr>
              <a:t>14.  Take ‘before’ pictures of the area</a:t>
            </a:r>
          </a:p>
          <a:p>
            <a:pPr marL="0"/>
            <a:r>
              <a:rPr lang="en-US" altLang="en-US" dirty="0">
                <a:latin typeface="Arial" panose="020B0604020202020204" pitchFamily="34" charset="0"/>
                <a:cs typeface="Arial" panose="020B0604020202020204" pitchFamily="34" charset="0"/>
              </a:rPr>
              <a:t>15.  Map the process (Value Stream Map)</a:t>
            </a:r>
          </a:p>
          <a:p>
            <a:pPr marL="0"/>
            <a:r>
              <a:rPr lang="en-US" altLang="en-US" dirty="0">
                <a:latin typeface="Arial" panose="020B0604020202020204" pitchFamily="34" charset="0"/>
                <a:cs typeface="Arial" panose="020B0604020202020204" pitchFamily="34" charset="0"/>
              </a:rPr>
              <a:t>16.  Create a set of performance       measures</a:t>
            </a:r>
          </a:p>
          <a:p>
            <a:pPr marL="0"/>
            <a:r>
              <a:rPr lang="en-US" altLang="en-US" dirty="0">
                <a:latin typeface="Arial" panose="020B0604020202020204" pitchFamily="34" charset="0"/>
                <a:cs typeface="Arial" panose="020B0604020202020204" pitchFamily="34" charset="0"/>
              </a:rPr>
              <a:t>17.  Conduct the Kaizen – follow the mini DMAIC schedule</a:t>
            </a:r>
          </a:p>
          <a:p>
            <a:pPr marL="0"/>
            <a:r>
              <a:rPr lang="en-US" altLang="en-US" dirty="0">
                <a:latin typeface="Arial" panose="020B0604020202020204" pitchFamily="34" charset="0"/>
                <a:cs typeface="Arial" panose="020B0604020202020204" pitchFamily="34" charset="0"/>
              </a:rPr>
              <a:t>18.  Implement the new improvement</a:t>
            </a:r>
          </a:p>
        </p:txBody>
      </p:sp>
      <p:graphicFrame>
        <p:nvGraphicFramePr>
          <p:cNvPr id="59397" name="Object 2">
            <a:extLst>
              <a:ext uri="{FF2B5EF4-FFF2-40B4-BE49-F238E27FC236}">
                <a16:creationId xmlns:a16="http://schemas.microsoft.com/office/drawing/2014/main" id="{A2BF9600-C052-4E81-BB04-094FE47672EC}"/>
              </a:ext>
            </a:extLst>
          </p:cNvPr>
          <p:cNvGraphicFramePr>
            <a:graphicFrameLocks noGrp="1" noChangeAspect="1"/>
          </p:cNvGraphicFramePr>
          <p:nvPr>
            <p:ph sz="half" idx="4294967295"/>
          </p:nvPr>
        </p:nvGraphicFramePr>
        <p:xfrm>
          <a:off x="7532688" y="1271589"/>
          <a:ext cx="3135312" cy="2130425"/>
        </p:xfrm>
        <a:graphic>
          <a:graphicData uri="http://schemas.openxmlformats.org/presentationml/2006/ole">
            <mc:AlternateContent xmlns:mc="http://schemas.openxmlformats.org/markup-compatibility/2006">
              <mc:Choice xmlns:v="urn:schemas-microsoft-com:vml" Requires="v">
                <p:oleObj spid="_x0000_s10408" name="Chart" r:id="rId4" imgW="5681160" imgH="3330000" progId="Excel.Sheet.8">
                  <p:embed/>
                </p:oleObj>
              </mc:Choice>
              <mc:Fallback>
                <p:oleObj name="Chart" r:id="rId4" imgW="5681160" imgH="3330000" progId="Excel.Sheet.8">
                  <p:embed/>
                  <p:pic>
                    <p:nvPicPr>
                      <p:cNvPr id="59397" name="Object 2">
                        <a:extLst>
                          <a:ext uri="{FF2B5EF4-FFF2-40B4-BE49-F238E27FC236}">
                            <a16:creationId xmlns:a16="http://schemas.microsoft.com/office/drawing/2014/main" id="{A2BF9600-C052-4E81-BB04-094FE47672EC}"/>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2688" y="1271589"/>
                        <a:ext cx="3135312"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9398" name="Picture 5" descr="DCP_0005">
            <a:extLst>
              <a:ext uri="{FF2B5EF4-FFF2-40B4-BE49-F238E27FC236}">
                <a16:creationId xmlns:a16="http://schemas.microsoft.com/office/drawing/2014/main" id="{8CBD601E-A369-4CE9-9E4F-079B06BFC5C4}"/>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7208838" y="3429000"/>
            <a:ext cx="2057400" cy="1543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399" name="Picture 6" descr="DCP_0006">
            <a:extLst>
              <a:ext uri="{FF2B5EF4-FFF2-40B4-BE49-F238E27FC236}">
                <a16:creationId xmlns:a16="http://schemas.microsoft.com/office/drawing/2014/main" id="{02CF367B-5236-4A13-A371-8EB4B1A65965}"/>
              </a:ext>
            </a:extLst>
          </p:cNvPr>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047038" y="4953000"/>
            <a:ext cx="1981200" cy="148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A6B9EAEC-1F4E-47A0-9EEF-85623AB2C823}"/>
              </a:ext>
            </a:extLst>
          </p:cNvPr>
          <p:cNvSpPr txBox="1">
            <a:spLocks noChangeArrowheads="1"/>
          </p:cNvSpPr>
          <p:nvPr/>
        </p:nvSpPr>
        <p:spPr bwMode="auto">
          <a:xfrm>
            <a:off x="320145" y="1322150"/>
            <a:ext cx="509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buClrTx/>
            </a:pPr>
            <a:r>
              <a:rPr lang="en-US" sz="2200" b="1" dirty="0">
                <a:solidFill>
                  <a:schemeClr val="accent1"/>
                </a:solidFill>
                <a:latin typeface="Arial Black" panose="020B0A04020102020204" pitchFamily="34" charset="0"/>
              </a:rPr>
              <a:t>EVENT EXECUTION</a:t>
            </a:r>
          </a:p>
        </p:txBody>
      </p:sp>
    </p:spTree>
    <p:extLst>
      <p:ext uri="{BB962C8B-B14F-4D97-AF65-F5344CB8AC3E}">
        <p14:creationId xmlns:p14="http://schemas.microsoft.com/office/powerpoint/2010/main" val="264920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Copyright 2018 Accenture. All rights reserved.</a:t>
            </a:r>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r>
              <a:rPr lang="en-US" dirty="0"/>
              <a:t>Meet your instructors</a:t>
            </a:r>
          </a:p>
        </p:txBody>
      </p:sp>
      <p:sp>
        <p:nvSpPr>
          <p:cNvPr id="5" name="TextBox 4"/>
          <p:cNvSpPr txBox="1"/>
          <p:nvPr/>
        </p:nvSpPr>
        <p:spPr>
          <a:xfrm>
            <a:off x="1981200" y="1829090"/>
            <a:ext cx="8891516" cy="2484632"/>
          </a:xfrm>
          <a:prstGeom prst="rect">
            <a:avLst/>
          </a:prstGeom>
          <a:noFill/>
        </p:spPr>
        <p:txBody>
          <a:bodyPr wrap="square" lIns="0" tIns="0" rIns="0" bIns="45720" rtlCol="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solidFill>
                  <a:srgbClr val="7E00FF"/>
                </a:solidFill>
                <a:latin typeface="Arial Black" panose="020B0A04020102020204" pitchFamily="34" charset="0"/>
                <a:cs typeface="Arial" panose="020B0604020202020204" pitchFamily="34" charset="0"/>
              </a:rPr>
              <a:t>BERT KOVACS</a:t>
            </a:r>
            <a:endPar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ea typeface="+mn-ea"/>
              <a:cs typeface="Arial" panose="020B0604020202020204" pitchFamily="34" charset="0"/>
            </a:endParaRP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Certified Master Black Belt in Lean Six Sigma </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Led process workshops and training activities for Government and Corporate Clients</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30 years’ experience facilitating process improvement workshops and projects for clients in nearly every industry</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30 years’ experience working on more than 300 Rapid Process Improvement Events</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Deep experience in BPR training across a number of methodologies, including seven management and planning tools</a:t>
            </a:r>
          </a:p>
        </p:txBody>
      </p:sp>
      <p:pic>
        <p:nvPicPr>
          <p:cNvPr id="9" name="Picture 3">
            <a:extLst>
              <a:ext uri="{FF2B5EF4-FFF2-40B4-BE49-F238E27FC236}">
                <a16:creationId xmlns:a16="http://schemas.microsoft.com/office/drawing/2014/main" id="{D78AC378-6FB3-48E5-A1D2-E6E01143A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9" y="2097386"/>
            <a:ext cx="1198162" cy="159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0CF3E368-5377-4501-A05F-CADDB8BFECBF}"/>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15119" y="4618094"/>
            <a:ext cx="1198162" cy="1596544"/>
          </a:xfrm>
          <a:prstGeom prst="rect">
            <a:avLst/>
          </a:prstGeom>
          <a:noFill/>
          <a:ln>
            <a:solidFill>
              <a:schemeClr val="tx2"/>
            </a:solidFill>
          </a:ln>
        </p:spPr>
      </p:pic>
      <p:sp>
        <p:nvSpPr>
          <p:cNvPr id="11" name="TextBox 10">
            <a:extLst>
              <a:ext uri="{FF2B5EF4-FFF2-40B4-BE49-F238E27FC236}">
                <a16:creationId xmlns:a16="http://schemas.microsoft.com/office/drawing/2014/main" id="{1642910A-49E9-4514-9035-F91EEB627B55}"/>
              </a:ext>
            </a:extLst>
          </p:cNvPr>
          <p:cNvSpPr txBox="1"/>
          <p:nvPr/>
        </p:nvSpPr>
        <p:spPr>
          <a:xfrm>
            <a:off x="1981200" y="4428989"/>
            <a:ext cx="8891516" cy="2484632"/>
          </a:xfrm>
          <a:prstGeom prst="rect">
            <a:avLst/>
          </a:prstGeom>
          <a:noFill/>
        </p:spPr>
        <p:txBody>
          <a:bodyPr wrap="square" lIns="0" tIns="0" rIns="0" bIns="45720" rtlCol="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solidFill>
                  <a:srgbClr val="7E00FF"/>
                </a:solidFill>
                <a:latin typeface="Arial Black" panose="020B0A04020102020204" pitchFamily="34" charset="0"/>
                <a:cs typeface="Arial" panose="020B0604020202020204" pitchFamily="34" charset="0"/>
              </a:rPr>
              <a:t>KELTON KOSIK</a:t>
            </a:r>
            <a:endParaRPr kumimoji="0" lang="en-US" sz="2000" b="0" i="0" u="none" strike="noStrike" kern="1200" cap="none" spc="0" normalizeH="0" baseline="0" noProof="0" dirty="0">
              <a:ln>
                <a:noFill/>
              </a:ln>
              <a:solidFill>
                <a:srgbClr val="7E00FF"/>
              </a:solidFill>
              <a:effectLst/>
              <a:uLnTx/>
              <a:uFillTx/>
              <a:latin typeface="Arial Black" panose="020B0A04020102020204" pitchFamily="34" charset="0"/>
              <a:ea typeface="+mn-ea"/>
              <a:cs typeface="Arial" panose="020B0604020202020204" pitchFamily="34" charset="0"/>
            </a:endParaRP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Currently working on Green Belt Certification in Lean Six Sigma </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Led process workshops with multiple governmental organizations</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Extensive industry expertise in systems operations, database management, and process improvement, especially as it relates to CRM systems</a:t>
            </a:r>
          </a:p>
          <a:p>
            <a:pPr marL="171450" indent="-171450" fontAlgn="base">
              <a:spcBef>
                <a:spcPts val="100"/>
              </a:spcBef>
              <a:spcAft>
                <a:spcPct val="0"/>
              </a:spcAft>
              <a:buFontTx/>
              <a:buChar char="-"/>
            </a:pPr>
            <a:r>
              <a:rPr lang="en-US" sz="1600" dirty="0">
                <a:solidFill>
                  <a:prstClr val="black"/>
                </a:solidFill>
                <a:effectLst>
                  <a:outerShdw sx="0" sy="0">
                    <a:srgbClr val="000000"/>
                  </a:outerShdw>
                </a:effectLst>
                <a:latin typeface="Arial" panose="020B0604020202020204" pitchFamily="34" charset="0"/>
                <a:cs typeface="Arial" panose="020B0604020202020204" pitchFamily="34" charset="0"/>
              </a:rPr>
              <a:t>Heavy background in transforming complex paper-based workflows into streamlined and digitalized processes</a:t>
            </a:r>
          </a:p>
        </p:txBody>
      </p:sp>
      <p:sp>
        <p:nvSpPr>
          <p:cNvPr id="12" name="Text Placeholder 9">
            <a:extLst>
              <a:ext uri="{FF2B5EF4-FFF2-40B4-BE49-F238E27FC236}">
                <a16:creationId xmlns:a16="http://schemas.microsoft.com/office/drawing/2014/main" id="{BB177687-EAA8-4130-9B25-470766C0B77D}"/>
              </a:ext>
            </a:extLst>
          </p:cNvPr>
          <p:cNvSpPr txBox="1">
            <a:spLocks/>
          </p:cNvSpPr>
          <p:nvPr/>
        </p:nvSpPr>
        <p:spPr>
          <a:xfrm>
            <a:off x="228600" y="838200"/>
            <a:ext cx="11125200" cy="1086879"/>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1600" dirty="0">
                <a:solidFill>
                  <a:schemeClr val="accent1"/>
                </a:solidFill>
              </a:rPr>
              <a:t>BOTH INSTRUCTORS HAVE DEEP, REAL-LIFE EXPERIENCE IN LEAN OPERATIONS ASSESSMENT AND PROCESS TRANSFORMATION</a:t>
            </a:r>
          </a:p>
        </p:txBody>
      </p:sp>
    </p:spTree>
    <p:extLst>
      <p:ext uri="{BB962C8B-B14F-4D97-AF65-F5344CB8AC3E}">
        <p14:creationId xmlns:p14="http://schemas.microsoft.com/office/powerpoint/2010/main" val="75226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1934F33-C09F-4CDB-BEC4-08428E4D785B}"/>
              </a:ext>
            </a:extLst>
          </p:cNvPr>
          <p:cNvSpPr>
            <a:spLocks noGrp="1" noChangeArrowheads="1"/>
          </p:cNvSpPr>
          <p:nvPr>
            <p:ph type="title"/>
          </p:nvPr>
        </p:nvSpPr>
        <p:spPr>
          <a:xfrm>
            <a:off x="381000" y="380999"/>
            <a:ext cx="11658600" cy="990601"/>
          </a:xfrm>
        </p:spPr>
        <p:txBody>
          <a:bodyPr/>
          <a:lstStyle/>
          <a:p>
            <a:r>
              <a:rPr lang="en-US" altLang="en-US" dirty="0"/>
              <a:t>Steps to a Successful Kaizen Event</a:t>
            </a:r>
          </a:p>
        </p:txBody>
      </p:sp>
      <p:sp>
        <p:nvSpPr>
          <p:cNvPr id="61443" name="Rectangle 3">
            <a:extLst>
              <a:ext uri="{FF2B5EF4-FFF2-40B4-BE49-F238E27FC236}">
                <a16:creationId xmlns:a16="http://schemas.microsoft.com/office/drawing/2014/main" id="{1D40C09A-9A5B-480F-89B0-77D2F9CFBBE5}"/>
              </a:ext>
            </a:extLst>
          </p:cNvPr>
          <p:cNvSpPr>
            <a:spLocks noGrp="1" noChangeArrowheads="1"/>
          </p:cNvSpPr>
          <p:nvPr>
            <p:ph type="body" idx="1"/>
          </p:nvPr>
        </p:nvSpPr>
        <p:spPr>
          <a:xfrm>
            <a:off x="381000" y="1822558"/>
            <a:ext cx="11430000" cy="3352800"/>
          </a:xfrm>
        </p:spPr>
        <p:txBody>
          <a:bodyPr>
            <a:normAutofit/>
          </a:bodyPr>
          <a:lstStyle/>
          <a:p>
            <a:pPr marL="457200" indent="-457200"/>
            <a:r>
              <a:rPr lang="en-US" altLang="en-US" dirty="0">
                <a:latin typeface="Arial" panose="020B0604020202020204" pitchFamily="34" charset="0"/>
                <a:cs typeface="Arial" panose="020B0604020202020204" pitchFamily="34" charset="0"/>
              </a:rPr>
              <a:t>19.  Take ‘after’ pictures of the improved   area</a:t>
            </a:r>
          </a:p>
          <a:p>
            <a:pPr marL="457200" indent="-457200"/>
            <a:r>
              <a:rPr lang="en-US" altLang="en-US" dirty="0">
                <a:latin typeface="Arial" panose="020B0604020202020204" pitchFamily="34" charset="0"/>
                <a:cs typeface="Arial" panose="020B0604020202020204" pitchFamily="34" charset="0"/>
              </a:rPr>
              <a:t>20.  Rehearse the team presentation to management</a:t>
            </a:r>
          </a:p>
          <a:p>
            <a:pPr marL="457200" indent="-457200"/>
            <a:r>
              <a:rPr lang="en-US" altLang="en-US" dirty="0">
                <a:latin typeface="Arial" panose="020B0604020202020204" pitchFamily="34" charset="0"/>
                <a:cs typeface="Arial" panose="020B0604020202020204" pitchFamily="34" charset="0"/>
              </a:rPr>
              <a:t>21.  Team presents the results to management</a:t>
            </a:r>
          </a:p>
          <a:p>
            <a:pPr marL="457200" indent="-457200"/>
            <a:r>
              <a:rPr lang="en-US" altLang="en-US" dirty="0">
                <a:latin typeface="Arial" panose="020B0604020202020204" pitchFamily="34" charset="0"/>
                <a:cs typeface="Arial" panose="020B0604020202020204" pitchFamily="34" charset="0"/>
              </a:rPr>
              <a:t>22.  Celebrate the results!</a:t>
            </a:r>
          </a:p>
          <a:p>
            <a:pPr marL="457200" indent="-457200"/>
            <a:r>
              <a:rPr lang="en-US" altLang="en-US" dirty="0">
                <a:latin typeface="Arial" panose="020B0604020202020204" pitchFamily="34" charset="0"/>
                <a:cs typeface="Arial" panose="020B0604020202020204" pitchFamily="34" charset="0"/>
              </a:rPr>
              <a:t>23.  Conduct follow-up meetings to execute action plans and opportunity maps</a:t>
            </a:r>
          </a:p>
          <a:p>
            <a:pPr marL="457200" indent="-457200"/>
            <a:endParaRPr lang="en-US" altLang="en-US" dirty="0"/>
          </a:p>
        </p:txBody>
      </p:sp>
      <p:sp>
        <p:nvSpPr>
          <p:cNvPr id="4" name="Rectangle 2">
            <a:extLst>
              <a:ext uri="{FF2B5EF4-FFF2-40B4-BE49-F238E27FC236}">
                <a16:creationId xmlns:a16="http://schemas.microsoft.com/office/drawing/2014/main" id="{7D34FCDA-FB3F-4BB4-B3CE-C547D33C7890}"/>
              </a:ext>
            </a:extLst>
          </p:cNvPr>
          <p:cNvSpPr txBox="1">
            <a:spLocks noChangeArrowheads="1"/>
          </p:cNvSpPr>
          <p:nvPr/>
        </p:nvSpPr>
        <p:spPr bwMode="auto">
          <a:xfrm>
            <a:off x="320145" y="1322150"/>
            <a:ext cx="1127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a:buClrTx/>
            </a:pPr>
            <a:r>
              <a:rPr lang="en-US" sz="2200" b="1" dirty="0">
                <a:solidFill>
                  <a:schemeClr val="accent1"/>
                </a:solidFill>
                <a:latin typeface="Arial Black" panose="020B0A04020102020204" pitchFamily="34" charset="0"/>
              </a:rPr>
              <a:t>EVENT CONCLUSION AND FOLLOW THROUGH</a:t>
            </a:r>
          </a:p>
        </p:txBody>
      </p:sp>
    </p:spTree>
    <p:extLst>
      <p:ext uri="{BB962C8B-B14F-4D97-AF65-F5344CB8AC3E}">
        <p14:creationId xmlns:p14="http://schemas.microsoft.com/office/powerpoint/2010/main" val="3011200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57" y="288853"/>
            <a:ext cx="9550401" cy="530679"/>
          </a:xfrm>
        </p:spPr>
        <p:txBody>
          <a:bodyPr>
            <a:normAutofit/>
          </a:bodyPr>
          <a:lstStyle/>
          <a:p>
            <a:r>
              <a:rPr lang="en-US" dirty="0"/>
              <a:t>BPR Workshop Methodology</a:t>
            </a:r>
          </a:p>
        </p:txBody>
      </p:sp>
      <p:grpSp>
        <p:nvGrpSpPr>
          <p:cNvPr id="6" name="Group 5"/>
          <p:cNvGrpSpPr/>
          <p:nvPr/>
        </p:nvGrpSpPr>
        <p:grpSpPr>
          <a:xfrm>
            <a:off x="9853256" y="2071385"/>
            <a:ext cx="2231047" cy="731520"/>
            <a:chOff x="6588630" y="1926079"/>
            <a:chExt cx="1554480" cy="731520"/>
          </a:xfrm>
          <a:solidFill>
            <a:schemeClr val="accent2">
              <a:lumMod val="10000"/>
              <a:lumOff val="90000"/>
            </a:schemeClr>
          </a:solidFill>
        </p:grpSpPr>
        <p:sp>
          <p:nvSpPr>
            <p:cNvPr id="7" name="Pentagon 6"/>
            <p:cNvSpPr/>
            <p:nvPr/>
          </p:nvSpPr>
          <p:spPr bwMode="auto">
            <a:xfrm>
              <a:off x="6588630" y="1926079"/>
              <a:ext cx="1554480" cy="731520"/>
            </a:xfrm>
            <a:prstGeom prst="homePlate">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pPr>
              <a:endParaRPr lang="en-US" sz="1200" dirty="0">
                <a:solidFill>
                  <a:srgbClr val="000000"/>
                </a:solidFill>
              </a:endParaRPr>
            </a:p>
          </p:txBody>
        </p:sp>
        <p:sp>
          <p:nvSpPr>
            <p:cNvPr id="8" name="TextBox 7"/>
            <p:cNvSpPr txBox="1"/>
            <p:nvPr/>
          </p:nvSpPr>
          <p:spPr bwMode="auto">
            <a:xfrm>
              <a:off x="7092086" y="2084943"/>
              <a:ext cx="777240" cy="424732"/>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Future State Map</a:t>
              </a:r>
            </a:p>
          </p:txBody>
        </p:sp>
      </p:grpSp>
      <p:grpSp>
        <p:nvGrpSpPr>
          <p:cNvPr id="9" name="Group 8"/>
          <p:cNvGrpSpPr/>
          <p:nvPr/>
        </p:nvGrpSpPr>
        <p:grpSpPr>
          <a:xfrm>
            <a:off x="8065222" y="2071385"/>
            <a:ext cx="2231047" cy="731520"/>
            <a:chOff x="5446028" y="1926079"/>
            <a:chExt cx="1554480" cy="731520"/>
          </a:xfrm>
          <a:solidFill>
            <a:schemeClr val="accent2">
              <a:lumMod val="10000"/>
              <a:lumOff val="90000"/>
            </a:schemeClr>
          </a:solidFill>
        </p:grpSpPr>
        <p:sp>
          <p:nvSpPr>
            <p:cNvPr id="10" name="Pentagon 9"/>
            <p:cNvSpPr/>
            <p:nvPr/>
          </p:nvSpPr>
          <p:spPr bwMode="auto">
            <a:xfrm>
              <a:off x="5446028" y="1926079"/>
              <a:ext cx="1554480" cy="731520"/>
            </a:xfrm>
            <a:prstGeom prst="homePlate">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pPr>
              <a:endParaRPr lang="en-US" sz="1200" dirty="0">
                <a:solidFill>
                  <a:srgbClr val="000000"/>
                </a:solidFill>
              </a:endParaRPr>
            </a:p>
          </p:txBody>
        </p:sp>
        <p:sp>
          <p:nvSpPr>
            <p:cNvPr id="11" name="TextBox 10"/>
            <p:cNvSpPr txBox="1"/>
            <p:nvPr/>
          </p:nvSpPr>
          <p:spPr bwMode="auto">
            <a:xfrm>
              <a:off x="5834974" y="2181893"/>
              <a:ext cx="914400" cy="230832"/>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Action Plans</a:t>
              </a:r>
            </a:p>
          </p:txBody>
        </p:sp>
      </p:grpSp>
      <p:grpSp>
        <p:nvGrpSpPr>
          <p:cNvPr id="12" name="Group 11"/>
          <p:cNvGrpSpPr/>
          <p:nvPr/>
        </p:nvGrpSpPr>
        <p:grpSpPr>
          <a:xfrm>
            <a:off x="6226299" y="2071385"/>
            <a:ext cx="2231047" cy="731520"/>
            <a:chOff x="4315003" y="1924624"/>
            <a:chExt cx="1554480" cy="731520"/>
          </a:xfrm>
          <a:solidFill>
            <a:schemeClr val="accent2">
              <a:lumMod val="10000"/>
              <a:lumOff val="90000"/>
            </a:schemeClr>
          </a:solidFill>
        </p:grpSpPr>
        <p:sp>
          <p:nvSpPr>
            <p:cNvPr id="13" name="Pentagon 12"/>
            <p:cNvSpPr/>
            <p:nvPr/>
          </p:nvSpPr>
          <p:spPr bwMode="auto">
            <a:xfrm>
              <a:off x="4315003" y="1924624"/>
              <a:ext cx="1554480" cy="731520"/>
            </a:xfrm>
            <a:prstGeom prst="homePlate">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buFont typeface="Wingdings" pitchFamily="2" charset="2"/>
                <a:buChar char="n"/>
              </a:pPr>
              <a:endParaRPr lang="en-US" sz="1200" dirty="0">
                <a:solidFill>
                  <a:srgbClr val="000000"/>
                </a:solidFill>
              </a:endParaRPr>
            </a:p>
          </p:txBody>
        </p:sp>
        <p:sp>
          <p:nvSpPr>
            <p:cNvPr id="14" name="TextBox 13"/>
            <p:cNvSpPr txBox="1"/>
            <p:nvPr/>
          </p:nvSpPr>
          <p:spPr bwMode="auto">
            <a:xfrm>
              <a:off x="4679130" y="2057995"/>
              <a:ext cx="826226" cy="424732"/>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Develop Solutions</a:t>
              </a:r>
            </a:p>
          </p:txBody>
        </p:sp>
      </p:grpSp>
      <p:grpSp>
        <p:nvGrpSpPr>
          <p:cNvPr id="15" name="Group 14"/>
          <p:cNvGrpSpPr/>
          <p:nvPr/>
        </p:nvGrpSpPr>
        <p:grpSpPr>
          <a:xfrm>
            <a:off x="4397074" y="2071385"/>
            <a:ext cx="2231047" cy="731520"/>
            <a:chOff x="3152930" y="1924624"/>
            <a:chExt cx="1554480" cy="731520"/>
          </a:xfrm>
          <a:solidFill>
            <a:schemeClr val="accent2">
              <a:lumMod val="10000"/>
              <a:lumOff val="90000"/>
            </a:schemeClr>
          </a:solidFill>
        </p:grpSpPr>
        <p:sp>
          <p:nvSpPr>
            <p:cNvPr id="16" name="Pentagon 15"/>
            <p:cNvSpPr/>
            <p:nvPr/>
          </p:nvSpPr>
          <p:spPr bwMode="auto">
            <a:xfrm>
              <a:off x="3152930" y="1924624"/>
              <a:ext cx="1554480" cy="731520"/>
            </a:xfrm>
            <a:prstGeom prst="homePlate">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buFont typeface="Wingdings" pitchFamily="2" charset="2"/>
                <a:buChar char="n"/>
              </a:pPr>
              <a:endParaRPr lang="en-US" sz="1200" dirty="0">
                <a:solidFill>
                  <a:srgbClr val="000000"/>
                </a:solidFill>
              </a:endParaRPr>
            </a:p>
          </p:txBody>
        </p:sp>
        <p:sp>
          <p:nvSpPr>
            <p:cNvPr id="17" name="TextBox 16"/>
            <p:cNvSpPr txBox="1"/>
            <p:nvPr/>
          </p:nvSpPr>
          <p:spPr bwMode="auto">
            <a:xfrm>
              <a:off x="3360109" y="1979613"/>
              <a:ext cx="1140121" cy="618631"/>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Identify</a:t>
              </a:r>
            </a:p>
            <a:p>
              <a:pPr algn="ctr" fontAlgn="base">
                <a:lnSpc>
                  <a:spcPct val="90000"/>
                </a:lnSpc>
                <a:spcBef>
                  <a:spcPct val="0"/>
                </a:spcBef>
                <a:spcAft>
                  <a:spcPct val="0"/>
                </a:spcAft>
              </a:pPr>
              <a:r>
                <a:rPr lang="en-US" sz="1400" dirty="0">
                  <a:solidFill>
                    <a:srgbClr val="000000"/>
                  </a:solidFill>
                </a:rPr>
                <a:t> Issues/</a:t>
              </a:r>
            </a:p>
            <a:p>
              <a:pPr algn="ctr" fontAlgn="base">
                <a:lnSpc>
                  <a:spcPct val="90000"/>
                </a:lnSpc>
                <a:spcBef>
                  <a:spcPct val="0"/>
                </a:spcBef>
                <a:spcAft>
                  <a:spcPct val="0"/>
                </a:spcAft>
              </a:pPr>
              <a:r>
                <a:rPr lang="en-US" sz="1400" dirty="0">
                  <a:solidFill>
                    <a:srgbClr val="000000"/>
                  </a:solidFill>
                </a:rPr>
                <a:t>Opportunities</a:t>
              </a:r>
            </a:p>
          </p:txBody>
        </p:sp>
      </p:grpSp>
      <p:grpSp>
        <p:nvGrpSpPr>
          <p:cNvPr id="18" name="Group 17"/>
          <p:cNvGrpSpPr/>
          <p:nvPr/>
        </p:nvGrpSpPr>
        <p:grpSpPr>
          <a:xfrm>
            <a:off x="2488788" y="2071385"/>
            <a:ext cx="2231047" cy="731520"/>
            <a:chOff x="1916975" y="1924624"/>
            <a:chExt cx="1554480" cy="731520"/>
          </a:xfrm>
          <a:solidFill>
            <a:schemeClr val="accent2">
              <a:lumMod val="10000"/>
              <a:lumOff val="90000"/>
            </a:schemeClr>
          </a:solidFill>
        </p:grpSpPr>
        <p:sp>
          <p:nvSpPr>
            <p:cNvPr id="19" name="Pentagon 18"/>
            <p:cNvSpPr/>
            <p:nvPr/>
          </p:nvSpPr>
          <p:spPr bwMode="auto">
            <a:xfrm>
              <a:off x="1916975" y="1924624"/>
              <a:ext cx="1554480" cy="731520"/>
            </a:xfrm>
            <a:prstGeom prst="homePlate">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buFont typeface="Wingdings" pitchFamily="2" charset="2"/>
                <a:buChar char="n"/>
              </a:pPr>
              <a:endParaRPr lang="en-US" sz="1200" dirty="0">
                <a:solidFill>
                  <a:srgbClr val="000000"/>
                </a:solidFill>
              </a:endParaRPr>
            </a:p>
          </p:txBody>
        </p:sp>
        <p:sp>
          <p:nvSpPr>
            <p:cNvPr id="20" name="TextBox 19"/>
            <p:cNvSpPr txBox="1"/>
            <p:nvPr/>
          </p:nvSpPr>
          <p:spPr bwMode="auto">
            <a:xfrm>
              <a:off x="2271744" y="2083488"/>
              <a:ext cx="914400" cy="424732"/>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Current State Maps</a:t>
              </a:r>
            </a:p>
          </p:txBody>
        </p:sp>
      </p:grpSp>
      <p:grpSp>
        <p:nvGrpSpPr>
          <p:cNvPr id="21" name="Group 20"/>
          <p:cNvGrpSpPr/>
          <p:nvPr/>
        </p:nvGrpSpPr>
        <p:grpSpPr>
          <a:xfrm>
            <a:off x="258589" y="2071549"/>
            <a:ext cx="2605067" cy="731520"/>
            <a:chOff x="804455" y="1924624"/>
            <a:chExt cx="1554480" cy="731520"/>
          </a:xfrm>
          <a:solidFill>
            <a:schemeClr val="accent2">
              <a:lumMod val="10000"/>
              <a:lumOff val="90000"/>
            </a:schemeClr>
          </a:solidFill>
        </p:grpSpPr>
        <p:sp>
          <p:nvSpPr>
            <p:cNvPr id="22" name="Chevron 21"/>
            <p:cNvSpPr/>
            <p:nvPr/>
          </p:nvSpPr>
          <p:spPr bwMode="auto">
            <a:xfrm>
              <a:off x="804455" y="1924624"/>
              <a:ext cx="1554480" cy="731520"/>
            </a:xfrm>
            <a:prstGeom prst="chevron">
              <a:avLst/>
            </a:prstGeom>
            <a:grpFill/>
            <a:ln w="9525" algn="ctr">
              <a:solidFill>
                <a:schemeClr val="tx1"/>
              </a:solidFill>
              <a:miter lim="800000"/>
              <a:headEnd/>
              <a:tailEnd/>
            </a:ln>
            <a:effectLst/>
          </p:spPr>
          <p:txBody>
            <a:bodyPr lIns="18288" tIns="18288" rIns="18288" bIns="18288" rtlCol="0" anchor="ctr" anchorCtr="1">
              <a:noAutofit/>
            </a:bodyPr>
            <a:lstStyle/>
            <a:p>
              <a:pPr algn="ctr" eaLnBrk="0" fontAlgn="base" hangingPunct="0">
                <a:spcBef>
                  <a:spcPct val="0"/>
                </a:spcBef>
                <a:spcAft>
                  <a:spcPts val="500"/>
                </a:spcAft>
                <a:buClr>
                  <a:srgbClr val="92D400"/>
                </a:buClr>
                <a:buSzPct val="75000"/>
                <a:buFont typeface="Wingdings" pitchFamily="2" charset="2"/>
                <a:buChar char="n"/>
              </a:pPr>
              <a:endParaRPr lang="en-US" sz="1400" dirty="0">
                <a:solidFill>
                  <a:srgbClr val="000000"/>
                </a:solidFill>
              </a:endParaRPr>
            </a:p>
          </p:txBody>
        </p:sp>
        <p:sp>
          <p:nvSpPr>
            <p:cNvPr id="23" name="TextBox 22"/>
            <p:cNvSpPr txBox="1"/>
            <p:nvPr/>
          </p:nvSpPr>
          <p:spPr bwMode="auto">
            <a:xfrm>
              <a:off x="1246415" y="2133418"/>
              <a:ext cx="838200" cy="424732"/>
            </a:xfrm>
            <a:prstGeom prst="rect">
              <a:avLst/>
            </a:prstGeom>
            <a:grpFill/>
            <a:ln w="12700" algn="ctr">
              <a:noFill/>
              <a:miter lim="800000"/>
              <a:headEnd/>
              <a:tailEnd/>
            </a:ln>
          </p:spPr>
          <p:txBody>
            <a:bodyPr wrap="square" lIns="18288" tIns="18288" rIns="18288" bIns="18288" rtlCol="0">
              <a:spAutoFit/>
            </a:bodyPr>
            <a:lstStyle/>
            <a:p>
              <a:pPr algn="ctr" fontAlgn="base">
                <a:lnSpc>
                  <a:spcPct val="90000"/>
                </a:lnSpc>
                <a:spcBef>
                  <a:spcPct val="0"/>
                </a:spcBef>
                <a:spcAft>
                  <a:spcPct val="0"/>
                </a:spcAft>
              </a:pPr>
              <a:r>
                <a:rPr lang="en-US" sz="1400" dirty="0">
                  <a:solidFill>
                    <a:srgbClr val="000000"/>
                  </a:solidFill>
                </a:rPr>
                <a:t>Development of Scope</a:t>
              </a:r>
            </a:p>
          </p:txBody>
        </p:sp>
      </p:grpSp>
      <p:sp>
        <p:nvSpPr>
          <p:cNvPr id="24" name="TextBox 23"/>
          <p:cNvSpPr txBox="1"/>
          <p:nvPr/>
        </p:nvSpPr>
        <p:spPr bwMode="auto">
          <a:xfrm>
            <a:off x="421122" y="2897579"/>
            <a:ext cx="2067665" cy="535531"/>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Charter</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Macro-level scoping document</a:t>
            </a:r>
          </a:p>
        </p:txBody>
      </p:sp>
      <p:sp>
        <p:nvSpPr>
          <p:cNvPr id="25" name="TextBox 24"/>
          <p:cNvSpPr txBox="1"/>
          <p:nvPr/>
        </p:nvSpPr>
        <p:spPr bwMode="auto">
          <a:xfrm>
            <a:off x="2580210" y="2863635"/>
            <a:ext cx="1730137" cy="867930"/>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Process mapped out “as-is” to create a baseline</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Rework loops identified</a:t>
            </a:r>
          </a:p>
        </p:txBody>
      </p:sp>
      <p:sp>
        <p:nvSpPr>
          <p:cNvPr id="26" name="TextBox 25"/>
          <p:cNvSpPr txBox="1"/>
          <p:nvPr/>
        </p:nvSpPr>
        <p:spPr bwMode="auto">
          <a:xfrm>
            <a:off x="4397074" y="2869948"/>
            <a:ext cx="1730137" cy="867930"/>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Issues identified during mapping of current state</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Issues prioritized for further analysis</a:t>
            </a:r>
          </a:p>
        </p:txBody>
      </p:sp>
      <p:sp>
        <p:nvSpPr>
          <p:cNvPr id="27" name="TextBox 26"/>
          <p:cNvSpPr txBox="1"/>
          <p:nvPr/>
        </p:nvSpPr>
        <p:spPr bwMode="auto">
          <a:xfrm>
            <a:off x="6339513" y="2863635"/>
            <a:ext cx="1632802" cy="1532727"/>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Solutions Identified in brainstorming sessions</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Linked to issues and root causes</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Solutions prioritized into quick hits and longer term</a:t>
            </a:r>
          </a:p>
        </p:txBody>
      </p:sp>
      <p:sp>
        <p:nvSpPr>
          <p:cNvPr id="28" name="TextBox 27"/>
          <p:cNvSpPr txBox="1"/>
          <p:nvPr/>
        </p:nvSpPr>
        <p:spPr bwMode="auto">
          <a:xfrm>
            <a:off x="8220452" y="2883622"/>
            <a:ext cx="1632803" cy="1034129"/>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Development of quick hit action plan</a:t>
            </a:r>
          </a:p>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Development of medium to long term action plan</a:t>
            </a:r>
          </a:p>
        </p:txBody>
      </p:sp>
      <p:sp>
        <p:nvSpPr>
          <p:cNvPr id="29" name="TextBox 28"/>
          <p:cNvSpPr txBox="1"/>
          <p:nvPr/>
        </p:nvSpPr>
        <p:spPr bwMode="auto">
          <a:xfrm>
            <a:off x="10060555" y="2813845"/>
            <a:ext cx="1730137" cy="1034129"/>
          </a:xfrm>
          <a:prstGeom prst="rect">
            <a:avLst/>
          </a:prstGeom>
          <a:noFill/>
          <a:ln w="12700" algn="ctr">
            <a:noFill/>
            <a:miter lim="800000"/>
            <a:headEnd/>
            <a:tailEnd/>
          </a:ln>
        </p:spPr>
        <p:txBody>
          <a:bodyPr wrap="square" lIns="18288" tIns="18288" rIns="18288" bIns="18288" rtlCol="0">
            <a:spAutoFit/>
          </a:bodyPr>
          <a:lstStyle/>
          <a:p>
            <a:pPr marL="171450" indent="-171450" fontAlgn="base">
              <a:lnSpc>
                <a:spcPct val="90000"/>
              </a:lnSpc>
              <a:spcBef>
                <a:spcPct val="0"/>
              </a:spcBef>
              <a:spcAft>
                <a:spcPct val="0"/>
              </a:spcAft>
              <a:buFont typeface="Arial" panose="020B0604020202020204" pitchFamily="34" charset="0"/>
              <a:buChar char="•"/>
            </a:pPr>
            <a:r>
              <a:rPr lang="en-US" sz="1200" dirty="0">
                <a:solidFill>
                  <a:srgbClr val="000000"/>
                </a:solidFill>
              </a:rPr>
              <a:t>Process mapped out as it will be once all quick hits and longer term solutions are implemented</a:t>
            </a:r>
          </a:p>
        </p:txBody>
      </p:sp>
      <p:sp>
        <p:nvSpPr>
          <p:cNvPr id="30" name="Rectangle 2"/>
          <p:cNvSpPr txBox="1">
            <a:spLocks noChangeArrowheads="1"/>
          </p:cNvSpPr>
          <p:nvPr/>
        </p:nvSpPr>
        <p:spPr bwMode="auto">
          <a:xfrm>
            <a:off x="156273" y="838200"/>
            <a:ext cx="11426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dirty="0">
                <a:solidFill>
                  <a:schemeClr val="accent1"/>
                </a:solidFill>
                <a:latin typeface="Arial Black" panose="020B0A04020102020204" pitchFamily="34" charset="0"/>
              </a:rPr>
              <a:t>THE TEAM WORKS TOGETHER TO IDENTIFY ROOT CAUSE ISSUES, DEVELOP QUICK WIN AND LONG TERM SOLUTIONS AND TRANSFORM THE ENTIRE BUSINESS PROCESS.</a:t>
            </a: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8208" y="4510643"/>
            <a:ext cx="3334896" cy="198404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63534" y="4495799"/>
            <a:ext cx="3748239" cy="19988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41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600" y="1371600"/>
            <a:ext cx="7003001" cy="392260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251659"/>
            <a:ext cx="11506200" cy="530679"/>
          </a:xfrm>
        </p:spPr>
        <p:txBody>
          <a:bodyPr>
            <a:normAutofit fontScale="90000"/>
          </a:bodyPr>
          <a:lstStyle/>
          <a:p>
            <a:r>
              <a:rPr lang="en-US" dirty="0"/>
              <a:t>The process is engaging, highly visual and participative</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315574"/>
            <a:ext cx="3236260" cy="19572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54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1B27FD9-F38E-4DCB-B9D7-3F887D82C56E}"/>
              </a:ext>
            </a:extLst>
          </p:cNvPr>
          <p:cNvSpPr>
            <a:spLocks noGrp="1" noChangeArrowheads="1"/>
          </p:cNvSpPr>
          <p:nvPr>
            <p:ph type="title"/>
          </p:nvPr>
        </p:nvSpPr>
        <p:spPr>
          <a:xfrm>
            <a:off x="228600" y="176294"/>
            <a:ext cx="12954000" cy="456110"/>
          </a:xfrm>
        </p:spPr>
        <p:txBody>
          <a:bodyPr>
            <a:normAutofit fontScale="90000"/>
          </a:bodyPr>
          <a:lstStyle/>
          <a:p>
            <a:pPr eaLnBrk="1" hangingPunct="1"/>
            <a:r>
              <a:rPr lang="en-US" altLang="en-US" dirty="0"/>
              <a:t>Value-Stream Mapping</a:t>
            </a:r>
          </a:p>
        </p:txBody>
      </p:sp>
      <p:sp>
        <p:nvSpPr>
          <p:cNvPr id="36867" name="Rectangle 3">
            <a:extLst>
              <a:ext uri="{FF2B5EF4-FFF2-40B4-BE49-F238E27FC236}">
                <a16:creationId xmlns:a16="http://schemas.microsoft.com/office/drawing/2014/main" id="{CBB4A9F3-9548-4066-BBED-6D9BEA971C62}"/>
              </a:ext>
            </a:extLst>
          </p:cNvPr>
          <p:cNvSpPr>
            <a:spLocks noGrp="1" noChangeArrowheads="1"/>
          </p:cNvSpPr>
          <p:nvPr>
            <p:ph type="body" sz="half" idx="4294967295"/>
          </p:nvPr>
        </p:nvSpPr>
        <p:spPr>
          <a:xfrm>
            <a:off x="885498" y="1327910"/>
            <a:ext cx="2967037" cy="4392612"/>
          </a:xfrm>
        </p:spPr>
        <p:txBody>
          <a:bodyPr>
            <a:noAutofit/>
          </a:bodyPr>
          <a:lstStyle/>
          <a:p>
            <a:pPr marL="0" algn="ctr">
              <a:lnSpc>
                <a:spcPct val="100000"/>
              </a:lnSpc>
              <a:spcAft>
                <a:spcPts val="0"/>
              </a:spcAft>
            </a:pPr>
            <a:r>
              <a:rPr lang="en-US" altLang="en-US" sz="1800" b="1" dirty="0">
                <a:solidFill>
                  <a:schemeClr val="accent1"/>
                </a:solidFill>
              </a:rPr>
              <a:t>CUSTOMER VALUE ADD (CVA) QUESTIONS</a:t>
            </a:r>
          </a:p>
          <a:p>
            <a:pPr marL="0">
              <a:lnSpc>
                <a:spcPct val="12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20000"/>
              </a:lnSpc>
              <a:spcAft>
                <a:spcPts val="0"/>
              </a:spcAft>
            </a:pPr>
            <a:r>
              <a:rPr lang="en-US" altLang="en-US" sz="1600" dirty="0">
                <a:latin typeface="Arial" panose="020B0604020202020204" pitchFamily="34" charset="0"/>
                <a:cs typeface="Arial" panose="020B0604020202020204" pitchFamily="34" charset="0"/>
              </a:rPr>
              <a:t>Does the task add form, feature, or function to the product or service?</a:t>
            </a:r>
          </a:p>
          <a:p>
            <a:pPr marL="0">
              <a:lnSpc>
                <a:spcPct val="12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20000"/>
              </a:lnSpc>
              <a:spcAft>
                <a:spcPts val="0"/>
              </a:spcAft>
            </a:pPr>
            <a:r>
              <a:rPr lang="en-US" altLang="en-US" sz="1600" dirty="0">
                <a:latin typeface="Arial" panose="020B0604020202020204" pitchFamily="34" charset="0"/>
                <a:cs typeface="Arial" panose="020B0604020202020204" pitchFamily="34" charset="0"/>
              </a:rPr>
              <a:t>Does the task enable a competitive advantage (reduced price, faster delivery, etc.)?</a:t>
            </a:r>
          </a:p>
          <a:p>
            <a:pPr marL="0">
              <a:lnSpc>
                <a:spcPct val="12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20000"/>
              </a:lnSpc>
              <a:spcAft>
                <a:spcPts val="0"/>
              </a:spcAft>
            </a:pPr>
            <a:r>
              <a:rPr lang="en-US" altLang="en-US" sz="1600" dirty="0">
                <a:latin typeface="Arial" panose="020B0604020202020204" pitchFamily="34" charset="0"/>
                <a:cs typeface="Arial" panose="020B0604020202020204" pitchFamily="34" charset="0"/>
              </a:rPr>
              <a:t>Would the customer be willing to pay extra or prefer us over the competition if he or she knew we were doing this task?</a:t>
            </a:r>
          </a:p>
        </p:txBody>
      </p:sp>
      <p:sp>
        <p:nvSpPr>
          <p:cNvPr id="36868" name="Rectangle 4">
            <a:extLst>
              <a:ext uri="{FF2B5EF4-FFF2-40B4-BE49-F238E27FC236}">
                <a16:creationId xmlns:a16="http://schemas.microsoft.com/office/drawing/2014/main" id="{23221967-E8EF-4F93-B0B9-78367EBD5B11}"/>
              </a:ext>
            </a:extLst>
          </p:cNvPr>
          <p:cNvSpPr>
            <a:spLocks noGrp="1" noChangeArrowheads="1"/>
          </p:cNvSpPr>
          <p:nvPr>
            <p:ph type="body" sz="half" idx="4294967295"/>
          </p:nvPr>
        </p:nvSpPr>
        <p:spPr>
          <a:xfrm>
            <a:off x="7971167" y="1331517"/>
            <a:ext cx="3182936" cy="4816475"/>
          </a:xfrm>
          <a:noFill/>
        </p:spPr>
        <p:txBody>
          <a:bodyPr>
            <a:normAutofit/>
          </a:bodyPr>
          <a:lstStyle/>
          <a:p>
            <a:pPr marL="0" algn="ctr">
              <a:lnSpc>
                <a:spcPct val="100000"/>
              </a:lnSpc>
              <a:spcAft>
                <a:spcPts val="0"/>
              </a:spcAft>
            </a:pPr>
            <a:r>
              <a:rPr lang="en-US" altLang="en-US" sz="1800" b="1" dirty="0">
                <a:solidFill>
                  <a:schemeClr val="accent1"/>
                </a:solidFill>
              </a:rPr>
              <a:t>NON-VALUE ADD (NVA) QUESTIONS</a:t>
            </a:r>
          </a:p>
          <a:p>
            <a:pPr marL="0">
              <a:lnSpc>
                <a:spcPct val="10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00000"/>
              </a:lnSpc>
              <a:spcAft>
                <a:spcPts val="0"/>
              </a:spcAft>
            </a:pPr>
            <a:r>
              <a:rPr lang="en-US" altLang="en-US" sz="1600" dirty="0">
                <a:latin typeface="Arial" panose="020B0604020202020204" pitchFamily="34" charset="0"/>
                <a:cs typeface="Arial" panose="020B0604020202020204" pitchFamily="34" charset="0"/>
              </a:rPr>
              <a:t>If the customer knew we were doing this, would they request that we eliminate the activity so we could lower our prices?</a:t>
            </a:r>
          </a:p>
          <a:p>
            <a:pPr marL="0">
              <a:lnSpc>
                <a:spcPct val="10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00000"/>
              </a:lnSpc>
              <a:spcAft>
                <a:spcPts val="0"/>
              </a:spcAft>
            </a:pPr>
            <a:r>
              <a:rPr lang="en-US" altLang="en-US" sz="1600" dirty="0">
                <a:latin typeface="Arial" panose="020B0604020202020204" pitchFamily="34" charset="0"/>
                <a:cs typeface="Arial" panose="020B0604020202020204" pitchFamily="34" charset="0"/>
              </a:rPr>
              <a:t>Does the task fit into either of the other two categories?</a:t>
            </a:r>
          </a:p>
          <a:p>
            <a:pPr marL="0">
              <a:lnSpc>
                <a:spcPct val="100000"/>
              </a:lnSpc>
              <a:spcAft>
                <a:spcPts val="0"/>
              </a:spcAft>
            </a:pPr>
            <a:endParaRPr lang="en-US" altLang="en-US" sz="1600" dirty="0">
              <a:latin typeface="Arial" panose="020B0604020202020204" pitchFamily="34" charset="0"/>
              <a:cs typeface="Arial" panose="020B0604020202020204" pitchFamily="34" charset="0"/>
            </a:endParaRPr>
          </a:p>
          <a:p>
            <a:pPr marL="0">
              <a:lnSpc>
                <a:spcPct val="100000"/>
              </a:lnSpc>
              <a:spcAft>
                <a:spcPts val="0"/>
              </a:spcAft>
            </a:pPr>
            <a:r>
              <a:rPr lang="en-US" altLang="en-US" sz="1600" dirty="0">
                <a:latin typeface="Arial" panose="020B0604020202020204" pitchFamily="34" charset="0"/>
                <a:cs typeface="Arial" panose="020B0604020202020204" pitchFamily="34" charset="0"/>
              </a:rPr>
              <a:t>Can I eliminate or reduce this activity?</a:t>
            </a:r>
          </a:p>
        </p:txBody>
      </p:sp>
      <p:sp>
        <p:nvSpPr>
          <p:cNvPr id="36869" name="Rectangle 5">
            <a:extLst>
              <a:ext uri="{FF2B5EF4-FFF2-40B4-BE49-F238E27FC236}">
                <a16:creationId xmlns:a16="http://schemas.microsoft.com/office/drawing/2014/main" id="{6825CF20-AEF1-47A2-AE5C-52F9FA3368A4}"/>
              </a:ext>
            </a:extLst>
          </p:cNvPr>
          <p:cNvSpPr>
            <a:spLocks noChangeArrowheads="1"/>
          </p:cNvSpPr>
          <p:nvPr/>
        </p:nvSpPr>
        <p:spPr bwMode="auto">
          <a:xfrm>
            <a:off x="4387851" y="1371600"/>
            <a:ext cx="30480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8275" indent="-168275">
              <a:spcBef>
                <a:spcPct val="75000"/>
              </a:spcBef>
              <a:buClr>
                <a:schemeClr val="tx2"/>
              </a:buClr>
              <a:buSzPct val="80000"/>
              <a:buFont typeface="Wingdings" panose="05000000000000000000" pitchFamily="2" charset="2"/>
              <a:buChar char="u"/>
              <a:tabLst>
                <a:tab pos="1831975" algn="l"/>
              </a:tabLst>
              <a:defRPr sz="2200">
                <a:solidFill>
                  <a:schemeClr val="tx1"/>
                </a:solidFill>
                <a:latin typeface="Tahoma" panose="020B0604030504040204" pitchFamily="34" charset="0"/>
              </a:defRPr>
            </a:lvl1pPr>
            <a:lvl2pPr marL="434975" indent="-152400">
              <a:spcBef>
                <a:spcPct val="25000"/>
              </a:spcBef>
              <a:buClr>
                <a:schemeClr val="tx2"/>
              </a:buClr>
              <a:buSzPct val="80000"/>
              <a:buFont typeface="Wingdings" panose="05000000000000000000" pitchFamily="2" charset="2"/>
              <a:buChar char="n"/>
              <a:tabLst>
                <a:tab pos="1831975" algn="l"/>
              </a:tabLst>
              <a:defRPr sz="20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tabLst>
                <a:tab pos="1831975" algn="l"/>
              </a:tabLst>
              <a:defRPr sz="24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tabLst>
                <a:tab pos="1831975" algn="l"/>
              </a:tabLst>
              <a:defRPr sz="1600">
                <a:solidFill>
                  <a:schemeClr val="tx1"/>
                </a:solidFill>
                <a:latin typeface="Tahoma" panose="020B0604030504040204" pitchFamily="34" charset="0"/>
              </a:defRPr>
            </a:lvl9pPr>
          </a:lstStyle>
          <a:p>
            <a:pPr algn="ctr" eaLnBrk="1" hangingPunct="1">
              <a:spcBef>
                <a:spcPts val="0"/>
              </a:spcBef>
              <a:buFont typeface="Wingdings" panose="05000000000000000000" pitchFamily="2" charset="2"/>
              <a:buNone/>
            </a:pPr>
            <a:r>
              <a:rPr lang="en-US" altLang="en-US" sz="1800" b="1" dirty="0">
                <a:solidFill>
                  <a:schemeClr val="accent1"/>
                </a:solidFill>
                <a:latin typeface="Arial Black" panose="020B0A04020102020204" pitchFamily="34" charset="0"/>
              </a:rPr>
              <a:t>BUSINESS VALUE ADD (BVA) QUESTIONS</a:t>
            </a:r>
          </a:p>
          <a:p>
            <a:pPr marL="0" indent="0" eaLnBrk="1" hangingPunct="1">
              <a:spcBef>
                <a:spcPts val="0"/>
              </a:spcBef>
              <a:buNone/>
            </a:pPr>
            <a:endParaRPr lang="en-US" altLang="en-US" sz="16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600" dirty="0">
                <a:latin typeface="Arial" panose="020B0604020202020204" pitchFamily="34" charset="0"/>
                <a:cs typeface="Arial" panose="020B0604020202020204" pitchFamily="34" charset="0"/>
              </a:rPr>
              <a:t>Does this task reduce owner financial risk? </a:t>
            </a:r>
          </a:p>
          <a:p>
            <a:pPr marL="0" indent="0" eaLnBrk="1" hangingPunct="1">
              <a:spcBef>
                <a:spcPts val="0"/>
              </a:spcBef>
              <a:buNone/>
            </a:pPr>
            <a:endParaRPr lang="en-US" altLang="en-US" sz="16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600" dirty="0">
                <a:latin typeface="Arial" panose="020B0604020202020204" pitchFamily="34" charset="0"/>
                <a:cs typeface="Arial" panose="020B0604020202020204" pitchFamily="34" charset="0"/>
              </a:rPr>
              <a:t>Does this task support financial reporting requirements? </a:t>
            </a:r>
          </a:p>
          <a:p>
            <a:pPr marL="0" indent="0" eaLnBrk="1" hangingPunct="1">
              <a:spcBef>
                <a:spcPts val="0"/>
              </a:spcBef>
              <a:buNone/>
            </a:pPr>
            <a:endParaRPr lang="en-US" altLang="en-US" sz="16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600" dirty="0">
                <a:latin typeface="Arial" panose="020B0604020202020204" pitchFamily="34" charset="0"/>
                <a:cs typeface="Arial" panose="020B0604020202020204" pitchFamily="34" charset="0"/>
              </a:rPr>
              <a:t>Would the process of producing/selling the product break down if this task were removed? </a:t>
            </a:r>
          </a:p>
          <a:p>
            <a:pPr marL="0" indent="0" eaLnBrk="1" hangingPunct="1">
              <a:spcBef>
                <a:spcPts val="0"/>
              </a:spcBef>
              <a:buNone/>
            </a:pPr>
            <a:endParaRPr lang="en-US" altLang="en-US" sz="1600" dirty="0">
              <a:latin typeface="Arial" panose="020B0604020202020204" pitchFamily="34" charset="0"/>
              <a:cs typeface="Arial" panose="020B0604020202020204" pitchFamily="34" charset="0"/>
            </a:endParaRPr>
          </a:p>
          <a:p>
            <a:pPr marL="0" indent="0" eaLnBrk="1" hangingPunct="1">
              <a:spcBef>
                <a:spcPts val="0"/>
              </a:spcBef>
              <a:buNone/>
            </a:pPr>
            <a:r>
              <a:rPr lang="en-US" altLang="en-US" sz="1600" dirty="0">
                <a:latin typeface="Arial" panose="020B0604020202020204" pitchFamily="34" charset="0"/>
                <a:cs typeface="Arial" panose="020B0604020202020204" pitchFamily="34" charset="0"/>
              </a:rPr>
              <a:t>Is this task required by law or regulation?</a:t>
            </a:r>
          </a:p>
        </p:txBody>
      </p:sp>
      <p:sp>
        <p:nvSpPr>
          <p:cNvPr id="2" name="Footer Placeholder 1">
            <a:extLst>
              <a:ext uri="{FF2B5EF4-FFF2-40B4-BE49-F238E27FC236}">
                <a16:creationId xmlns:a16="http://schemas.microsoft.com/office/drawing/2014/main" id="{E5CE9E09-D574-4864-A9CA-271AB107EE46}"/>
              </a:ext>
            </a:extLst>
          </p:cNvPr>
          <p:cNvSpPr>
            <a:spLocks noGrp="1"/>
          </p:cNvSpPr>
          <p:nvPr>
            <p:ph type="ftr" sz="quarter" idx="16"/>
          </p:nvPr>
        </p:nvSpPr>
        <p:spPr>
          <a:xfrm>
            <a:off x="685803" y="6366609"/>
            <a:ext cx="5714999" cy="206375"/>
          </a:xfrm>
        </p:spPr>
        <p:txBody>
          <a:bodyPr/>
          <a:lstStyle/>
          <a:p>
            <a:r>
              <a:rPr lang="en-US"/>
              <a:t>Copyright 2018 Accenture. All rights reserved.</a:t>
            </a:r>
            <a:endParaRPr lang="en-US" dirty="0"/>
          </a:p>
        </p:txBody>
      </p:sp>
      <p:sp>
        <p:nvSpPr>
          <p:cNvPr id="7" name="Text Placeholder 9">
            <a:extLst>
              <a:ext uri="{FF2B5EF4-FFF2-40B4-BE49-F238E27FC236}">
                <a16:creationId xmlns:a16="http://schemas.microsoft.com/office/drawing/2014/main" id="{4E4F46DE-2F3B-430D-9634-E36204E627BB}"/>
              </a:ext>
            </a:extLst>
          </p:cNvPr>
          <p:cNvSpPr txBox="1">
            <a:spLocks/>
          </p:cNvSpPr>
          <p:nvPr/>
        </p:nvSpPr>
        <p:spPr>
          <a:xfrm>
            <a:off x="152400" y="609600"/>
            <a:ext cx="11597640" cy="456110"/>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VALUE ADDED TIME – A CUSTOMER PERSPECTIVE</a:t>
            </a:r>
          </a:p>
        </p:txBody>
      </p:sp>
    </p:spTree>
    <p:extLst>
      <p:ext uri="{BB962C8B-B14F-4D97-AF65-F5344CB8AC3E}">
        <p14:creationId xmlns:p14="http://schemas.microsoft.com/office/powerpoint/2010/main" val="36897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p>
            <a:r>
              <a:rPr lang="en-US" dirty="0"/>
              <a:t>Copyright 2018 Accenture. All rights reserved.</a:t>
            </a:r>
          </a:p>
        </p:txBody>
      </p:sp>
      <p:sp>
        <p:nvSpPr>
          <p:cNvPr id="4" name="Title 3"/>
          <p:cNvSpPr>
            <a:spLocks noGrp="1"/>
          </p:cNvSpPr>
          <p:nvPr>
            <p:ph type="title"/>
          </p:nvPr>
        </p:nvSpPr>
        <p:spPr/>
        <p:txBody>
          <a:bodyPr>
            <a:normAutofit/>
          </a:bodyPr>
          <a:lstStyle/>
          <a:p>
            <a:r>
              <a:rPr lang="en-US" altLang="en-US" dirty="0"/>
              <a:t>Feedback Plan – Kaizen event</a:t>
            </a:r>
            <a:endParaRPr lang="en-US" dirty="0"/>
          </a:p>
        </p:txBody>
      </p:sp>
      <p:sp>
        <p:nvSpPr>
          <p:cNvPr id="5" name="TextBox 4"/>
          <p:cNvSpPr txBox="1"/>
          <p:nvPr/>
        </p:nvSpPr>
        <p:spPr>
          <a:xfrm>
            <a:off x="914401" y="2057400"/>
            <a:ext cx="4648200" cy="2682240"/>
          </a:xfrm>
          <a:prstGeom prst="rect">
            <a:avLst/>
          </a:prstGeom>
          <a:noFill/>
        </p:spPr>
        <p:txBody>
          <a:bodyPr wrap="square" lIns="0" tIns="0" rIns="0" bIns="45720" rtlCol="0">
            <a:noAutofit/>
          </a:bodyPr>
          <a:lstStyle/>
          <a:p>
            <a:pPr>
              <a:spcAft>
                <a:spcPts val="1200"/>
              </a:spcAft>
            </a:pPr>
            <a:r>
              <a:rPr lang="en-US" sz="2000" dirty="0">
                <a:solidFill>
                  <a:schemeClr val="accent1"/>
                </a:solidFill>
                <a:latin typeface="Arial Black" panose="020B0A04020102020204" pitchFamily="34" charset="0"/>
                <a:cs typeface="Arial" panose="020B0604020202020204" pitchFamily="34" charset="0"/>
              </a:rPr>
              <a:t>MIDPOINT REVIEW (1 HOUR)</a:t>
            </a:r>
          </a:p>
          <a:p>
            <a:pPr marL="342900" indent="-342900">
              <a:spcBef>
                <a:spcPct val="500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Purpose of review is to update sponsor on team findings &amp; proposed kaizen activity for implementation (“new” solution).  </a:t>
            </a:r>
          </a:p>
          <a:p>
            <a:pPr marL="342900" indent="-342900">
              <a:spcBef>
                <a:spcPct val="500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Sponsor support will be needed to address any obstacles the team has identified.</a:t>
            </a:r>
          </a:p>
          <a:p>
            <a:pPr marL="342900" indent="-342900">
              <a:spcAft>
                <a:spcPts val="12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6248400" y="2057400"/>
            <a:ext cx="4907280" cy="3352800"/>
          </a:xfrm>
          <a:prstGeom prst="rect">
            <a:avLst/>
          </a:prstGeom>
          <a:noFill/>
        </p:spPr>
        <p:txBody>
          <a:bodyPr wrap="square" lIns="0" tIns="0" rIns="0" bIns="45720" rtlCol="0">
            <a:noAutofit/>
          </a:bodyPr>
          <a:lstStyle/>
          <a:p>
            <a:pPr>
              <a:spcAft>
                <a:spcPts val="1200"/>
              </a:spcAft>
            </a:pPr>
            <a:r>
              <a:rPr lang="en-US" sz="2000" dirty="0">
                <a:solidFill>
                  <a:schemeClr val="accent1"/>
                </a:solidFill>
                <a:latin typeface="Arial Black" panose="020B0A04020102020204" pitchFamily="34" charset="0"/>
                <a:cs typeface="Arial" panose="020B0604020202020204" pitchFamily="34" charset="0"/>
              </a:rPr>
              <a:t>FINAL REVIEW (2 HOURS)</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Kaizen team will inform the process owners &amp; sponsors on findings, progress and results obtained (proposed new “solution”).  </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Sponsor will use this time for team recognition. </a:t>
            </a:r>
          </a:p>
        </p:txBody>
      </p:sp>
    </p:spTree>
    <p:extLst>
      <p:ext uri="{BB962C8B-B14F-4D97-AF65-F5344CB8AC3E}">
        <p14:creationId xmlns:p14="http://schemas.microsoft.com/office/powerpoint/2010/main" val="339770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21"/>
            <a:ext cx="9585279" cy="530679"/>
          </a:xfrm>
        </p:spPr>
        <p:txBody>
          <a:bodyPr>
            <a:normAutofit/>
          </a:bodyPr>
          <a:lstStyle/>
          <a:p>
            <a:r>
              <a:rPr lang="en-US" dirty="0"/>
              <a:t>Benefits of Culture Change</a:t>
            </a:r>
          </a:p>
        </p:txBody>
      </p:sp>
      <p:graphicFrame>
        <p:nvGraphicFramePr>
          <p:cNvPr id="6" name="Diagram 5"/>
          <p:cNvGraphicFramePr/>
          <p:nvPr>
            <p:extLst>
              <p:ext uri="{D42A27DB-BD31-4B8C-83A1-F6EECF244321}">
                <p14:modId xmlns:p14="http://schemas.microsoft.com/office/powerpoint/2010/main" val="3297991947"/>
              </p:ext>
            </p:extLst>
          </p:nvPr>
        </p:nvGraphicFramePr>
        <p:xfrm>
          <a:off x="1638300" y="1441450"/>
          <a:ext cx="8915400" cy="5210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9">
            <a:extLst>
              <a:ext uri="{FF2B5EF4-FFF2-40B4-BE49-F238E27FC236}">
                <a16:creationId xmlns:a16="http://schemas.microsoft.com/office/drawing/2014/main" id="{096C75A0-11A2-4610-9478-BFF67A0E4CD1}"/>
              </a:ext>
            </a:extLst>
          </p:cNvPr>
          <p:cNvSpPr txBox="1">
            <a:spLocks/>
          </p:cNvSpPr>
          <p:nvPr/>
        </p:nvSpPr>
        <p:spPr>
          <a:xfrm>
            <a:off x="99656" y="758371"/>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THROUGH PROCESS IMPROVEMENT</a:t>
            </a:r>
          </a:p>
        </p:txBody>
      </p:sp>
    </p:spTree>
    <p:extLst>
      <p:ext uri="{BB962C8B-B14F-4D97-AF65-F5344CB8AC3E}">
        <p14:creationId xmlns:p14="http://schemas.microsoft.com/office/powerpoint/2010/main" val="36200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46" y="304800"/>
            <a:ext cx="9550401" cy="530679"/>
          </a:xfrm>
        </p:spPr>
        <p:txBody>
          <a:bodyPr>
            <a:normAutofit/>
          </a:bodyPr>
          <a:lstStyle/>
          <a:p>
            <a:r>
              <a:rPr lang="en-US" dirty="0"/>
              <a:t>When to Bring in BPR/Kaizen?</a:t>
            </a:r>
          </a:p>
        </p:txBody>
      </p:sp>
      <p:sp>
        <p:nvSpPr>
          <p:cNvPr id="4" name="Text Placeholder 3"/>
          <p:cNvSpPr>
            <a:spLocks noGrp="1"/>
          </p:cNvSpPr>
          <p:nvPr>
            <p:ph type="body" sz="quarter" idx="13"/>
          </p:nvPr>
        </p:nvSpPr>
        <p:spPr>
          <a:xfrm>
            <a:off x="225946" y="1082101"/>
            <a:ext cx="11432654" cy="5322235"/>
          </a:xfrm>
        </p:spPr>
        <p:txBody>
          <a:bodyPr>
            <a:normAutofit/>
          </a:bodyPr>
          <a:lstStyle/>
          <a:p>
            <a:pPr marL="398461" indent="-342900">
              <a:buFont typeface="Arial" panose="020B0604020202020204" pitchFamily="34" charset="0"/>
              <a:buChar char="•"/>
            </a:pPr>
            <a:r>
              <a:rPr lang="en-US" dirty="0"/>
              <a:t>Preparation for a technology implementation</a:t>
            </a:r>
          </a:p>
          <a:p>
            <a:pPr marL="398461" indent="-342900">
              <a:buFont typeface="Arial" panose="020B0604020202020204" pitchFamily="34" charset="0"/>
              <a:buChar char="•"/>
            </a:pPr>
            <a:r>
              <a:rPr lang="en-US" dirty="0"/>
              <a:t>Reaction to limited process capacity</a:t>
            </a:r>
          </a:p>
          <a:p>
            <a:pPr marL="398461" indent="-342900">
              <a:buFont typeface="Arial" panose="020B0604020202020204" pitchFamily="34" charset="0"/>
              <a:buChar char="•"/>
            </a:pPr>
            <a:r>
              <a:rPr lang="en-US" dirty="0"/>
              <a:t>Developing understanding of current state process</a:t>
            </a:r>
          </a:p>
          <a:p>
            <a:pPr marL="398461" indent="-342900">
              <a:buFont typeface="Arial" panose="020B0604020202020204" pitchFamily="34" charset="0"/>
              <a:buChar char="•"/>
            </a:pPr>
            <a:r>
              <a:rPr lang="en-US" dirty="0"/>
              <a:t>Developing understanding of how the agency’s business processes interact within their operations universe</a:t>
            </a:r>
          </a:p>
          <a:p>
            <a:pPr marL="398461" indent="-342900">
              <a:buFont typeface="Arial" panose="020B0604020202020204" pitchFamily="34" charset="0"/>
              <a:buChar char="•"/>
            </a:pPr>
            <a:r>
              <a:rPr lang="en-US" dirty="0"/>
              <a:t>Developing a culture of continuous improvement</a:t>
            </a:r>
          </a:p>
          <a:p>
            <a:pPr marL="398461" indent="-342900">
              <a:buFont typeface="Arial" panose="020B0604020202020204" pitchFamily="34" charset="0"/>
              <a:buChar char="•"/>
            </a:pPr>
            <a:r>
              <a:rPr lang="en-US" dirty="0"/>
              <a:t>Strategic and Tactical IT Transformation</a:t>
            </a:r>
          </a:p>
          <a:p>
            <a:pPr marL="0"/>
            <a:endParaRPr lang="en-US" sz="2000" dirty="0"/>
          </a:p>
        </p:txBody>
      </p:sp>
    </p:spTree>
    <p:extLst>
      <p:ext uri="{BB962C8B-B14F-4D97-AF65-F5344CB8AC3E}">
        <p14:creationId xmlns:p14="http://schemas.microsoft.com/office/powerpoint/2010/main" val="26907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9" y="341698"/>
            <a:ext cx="9550401" cy="530679"/>
          </a:xfrm>
        </p:spPr>
        <p:txBody>
          <a:bodyPr>
            <a:normAutofit/>
          </a:bodyPr>
          <a:lstStyle/>
          <a:p>
            <a:r>
              <a:rPr lang="en-US" dirty="0"/>
              <a:t>BPR Workshop Menu</a:t>
            </a:r>
          </a:p>
        </p:txBody>
      </p:sp>
      <p:sp>
        <p:nvSpPr>
          <p:cNvPr id="5" name="TextBox 4"/>
          <p:cNvSpPr txBox="1"/>
          <p:nvPr/>
        </p:nvSpPr>
        <p:spPr>
          <a:xfrm>
            <a:off x="7965552" y="1360392"/>
            <a:ext cx="2469123" cy="2150195"/>
          </a:xfrm>
          <a:prstGeom prst="rect">
            <a:avLst/>
          </a:prstGeom>
          <a:noFill/>
        </p:spPr>
        <p:txBody>
          <a:bodyPr wrap="square" lIns="36000" tIns="36000" rIns="36000" bIns="36000" rtlCol="0">
            <a:spAutoFit/>
          </a:bodyPr>
          <a:lstStyle/>
          <a:p>
            <a:r>
              <a:rPr lang="en-US" sz="1500" b="1" dirty="0"/>
              <a:t>Process Standardization </a:t>
            </a:r>
            <a:r>
              <a:rPr lang="en-US" sz="1500" dirty="0"/>
              <a:t>involves changing various parts of the process (that are being executed inconsistently) so there is a uniform, consistent way of executing the process across locations, functions, departments, </a:t>
            </a:r>
          </a:p>
        </p:txBody>
      </p:sp>
      <p:sp>
        <p:nvSpPr>
          <p:cNvPr id="6" name="TextBox 5"/>
          <p:cNvSpPr txBox="1"/>
          <p:nvPr/>
        </p:nvSpPr>
        <p:spPr>
          <a:xfrm>
            <a:off x="2003193" y="1370756"/>
            <a:ext cx="1692956" cy="2658026"/>
          </a:xfrm>
          <a:prstGeom prst="rect">
            <a:avLst/>
          </a:prstGeom>
          <a:noFill/>
        </p:spPr>
        <p:txBody>
          <a:bodyPr wrap="square" lIns="36000" tIns="36000" rIns="36000" bIns="36000" rtlCol="0">
            <a:spAutoFit/>
          </a:bodyPr>
          <a:lstStyle/>
          <a:p>
            <a:pPr>
              <a:defRPr/>
            </a:pPr>
            <a:r>
              <a:rPr lang="en-US" sz="1400" b="1" dirty="0"/>
              <a:t>Process Optimization </a:t>
            </a:r>
            <a:r>
              <a:rPr lang="en-US" sz="1400" dirty="0"/>
              <a:t>involves changing various aspects of the process (people, process, technology, policy) to affect improved efficiency and effectiveness in the Future State.</a:t>
            </a:r>
          </a:p>
        </p:txBody>
      </p:sp>
      <p:sp>
        <p:nvSpPr>
          <p:cNvPr id="7" name="Rectangle 6"/>
          <p:cNvSpPr/>
          <p:nvPr/>
        </p:nvSpPr>
        <p:spPr>
          <a:xfrm>
            <a:off x="1951130" y="5353066"/>
            <a:ext cx="4966639" cy="1077218"/>
          </a:xfrm>
          <a:prstGeom prst="rect">
            <a:avLst/>
          </a:prstGeom>
        </p:spPr>
        <p:txBody>
          <a:bodyPr wrap="square">
            <a:spAutoFit/>
          </a:bodyPr>
          <a:lstStyle/>
          <a:p>
            <a:pPr>
              <a:defRPr/>
            </a:pPr>
            <a:r>
              <a:rPr lang="en-US" sz="1600" b="1" dirty="0"/>
              <a:t>Replication</a:t>
            </a:r>
            <a:r>
              <a:rPr lang="en-US" sz="1600" dirty="0"/>
              <a:t> candidates are similar to a process that has already been through a workshop, so that opportunities may be able to be translated to benefits in several other processes.</a:t>
            </a:r>
          </a:p>
        </p:txBody>
      </p:sp>
      <p:sp>
        <p:nvSpPr>
          <p:cNvPr id="8" name="TextBox 7"/>
          <p:cNvSpPr txBox="1"/>
          <p:nvPr/>
        </p:nvSpPr>
        <p:spPr>
          <a:xfrm>
            <a:off x="8410026" y="4426522"/>
            <a:ext cx="1996501" cy="2042473"/>
          </a:xfrm>
          <a:prstGeom prst="rect">
            <a:avLst/>
          </a:prstGeom>
          <a:noFill/>
        </p:spPr>
        <p:txBody>
          <a:bodyPr wrap="square" lIns="36000" tIns="36000" rIns="36000" bIns="36000" rtlCol="0">
            <a:spAutoFit/>
          </a:bodyPr>
          <a:lstStyle/>
          <a:p>
            <a:pPr>
              <a:defRPr/>
            </a:pPr>
            <a:r>
              <a:rPr lang="en-US" sz="1600" b="1" dirty="0"/>
              <a:t>Elimination</a:t>
            </a:r>
            <a:r>
              <a:rPr lang="en-US" sz="1600" dirty="0"/>
              <a:t> is employed when it is determined that the process or sub-process is no longer necessary to perform in the agency’s universe.</a:t>
            </a:r>
          </a:p>
        </p:txBody>
      </p:sp>
      <p:sp>
        <p:nvSpPr>
          <p:cNvPr id="9" name="TextBox 8"/>
          <p:cNvSpPr txBox="1"/>
          <p:nvPr/>
        </p:nvSpPr>
        <p:spPr>
          <a:xfrm>
            <a:off x="5043968" y="3989798"/>
            <a:ext cx="3284233" cy="1149921"/>
          </a:xfrm>
          <a:prstGeom prst="rect">
            <a:avLst/>
          </a:prstGeom>
          <a:noFill/>
        </p:spPr>
        <p:txBody>
          <a:bodyPr wrap="square" lIns="36000" tIns="36000" rIns="36000" bIns="36000" rtlCol="0">
            <a:spAutoFit/>
          </a:bodyPr>
          <a:lstStyle/>
          <a:p>
            <a:pPr>
              <a:defRPr/>
            </a:pPr>
            <a:r>
              <a:rPr lang="en-US" sz="1400" b="1" dirty="0"/>
              <a:t>Innovation</a:t>
            </a:r>
            <a:r>
              <a:rPr lang="en-US" sz="1400" dirty="0"/>
              <a:t> is employed when the current process is so dysfunctional, that it is scrapped entirely and a new process is developed on a clean sheet of paper.</a:t>
            </a:r>
          </a:p>
        </p:txBody>
      </p:sp>
      <p:grpSp>
        <p:nvGrpSpPr>
          <p:cNvPr id="11" name="Group 10"/>
          <p:cNvGrpSpPr/>
          <p:nvPr/>
        </p:nvGrpSpPr>
        <p:grpSpPr>
          <a:xfrm>
            <a:off x="3980121" y="4125972"/>
            <a:ext cx="907945" cy="909744"/>
            <a:chOff x="3194051" y="1312863"/>
            <a:chExt cx="681038" cy="708025"/>
          </a:xfrm>
        </p:grpSpPr>
        <p:sp>
          <p:nvSpPr>
            <p:cNvPr id="12" name="Freeform 34"/>
            <p:cNvSpPr>
              <a:spLocks noEditPoints="1"/>
            </p:cNvSpPr>
            <p:nvPr/>
          </p:nvSpPr>
          <p:spPr bwMode="auto">
            <a:xfrm>
              <a:off x="3376613" y="1312863"/>
              <a:ext cx="325438" cy="385763"/>
            </a:xfrm>
            <a:custGeom>
              <a:avLst/>
              <a:gdLst>
                <a:gd name="T0" fmla="*/ 293 w 478"/>
                <a:gd name="T1" fmla="*/ 361 h 565"/>
                <a:gd name="T2" fmla="*/ 297 w 478"/>
                <a:gd name="T3" fmla="*/ 359 h 565"/>
                <a:gd name="T4" fmla="*/ 372 w 478"/>
                <a:gd name="T5" fmla="*/ 239 h 565"/>
                <a:gd name="T6" fmla="*/ 239 w 478"/>
                <a:gd name="T7" fmla="*/ 106 h 565"/>
                <a:gd name="T8" fmla="*/ 106 w 478"/>
                <a:gd name="T9" fmla="*/ 239 h 565"/>
                <a:gd name="T10" fmla="*/ 181 w 478"/>
                <a:gd name="T11" fmla="*/ 358 h 565"/>
                <a:gd name="T12" fmla="*/ 190 w 478"/>
                <a:gd name="T13" fmla="*/ 399 h 565"/>
                <a:gd name="T14" fmla="*/ 231 w 478"/>
                <a:gd name="T15" fmla="*/ 296 h 565"/>
                <a:gd name="T16" fmla="*/ 260 w 478"/>
                <a:gd name="T17" fmla="*/ 137 h 565"/>
                <a:gd name="T18" fmla="*/ 295 w 478"/>
                <a:gd name="T19" fmla="*/ 241 h 565"/>
                <a:gd name="T20" fmla="*/ 288 w 478"/>
                <a:gd name="T21" fmla="*/ 399 h 565"/>
                <a:gd name="T22" fmla="*/ 288 w 478"/>
                <a:gd name="T23" fmla="*/ 372 h 565"/>
                <a:gd name="T24" fmla="*/ 361 w 478"/>
                <a:gd name="T25" fmla="*/ 103 h 565"/>
                <a:gd name="T26" fmla="*/ 375 w 478"/>
                <a:gd name="T27" fmla="*/ 117 h 565"/>
                <a:gd name="T28" fmla="*/ 415 w 478"/>
                <a:gd name="T29" fmla="*/ 77 h 565"/>
                <a:gd name="T30" fmla="*/ 391 w 478"/>
                <a:gd name="T31" fmla="*/ 62 h 565"/>
                <a:gd name="T32" fmla="*/ 103 w 478"/>
                <a:gd name="T33" fmla="*/ 361 h 565"/>
                <a:gd name="T34" fmla="*/ 117 w 478"/>
                <a:gd name="T35" fmla="*/ 375 h 565"/>
                <a:gd name="T36" fmla="*/ 77 w 478"/>
                <a:gd name="T37" fmla="*/ 415 h 565"/>
                <a:gd name="T38" fmla="*/ 62 w 478"/>
                <a:gd name="T39" fmla="*/ 391 h 565"/>
                <a:gd name="T40" fmla="*/ 375 w 478"/>
                <a:gd name="T41" fmla="*/ 361 h 565"/>
                <a:gd name="T42" fmla="*/ 361 w 478"/>
                <a:gd name="T43" fmla="*/ 375 h 565"/>
                <a:gd name="T44" fmla="*/ 401 w 478"/>
                <a:gd name="T45" fmla="*/ 415 h 565"/>
                <a:gd name="T46" fmla="*/ 416 w 478"/>
                <a:gd name="T47" fmla="*/ 391 h 565"/>
                <a:gd name="T48" fmla="*/ 117 w 478"/>
                <a:gd name="T49" fmla="*/ 103 h 565"/>
                <a:gd name="T50" fmla="*/ 103 w 478"/>
                <a:gd name="T51" fmla="*/ 117 h 565"/>
                <a:gd name="T52" fmla="*/ 63 w 478"/>
                <a:gd name="T53" fmla="*/ 77 h 565"/>
                <a:gd name="T54" fmla="*/ 87 w 478"/>
                <a:gd name="T55" fmla="*/ 62 h 565"/>
                <a:gd name="T56" fmla="*/ 181 w 478"/>
                <a:gd name="T57" fmla="*/ 482 h 565"/>
                <a:gd name="T58" fmla="*/ 297 w 478"/>
                <a:gd name="T59" fmla="*/ 443 h 565"/>
                <a:gd name="T60" fmla="*/ 181 w 478"/>
                <a:gd name="T61" fmla="*/ 482 h 565"/>
                <a:gd name="T62" fmla="*/ 185 w 478"/>
                <a:gd name="T63" fmla="*/ 499 h 565"/>
                <a:gd name="T64" fmla="*/ 283 w 478"/>
                <a:gd name="T65" fmla="*/ 510 h 565"/>
                <a:gd name="T66" fmla="*/ 297 w 478"/>
                <a:gd name="T67" fmla="*/ 483 h 565"/>
                <a:gd name="T68" fmla="*/ 297 w 478"/>
                <a:gd name="T69" fmla="*/ 425 h 565"/>
                <a:gd name="T70" fmla="*/ 181 w 478"/>
                <a:gd name="T71" fmla="*/ 417 h 565"/>
                <a:gd name="T72" fmla="*/ 248 w 478"/>
                <a:gd name="T73" fmla="*/ 57 h 565"/>
                <a:gd name="T74" fmla="*/ 230 w 478"/>
                <a:gd name="T75" fmla="*/ 57 h 565"/>
                <a:gd name="T76" fmla="*/ 229 w 478"/>
                <a:gd name="T77" fmla="*/ 0 h 565"/>
                <a:gd name="T78" fmla="*/ 257 w 478"/>
                <a:gd name="T79" fmla="*/ 7 h 565"/>
                <a:gd name="T80" fmla="*/ 421 w 478"/>
                <a:gd name="T81" fmla="*/ 230 h 565"/>
                <a:gd name="T82" fmla="*/ 421 w 478"/>
                <a:gd name="T83" fmla="*/ 248 h 565"/>
                <a:gd name="T84" fmla="*/ 478 w 478"/>
                <a:gd name="T85" fmla="*/ 249 h 565"/>
                <a:gd name="T86" fmla="*/ 471 w 478"/>
                <a:gd name="T87" fmla="*/ 221 h 565"/>
                <a:gd name="T88" fmla="*/ 57 w 478"/>
                <a:gd name="T89" fmla="*/ 230 h 565"/>
                <a:gd name="T90" fmla="*/ 57 w 478"/>
                <a:gd name="T91" fmla="*/ 248 h 565"/>
                <a:gd name="T92" fmla="*/ 0 w 478"/>
                <a:gd name="T93" fmla="*/ 249 h 565"/>
                <a:gd name="T94" fmla="*/ 7 w 478"/>
                <a:gd name="T95" fmla="*/ 221 h 565"/>
                <a:gd name="T96" fmla="*/ 274 w 478"/>
                <a:gd name="T97" fmla="*/ 539 h 565"/>
                <a:gd name="T98" fmla="*/ 231 w 478"/>
                <a:gd name="T99" fmla="*/ 565 h 565"/>
                <a:gd name="T100" fmla="*/ 189 w 478"/>
                <a:gd name="T101" fmla="*/ 539 h 565"/>
                <a:gd name="T102" fmla="*/ 156 w 478"/>
                <a:gd name="T103" fmla="*/ 512 h 565"/>
                <a:gd name="T104" fmla="*/ 152 w 478"/>
                <a:gd name="T105" fmla="*/ 502 h 565"/>
                <a:gd name="T106" fmla="*/ 161 w 478"/>
                <a:gd name="T107" fmla="*/ 391 h 565"/>
                <a:gd name="T108" fmla="*/ 103 w 478"/>
                <a:gd name="T109" fmla="*/ 331 h 565"/>
                <a:gd name="T110" fmla="*/ 128 w 478"/>
                <a:gd name="T111" fmla="*/ 126 h 565"/>
                <a:gd name="T112" fmla="*/ 350 w 478"/>
                <a:gd name="T113" fmla="*/ 126 h 565"/>
                <a:gd name="T114" fmla="*/ 375 w 478"/>
                <a:gd name="T115" fmla="*/ 331 h 565"/>
                <a:gd name="T116" fmla="*/ 317 w 478"/>
                <a:gd name="T117" fmla="*/ 391 h 565"/>
                <a:gd name="T118" fmla="*/ 326 w 478"/>
                <a:gd name="T119" fmla="*/ 502 h 565"/>
                <a:gd name="T120" fmla="*/ 299 w 478"/>
                <a:gd name="T121" fmla="*/ 534 h 565"/>
                <a:gd name="T122" fmla="*/ 289 w 478"/>
                <a:gd name="T123" fmla="*/ 53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 h="565">
                  <a:moveTo>
                    <a:pt x="293" y="361"/>
                  </a:moveTo>
                  <a:cubicBezTo>
                    <a:pt x="293" y="361"/>
                    <a:pt x="293" y="361"/>
                    <a:pt x="293" y="361"/>
                  </a:cubicBezTo>
                  <a:cubicBezTo>
                    <a:pt x="293" y="361"/>
                    <a:pt x="293" y="361"/>
                    <a:pt x="293" y="361"/>
                  </a:cubicBezTo>
                  <a:cubicBezTo>
                    <a:pt x="294" y="360"/>
                    <a:pt x="295" y="359"/>
                    <a:pt x="297" y="359"/>
                  </a:cubicBezTo>
                  <a:cubicBezTo>
                    <a:pt x="319" y="348"/>
                    <a:pt x="338" y="334"/>
                    <a:pt x="351" y="314"/>
                  </a:cubicBezTo>
                  <a:cubicBezTo>
                    <a:pt x="364" y="295"/>
                    <a:pt x="372" y="271"/>
                    <a:pt x="372" y="239"/>
                  </a:cubicBezTo>
                  <a:cubicBezTo>
                    <a:pt x="372" y="207"/>
                    <a:pt x="356" y="172"/>
                    <a:pt x="330" y="146"/>
                  </a:cubicBezTo>
                  <a:cubicBezTo>
                    <a:pt x="306" y="122"/>
                    <a:pt x="274" y="106"/>
                    <a:pt x="239" y="106"/>
                  </a:cubicBezTo>
                  <a:cubicBezTo>
                    <a:pt x="204" y="106"/>
                    <a:pt x="172" y="122"/>
                    <a:pt x="148" y="146"/>
                  </a:cubicBezTo>
                  <a:cubicBezTo>
                    <a:pt x="122" y="172"/>
                    <a:pt x="106" y="207"/>
                    <a:pt x="106" y="239"/>
                  </a:cubicBezTo>
                  <a:cubicBezTo>
                    <a:pt x="106" y="271"/>
                    <a:pt x="114" y="295"/>
                    <a:pt x="127" y="314"/>
                  </a:cubicBezTo>
                  <a:cubicBezTo>
                    <a:pt x="140" y="333"/>
                    <a:pt x="158" y="347"/>
                    <a:pt x="181" y="358"/>
                  </a:cubicBezTo>
                  <a:cubicBezTo>
                    <a:pt x="186" y="360"/>
                    <a:pt x="190" y="366"/>
                    <a:pt x="190" y="372"/>
                  </a:cubicBezTo>
                  <a:cubicBezTo>
                    <a:pt x="190" y="399"/>
                    <a:pt x="190" y="399"/>
                    <a:pt x="190" y="399"/>
                  </a:cubicBezTo>
                  <a:cubicBezTo>
                    <a:pt x="224" y="399"/>
                    <a:pt x="224" y="399"/>
                    <a:pt x="224" y="399"/>
                  </a:cubicBezTo>
                  <a:cubicBezTo>
                    <a:pt x="231" y="296"/>
                    <a:pt x="231" y="296"/>
                    <a:pt x="231" y="296"/>
                  </a:cubicBezTo>
                  <a:cubicBezTo>
                    <a:pt x="173" y="305"/>
                    <a:pt x="173" y="305"/>
                    <a:pt x="173" y="305"/>
                  </a:cubicBezTo>
                  <a:cubicBezTo>
                    <a:pt x="260" y="137"/>
                    <a:pt x="260" y="137"/>
                    <a:pt x="260" y="137"/>
                  </a:cubicBezTo>
                  <a:cubicBezTo>
                    <a:pt x="243" y="251"/>
                    <a:pt x="243" y="251"/>
                    <a:pt x="243" y="251"/>
                  </a:cubicBezTo>
                  <a:cubicBezTo>
                    <a:pt x="295" y="241"/>
                    <a:pt x="295" y="241"/>
                    <a:pt x="295" y="241"/>
                  </a:cubicBezTo>
                  <a:cubicBezTo>
                    <a:pt x="254" y="399"/>
                    <a:pt x="254" y="399"/>
                    <a:pt x="254" y="399"/>
                  </a:cubicBezTo>
                  <a:cubicBezTo>
                    <a:pt x="288" y="399"/>
                    <a:pt x="288" y="399"/>
                    <a:pt x="288" y="399"/>
                  </a:cubicBezTo>
                  <a:cubicBezTo>
                    <a:pt x="288" y="372"/>
                    <a:pt x="288" y="372"/>
                    <a:pt x="288" y="372"/>
                  </a:cubicBezTo>
                  <a:cubicBezTo>
                    <a:pt x="288" y="372"/>
                    <a:pt x="288" y="372"/>
                    <a:pt x="288" y="372"/>
                  </a:cubicBezTo>
                  <a:cubicBezTo>
                    <a:pt x="288" y="368"/>
                    <a:pt x="290" y="364"/>
                    <a:pt x="293" y="361"/>
                  </a:cubicBezTo>
                  <a:close/>
                  <a:moveTo>
                    <a:pt x="361" y="103"/>
                  </a:moveTo>
                  <a:cubicBezTo>
                    <a:pt x="359" y="106"/>
                    <a:pt x="360" y="111"/>
                    <a:pt x="364" y="114"/>
                  </a:cubicBezTo>
                  <a:cubicBezTo>
                    <a:pt x="367" y="118"/>
                    <a:pt x="372" y="119"/>
                    <a:pt x="375" y="117"/>
                  </a:cubicBezTo>
                  <a:cubicBezTo>
                    <a:pt x="416" y="87"/>
                    <a:pt x="416" y="87"/>
                    <a:pt x="416" y="87"/>
                  </a:cubicBezTo>
                  <a:cubicBezTo>
                    <a:pt x="419" y="85"/>
                    <a:pt x="419" y="81"/>
                    <a:pt x="415" y="77"/>
                  </a:cubicBezTo>
                  <a:cubicBezTo>
                    <a:pt x="401" y="63"/>
                    <a:pt x="401" y="63"/>
                    <a:pt x="401" y="63"/>
                  </a:cubicBezTo>
                  <a:cubicBezTo>
                    <a:pt x="397" y="59"/>
                    <a:pt x="393" y="59"/>
                    <a:pt x="391" y="62"/>
                  </a:cubicBezTo>
                  <a:cubicBezTo>
                    <a:pt x="361" y="103"/>
                    <a:pt x="361" y="103"/>
                    <a:pt x="361" y="103"/>
                  </a:cubicBezTo>
                  <a:close/>
                  <a:moveTo>
                    <a:pt x="103" y="361"/>
                  </a:moveTo>
                  <a:cubicBezTo>
                    <a:pt x="106" y="359"/>
                    <a:pt x="111" y="360"/>
                    <a:pt x="114" y="364"/>
                  </a:cubicBezTo>
                  <a:cubicBezTo>
                    <a:pt x="118" y="367"/>
                    <a:pt x="119" y="372"/>
                    <a:pt x="117" y="375"/>
                  </a:cubicBezTo>
                  <a:cubicBezTo>
                    <a:pt x="87" y="416"/>
                    <a:pt x="87" y="416"/>
                    <a:pt x="87" y="416"/>
                  </a:cubicBezTo>
                  <a:cubicBezTo>
                    <a:pt x="85" y="419"/>
                    <a:pt x="81" y="419"/>
                    <a:pt x="77" y="415"/>
                  </a:cubicBezTo>
                  <a:cubicBezTo>
                    <a:pt x="63" y="401"/>
                    <a:pt x="63" y="401"/>
                    <a:pt x="63" y="401"/>
                  </a:cubicBezTo>
                  <a:cubicBezTo>
                    <a:pt x="59" y="397"/>
                    <a:pt x="59" y="393"/>
                    <a:pt x="62" y="391"/>
                  </a:cubicBezTo>
                  <a:cubicBezTo>
                    <a:pt x="103" y="361"/>
                    <a:pt x="103" y="361"/>
                    <a:pt x="103" y="361"/>
                  </a:cubicBezTo>
                  <a:close/>
                  <a:moveTo>
                    <a:pt x="375" y="361"/>
                  </a:moveTo>
                  <a:cubicBezTo>
                    <a:pt x="372" y="359"/>
                    <a:pt x="367" y="360"/>
                    <a:pt x="364" y="364"/>
                  </a:cubicBezTo>
                  <a:cubicBezTo>
                    <a:pt x="360" y="367"/>
                    <a:pt x="359" y="372"/>
                    <a:pt x="361" y="375"/>
                  </a:cubicBezTo>
                  <a:cubicBezTo>
                    <a:pt x="391" y="416"/>
                    <a:pt x="391" y="416"/>
                    <a:pt x="391" y="416"/>
                  </a:cubicBezTo>
                  <a:cubicBezTo>
                    <a:pt x="393" y="419"/>
                    <a:pt x="397" y="419"/>
                    <a:pt x="401" y="415"/>
                  </a:cubicBezTo>
                  <a:cubicBezTo>
                    <a:pt x="415" y="401"/>
                    <a:pt x="415" y="401"/>
                    <a:pt x="415" y="401"/>
                  </a:cubicBezTo>
                  <a:cubicBezTo>
                    <a:pt x="419" y="397"/>
                    <a:pt x="419" y="393"/>
                    <a:pt x="416" y="391"/>
                  </a:cubicBezTo>
                  <a:cubicBezTo>
                    <a:pt x="375" y="361"/>
                    <a:pt x="375" y="361"/>
                    <a:pt x="375" y="361"/>
                  </a:cubicBezTo>
                  <a:close/>
                  <a:moveTo>
                    <a:pt x="117" y="103"/>
                  </a:moveTo>
                  <a:cubicBezTo>
                    <a:pt x="119" y="106"/>
                    <a:pt x="118" y="111"/>
                    <a:pt x="114" y="114"/>
                  </a:cubicBezTo>
                  <a:cubicBezTo>
                    <a:pt x="111" y="118"/>
                    <a:pt x="106" y="119"/>
                    <a:pt x="103" y="117"/>
                  </a:cubicBezTo>
                  <a:cubicBezTo>
                    <a:pt x="62" y="87"/>
                    <a:pt x="62" y="87"/>
                    <a:pt x="62" y="87"/>
                  </a:cubicBezTo>
                  <a:cubicBezTo>
                    <a:pt x="59" y="85"/>
                    <a:pt x="59" y="81"/>
                    <a:pt x="63" y="77"/>
                  </a:cubicBezTo>
                  <a:cubicBezTo>
                    <a:pt x="77" y="63"/>
                    <a:pt x="77" y="63"/>
                    <a:pt x="77" y="63"/>
                  </a:cubicBezTo>
                  <a:cubicBezTo>
                    <a:pt x="81" y="59"/>
                    <a:pt x="85" y="59"/>
                    <a:pt x="87" y="62"/>
                  </a:cubicBezTo>
                  <a:cubicBezTo>
                    <a:pt x="117" y="103"/>
                    <a:pt x="117" y="103"/>
                    <a:pt x="117" y="103"/>
                  </a:cubicBezTo>
                  <a:close/>
                  <a:moveTo>
                    <a:pt x="181" y="482"/>
                  </a:moveTo>
                  <a:cubicBezTo>
                    <a:pt x="297" y="465"/>
                    <a:pt x="297" y="465"/>
                    <a:pt x="297" y="465"/>
                  </a:cubicBezTo>
                  <a:cubicBezTo>
                    <a:pt x="297" y="443"/>
                    <a:pt x="297" y="443"/>
                    <a:pt x="297" y="443"/>
                  </a:cubicBezTo>
                  <a:cubicBezTo>
                    <a:pt x="181" y="460"/>
                    <a:pt x="181" y="460"/>
                    <a:pt x="181" y="460"/>
                  </a:cubicBezTo>
                  <a:cubicBezTo>
                    <a:pt x="181" y="482"/>
                    <a:pt x="181" y="482"/>
                    <a:pt x="181" y="482"/>
                  </a:cubicBezTo>
                  <a:close/>
                  <a:moveTo>
                    <a:pt x="297" y="483"/>
                  </a:moveTo>
                  <a:cubicBezTo>
                    <a:pt x="185" y="499"/>
                    <a:pt x="185" y="499"/>
                    <a:pt x="185" y="499"/>
                  </a:cubicBezTo>
                  <a:cubicBezTo>
                    <a:pt x="195" y="510"/>
                    <a:pt x="195" y="510"/>
                    <a:pt x="195" y="510"/>
                  </a:cubicBezTo>
                  <a:cubicBezTo>
                    <a:pt x="283" y="510"/>
                    <a:pt x="283" y="510"/>
                    <a:pt x="283" y="510"/>
                  </a:cubicBezTo>
                  <a:cubicBezTo>
                    <a:pt x="297" y="496"/>
                    <a:pt x="297" y="496"/>
                    <a:pt x="297" y="496"/>
                  </a:cubicBezTo>
                  <a:cubicBezTo>
                    <a:pt x="297" y="483"/>
                    <a:pt x="297" y="483"/>
                    <a:pt x="297" y="483"/>
                  </a:cubicBezTo>
                  <a:close/>
                  <a:moveTo>
                    <a:pt x="181" y="442"/>
                  </a:moveTo>
                  <a:cubicBezTo>
                    <a:pt x="297" y="425"/>
                    <a:pt x="297" y="425"/>
                    <a:pt x="297" y="425"/>
                  </a:cubicBezTo>
                  <a:cubicBezTo>
                    <a:pt x="297" y="417"/>
                    <a:pt x="297" y="417"/>
                    <a:pt x="297" y="417"/>
                  </a:cubicBezTo>
                  <a:cubicBezTo>
                    <a:pt x="181" y="417"/>
                    <a:pt x="181" y="417"/>
                    <a:pt x="181" y="417"/>
                  </a:cubicBezTo>
                  <a:cubicBezTo>
                    <a:pt x="181" y="442"/>
                    <a:pt x="181" y="442"/>
                    <a:pt x="181" y="442"/>
                  </a:cubicBezTo>
                  <a:close/>
                  <a:moveTo>
                    <a:pt x="248" y="57"/>
                  </a:moveTo>
                  <a:cubicBezTo>
                    <a:pt x="248" y="60"/>
                    <a:pt x="244" y="62"/>
                    <a:pt x="239" y="62"/>
                  </a:cubicBezTo>
                  <a:cubicBezTo>
                    <a:pt x="234" y="62"/>
                    <a:pt x="230" y="60"/>
                    <a:pt x="230" y="57"/>
                  </a:cubicBezTo>
                  <a:cubicBezTo>
                    <a:pt x="221" y="7"/>
                    <a:pt x="221" y="7"/>
                    <a:pt x="221" y="7"/>
                  </a:cubicBezTo>
                  <a:cubicBezTo>
                    <a:pt x="220" y="3"/>
                    <a:pt x="224" y="0"/>
                    <a:pt x="229" y="0"/>
                  </a:cubicBezTo>
                  <a:cubicBezTo>
                    <a:pt x="249" y="0"/>
                    <a:pt x="249" y="0"/>
                    <a:pt x="249" y="0"/>
                  </a:cubicBezTo>
                  <a:cubicBezTo>
                    <a:pt x="254" y="0"/>
                    <a:pt x="258" y="3"/>
                    <a:pt x="257" y="7"/>
                  </a:cubicBezTo>
                  <a:cubicBezTo>
                    <a:pt x="248" y="57"/>
                    <a:pt x="248" y="57"/>
                    <a:pt x="248" y="57"/>
                  </a:cubicBezTo>
                  <a:close/>
                  <a:moveTo>
                    <a:pt x="421" y="230"/>
                  </a:moveTo>
                  <a:cubicBezTo>
                    <a:pt x="418" y="230"/>
                    <a:pt x="416" y="234"/>
                    <a:pt x="416" y="239"/>
                  </a:cubicBezTo>
                  <a:cubicBezTo>
                    <a:pt x="416" y="244"/>
                    <a:pt x="418" y="248"/>
                    <a:pt x="421" y="248"/>
                  </a:cubicBezTo>
                  <a:cubicBezTo>
                    <a:pt x="471" y="257"/>
                    <a:pt x="471" y="257"/>
                    <a:pt x="471" y="257"/>
                  </a:cubicBezTo>
                  <a:cubicBezTo>
                    <a:pt x="475" y="258"/>
                    <a:pt x="478" y="254"/>
                    <a:pt x="478" y="249"/>
                  </a:cubicBezTo>
                  <a:cubicBezTo>
                    <a:pt x="478" y="229"/>
                    <a:pt x="478" y="229"/>
                    <a:pt x="478" y="229"/>
                  </a:cubicBezTo>
                  <a:cubicBezTo>
                    <a:pt x="478" y="224"/>
                    <a:pt x="475" y="220"/>
                    <a:pt x="471" y="221"/>
                  </a:cubicBezTo>
                  <a:cubicBezTo>
                    <a:pt x="421" y="230"/>
                    <a:pt x="421" y="230"/>
                    <a:pt x="421" y="230"/>
                  </a:cubicBezTo>
                  <a:close/>
                  <a:moveTo>
                    <a:pt x="57" y="230"/>
                  </a:moveTo>
                  <a:cubicBezTo>
                    <a:pt x="60" y="230"/>
                    <a:pt x="62" y="234"/>
                    <a:pt x="62" y="239"/>
                  </a:cubicBezTo>
                  <a:cubicBezTo>
                    <a:pt x="62" y="244"/>
                    <a:pt x="60" y="248"/>
                    <a:pt x="57" y="248"/>
                  </a:cubicBezTo>
                  <a:cubicBezTo>
                    <a:pt x="7" y="257"/>
                    <a:pt x="7" y="257"/>
                    <a:pt x="7" y="257"/>
                  </a:cubicBezTo>
                  <a:cubicBezTo>
                    <a:pt x="3" y="258"/>
                    <a:pt x="0" y="254"/>
                    <a:pt x="0" y="249"/>
                  </a:cubicBezTo>
                  <a:cubicBezTo>
                    <a:pt x="0" y="229"/>
                    <a:pt x="0" y="229"/>
                    <a:pt x="0" y="229"/>
                  </a:cubicBezTo>
                  <a:cubicBezTo>
                    <a:pt x="0" y="224"/>
                    <a:pt x="3" y="220"/>
                    <a:pt x="7" y="221"/>
                  </a:cubicBezTo>
                  <a:cubicBezTo>
                    <a:pt x="57" y="230"/>
                    <a:pt x="57" y="230"/>
                    <a:pt x="57" y="230"/>
                  </a:cubicBezTo>
                  <a:close/>
                  <a:moveTo>
                    <a:pt x="274" y="539"/>
                  </a:moveTo>
                  <a:cubicBezTo>
                    <a:pt x="274" y="553"/>
                    <a:pt x="262" y="565"/>
                    <a:pt x="247" y="565"/>
                  </a:cubicBezTo>
                  <a:cubicBezTo>
                    <a:pt x="231" y="565"/>
                    <a:pt x="231" y="565"/>
                    <a:pt x="231" y="565"/>
                  </a:cubicBezTo>
                  <a:cubicBezTo>
                    <a:pt x="216" y="565"/>
                    <a:pt x="204" y="553"/>
                    <a:pt x="204" y="539"/>
                  </a:cubicBezTo>
                  <a:cubicBezTo>
                    <a:pt x="189" y="539"/>
                    <a:pt x="189" y="539"/>
                    <a:pt x="189" y="539"/>
                  </a:cubicBezTo>
                  <a:cubicBezTo>
                    <a:pt x="184" y="539"/>
                    <a:pt x="181" y="537"/>
                    <a:pt x="178" y="534"/>
                  </a:cubicBezTo>
                  <a:cubicBezTo>
                    <a:pt x="156" y="512"/>
                    <a:pt x="156" y="512"/>
                    <a:pt x="156" y="512"/>
                  </a:cubicBezTo>
                  <a:cubicBezTo>
                    <a:pt x="154" y="509"/>
                    <a:pt x="152" y="505"/>
                    <a:pt x="152" y="502"/>
                  </a:cubicBezTo>
                  <a:cubicBezTo>
                    <a:pt x="152" y="502"/>
                    <a:pt x="152" y="502"/>
                    <a:pt x="152" y="502"/>
                  </a:cubicBezTo>
                  <a:cubicBezTo>
                    <a:pt x="152" y="404"/>
                    <a:pt x="152" y="404"/>
                    <a:pt x="152" y="404"/>
                  </a:cubicBezTo>
                  <a:cubicBezTo>
                    <a:pt x="152" y="398"/>
                    <a:pt x="156" y="393"/>
                    <a:pt x="161" y="391"/>
                  </a:cubicBezTo>
                  <a:cubicBezTo>
                    <a:pt x="161" y="380"/>
                    <a:pt x="161" y="380"/>
                    <a:pt x="161" y="380"/>
                  </a:cubicBezTo>
                  <a:cubicBezTo>
                    <a:pt x="137" y="368"/>
                    <a:pt x="118" y="352"/>
                    <a:pt x="103" y="331"/>
                  </a:cubicBezTo>
                  <a:cubicBezTo>
                    <a:pt x="87" y="307"/>
                    <a:pt x="77" y="277"/>
                    <a:pt x="77" y="239"/>
                  </a:cubicBezTo>
                  <a:cubicBezTo>
                    <a:pt x="77" y="199"/>
                    <a:pt x="97" y="157"/>
                    <a:pt x="128" y="126"/>
                  </a:cubicBezTo>
                  <a:cubicBezTo>
                    <a:pt x="157" y="97"/>
                    <a:pt x="196" y="77"/>
                    <a:pt x="239" y="77"/>
                  </a:cubicBezTo>
                  <a:cubicBezTo>
                    <a:pt x="282" y="77"/>
                    <a:pt x="321" y="97"/>
                    <a:pt x="350" y="126"/>
                  </a:cubicBezTo>
                  <a:cubicBezTo>
                    <a:pt x="381" y="157"/>
                    <a:pt x="401" y="199"/>
                    <a:pt x="401" y="239"/>
                  </a:cubicBezTo>
                  <a:cubicBezTo>
                    <a:pt x="401" y="277"/>
                    <a:pt x="391" y="307"/>
                    <a:pt x="375" y="331"/>
                  </a:cubicBezTo>
                  <a:cubicBezTo>
                    <a:pt x="360" y="352"/>
                    <a:pt x="341" y="368"/>
                    <a:pt x="317" y="380"/>
                  </a:cubicBezTo>
                  <a:cubicBezTo>
                    <a:pt x="317" y="391"/>
                    <a:pt x="317" y="391"/>
                    <a:pt x="317" y="391"/>
                  </a:cubicBezTo>
                  <a:cubicBezTo>
                    <a:pt x="322" y="393"/>
                    <a:pt x="326" y="398"/>
                    <a:pt x="326" y="404"/>
                  </a:cubicBezTo>
                  <a:cubicBezTo>
                    <a:pt x="326" y="502"/>
                    <a:pt x="326" y="502"/>
                    <a:pt x="326" y="502"/>
                  </a:cubicBezTo>
                  <a:cubicBezTo>
                    <a:pt x="326" y="506"/>
                    <a:pt x="324" y="510"/>
                    <a:pt x="321" y="513"/>
                  </a:cubicBezTo>
                  <a:cubicBezTo>
                    <a:pt x="299" y="534"/>
                    <a:pt x="299" y="534"/>
                    <a:pt x="299" y="534"/>
                  </a:cubicBezTo>
                  <a:cubicBezTo>
                    <a:pt x="297" y="537"/>
                    <a:pt x="293" y="539"/>
                    <a:pt x="289" y="539"/>
                  </a:cubicBezTo>
                  <a:cubicBezTo>
                    <a:pt x="289" y="539"/>
                    <a:pt x="289" y="539"/>
                    <a:pt x="289" y="539"/>
                  </a:cubicBezTo>
                  <a:cubicBezTo>
                    <a:pt x="274" y="539"/>
                    <a:pt x="274" y="539"/>
                    <a:pt x="274" y="539"/>
                  </a:cubicBezTo>
                  <a:close/>
                </a:path>
              </a:pathLst>
            </a:custGeom>
            <a:solidFill>
              <a:srgbClr val="2B7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solidFill>
                  <a:srgbClr val="2B78C2"/>
                </a:solidFill>
              </a:endParaRPr>
            </a:p>
          </p:txBody>
        </p:sp>
        <p:sp>
          <p:nvSpPr>
            <p:cNvPr id="13" name="Freeform 35"/>
            <p:cNvSpPr>
              <a:spLocks/>
            </p:cNvSpPr>
            <p:nvPr/>
          </p:nvSpPr>
          <p:spPr bwMode="auto">
            <a:xfrm>
              <a:off x="3257551" y="1589088"/>
              <a:ext cx="125413" cy="157163"/>
            </a:xfrm>
            <a:custGeom>
              <a:avLst/>
              <a:gdLst>
                <a:gd name="T0" fmla="*/ 93 w 186"/>
                <a:gd name="T1" fmla="*/ 0 h 230"/>
                <a:gd name="T2" fmla="*/ 0 w 186"/>
                <a:gd name="T3" fmla="*/ 90 h 230"/>
                <a:gd name="T4" fmla="*/ 93 w 186"/>
                <a:gd name="T5" fmla="*/ 230 h 230"/>
                <a:gd name="T6" fmla="*/ 186 w 186"/>
                <a:gd name="T7" fmla="*/ 90 h 230"/>
                <a:gd name="T8" fmla="*/ 93 w 186"/>
                <a:gd name="T9" fmla="*/ 0 h 230"/>
              </a:gdLst>
              <a:ahLst/>
              <a:cxnLst>
                <a:cxn ang="0">
                  <a:pos x="T0" y="T1"/>
                </a:cxn>
                <a:cxn ang="0">
                  <a:pos x="T2" y="T3"/>
                </a:cxn>
                <a:cxn ang="0">
                  <a:pos x="T4" y="T5"/>
                </a:cxn>
                <a:cxn ang="0">
                  <a:pos x="T6" y="T7"/>
                </a:cxn>
                <a:cxn ang="0">
                  <a:pos x="T8" y="T9"/>
                </a:cxn>
              </a:cxnLst>
              <a:rect l="0" t="0" r="r" b="b"/>
              <a:pathLst>
                <a:path w="186" h="230">
                  <a:moveTo>
                    <a:pt x="93" y="0"/>
                  </a:moveTo>
                  <a:cubicBezTo>
                    <a:pt x="42" y="0"/>
                    <a:pt x="0" y="40"/>
                    <a:pt x="0" y="90"/>
                  </a:cubicBezTo>
                  <a:cubicBezTo>
                    <a:pt x="0" y="137"/>
                    <a:pt x="35" y="230"/>
                    <a:pt x="93" y="230"/>
                  </a:cubicBezTo>
                  <a:cubicBezTo>
                    <a:pt x="151" y="230"/>
                    <a:pt x="186" y="137"/>
                    <a:pt x="186" y="90"/>
                  </a:cubicBezTo>
                  <a:cubicBezTo>
                    <a:pt x="186" y="40"/>
                    <a:pt x="144" y="0"/>
                    <a:pt x="93" y="0"/>
                  </a:cubicBezTo>
                  <a:close/>
                </a:path>
              </a:pathLst>
            </a:custGeom>
            <a:solidFill>
              <a:srgbClr val="3B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14" name="Freeform 36"/>
            <p:cNvSpPr>
              <a:spLocks/>
            </p:cNvSpPr>
            <p:nvPr/>
          </p:nvSpPr>
          <p:spPr bwMode="auto">
            <a:xfrm>
              <a:off x="3194051" y="1771650"/>
              <a:ext cx="230188" cy="249238"/>
            </a:xfrm>
            <a:custGeom>
              <a:avLst/>
              <a:gdLst>
                <a:gd name="T0" fmla="*/ 119 w 338"/>
                <a:gd name="T1" fmla="*/ 4 h 366"/>
                <a:gd name="T2" fmla="*/ 183 w 338"/>
                <a:gd name="T3" fmla="*/ 49 h 366"/>
                <a:gd name="T4" fmla="*/ 200 w 338"/>
                <a:gd name="T5" fmla="*/ 73 h 366"/>
                <a:gd name="T6" fmla="*/ 214 w 338"/>
                <a:gd name="T7" fmla="*/ 143 h 366"/>
                <a:gd name="T8" fmla="*/ 237 w 338"/>
                <a:gd name="T9" fmla="*/ 138 h 366"/>
                <a:gd name="T10" fmla="*/ 223 w 338"/>
                <a:gd name="T11" fmla="*/ 67 h 366"/>
                <a:gd name="T12" fmla="*/ 228 w 338"/>
                <a:gd name="T13" fmla="*/ 39 h 366"/>
                <a:gd name="T14" fmla="*/ 247 w 338"/>
                <a:gd name="T15" fmla="*/ 9 h 366"/>
                <a:gd name="T16" fmla="*/ 259 w 338"/>
                <a:gd name="T17" fmla="*/ 4 h 366"/>
                <a:gd name="T18" fmla="*/ 301 w 338"/>
                <a:gd name="T19" fmla="*/ 57 h 366"/>
                <a:gd name="T20" fmla="*/ 335 w 338"/>
                <a:gd name="T21" fmla="*/ 308 h 366"/>
                <a:gd name="T22" fmla="*/ 337 w 338"/>
                <a:gd name="T23" fmla="*/ 346 h 366"/>
                <a:gd name="T24" fmla="*/ 315 w 338"/>
                <a:gd name="T25" fmla="*/ 366 h 366"/>
                <a:gd name="T26" fmla="*/ 37 w 338"/>
                <a:gd name="T27" fmla="*/ 366 h 366"/>
                <a:gd name="T28" fmla="*/ 1 w 338"/>
                <a:gd name="T29" fmla="*/ 331 h 366"/>
                <a:gd name="T30" fmla="*/ 11 w 338"/>
                <a:gd name="T31" fmla="*/ 170 h 366"/>
                <a:gd name="T32" fmla="*/ 34 w 338"/>
                <a:gd name="T33" fmla="*/ 71 h 366"/>
                <a:gd name="T34" fmla="*/ 61 w 338"/>
                <a:gd name="T35" fmla="*/ 22 h 366"/>
                <a:gd name="T36" fmla="*/ 110 w 338"/>
                <a:gd name="T37" fmla="*/ 1 h 366"/>
                <a:gd name="T38" fmla="*/ 119 w 338"/>
                <a:gd name="T39" fmla="*/ 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366">
                  <a:moveTo>
                    <a:pt x="119" y="4"/>
                  </a:moveTo>
                  <a:cubicBezTo>
                    <a:pt x="129" y="15"/>
                    <a:pt x="162" y="36"/>
                    <a:pt x="183" y="49"/>
                  </a:cubicBezTo>
                  <a:cubicBezTo>
                    <a:pt x="192" y="54"/>
                    <a:pt x="198" y="63"/>
                    <a:pt x="200" y="73"/>
                  </a:cubicBezTo>
                  <a:cubicBezTo>
                    <a:pt x="214" y="143"/>
                    <a:pt x="214" y="143"/>
                    <a:pt x="214" y="143"/>
                  </a:cubicBezTo>
                  <a:cubicBezTo>
                    <a:pt x="217" y="158"/>
                    <a:pt x="240" y="154"/>
                    <a:pt x="237" y="138"/>
                  </a:cubicBezTo>
                  <a:cubicBezTo>
                    <a:pt x="223" y="67"/>
                    <a:pt x="223" y="67"/>
                    <a:pt x="223" y="67"/>
                  </a:cubicBezTo>
                  <a:cubicBezTo>
                    <a:pt x="221" y="57"/>
                    <a:pt x="223" y="48"/>
                    <a:pt x="228" y="39"/>
                  </a:cubicBezTo>
                  <a:cubicBezTo>
                    <a:pt x="234" y="29"/>
                    <a:pt x="242" y="17"/>
                    <a:pt x="247" y="9"/>
                  </a:cubicBezTo>
                  <a:cubicBezTo>
                    <a:pt x="249" y="4"/>
                    <a:pt x="254" y="2"/>
                    <a:pt x="259" y="4"/>
                  </a:cubicBezTo>
                  <a:cubicBezTo>
                    <a:pt x="283" y="15"/>
                    <a:pt x="291" y="30"/>
                    <a:pt x="301" y="57"/>
                  </a:cubicBezTo>
                  <a:cubicBezTo>
                    <a:pt x="324" y="118"/>
                    <a:pt x="329" y="205"/>
                    <a:pt x="335" y="308"/>
                  </a:cubicBezTo>
                  <a:cubicBezTo>
                    <a:pt x="336" y="320"/>
                    <a:pt x="336" y="331"/>
                    <a:pt x="337" y="346"/>
                  </a:cubicBezTo>
                  <a:cubicBezTo>
                    <a:pt x="338" y="360"/>
                    <a:pt x="327" y="366"/>
                    <a:pt x="315" y="366"/>
                  </a:cubicBezTo>
                  <a:cubicBezTo>
                    <a:pt x="37" y="366"/>
                    <a:pt x="37" y="366"/>
                    <a:pt x="37" y="366"/>
                  </a:cubicBezTo>
                  <a:cubicBezTo>
                    <a:pt x="18" y="366"/>
                    <a:pt x="2" y="351"/>
                    <a:pt x="1" y="331"/>
                  </a:cubicBezTo>
                  <a:cubicBezTo>
                    <a:pt x="0" y="276"/>
                    <a:pt x="4" y="220"/>
                    <a:pt x="11" y="170"/>
                  </a:cubicBezTo>
                  <a:cubicBezTo>
                    <a:pt x="16" y="135"/>
                    <a:pt x="24" y="102"/>
                    <a:pt x="34" y="71"/>
                  </a:cubicBezTo>
                  <a:cubicBezTo>
                    <a:pt x="41" y="53"/>
                    <a:pt x="45" y="34"/>
                    <a:pt x="61" y="22"/>
                  </a:cubicBezTo>
                  <a:cubicBezTo>
                    <a:pt x="75" y="11"/>
                    <a:pt x="95" y="4"/>
                    <a:pt x="110" y="1"/>
                  </a:cubicBezTo>
                  <a:cubicBezTo>
                    <a:pt x="113" y="0"/>
                    <a:pt x="117" y="1"/>
                    <a:pt x="119" y="4"/>
                  </a:cubicBezTo>
                  <a:close/>
                </a:path>
              </a:pathLst>
            </a:custGeom>
            <a:solidFill>
              <a:srgbClr val="3B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15" name="Freeform 37"/>
            <p:cNvSpPr>
              <a:spLocks/>
            </p:cNvSpPr>
            <p:nvPr/>
          </p:nvSpPr>
          <p:spPr bwMode="auto">
            <a:xfrm>
              <a:off x="3692526" y="1589088"/>
              <a:ext cx="127000" cy="157163"/>
            </a:xfrm>
            <a:custGeom>
              <a:avLst/>
              <a:gdLst>
                <a:gd name="T0" fmla="*/ 92 w 185"/>
                <a:gd name="T1" fmla="*/ 0 h 230"/>
                <a:gd name="T2" fmla="*/ 185 w 185"/>
                <a:gd name="T3" fmla="*/ 90 h 230"/>
                <a:gd name="T4" fmla="*/ 92 w 185"/>
                <a:gd name="T5" fmla="*/ 230 h 230"/>
                <a:gd name="T6" fmla="*/ 0 w 185"/>
                <a:gd name="T7" fmla="*/ 90 h 230"/>
                <a:gd name="T8" fmla="*/ 92 w 185"/>
                <a:gd name="T9" fmla="*/ 0 h 230"/>
              </a:gdLst>
              <a:ahLst/>
              <a:cxnLst>
                <a:cxn ang="0">
                  <a:pos x="T0" y="T1"/>
                </a:cxn>
                <a:cxn ang="0">
                  <a:pos x="T2" y="T3"/>
                </a:cxn>
                <a:cxn ang="0">
                  <a:pos x="T4" y="T5"/>
                </a:cxn>
                <a:cxn ang="0">
                  <a:pos x="T6" y="T7"/>
                </a:cxn>
                <a:cxn ang="0">
                  <a:pos x="T8" y="T9"/>
                </a:cxn>
              </a:cxnLst>
              <a:rect l="0" t="0" r="r" b="b"/>
              <a:pathLst>
                <a:path w="185" h="230">
                  <a:moveTo>
                    <a:pt x="92" y="0"/>
                  </a:moveTo>
                  <a:cubicBezTo>
                    <a:pt x="144" y="0"/>
                    <a:pt x="185" y="40"/>
                    <a:pt x="185" y="90"/>
                  </a:cubicBezTo>
                  <a:cubicBezTo>
                    <a:pt x="185" y="137"/>
                    <a:pt x="151" y="230"/>
                    <a:pt x="92" y="230"/>
                  </a:cubicBezTo>
                  <a:cubicBezTo>
                    <a:pt x="34" y="230"/>
                    <a:pt x="0" y="137"/>
                    <a:pt x="0" y="90"/>
                  </a:cubicBezTo>
                  <a:cubicBezTo>
                    <a:pt x="0" y="40"/>
                    <a:pt x="41" y="0"/>
                    <a:pt x="92" y="0"/>
                  </a:cubicBezTo>
                  <a:close/>
                </a:path>
              </a:pathLst>
            </a:custGeom>
            <a:solidFill>
              <a:srgbClr val="3B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16" name="Freeform 38"/>
            <p:cNvSpPr>
              <a:spLocks/>
            </p:cNvSpPr>
            <p:nvPr/>
          </p:nvSpPr>
          <p:spPr bwMode="auto">
            <a:xfrm>
              <a:off x="3651251" y="1770063"/>
              <a:ext cx="223838" cy="250825"/>
            </a:xfrm>
            <a:custGeom>
              <a:avLst/>
              <a:gdLst>
                <a:gd name="T0" fmla="*/ 291 w 329"/>
                <a:gd name="T1" fmla="*/ 367 h 367"/>
                <a:gd name="T2" fmla="*/ 19 w 329"/>
                <a:gd name="T3" fmla="*/ 367 h 367"/>
                <a:gd name="T4" fmla="*/ 0 w 329"/>
                <a:gd name="T5" fmla="*/ 348 h 367"/>
                <a:gd name="T6" fmla="*/ 64 w 329"/>
                <a:gd name="T7" fmla="*/ 27 h 367"/>
                <a:gd name="T8" fmla="*/ 68 w 329"/>
                <a:gd name="T9" fmla="*/ 22 h 367"/>
                <a:gd name="T10" fmla="*/ 109 w 329"/>
                <a:gd name="T11" fmla="*/ 1 h 367"/>
                <a:gd name="T12" fmla="*/ 114 w 329"/>
                <a:gd name="T13" fmla="*/ 7 h 367"/>
                <a:gd name="T14" fmla="*/ 102 w 329"/>
                <a:gd name="T15" fmla="*/ 94 h 367"/>
                <a:gd name="T16" fmla="*/ 125 w 329"/>
                <a:gd name="T17" fmla="*/ 99 h 367"/>
                <a:gd name="T18" fmla="*/ 136 w 329"/>
                <a:gd name="T19" fmla="*/ 18 h 367"/>
                <a:gd name="T20" fmla="*/ 171 w 329"/>
                <a:gd name="T21" fmla="*/ 18 h 367"/>
                <a:gd name="T22" fmla="*/ 147 w 329"/>
                <a:gd name="T23" fmla="*/ 92 h 367"/>
                <a:gd name="T24" fmla="*/ 169 w 329"/>
                <a:gd name="T25" fmla="*/ 101 h 367"/>
                <a:gd name="T26" fmla="*/ 200 w 329"/>
                <a:gd name="T27" fmla="*/ 7 h 367"/>
                <a:gd name="T28" fmla="*/ 206 w 329"/>
                <a:gd name="T29" fmla="*/ 3 h 367"/>
                <a:gd name="T30" fmla="*/ 284 w 329"/>
                <a:gd name="T31" fmla="*/ 42 h 367"/>
                <a:gd name="T32" fmla="*/ 319 w 329"/>
                <a:gd name="T33" fmla="*/ 171 h 367"/>
                <a:gd name="T34" fmla="*/ 328 w 329"/>
                <a:gd name="T35" fmla="*/ 330 h 367"/>
                <a:gd name="T36" fmla="*/ 291 w 329"/>
                <a:gd name="T37"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367">
                  <a:moveTo>
                    <a:pt x="291" y="367"/>
                  </a:moveTo>
                  <a:cubicBezTo>
                    <a:pt x="19" y="367"/>
                    <a:pt x="19" y="367"/>
                    <a:pt x="19" y="367"/>
                  </a:cubicBezTo>
                  <a:cubicBezTo>
                    <a:pt x="8" y="367"/>
                    <a:pt x="0" y="358"/>
                    <a:pt x="0" y="348"/>
                  </a:cubicBezTo>
                  <a:cubicBezTo>
                    <a:pt x="0" y="269"/>
                    <a:pt x="19" y="92"/>
                    <a:pt x="64" y="27"/>
                  </a:cubicBezTo>
                  <a:cubicBezTo>
                    <a:pt x="66" y="25"/>
                    <a:pt x="67" y="24"/>
                    <a:pt x="68" y="22"/>
                  </a:cubicBezTo>
                  <a:cubicBezTo>
                    <a:pt x="79" y="13"/>
                    <a:pt x="93" y="6"/>
                    <a:pt x="109" y="1"/>
                  </a:cubicBezTo>
                  <a:cubicBezTo>
                    <a:pt x="112" y="0"/>
                    <a:pt x="115" y="4"/>
                    <a:pt x="114" y="7"/>
                  </a:cubicBezTo>
                  <a:cubicBezTo>
                    <a:pt x="109" y="29"/>
                    <a:pt x="104" y="84"/>
                    <a:pt x="102" y="94"/>
                  </a:cubicBezTo>
                  <a:cubicBezTo>
                    <a:pt x="99" y="109"/>
                    <a:pt x="122" y="114"/>
                    <a:pt x="125" y="99"/>
                  </a:cubicBezTo>
                  <a:cubicBezTo>
                    <a:pt x="136" y="18"/>
                    <a:pt x="136" y="18"/>
                    <a:pt x="136" y="18"/>
                  </a:cubicBezTo>
                  <a:cubicBezTo>
                    <a:pt x="171" y="18"/>
                    <a:pt x="171" y="18"/>
                    <a:pt x="171" y="18"/>
                  </a:cubicBezTo>
                  <a:cubicBezTo>
                    <a:pt x="147" y="92"/>
                    <a:pt x="147" y="92"/>
                    <a:pt x="147" y="92"/>
                  </a:cubicBezTo>
                  <a:cubicBezTo>
                    <a:pt x="141" y="106"/>
                    <a:pt x="163" y="116"/>
                    <a:pt x="169" y="101"/>
                  </a:cubicBezTo>
                  <a:cubicBezTo>
                    <a:pt x="174" y="88"/>
                    <a:pt x="197" y="27"/>
                    <a:pt x="200" y="7"/>
                  </a:cubicBezTo>
                  <a:cubicBezTo>
                    <a:pt x="201" y="4"/>
                    <a:pt x="203" y="3"/>
                    <a:pt x="206" y="3"/>
                  </a:cubicBezTo>
                  <a:cubicBezTo>
                    <a:pt x="228" y="9"/>
                    <a:pt x="275" y="21"/>
                    <a:pt x="284" y="42"/>
                  </a:cubicBezTo>
                  <a:cubicBezTo>
                    <a:pt x="301" y="81"/>
                    <a:pt x="312" y="125"/>
                    <a:pt x="319" y="171"/>
                  </a:cubicBezTo>
                  <a:cubicBezTo>
                    <a:pt x="326" y="221"/>
                    <a:pt x="329" y="275"/>
                    <a:pt x="328" y="330"/>
                  </a:cubicBezTo>
                  <a:cubicBezTo>
                    <a:pt x="327" y="350"/>
                    <a:pt x="311" y="367"/>
                    <a:pt x="291" y="367"/>
                  </a:cubicBezTo>
                  <a:close/>
                </a:path>
              </a:pathLst>
            </a:custGeom>
            <a:solidFill>
              <a:srgbClr val="3B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grpSp>
        <p:nvGrpSpPr>
          <p:cNvPr id="50" name="Group 49"/>
          <p:cNvGrpSpPr/>
          <p:nvPr/>
        </p:nvGrpSpPr>
        <p:grpSpPr>
          <a:xfrm>
            <a:off x="2397262" y="4398385"/>
            <a:ext cx="809043" cy="683882"/>
            <a:chOff x="1766065" y="5511680"/>
            <a:chExt cx="937808" cy="886041"/>
          </a:xfrm>
        </p:grpSpPr>
        <p:sp>
          <p:nvSpPr>
            <p:cNvPr id="17" name="Freeform 60"/>
            <p:cNvSpPr>
              <a:spLocks/>
            </p:cNvSpPr>
            <p:nvPr/>
          </p:nvSpPr>
          <p:spPr bwMode="auto">
            <a:xfrm>
              <a:off x="2099534" y="5511680"/>
              <a:ext cx="111959" cy="154094"/>
            </a:xfrm>
            <a:custGeom>
              <a:avLst/>
              <a:gdLst>
                <a:gd name="T0" fmla="*/ 13 w 39"/>
                <a:gd name="T1" fmla="*/ 52 h 54"/>
                <a:gd name="T2" fmla="*/ 30 w 39"/>
                <a:gd name="T3" fmla="*/ 43 h 54"/>
                <a:gd name="T4" fmla="*/ 38 w 39"/>
                <a:gd name="T5" fmla="*/ 20 h 54"/>
                <a:gd name="T6" fmla="*/ 26 w 39"/>
                <a:gd name="T7" fmla="*/ 6 h 54"/>
                <a:gd name="T8" fmla="*/ 3 w 39"/>
                <a:gd name="T9" fmla="*/ 12 h 54"/>
                <a:gd name="T10" fmla="*/ 0 w 39"/>
                <a:gd name="T11" fmla="*/ 36 h 54"/>
                <a:gd name="T12" fmla="*/ 13 w 3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39" h="54">
                  <a:moveTo>
                    <a:pt x="13" y="52"/>
                  </a:moveTo>
                  <a:cubicBezTo>
                    <a:pt x="20" y="54"/>
                    <a:pt x="26" y="50"/>
                    <a:pt x="30" y="43"/>
                  </a:cubicBezTo>
                  <a:cubicBezTo>
                    <a:pt x="34" y="38"/>
                    <a:pt x="38" y="24"/>
                    <a:pt x="38" y="20"/>
                  </a:cubicBezTo>
                  <a:cubicBezTo>
                    <a:pt x="37" y="18"/>
                    <a:pt x="39" y="11"/>
                    <a:pt x="26" y="6"/>
                  </a:cubicBezTo>
                  <a:cubicBezTo>
                    <a:pt x="11" y="0"/>
                    <a:pt x="5" y="9"/>
                    <a:pt x="3" y="12"/>
                  </a:cubicBezTo>
                  <a:cubicBezTo>
                    <a:pt x="2" y="16"/>
                    <a:pt x="0" y="32"/>
                    <a:pt x="0" y="36"/>
                  </a:cubicBezTo>
                  <a:cubicBezTo>
                    <a:pt x="2" y="44"/>
                    <a:pt x="5" y="50"/>
                    <a:pt x="13" y="52"/>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18" name="Freeform 62"/>
            <p:cNvSpPr>
              <a:spLocks/>
            </p:cNvSpPr>
            <p:nvPr/>
          </p:nvSpPr>
          <p:spPr bwMode="auto">
            <a:xfrm>
              <a:off x="1788938" y="5901731"/>
              <a:ext cx="170948" cy="131221"/>
            </a:xfrm>
            <a:custGeom>
              <a:avLst/>
              <a:gdLst>
                <a:gd name="T0" fmla="*/ 10 w 60"/>
                <a:gd name="T1" fmla="*/ 1 h 46"/>
                <a:gd name="T2" fmla="*/ 1 w 60"/>
                <a:gd name="T3" fmla="*/ 17 h 46"/>
                <a:gd name="T4" fmla="*/ 4 w 60"/>
                <a:gd name="T5" fmla="*/ 23 h 46"/>
                <a:gd name="T6" fmla="*/ 20 w 60"/>
                <a:gd name="T7" fmla="*/ 31 h 46"/>
                <a:gd name="T8" fmla="*/ 23 w 60"/>
                <a:gd name="T9" fmla="*/ 31 h 46"/>
                <a:gd name="T10" fmla="*/ 28 w 60"/>
                <a:gd name="T11" fmla="*/ 33 h 46"/>
                <a:gd name="T12" fmla="*/ 29 w 60"/>
                <a:gd name="T13" fmla="*/ 36 h 46"/>
                <a:gd name="T14" fmla="*/ 44 w 60"/>
                <a:gd name="T15" fmla="*/ 45 h 46"/>
                <a:gd name="T16" fmla="*/ 51 w 60"/>
                <a:gd name="T17" fmla="*/ 44 h 46"/>
                <a:gd name="T18" fmla="*/ 60 w 60"/>
                <a:gd name="T19" fmla="*/ 28 h 46"/>
                <a:gd name="T20" fmla="*/ 56 w 60"/>
                <a:gd name="T21" fmla="*/ 23 h 46"/>
                <a:gd name="T22" fmla="*/ 47 w 60"/>
                <a:gd name="T23" fmla="*/ 17 h 46"/>
                <a:gd name="T24" fmla="*/ 43 w 60"/>
                <a:gd name="T25" fmla="*/ 15 h 46"/>
                <a:gd name="T26" fmla="*/ 31 w 60"/>
                <a:gd name="T27" fmla="*/ 9 h 46"/>
                <a:gd name="T28" fmla="*/ 27 w 60"/>
                <a:gd name="T29" fmla="*/ 7 h 46"/>
                <a:gd name="T30" fmla="*/ 16 w 60"/>
                <a:gd name="T31" fmla="*/ 1 h 46"/>
                <a:gd name="T32" fmla="*/ 10 w 60"/>
                <a:gd name="T3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46">
                  <a:moveTo>
                    <a:pt x="10" y="1"/>
                  </a:moveTo>
                  <a:cubicBezTo>
                    <a:pt x="1" y="17"/>
                    <a:pt x="1" y="17"/>
                    <a:pt x="1" y="17"/>
                  </a:cubicBezTo>
                  <a:cubicBezTo>
                    <a:pt x="0" y="19"/>
                    <a:pt x="2" y="22"/>
                    <a:pt x="4" y="23"/>
                  </a:cubicBezTo>
                  <a:cubicBezTo>
                    <a:pt x="20" y="31"/>
                    <a:pt x="20" y="31"/>
                    <a:pt x="20" y="31"/>
                  </a:cubicBezTo>
                  <a:cubicBezTo>
                    <a:pt x="20" y="30"/>
                    <a:pt x="22" y="30"/>
                    <a:pt x="23" y="31"/>
                  </a:cubicBezTo>
                  <a:cubicBezTo>
                    <a:pt x="28" y="33"/>
                    <a:pt x="28" y="33"/>
                    <a:pt x="28" y="33"/>
                  </a:cubicBezTo>
                  <a:cubicBezTo>
                    <a:pt x="29" y="34"/>
                    <a:pt x="29" y="35"/>
                    <a:pt x="29" y="36"/>
                  </a:cubicBezTo>
                  <a:cubicBezTo>
                    <a:pt x="44" y="45"/>
                    <a:pt x="44" y="45"/>
                    <a:pt x="44" y="45"/>
                  </a:cubicBezTo>
                  <a:cubicBezTo>
                    <a:pt x="47" y="46"/>
                    <a:pt x="50" y="46"/>
                    <a:pt x="51" y="44"/>
                  </a:cubicBezTo>
                  <a:cubicBezTo>
                    <a:pt x="60" y="28"/>
                    <a:pt x="60" y="28"/>
                    <a:pt x="60" y="28"/>
                  </a:cubicBezTo>
                  <a:cubicBezTo>
                    <a:pt x="60" y="27"/>
                    <a:pt x="59" y="24"/>
                    <a:pt x="56" y="23"/>
                  </a:cubicBezTo>
                  <a:cubicBezTo>
                    <a:pt x="47" y="17"/>
                    <a:pt x="47" y="17"/>
                    <a:pt x="47" y="17"/>
                  </a:cubicBezTo>
                  <a:cubicBezTo>
                    <a:pt x="43" y="15"/>
                    <a:pt x="43" y="15"/>
                    <a:pt x="43" y="15"/>
                  </a:cubicBezTo>
                  <a:cubicBezTo>
                    <a:pt x="31" y="9"/>
                    <a:pt x="31" y="9"/>
                    <a:pt x="31" y="9"/>
                  </a:cubicBezTo>
                  <a:cubicBezTo>
                    <a:pt x="27" y="7"/>
                    <a:pt x="27" y="7"/>
                    <a:pt x="27" y="7"/>
                  </a:cubicBezTo>
                  <a:cubicBezTo>
                    <a:pt x="16" y="1"/>
                    <a:pt x="16" y="1"/>
                    <a:pt x="16" y="1"/>
                  </a:cubicBezTo>
                  <a:cubicBezTo>
                    <a:pt x="14" y="0"/>
                    <a:pt x="11" y="0"/>
                    <a:pt x="10" y="1"/>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19" name="Freeform 63"/>
            <p:cNvSpPr>
              <a:spLocks/>
            </p:cNvSpPr>
            <p:nvPr/>
          </p:nvSpPr>
          <p:spPr bwMode="auto">
            <a:xfrm>
              <a:off x="1766065" y="5958312"/>
              <a:ext cx="166133" cy="120386"/>
            </a:xfrm>
            <a:custGeom>
              <a:avLst/>
              <a:gdLst>
                <a:gd name="T0" fmla="*/ 2 w 58"/>
                <a:gd name="T1" fmla="*/ 10 h 42"/>
                <a:gd name="T2" fmla="*/ 4 w 58"/>
                <a:gd name="T3" fmla="*/ 19 h 42"/>
                <a:gd name="T4" fmla="*/ 43 w 58"/>
                <a:gd name="T5" fmla="*/ 40 h 42"/>
                <a:gd name="T6" fmla="*/ 52 w 58"/>
                <a:gd name="T7" fmla="*/ 37 h 42"/>
                <a:gd name="T8" fmla="*/ 58 w 58"/>
                <a:gd name="T9" fmla="*/ 27 h 42"/>
                <a:gd name="T10" fmla="*/ 51 w 58"/>
                <a:gd name="T11" fmla="*/ 26 h 42"/>
                <a:gd name="T12" fmla="*/ 36 w 58"/>
                <a:gd name="T13" fmla="*/ 18 h 42"/>
                <a:gd name="T14" fmla="*/ 36 w 58"/>
                <a:gd name="T15" fmla="*/ 19 h 42"/>
                <a:gd name="T16" fmla="*/ 32 w 58"/>
                <a:gd name="T17" fmla="*/ 20 h 42"/>
                <a:gd name="T18" fmla="*/ 27 w 58"/>
                <a:gd name="T19" fmla="*/ 17 h 42"/>
                <a:gd name="T20" fmla="*/ 26 w 58"/>
                <a:gd name="T21" fmla="*/ 14 h 42"/>
                <a:gd name="T22" fmla="*/ 27 w 58"/>
                <a:gd name="T23" fmla="*/ 13 h 42"/>
                <a:gd name="T24" fmla="*/ 12 w 58"/>
                <a:gd name="T25" fmla="*/ 5 h 42"/>
                <a:gd name="T26" fmla="*/ 8 w 58"/>
                <a:gd name="T27" fmla="*/ 0 h 42"/>
                <a:gd name="T28" fmla="*/ 2 w 58"/>
                <a:gd name="T29"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2">
                  <a:moveTo>
                    <a:pt x="2" y="10"/>
                  </a:moveTo>
                  <a:cubicBezTo>
                    <a:pt x="0" y="14"/>
                    <a:pt x="1" y="18"/>
                    <a:pt x="4" y="19"/>
                  </a:cubicBezTo>
                  <a:cubicBezTo>
                    <a:pt x="43" y="40"/>
                    <a:pt x="43" y="40"/>
                    <a:pt x="43" y="40"/>
                  </a:cubicBezTo>
                  <a:cubicBezTo>
                    <a:pt x="46" y="42"/>
                    <a:pt x="50" y="41"/>
                    <a:pt x="52" y="37"/>
                  </a:cubicBezTo>
                  <a:cubicBezTo>
                    <a:pt x="58" y="27"/>
                    <a:pt x="58" y="27"/>
                    <a:pt x="58" y="27"/>
                  </a:cubicBezTo>
                  <a:cubicBezTo>
                    <a:pt x="56" y="28"/>
                    <a:pt x="53" y="27"/>
                    <a:pt x="51" y="26"/>
                  </a:cubicBezTo>
                  <a:cubicBezTo>
                    <a:pt x="36" y="18"/>
                    <a:pt x="36" y="18"/>
                    <a:pt x="36" y="18"/>
                  </a:cubicBezTo>
                  <a:cubicBezTo>
                    <a:pt x="36" y="19"/>
                    <a:pt x="36" y="19"/>
                    <a:pt x="36" y="19"/>
                  </a:cubicBezTo>
                  <a:cubicBezTo>
                    <a:pt x="35" y="20"/>
                    <a:pt x="33" y="21"/>
                    <a:pt x="32" y="20"/>
                  </a:cubicBezTo>
                  <a:cubicBezTo>
                    <a:pt x="27" y="17"/>
                    <a:pt x="27" y="17"/>
                    <a:pt x="27" y="17"/>
                  </a:cubicBezTo>
                  <a:cubicBezTo>
                    <a:pt x="26" y="17"/>
                    <a:pt x="25" y="15"/>
                    <a:pt x="26" y="14"/>
                  </a:cubicBezTo>
                  <a:cubicBezTo>
                    <a:pt x="27" y="13"/>
                    <a:pt x="27" y="13"/>
                    <a:pt x="27" y="13"/>
                  </a:cubicBezTo>
                  <a:cubicBezTo>
                    <a:pt x="12" y="5"/>
                    <a:pt x="12" y="5"/>
                    <a:pt x="12" y="5"/>
                  </a:cubicBezTo>
                  <a:cubicBezTo>
                    <a:pt x="10" y="4"/>
                    <a:pt x="8" y="2"/>
                    <a:pt x="8" y="0"/>
                  </a:cubicBezTo>
                  <a:lnTo>
                    <a:pt x="2" y="10"/>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0" name="Freeform 64"/>
            <p:cNvSpPr>
              <a:spLocks/>
            </p:cNvSpPr>
            <p:nvPr/>
          </p:nvSpPr>
          <p:spPr bwMode="auto">
            <a:xfrm>
              <a:off x="1869597" y="5665774"/>
              <a:ext cx="583873" cy="626007"/>
            </a:xfrm>
            <a:custGeom>
              <a:avLst/>
              <a:gdLst>
                <a:gd name="T0" fmla="*/ 197 w 205"/>
                <a:gd name="T1" fmla="*/ 3 h 220"/>
                <a:gd name="T2" fmla="*/ 187 w 205"/>
                <a:gd name="T3" fmla="*/ 7 h 220"/>
                <a:gd name="T4" fmla="*/ 144 w 205"/>
                <a:gd name="T5" fmla="*/ 35 h 220"/>
                <a:gd name="T6" fmla="*/ 107 w 205"/>
                <a:gd name="T7" fmla="*/ 7 h 220"/>
                <a:gd name="T8" fmla="*/ 94 w 205"/>
                <a:gd name="T9" fmla="*/ 13 h 220"/>
                <a:gd name="T10" fmla="*/ 94 w 205"/>
                <a:gd name="T11" fmla="*/ 13 h 220"/>
                <a:gd name="T12" fmla="*/ 93 w 205"/>
                <a:gd name="T13" fmla="*/ 4 h 220"/>
                <a:gd name="T14" fmla="*/ 89 w 205"/>
                <a:gd name="T15" fmla="*/ 12 h 220"/>
                <a:gd name="T16" fmla="*/ 76 w 205"/>
                <a:gd name="T17" fmla="*/ 1 h 220"/>
                <a:gd name="T18" fmla="*/ 23 w 205"/>
                <a:gd name="T19" fmla="*/ 9 h 220"/>
                <a:gd name="T20" fmla="*/ 12 w 205"/>
                <a:gd name="T21" fmla="*/ 21 h 220"/>
                <a:gd name="T22" fmla="*/ 9 w 205"/>
                <a:gd name="T23" fmla="*/ 81 h 220"/>
                <a:gd name="T24" fmla="*/ 2 w 205"/>
                <a:gd name="T25" fmla="*/ 85 h 220"/>
                <a:gd name="T26" fmla="*/ 0 w 205"/>
                <a:gd name="T27" fmla="*/ 89 h 220"/>
                <a:gd name="T28" fmla="*/ 3 w 205"/>
                <a:gd name="T29" fmla="*/ 91 h 220"/>
                <a:gd name="T30" fmla="*/ 3 w 205"/>
                <a:gd name="T31" fmla="*/ 90 h 220"/>
                <a:gd name="T32" fmla="*/ 8 w 205"/>
                <a:gd name="T33" fmla="*/ 85 h 220"/>
                <a:gd name="T34" fmla="*/ 17 w 205"/>
                <a:gd name="T35" fmla="*/ 90 h 220"/>
                <a:gd name="T36" fmla="*/ 16 w 205"/>
                <a:gd name="T37" fmla="*/ 97 h 220"/>
                <a:gd name="T38" fmla="*/ 16 w 205"/>
                <a:gd name="T39" fmla="*/ 98 h 220"/>
                <a:gd name="T40" fmla="*/ 19 w 205"/>
                <a:gd name="T41" fmla="*/ 100 h 220"/>
                <a:gd name="T42" fmla="*/ 21 w 205"/>
                <a:gd name="T43" fmla="*/ 95 h 220"/>
                <a:gd name="T44" fmla="*/ 24 w 205"/>
                <a:gd name="T45" fmla="*/ 90 h 220"/>
                <a:gd name="T46" fmla="*/ 27 w 205"/>
                <a:gd name="T47" fmla="*/ 82 h 220"/>
                <a:gd name="T48" fmla="*/ 35 w 205"/>
                <a:gd name="T49" fmla="*/ 31 h 220"/>
                <a:gd name="T50" fmla="*/ 50 w 205"/>
                <a:gd name="T51" fmla="*/ 90 h 220"/>
                <a:gd name="T52" fmla="*/ 50 w 205"/>
                <a:gd name="T53" fmla="*/ 94 h 220"/>
                <a:gd name="T54" fmla="*/ 45 w 205"/>
                <a:gd name="T55" fmla="*/ 155 h 220"/>
                <a:gd name="T56" fmla="*/ 35 w 205"/>
                <a:gd name="T57" fmla="*/ 210 h 220"/>
                <a:gd name="T58" fmla="*/ 38 w 205"/>
                <a:gd name="T59" fmla="*/ 220 h 220"/>
                <a:gd name="T60" fmla="*/ 54 w 205"/>
                <a:gd name="T61" fmla="*/ 216 h 220"/>
                <a:gd name="T62" fmla="*/ 55 w 205"/>
                <a:gd name="T63" fmla="*/ 210 h 220"/>
                <a:gd name="T64" fmla="*/ 68 w 205"/>
                <a:gd name="T65" fmla="*/ 158 h 220"/>
                <a:gd name="T66" fmla="*/ 73 w 205"/>
                <a:gd name="T67" fmla="*/ 106 h 220"/>
                <a:gd name="T68" fmla="*/ 85 w 205"/>
                <a:gd name="T69" fmla="*/ 106 h 220"/>
                <a:gd name="T70" fmla="*/ 114 w 205"/>
                <a:gd name="T71" fmla="*/ 173 h 220"/>
                <a:gd name="T72" fmla="*/ 116 w 205"/>
                <a:gd name="T73" fmla="*/ 178 h 220"/>
                <a:gd name="T74" fmla="*/ 130 w 205"/>
                <a:gd name="T75" fmla="*/ 181 h 220"/>
                <a:gd name="T76" fmla="*/ 133 w 205"/>
                <a:gd name="T77" fmla="*/ 173 h 220"/>
                <a:gd name="T78" fmla="*/ 146 w 205"/>
                <a:gd name="T79" fmla="*/ 120 h 220"/>
                <a:gd name="T80" fmla="*/ 137 w 205"/>
                <a:gd name="T81" fmla="*/ 107 h 220"/>
                <a:gd name="T82" fmla="*/ 108 w 205"/>
                <a:gd name="T83" fmla="*/ 38 h 220"/>
                <a:gd name="T84" fmla="*/ 142 w 205"/>
                <a:gd name="T85" fmla="*/ 61 h 220"/>
                <a:gd name="T86" fmla="*/ 199 w 205"/>
                <a:gd name="T87" fmla="*/ 24 h 220"/>
                <a:gd name="T88" fmla="*/ 198 w 205"/>
                <a:gd name="T89" fmla="*/ 22 h 220"/>
                <a:gd name="T90" fmla="*/ 204 w 205"/>
                <a:gd name="T91" fmla="*/ 1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20">
                  <a:moveTo>
                    <a:pt x="204" y="13"/>
                  </a:moveTo>
                  <a:cubicBezTo>
                    <a:pt x="197" y="3"/>
                    <a:pt x="197" y="3"/>
                    <a:pt x="197" y="3"/>
                  </a:cubicBezTo>
                  <a:cubicBezTo>
                    <a:pt x="196" y="2"/>
                    <a:pt x="194" y="2"/>
                    <a:pt x="192" y="3"/>
                  </a:cubicBezTo>
                  <a:cubicBezTo>
                    <a:pt x="187" y="7"/>
                    <a:pt x="187" y="7"/>
                    <a:pt x="187" y="7"/>
                  </a:cubicBezTo>
                  <a:cubicBezTo>
                    <a:pt x="185" y="5"/>
                    <a:pt x="185" y="5"/>
                    <a:pt x="185" y="5"/>
                  </a:cubicBezTo>
                  <a:cubicBezTo>
                    <a:pt x="144" y="35"/>
                    <a:pt x="144" y="35"/>
                    <a:pt x="144" y="35"/>
                  </a:cubicBezTo>
                  <a:cubicBezTo>
                    <a:pt x="111" y="8"/>
                    <a:pt x="111" y="8"/>
                    <a:pt x="111" y="8"/>
                  </a:cubicBezTo>
                  <a:cubicBezTo>
                    <a:pt x="107" y="7"/>
                    <a:pt x="107" y="7"/>
                    <a:pt x="107" y="7"/>
                  </a:cubicBezTo>
                  <a:cubicBezTo>
                    <a:pt x="94" y="29"/>
                    <a:pt x="94" y="29"/>
                    <a:pt x="94" y="29"/>
                  </a:cubicBezTo>
                  <a:cubicBezTo>
                    <a:pt x="94" y="13"/>
                    <a:pt x="94" y="13"/>
                    <a:pt x="94" y="13"/>
                  </a:cubicBezTo>
                  <a:cubicBezTo>
                    <a:pt x="92" y="12"/>
                    <a:pt x="92" y="12"/>
                    <a:pt x="92" y="12"/>
                  </a:cubicBezTo>
                  <a:cubicBezTo>
                    <a:pt x="94" y="13"/>
                    <a:pt x="94" y="13"/>
                    <a:pt x="94" y="13"/>
                  </a:cubicBezTo>
                  <a:cubicBezTo>
                    <a:pt x="99" y="5"/>
                    <a:pt x="99" y="5"/>
                    <a:pt x="99" y="5"/>
                  </a:cubicBezTo>
                  <a:cubicBezTo>
                    <a:pt x="93" y="4"/>
                    <a:pt x="93" y="4"/>
                    <a:pt x="93" y="4"/>
                  </a:cubicBezTo>
                  <a:cubicBezTo>
                    <a:pt x="87" y="3"/>
                    <a:pt x="87" y="3"/>
                    <a:pt x="87" y="3"/>
                  </a:cubicBezTo>
                  <a:cubicBezTo>
                    <a:pt x="89" y="12"/>
                    <a:pt x="89" y="12"/>
                    <a:pt x="89" y="12"/>
                  </a:cubicBezTo>
                  <a:cubicBezTo>
                    <a:pt x="82" y="29"/>
                    <a:pt x="82" y="29"/>
                    <a:pt x="82" y="29"/>
                  </a:cubicBezTo>
                  <a:cubicBezTo>
                    <a:pt x="76" y="1"/>
                    <a:pt x="76" y="1"/>
                    <a:pt x="76" y="1"/>
                  </a:cubicBezTo>
                  <a:cubicBezTo>
                    <a:pt x="72" y="0"/>
                    <a:pt x="72" y="0"/>
                    <a:pt x="72" y="0"/>
                  </a:cubicBezTo>
                  <a:cubicBezTo>
                    <a:pt x="23" y="9"/>
                    <a:pt x="23" y="9"/>
                    <a:pt x="23" y="9"/>
                  </a:cubicBezTo>
                  <a:cubicBezTo>
                    <a:pt x="20" y="10"/>
                    <a:pt x="18" y="11"/>
                    <a:pt x="17" y="13"/>
                  </a:cubicBezTo>
                  <a:cubicBezTo>
                    <a:pt x="14" y="15"/>
                    <a:pt x="13" y="17"/>
                    <a:pt x="12" y="21"/>
                  </a:cubicBezTo>
                  <a:cubicBezTo>
                    <a:pt x="7" y="80"/>
                    <a:pt x="7" y="80"/>
                    <a:pt x="7" y="80"/>
                  </a:cubicBezTo>
                  <a:cubicBezTo>
                    <a:pt x="9" y="81"/>
                    <a:pt x="9" y="81"/>
                    <a:pt x="9" y="81"/>
                  </a:cubicBezTo>
                  <a:cubicBezTo>
                    <a:pt x="8" y="82"/>
                    <a:pt x="8" y="82"/>
                    <a:pt x="8" y="82"/>
                  </a:cubicBezTo>
                  <a:cubicBezTo>
                    <a:pt x="6" y="82"/>
                    <a:pt x="4" y="83"/>
                    <a:pt x="2" y="85"/>
                  </a:cubicBezTo>
                  <a:cubicBezTo>
                    <a:pt x="2" y="86"/>
                    <a:pt x="1" y="87"/>
                    <a:pt x="1" y="89"/>
                  </a:cubicBezTo>
                  <a:cubicBezTo>
                    <a:pt x="0" y="89"/>
                    <a:pt x="0" y="89"/>
                    <a:pt x="0" y="89"/>
                  </a:cubicBezTo>
                  <a:cubicBezTo>
                    <a:pt x="0" y="89"/>
                    <a:pt x="0" y="89"/>
                    <a:pt x="0" y="89"/>
                  </a:cubicBezTo>
                  <a:cubicBezTo>
                    <a:pt x="3" y="91"/>
                    <a:pt x="3" y="91"/>
                    <a:pt x="3" y="91"/>
                  </a:cubicBezTo>
                  <a:cubicBezTo>
                    <a:pt x="4" y="91"/>
                    <a:pt x="4" y="91"/>
                    <a:pt x="4" y="91"/>
                  </a:cubicBezTo>
                  <a:cubicBezTo>
                    <a:pt x="4" y="91"/>
                    <a:pt x="3" y="90"/>
                    <a:pt x="3" y="90"/>
                  </a:cubicBezTo>
                  <a:cubicBezTo>
                    <a:pt x="4" y="89"/>
                    <a:pt x="4" y="88"/>
                    <a:pt x="4" y="88"/>
                  </a:cubicBezTo>
                  <a:cubicBezTo>
                    <a:pt x="5" y="86"/>
                    <a:pt x="7" y="85"/>
                    <a:pt x="8" y="85"/>
                  </a:cubicBezTo>
                  <a:cubicBezTo>
                    <a:pt x="8" y="87"/>
                    <a:pt x="9" y="89"/>
                    <a:pt x="11" y="89"/>
                  </a:cubicBezTo>
                  <a:cubicBezTo>
                    <a:pt x="17" y="90"/>
                    <a:pt x="17" y="90"/>
                    <a:pt x="17" y="90"/>
                  </a:cubicBezTo>
                  <a:cubicBezTo>
                    <a:pt x="18" y="91"/>
                    <a:pt x="19" y="93"/>
                    <a:pt x="18" y="95"/>
                  </a:cubicBezTo>
                  <a:cubicBezTo>
                    <a:pt x="17" y="96"/>
                    <a:pt x="17" y="96"/>
                    <a:pt x="16" y="97"/>
                  </a:cubicBezTo>
                  <a:cubicBezTo>
                    <a:pt x="16" y="97"/>
                    <a:pt x="15" y="97"/>
                    <a:pt x="15" y="97"/>
                  </a:cubicBezTo>
                  <a:cubicBezTo>
                    <a:pt x="16" y="98"/>
                    <a:pt x="16" y="98"/>
                    <a:pt x="16" y="98"/>
                  </a:cubicBezTo>
                  <a:cubicBezTo>
                    <a:pt x="18" y="99"/>
                    <a:pt x="18" y="99"/>
                    <a:pt x="18" y="99"/>
                  </a:cubicBezTo>
                  <a:cubicBezTo>
                    <a:pt x="19" y="100"/>
                    <a:pt x="19" y="100"/>
                    <a:pt x="19" y="100"/>
                  </a:cubicBezTo>
                  <a:cubicBezTo>
                    <a:pt x="19" y="99"/>
                    <a:pt x="19" y="99"/>
                    <a:pt x="19" y="99"/>
                  </a:cubicBezTo>
                  <a:cubicBezTo>
                    <a:pt x="19" y="98"/>
                    <a:pt x="20" y="96"/>
                    <a:pt x="21" y="95"/>
                  </a:cubicBezTo>
                  <a:cubicBezTo>
                    <a:pt x="22" y="94"/>
                    <a:pt x="21" y="92"/>
                    <a:pt x="21" y="90"/>
                  </a:cubicBezTo>
                  <a:cubicBezTo>
                    <a:pt x="24" y="90"/>
                    <a:pt x="24" y="90"/>
                    <a:pt x="24" y="90"/>
                  </a:cubicBezTo>
                  <a:cubicBezTo>
                    <a:pt x="25" y="90"/>
                    <a:pt x="27" y="89"/>
                    <a:pt x="27" y="87"/>
                  </a:cubicBezTo>
                  <a:cubicBezTo>
                    <a:pt x="27" y="82"/>
                    <a:pt x="27" y="82"/>
                    <a:pt x="27" y="82"/>
                  </a:cubicBezTo>
                  <a:cubicBezTo>
                    <a:pt x="30" y="83"/>
                    <a:pt x="30" y="83"/>
                    <a:pt x="30" y="83"/>
                  </a:cubicBezTo>
                  <a:cubicBezTo>
                    <a:pt x="35" y="31"/>
                    <a:pt x="35" y="31"/>
                    <a:pt x="35" y="31"/>
                  </a:cubicBezTo>
                  <a:cubicBezTo>
                    <a:pt x="60" y="27"/>
                    <a:pt x="60" y="27"/>
                    <a:pt x="60" y="27"/>
                  </a:cubicBezTo>
                  <a:cubicBezTo>
                    <a:pt x="50" y="90"/>
                    <a:pt x="50" y="90"/>
                    <a:pt x="50" y="90"/>
                  </a:cubicBezTo>
                  <a:cubicBezTo>
                    <a:pt x="50" y="91"/>
                    <a:pt x="50" y="92"/>
                    <a:pt x="50" y="93"/>
                  </a:cubicBezTo>
                  <a:cubicBezTo>
                    <a:pt x="50" y="93"/>
                    <a:pt x="50" y="93"/>
                    <a:pt x="50" y="94"/>
                  </a:cubicBezTo>
                  <a:cubicBezTo>
                    <a:pt x="45" y="155"/>
                    <a:pt x="45" y="155"/>
                    <a:pt x="45" y="155"/>
                  </a:cubicBezTo>
                  <a:cubicBezTo>
                    <a:pt x="45" y="155"/>
                    <a:pt x="45" y="155"/>
                    <a:pt x="45" y="155"/>
                  </a:cubicBezTo>
                  <a:cubicBezTo>
                    <a:pt x="33" y="210"/>
                    <a:pt x="33" y="210"/>
                    <a:pt x="33" y="210"/>
                  </a:cubicBezTo>
                  <a:cubicBezTo>
                    <a:pt x="35" y="210"/>
                    <a:pt x="35" y="210"/>
                    <a:pt x="35" y="210"/>
                  </a:cubicBezTo>
                  <a:cubicBezTo>
                    <a:pt x="35" y="216"/>
                    <a:pt x="35" y="216"/>
                    <a:pt x="35" y="216"/>
                  </a:cubicBezTo>
                  <a:cubicBezTo>
                    <a:pt x="35" y="218"/>
                    <a:pt x="37" y="220"/>
                    <a:pt x="38" y="220"/>
                  </a:cubicBezTo>
                  <a:cubicBezTo>
                    <a:pt x="51" y="220"/>
                    <a:pt x="51" y="220"/>
                    <a:pt x="51" y="220"/>
                  </a:cubicBezTo>
                  <a:cubicBezTo>
                    <a:pt x="53" y="220"/>
                    <a:pt x="54" y="218"/>
                    <a:pt x="54" y="216"/>
                  </a:cubicBezTo>
                  <a:cubicBezTo>
                    <a:pt x="54" y="210"/>
                    <a:pt x="54" y="210"/>
                    <a:pt x="54" y="210"/>
                  </a:cubicBezTo>
                  <a:cubicBezTo>
                    <a:pt x="55" y="210"/>
                    <a:pt x="55" y="210"/>
                    <a:pt x="55" y="210"/>
                  </a:cubicBezTo>
                  <a:cubicBezTo>
                    <a:pt x="68" y="161"/>
                    <a:pt x="68" y="161"/>
                    <a:pt x="68" y="161"/>
                  </a:cubicBezTo>
                  <a:cubicBezTo>
                    <a:pt x="68" y="160"/>
                    <a:pt x="68" y="159"/>
                    <a:pt x="68" y="158"/>
                  </a:cubicBezTo>
                  <a:cubicBezTo>
                    <a:pt x="68" y="157"/>
                    <a:pt x="68" y="157"/>
                    <a:pt x="68" y="157"/>
                  </a:cubicBezTo>
                  <a:cubicBezTo>
                    <a:pt x="73" y="106"/>
                    <a:pt x="73" y="106"/>
                    <a:pt x="73" y="106"/>
                  </a:cubicBezTo>
                  <a:cubicBezTo>
                    <a:pt x="83" y="106"/>
                    <a:pt x="83" y="106"/>
                    <a:pt x="83" y="106"/>
                  </a:cubicBezTo>
                  <a:cubicBezTo>
                    <a:pt x="84" y="106"/>
                    <a:pt x="84" y="106"/>
                    <a:pt x="85" y="106"/>
                  </a:cubicBezTo>
                  <a:cubicBezTo>
                    <a:pt x="123" y="127"/>
                    <a:pt x="123" y="127"/>
                    <a:pt x="123" y="127"/>
                  </a:cubicBezTo>
                  <a:cubicBezTo>
                    <a:pt x="114" y="173"/>
                    <a:pt x="114" y="173"/>
                    <a:pt x="114" y="173"/>
                  </a:cubicBezTo>
                  <a:cubicBezTo>
                    <a:pt x="116" y="173"/>
                    <a:pt x="116" y="173"/>
                    <a:pt x="116" y="173"/>
                  </a:cubicBezTo>
                  <a:cubicBezTo>
                    <a:pt x="116" y="178"/>
                    <a:pt x="116" y="178"/>
                    <a:pt x="116" y="178"/>
                  </a:cubicBezTo>
                  <a:cubicBezTo>
                    <a:pt x="116" y="180"/>
                    <a:pt x="117" y="181"/>
                    <a:pt x="119" y="181"/>
                  </a:cubicBezTo>
                  <a:cubicBezTo>
                    <a:pt x="130" y="181"/>
                    <a:pt x="130" y="181"/>
                    <a:pt x="130" y="181"/>
                  </a:cubicBezTo>
                  <a:cubicBezTo>
                    <a:pt x="132" y="181"/>
                    <a:pt x="133" y="180"/>
                    <a:pt x="133" y="178"/>
                  </a:cubicBezTo>
                  <a:cubicBezTo>
                    <a:pt x="133" y="173"/>
                    <a:pt x="133" y="173"/>
                    <a:pt x="133" y="173"/>
                  </a:cubicBezTo>
                  <a:cubicBezTo>
                    <a:pt x="135" y="173"/>
                    <a:pt x="135" y="173"/>
                    <a:pt x="135" y="173"/>
                  </a:cubicBezTo>
                  <a:cubicBezTo>
                    <a:pt x="146" y="120"/>
                    <a:pt x="146" y="120"/>
                    <a:pt x="146" y="120"/>
                  </a:cubicBezTo>
                  <a:cubicBezTo>
                    <a:pt x="148" y="115"/>
                    <a:pt x="144" y="109"/>
                    <a:pt x="138" y="108"/>
                  </a:cubicBezTo>
                  <a:cubicBezTo>
                    <a:pt x="138" y="108"/>
                    <a:pt x="137" y="107"/>
                    <a:pt x="137" y="107"/>
                  </a:cubicBezTo>
                  <a:cubicBezTo>
                    <a:pt x="99" y="87"/>
                    <a:pt x="99" y="87"/>
                    <a:pt x="99" y="87"/>
                  </a:cubicBezTo>
                  <a:cubicBezTo>
                    <a:pt x="108" y="38"/>
                    <a:pt x="108" y="38"/>
                    <a:pt x="108" y="38"/>
                  </a:cubicBezTo>
                  <a:cubicBezTo>
                    <a:pt x="135" y="59"/>
                    <a:pt x="135" y="59"/>
                    <a:pt x="135" y="59"/>
                  </a:cubicBezTo>
                  <a:cubicBezTo>
                    <a:pt x="137" y="60"/>
                    <a:pt x="139" y="61"/>
                    <a:pt x="142" y="61"/>
                  </a:cubicBezTo>
                  <a:cubicBezTo>
                    <a:pt x="145" y="62"/>
                    <a:pt x="148" y="61"/>
                    <a:pt x="151" y="59"/>
                  </a:cubicBezTo>
                  <a:cubicBezTo>
                    <a:pt x="199" y="24"/>
                    <a:pt x="199" y="24"/>
                    <a:pt x="199" y="24"/>
                  </a:cubicBezTo>
                  <a:cubicBezTo>
                    <a:pt x="199" y="24"/>
                    <a:pt x="199" y="24"/>
                    <a:pt x="199" y="24"/>
                  </a:cubicBezTo>
                  <a:cubicBezTo>
                    <a:pt x="198" y="22"/>
                    <a:pt x="198" y="22"/>
                    <a:pt x="198" y="22"/>
                  </a:cubicBezTo>
                  <a:cubicBezTo>
                    <a:pt x="203" y="18"/>
                    <a:pt x="203" y="18"/>
                    <a:pt x="203" y="18"/>
                  </a:cubicBezTo>
                  <a:cubicBezTo>
                    <a:pt x="205" y="17"/>
                    <a:pt x="205" y="15"/>
                    <a:pt x="204" y="13"/>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1" name="Freeform 65"/>
            <p:cNvSpPr>
              <a:spLocks/>
            </p:cNvSpPr>
            <p:nvPr/>
          </p:nvSpPr>
          <p:spPr bwMode="auto">
            <a:xfrm>
              <a:off x="1917751" y="6010078"/>
              <a:ext cx="786122" cy="387643"/>
            </a:xfrm>
            <a:custGeom>
              <a:avLst/>
              <a:gdLst>
                <a:gd name="T0" fmla="*/ 490 w 653"/>
                <a:gd name="T1" fmla="*/ 0 h 322"/>
                <a:gd name="T2" fmla="*/ 490 w 653"/>
                <a:gd name="T3" fmla="*/ 59 h 322"/>
                <a:gd name="T4" fmla="*/ 379 w 653"/>
                <a:gd name="T5" fmla="*/ 59 h 322"/>
                <a:gd name="T6" fmla="*/ 326 w 653"/>
                <a:gd name="T7" fmla="*/ 59 h 322"/>
                <a:gd name="T8" fmla="*/ 322 w 653"/>
                <a:gd name="T9" fmla="*/ 59 h 322"/>
                <a:gd name="T10" fmla="*/ 322 w 653"/>
                <a:gd name="T11" fmla="*/ 163 h 322"/>
                <a:gd name="T12" fmla="*/ 244 w 653"/>
                <a:gd name="T13" fmla="*/ 163 h 322"/>
                <a:gd name="T14" fmla="*/ 192 w 653"/>
                <a:gd name="T15" fmla="*/ 163 h 322"/>
                <a:gd name="T16" fmla="*/ 189 w 653"/>
                <a:gd name="T17" fmla="*/ 163 h 322"/>
                <a:gd name="T18" fmla="*/ 189 w 653"/>
                <a:gd name="T19" fmla="*/ 267 h 322"/>
                <a:gd name="T20" fmla="*/ 0 w 653"/>
                <a:gd name="T21" fmla="*/ 267 h 322"/>
                <a:gd name="T22" fmla="*/ 0 w 653"/>
                <a:gd name="T23" fmla="*/ 322 h 322"/>
                <a:gd name="T24" fmla="*/ 189 w 653"/>
                <a:gd name="T25" fmla="*/ 322 h 322"/>
                <a:gd name="T26" fmla="*/ 244 w 653"/>
                <a:gd name="T27" fmla="*/ 322 h 322"/>
                <a:gd name="T28" fmla="*/ 244 w 653"/>
                <a:gd name="T29" fmla="*/ 217 h 322"/>
                <a:gd name="T30" fmla="*/ 322 w 653"/>
                <a:gd name="T31" fmla="*/ 217 h 322"/>
                <a:gd name="T32" fmla="*/ 357 w 653"/>
                <a:gd name="T33" fmla="*/ 217 h 322"/>
                <a:gd name="T34" fmla="*/ 379 w 653"/>
                <a:gd name="T35" fmla="*/ 217 h 322"/>
                <a:gd name="T36" fmla="*/ 379 w 653"/>
                <a:gd name="T37" fmla="*/ 113 h 322"/>
                <a:gd name="T38" fmla="*/ 490 w 653"/>
                <a:gd name="T39" fmla="*/ 113 h 322"/>
                <a:gd name="T40" fmla="*/ 490 w 653"/>
                <a:gd name="T41" fmla="*/ 165 h 322"/>
                <a:gd name="T42" fmla="*/ 653 w 653"/>
                <a:gd name="T43" fmla="*/ 83 h 322"/>
                <a:gd name="T44" fmla="*/ 490 w 653"/>
                <a:gd name="T4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3" h="322">
                  <a:moveTo>
                    <a:pt x="490" y="0"/>
                  </a:moveTo>
                  <a:lnTo>
                    <a:pt x="490" y="59"/>
                  </a:lnTo>
                  <a:lnTo>
                    <a:pt x="379" y="59"/>
                  </a:lnTo>
                  <a:lnTo>
                    <a:pt x="326" y="59"/>
                  </a:lnTo>
                  <a:lnTo>
                    <a:pt x="322" y="59"/>
                  </a:lnTo>
                  <a:lnTo>
                    <a:pt x="322" y="163"/>
                  </a:lnTo>
                  <a:lnTo>
                    <a:pt x="244" y="163"/>
                  </a:lnTo>
                  <a:lnTo>
                    <a:pt x="192" y="163"/>
                  </a:lnTo>
                  <a:lnTo>
                    <a:pt x="189" y="163"/>
                  </a:lnTo>
                  <a:lnTo>
                    <a:pt x="189" y="267"/>
                  </a:lnTo>
                  <a:lnTo>
                    <a:pt x="0" y="267"/>
                  </a:lnTo>
                  <a:lnTo>
                    <a:pt x="0" y="322"/>
                  </a:lnTo>
                  <a:lnTo>
                    <a:pt x="189" y="322"/>
                  </a:lnTo>
                  <a:lnTo>
                    <a:pt x="244" y="322"/>
                  </a:lnTo>
                  <a:lnTo>
                    <a:pt x="244" y="217"/>
                  </a:lnTo>
                  <a:lnTo>
                    <a:pt x="322" y="217"/>
                  </a:lnTo>
                  <a:lnTo>
                    <a:pt x="357" y="217"/>
                  </a:lnTo>
                  <a:lnTo>
                    <a:pt x="379" y="217"/>
                  </a:lnTo>
                  <a:lnTo>
                    <a:pt x="379" y="113"/>
                  </a:lnTo>
                  <a:lnTo>
                    <a:pt x="490" y="113"/>
                  </a:lnTo>
                  <a:lnTo>
                    <a:pt x="490" y="165"/>
                  </a:lnTo>
                  <a:lnTo>
                    <a:pt x="653" y="83"/>
                  </a:lnTo>
                  <a:lnTo>
                    <a:pt x="490" y="0"/>
                  </a:lnTo>
                  <a:close/>
                </a:path>
              </a:pathLst>
            </a:cu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grpSp>
      <p:grpSp>
        <p:nvGrpSpPr>
          <p:cNvPr id="47" name="Group 46"/>
          <p:cNvGrpSpPr/>
          <p:nvPr/>
        </p:nvGrpSpPr>
        <p:grpSpPr>
          <a:xfrm>
            <a:off x="8995394" y="3929022"/>
            <a:ext cx="584664" cy="495668"/>
            <a:chOff x="357419" y="1898732"/>
            <a:chExt cx="842147" cy="707403"/>
          </a:xfrm>
        </p:grpSpPr>
        <p:sp>
          <p:nvSpPr>
            <p:cNvPr id="22" name="Freeform 52"/>
            <p:cNvSpPr>
              <a:spLocks/>
            </p:cNvSpPr>
            <p:nvPr/>
          </p:nvSpPr>
          <p:spPr bwMode="auto">
            <a:xfrm>
              <a:off x="357419" y="2077524"/>
              <a:ext cx="399048" cy="344632"/>
            </a:xfrm>
            <a:custGeom>
              <a:avLst/>
              <a:gdLst>
                <a:gd name="T0" fmla="*/ 8 w 65"/>
                <a:gd name="T1" fmla="*/ 33 h 56"/>
                <a:gd name="T2" fmla="*/ 26 w 65"/>
                <a:gd name="T3" fmla="*/ 7 h 56"/>
                <a:gd name="T4" fmla="*/ 65 w 65"/>
                <a:gd name="T5" fmla="*/ 7 h 56"/>
                <a:gd name="T6" fmla="*/ 64 w 65"/>
                <a:gd name="T7" fmla="*/ 9 h 56"/>
                <a:gd name="T8" fmla="*/ 39 w 65"/>
                <a:gd name="T9" fmla="*/ 11 h 56"/>
                <a:gd name="T10" fmla="*/ 26 w 65"/>
                <a:gd name="T11" fmla="*/ 33 h 56"/>
                <a:gd name="T12" fmla="*/ 36 w 65"/>
                <a:gd name="T13" fmla="*/ 33 h 56"/>
                <a:gd name="T14" fmla="*/ 18 w 65"/>
                <a:gd name="T15" fmla="*/ 56 h 56"/>
                <a:gd name="T16" fmla="*/ 0 w 65"/>
                <a:gd name="T17" fmla="*/ 33 h 56"/>
                <a:gd name="T18" fmla="*/ 8 w 65"/>
                <a:gd name="T19"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6">
                  <a:moveTo>
                    <a:pt x="8" y="33"/>
                  </a:moveTo>
                  <a:cubicBezTo>
                    <a:pt x="10" y="23"/>
                    <a:pt x="16" y="13"/>
                    <a:pt x="26" y="7"/>
                  </a:cubicBezTo>
                  <a:cubicBezTo>
                    <a:pt x="38" y="0"/>
                    <a:pt x="53" y="0"/>
                    <a:pt x="65" y="7"/>
                  </a:cubicBezTo>
                  <a:cubicBezTo>
                    <a:pt x="64" y="9"/>
                    <a:pt x="64" y="9"/>
                    <a:pt x="64" y="9"/>
                  </a:cubicBezTo>
                  <a:cubicBezTo>
                    <a:pt x="56" y="6"/>
                    <a:pt x="47" y="6"/>
                    <a:pt x="39" y="11"/>
                  </a:cubicBezTo>
                  <a:cubicBezTo>
                    <a:pt x="31" y="16"/>
                    <a:pt x="27" y="24"/>
                    <a:pt x="26" y="33"/>
                  </a:cubicBezTo>
                  <a:cubicBezTo>
                    <a:pt x="36" y="33"/>
                    <a:pt x="36" y="33"/>
                    <a:pt x="36" y="33"/>
                  </a:cubicBezTo>
                  <a:cubicBezTo>
                    <a:pt x="18" y="56"/>
                    <a:pt x="18" y="56"/>
                    <a:pt x="18" y="56"/>
                  </a:cubicBezTo>
                  <a:cubicBezTo>
                    <a:pt x="0" y="33"/>
                    <a:pt x="0" y="33"/>
                    <a:pt x="0" y="33"/>
                  </a:cubicBezTo>
                  <a:lnTo>
                    <a:pt x="8" y="33"/>
                  </a:lnTo>
                  <a:close/>
                </a:path>
              </a:pathLst>
            </a:cu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3" name="Rectangle 53"/>
            <p:cNvSpPr>
              <a:spLocks noChangeArrowheads="1"/>
            </p:cNvSpPr>
            <p:nvPr/>
          </p:nvSpPr>
          <p:spPr bwMode="auto">
            <a:xfrm>
              <a:off x="935262" y="2305552"/>
              <a:ext cx="36277" cy="202115"/>
            </a:xfrm>
            <a:prstGeom prst="rect">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4" name="Rectangle 54"/>
            <p:cNvSpPr>
              <a:spLocks noChangeArrowheads="1"/>
            </p:cNvSpPr>
            <p:nvPr/>
          </p:nvSpPr>
          <p:spPr bwMode="auto">
            <a:xfrm>
              <a:off x="743512" y="2305552"/>
              <a:ext cx="36277" cy="202115"/>
            </a:xfrm>
            <a:prstGeom prst="rect">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5" name="Rectangle 55"/>
            <p:cNvSpPr>
              <a:spLocks noChangeArrowheads="1"/>
            </p:cNvSpPr>
            <p:nvPr/>
          </p:nvSpPr>
          <p:spPr bwMode="auto">
            <a:xfrm>
              <a:off x="841978" y="2305552"/>
              <a:ext cx="36277" cy="202115"/>
            </a:xfrm>
            <a:prstGeom prst="rect">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6" name="Freeform 56"/>
            <p:cNvSpPr>
              <a:spLocks noEditPoints="1"/>
            </p:cNvSpPr>
            <p:nvPr/>
          </p:nvSpPr>
          <p:spPr bwMode="auto">
            <a:xfrm>
              <a:off x="639862" y="2199313"/>
              <a:ext cx="435324" cy="406822"/>
            </a:xfrm>
            <a:custGeom>
              <a:avLst/>
              <a:gdLst>
                <a:gd name="T0" fmla="*/ 0 w 71"/>
                <a:gd name="T1" fmla="*/ 0 h 66"/>
                <a:gd name="T2" fmla="*/ 0 w 71"/>
                <a:gd name="T3" fmla="*/ 58 h 66"/>
                <a:gd name="T4" fmla="*/ 36 w 71"/>
                <a:gd name="T5" fmla="*/ 66 h 66"/>
                <a:gd name="T6" fmla="*/ 71 w 71"/>
                <a:gd name="T7" fmla="*/ 58 h 66"/>
                <a:gd name="T8" fmla="*/ 71 w 71"/>
                <a:gd name="T9" fmla="*/ 10 h 66"/>
                <a:gd name="T10" fmla="*/ 56 w 71"/>
                <a:gd name="T11" fmla="*/ 0 h 66"/>
                <a:gd name="T12" fmla="*/ 0 w 71"/>
                <a:gd name="T13" fmla="*/ 0 h 66"/>
                <a:gd name="T14" fmla="*/ 63 w 71"/>
                <a:gd name="T15" fmla="*/ 56 h 66"/>
                <a:gd name="T16" fmla="*/ 36 w 71"/>
                <a:gd name="T17" fmla="*/ 58 h 66"/>
                <a:gd name="T18" fmla="*/ 8 w 71"/>
                <a:gd name="T19" fmla="*/ 56 h 66"/>
                <a:gd name="T20" fmla="*/ 8 w 71"/>
                <a:gd name="T21" fmla="*/ 7 h 66"/>
                <a:gd name="T22" fmla="*/ 63 w 71"/>
                <a:gd name="T23" fmla="*/ 7 h 66"/>
                <a:gd name="T24" fmla="*/ 63 w 71"/>
                <a:gd name="T2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6">
                  <a:moveTo>
                    <a:pt x="0" y="0"/>
                  </a:moveTo>
                  <a:cubicBezTo>
                    <a:pt x="0" y="58"/>
                    <a:pt x="0" y="58"/>
                    <a:pt x="0" y="58"/>
                  </a:cubicBezTo>
                  <a:cubicBezTo>
                    <a:pt x="0" y="61"/>
                    <a:pt x="0" y="66"/>
                    <a:pt x="36" y="66"/>
                  </a:cubicBezTo>
                  <a:cubicBezTo>
                    <a:pt x="71" y="66"/>
                    <a:pt x="71" y="61"/>
                    <a:pt x="71" y="58"/>
                  </a:cubicBezTo>
                  <a:cubicBezTo>
                    <a:pt x="71" y="10"/>
                    <a:pt x="71" y="10"/>
                    <a:pt x="71" y="10"/>
                  </a:cubicBezTo>
                  <a:cubicBezTo>
                    <a:pt x="56" y="0"/>
                    <a:pt x="56" y="0"/>
                    <a:pt x="56" y="0"/>
                  </a:cubicBezTo>
                  <a:lnTo>
                    <a:pt x="0" y="0"/>
                  </a:lnTo>
                  <a:close/>
                  <a:moveTo>
                    <a:pt x="63" y="56"/>
                  </a:moveTo>
                  <a:cubicBezTo>
                    <a:pt x="59" y="57"/>
                    <a:pt x="50" y="58"/>
                    <a:pt x="36" y="58"/>
                  </a:cubicBezTo>
                  <a:cubicBezTo>
                    <a:pt x="22" y="58"/>
                    <a:pt x="12" y="57"/>
                    <a:pt x="8" y="56"/>
                  </a:cubicBezTo>
                  <a:cubicBezTo>
                    <a:pt x="8" y="7"/>
                    <a:pt x="8" y="7"/>
                    <a:pt x="8" y="7"/>
                  </a:cubicBezTo>
                  <a:cubicBezTo>
                    <a:pt x="63" y="7"/>
                    <a:pt x="63" y="7"/>
                    <a:pt x="63" y="7"/>
                  </a:cubicBezTo>
                  <a:lnTo>
                    <a:pt x="63" y="56"/>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7" name="Freeform 57"/>
            <p:cNvSpPr>
              <a:spLocks noEditPoints="1"/>
            </p:cNvSpPr>
            <p:nvPr/>
          </p:nvSpPr>
          <p:spPr bwMode="auto">
            <a:xfrm>
              <a:off x="694277" y="1898732"/>
              <a:ext cx="505289" cy="430142"/>
            </a:xfrm>
            <a:custGeom>
              <a:avLst/>
              <a:gdLst>
                <a:gd name="T0" fmla="*/ 67 w 82"/>
                <a:gd name="T1" fmla="*/ 70 h 70"/>
                <a:gd name="T2" fmla="*/ 79 w 82"/>
                <a:gd name="T3" fmla="*/ 53 h 70"/>
                <a:gd name="T4" fmla="*/ 77 w 82"/>
                <a:gd name="T5" fmla="*/ 42 h 70"/>
                <a:gd name="T6" fmla="*/ 62 w 82"/>
                <a:gd name="T7" fmla="*/ 31 h 70"/>
                <a:gd name="T8" fmla="*/ 65 w 82"/>
                <a:gd name="T9" fmla="*/ 27 h 70"/>
                <a:gd name="T10" fmla="*/ 63 w 82"/>
                <a:gd name="T11" fmla="*/ 21 h 70"/>
                <a:gd name="T12" fmla="*/ 47 w 82"/>
                <a:gd name="T13" fmla="*/ 9 h 70"/>
                <a:gd name="T14" fmla="*/ 40 w 82"/>
                <a:gd name="T15" fmla="*/ 10 h 70"/>
                <a:gd name="T16" fmla="*/ 38 w 82"/>
                <a:gd name="T17" fmla="*/ 14 h 70"/>
                <a:gd name="T18" fmla="*/ 23 w 82"/>
                <a:gd name="T19" fmla="*/ 3 h 70"/>
                <a:gd name="T20" fmla="*/ 11 w 82"/>
                <a:gd name="T21" fmla="*/ 5 h 70"/>
                <a:gd name="T22" fmla="*/ 0 w 82"/>
                <a:gd name="T23" fmla="*/ 21 h 70"/>
                <a:gd name="T24" fmla="*/ 67 w 82"/>
                <a:gd name="T25" fmla="*/ 70 h 70"/>
                <a:gd name="T26" fmla="*/ 18 w 82"/>
                <a:gd name="T27" fmla="*/ 10 h 70"/>
                <a:gd name="T28" fmla="*/ 72 w 82"/>
                <a:gd name="T29" fmla="*/ 48 h 70"/>
                <a:gd name="T30" fmla="*/ 65 w 82"/>
                <a:gd name="T31" fmla="*/ 59 h 70"/>
                <a:gd name="T32" fmla="*/ 11 w 82"/>
                <a:gd name="T33" fmla="*/ 20 h 70"/>
                <a:gd name="T34" fmla="*/ 18 w 82"/>
                <a:gd name="T35"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70">
                  <a:moveTo>
                    <a:pt x="67" y="70"/>
                  </a:moveTo>
                  <a:cubicBezTo>
                    <a:pt x="79" y="53"/>
                    <a:pt x="79" y="53"/>
                    <a:pt x="79" y="53"/>
                  </a:cubicBezTo>
                  <a:cubicBezTo>
                    <a:pt x="82" y="49"/>
                    <a:pt x="81" y="44"/>
                    <a:pt x="77" y="42"/>
                  </a:cubicBezTo>
                  <a:cubicBezTo>
                    <a:pt x="62" y="31"/>
                    <a:pt x="62" y="31"/>
                    <a:pt x="62" y="31"/>
                  </a:cubicBezTo>
                  <a:cubicBezTo>
                    <a:pt x="65" y="27"/>
                    <a:pt x="65" y="27"/>
                    <a:pt x="65" y="27"/>
                  </a:cubicBezTo>
                  <a:cubicBezTo>
                    <a:pt x="66" y="25"/>
                    <a:pt x="66" y="23"/>
                    <a:pt x="63" y="21"/>
                  </a:cubicBezTo>
                  <a:cubicBezTo>
                    <a:pt x="47" y="9"/>
                    <a:pt x="47" y="9"/>
                    <a:pt x="47" y="9"/>
                  </a:cubicBezTo>
                  <a:cubicBezTo>
                    <a:pt x="45" y="8"/>
                    <a:pt x="42" y="8"/>
                    <a:pt x="40" y="10"/>
                  </a:cubicBezTo>
                  <a:cubicBezTo>
                    <a:pt x="38" y="14"/>
                    <a:pt x="38" y="14"/>
                    <a:pt x="38" y="14"/>
                  </a:cubicBezTo>
                  <a:cubicBezTo>
                    <a:pt x="23" y="3"/>
                    <a:pt x="23" y="3"/>
                    <a:pt x="23" y="3"/>
                  </a:cubicBezTo>
                  <a:cubicBezTo>
                    <a:pt x="19" y="0"/>
                    <a:pt x="14" y="1"/>
                    <a:pt x="11" y="5"/>
                  </a:cubicBezTo>
                  <a:cubicBezTo>
                    <a:pt x="0" y="21"/>
                    <a:pt x="0" y="21"/>
                    <a:pt x="0" y="21"/>
                  </a:cubicBezTo>
                  <a:lnTo>
                    <a:pt x="67" y="70"/>
                  </a:lnTo>
                  <a:close/>
                  <a:moveTo>
                    <a:pt x="18" y="10"/>
                  </a:moveTo>
                  <a:cubicBezTo>
                    <a:pt x="72" y="48"/>
                    <a:pt x="72" y="48"/>
                    <a:pt x="72" y="48"/>
                  </a:cubicBezTo>
                  <a:cubicBezTo>
                    <a:pt x="65" y="59"/>
                    <a:pt x="65" y="59"/>
                    <a:pt x="65" y="59"/>
                  </a:cubicBezTo>
                  <a:cubicBezTo>
                    <a:pt x="11" y="20"/>
                    <a:pt x="11" y="20"/>
                    <a:pt x="11" y="20"/>
                  </a:cubicBezTo>
                  <a:lnTo>
                    <a:pt x="18" y="10"/>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grpSp>
      <p:grpSp>
        <p:nvGrpSpPr>
          <p:cNvPr id="49" name="Group 48"/>
          <p:cNvGrpSpPr/>
          <p:nvPr/>
        </p:nvGrpSpPr>
        <p:grpSpPr>
          <a:xfrm>
            <a:off x="7175327" y="5503468"/>
            <a:ext cx="790225" cy="765907"/>
            <a:chOff x="4477697" y="4103057"/>
            <a:chExt cx="714375" cy="782638"/>
          </a:xfrm>
        </p:grpSpPr>
        <p:sp>
          <p:nvSpPr>
            <p:cNvPr id="28" name="Oval 19"/>
            <p:cNvSpPr>
              <a:spLocks noChangeArrowheads="1"/>
            </p:cNvSpPr>
            <p:nvPr/>
          </p:nvSpPr>
          <p:spPr bwMode="auto">
            <a:xfrm>
              <a:off x="4557072" y="4103057"/>
              <a:ext cx="133350" cy="130175"/>
            </a:xfrm>
            <a:prstGeom prst="ellipse">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29" name="Freeform 20"/>
            <p:cNvSpPr>
              <a:spLocks/>
            </p:cNvSpPr>
            <p:nvPr/>
          </p:nvSpPr>
          <p:spPr bwMode="auto">
            <a:xfrm>
              <a:off x="4477697" y="4269745"/>
              <a:ext cx="304800" cy="615950"/>
            </a:xfrm>
            <a:custGeom>
              <a:avLst/>
              <a:gdLst>
                <a:gd name="T0" fmla="*/ 82 w 103"/>
                <a:gd name="T1" fmla="*/ 1 h 208"/>
                <a:gd name="T2" fmla="*/ 73 w 103"/>
                <a:gd name="T3" fmla="*/ 1 h 208"/>
                <a:gd name="T4" fmla="*/ 58 w 103"/>
                <a:gd name="T5" fmla="*/ 43 h 208"/>
                <a:gd name="T6" fmla="*/ 53 w 103"/>
                <a:gd name="T7" fmla="*/ 0 h 208"/>
                <a:gd name="T8" fmla="*/ 47 w 103"/>
                <a:gd name="T9" fmla="*/ 0 h 208"/>
                <a:gd name="T10" fmla="*/ 45 w 103"/>
                <a:gd name="T11" fmla="*/ 43 h 208"/>
                <a:gd name="T12" fmla="*/ 30 w 103"/>
                <a:gd name="T13" fmla="*/ 1 h 208"/>
                <a:gd name="T14" fmla="*/ 21 w 103"/>
                <a:gd name="T15" fmla="*/ 1 h 208"/>
                <a:gd name="T16" fmla="*/ 0 w 103"/>
                <a:gd name="T17" fmla="*/ 23 h 208"/>
                <a:gd name="T18" fmla="*/ 10 w 103"/>
                <a:gd name="T19" fmla="*/ 92 h 208"/>
                <a:gd name="T20" fmla="*/ 19 w 103"/>
                <a:gd name="T21" fmla="*/ 110 h 208"/>
                <a:gd name="T22" fmla="*/ 29 w 103"/>
                <a:gd name="T23" fmla="*/ 208 h 208"/>
                <a:gd name="T24" fmla="*/ 48 w 103"/>
                <a:gd name="T25" fmla="*/ 208 h 208"/>
                <a:gd name="T26" fmla="*/ 48 w 103"/>
                <a:gd name="T27" fmla="*/ 111 h 208"/>
                <a:gd name="T28" fmla="*/ 56 w 103"/>
                <a:gd name="T29" fmla="*/ 111 h 208"/>
                <a:gd name="T30" fmla="*/ 56 w 103"/>
                <a:gd name="T31" fmla="*/ 208 h 208"/>
                <a:gd name="T32" fmla="*/ 75 w 103"/>
                <a:gd name="T33" fmla="*/ 208 h 208"/>
                <a:gd name="T34" fmla="*/ 85 w 103"/>
                <a:gd name="T35" fmla="*/ 109 h 208"/>
                <a:gd name="T36" fmla="*/ 93 w 103"/>
                <a:gd name="T37" fmla="*/ 93 h 208"/>
                <a:gd name="T38" fmla="*/ 103 w 103"/>
                <a:gd name="T39" fmla="*/ 22 h 208"/>
                <a:gd name="T40" fmla="*/ 82 w 103"/>
                <a:gd name="T41"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208">
                  <a:moveTo>
                    <a:pt x="82" y="1"/>
                  </a:moveTo>
                  <a:cubicBezTo>
                    <a:pt x="73" y="1"/>
                    <a:pt x="73" y="1"/>
                    <a:pt x="73" y="1"/>
                  </a:cubicBezTo>
                  <a:cubicBezTo>
                    <a:pt x="58" y="43"/>
                    <a:pt x="58" y="43"/>
                    <a:pt x="58" y="43"/>
                  </a:cubicBezTo>
                  <a:cubicBezTo>
                    <a:pt x="53" y="0"/>
                    <a:pt x="53" y="0"/>
                    <a:pt x="53" y="0"/>
                  </a:cubicBezTo>
                  <a:cubicBezTo>
                    <a:pt x="47" y="0"/>
                    <a:pt x="47" y="0"/>
                    <a:pt x="47" y="0"/>
                  </a:cubicBezTo>
                  <a:cubicBezTo>
                    <a:pt x="45" y="43"/>
                    <a:pt x="45" y="43"/>
                    <a:pt x="45" y="43"/>
                  </a:cubicBezTo>
                  <a:cubicBezTo>
                    <a:pt x="30" y="1"/>
                    <a:pt x="30" y="1"/>
                    <a:pt x="30" y="1"/>
                  </a:cubicBezTo>
                  <a:cubicBezTo>
                    <a:pt x="21" y="1"/>
                    <a:pt x="21" y="1"/>
                    <a:pt x="21" y="1"/>
                  </a:cubicBezTo>
                  <a:cubicBezTo>
                    <a:pt x="10" y="1"/>
                    <a:pt x="0" y="10"/>
                    <a:pt x="0" y="23"/>
                  </a:cubicBezTo>
                  <a:cubicBezTo>
                    <a:pt x="10" y="92"/>
                    <a:pt x="10" y="92"/>
                    <a:pt x="10" y="92"/>
                  </a:cubicBezTo>
                  <a:cubicBezTo>
                    <a:pt x="10" y="100"/>
                    <a:pt x="13" y="106"/>
                    <a:pt x="19" y="110"/>
                  </a:cubicBezTo>
                  <a:cubicBezTo>
                    <a:pt x="29" y="208"/>
                    <a:pt x="29" y="208"/>
                    <a:pt x="29" y="208"/>
                  </a:cubicBezTo>
                  <a:cubicBezTo>
                    <a:pt x="48" y="208"/>
                    <a:pt x="48" y="208"/>
                    <a:pt x="48" y="208"/>
                  </a:cubicBezTo>
                  <a:cubicBezTo>
                    <a:pt x="48" y="111"/>
                    <a:pt x="48" y="111"/>
                    <a:pt x="48" y="111"/>
                  </a:cubicBezTo>
                  <a:cubicBezTo>
                    <a:pt x="56" y="111"/>
                    <a:pt x="56" y="111"/>
                    <a:pt x="56" y="111"/>
                  </a:cubicBezTo>
                  <a:cubicBezTo>
                    <a:pt x="56" y="208"/>
                    <a:pt x="56" y="208"/>
                    <a:pt x="56" y="208"/>
                  </a:cubicBezTo>
                  <a:cubicBezTo>
                    <a:pt x="75" y="208"/>
                    <a:pt x="75" y="208"/>
                    <a:pt x="75" y="208"/>
                  </a:cubicBezTo>
                  <a:cubicBezTo>
                    <a:pt x="85" y="109"/>
                    <a:pt x="85" y="109"/>
                    <a:pt x="85" y="109"/>
                  </a:cubicBezTo>
                  <a:cubicBezTo>
                    <a:pt x="90" y="105"/>
                    <a:pt x="93" y="99"/>
                    <a:pt x="93" y="93"/>
                  </a:cubicBezTo>
                  <a:cubicBezTo>
                    <a:pt x="103" y="22"/>
                    <a:pt x="103" y="22"/>
                    <a:pt x="103" y="22"/>
                  </a:cubicBezTo>
                  <a:cubicBezTo>
                    <a:pt x="103" y="10"/>
                    <a:pt x="93" y="1"/>
                    <a:pt x="82" y="1"/>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30" name="Freeform 21"/>
            <p:cNvSpPr>
              <a:spLocks/>
            </p:cNvSpPr>
            <p:nvPr/>
          </p:nvSpPr>
          <p:spPr bwMode="auto">
            <a:xfrm>
              <a:off x="4803134" y="4188782"/>
              <a:ext cx="225425" cy="595313"/>
            </a:xfrm>
            <a:custGeom>
              <a:avLst/>
              <a:gdLst>
                <a:gd name="T0" fmla="*/ 69 w 76"/>
                <a:gd name="T1" fmla="*/ 108 h 201"/>
                <a:gd name="T2" fmla="*/ 76 w 76"/>
                <a:gd name="T3" fmla="*/ 100 h 201"/>
                <a:gd name="T4" fmla="*/ 69 w 76"/>
                <a:gd name="T5" fmla="*/ 93 h 201"/>
                <a:gd name="T6" fmla="*/ 57 w 76"/>
                <a:gd name="T7" fmla="*/ 93 h 201"/>
                <a:gd name="T8" fmla="*/ 57 w 76"/>
                <a:gd name="T9" fmla="*/ 15 h 201"/>
                <a:gd name="T10" fmla="*/ 69 w 76"/>
                <a:gd name="T11" fmla="*/ 15 h 201"/>
                <a:gd name="T12" fmla="*/ 76 w 76"/>
                <a:gd name="T13" fmla="*/ 8 h 201"/>
                <a:gd name="T14" fmla="*/ 69 w 76"/>
                <a:gd name="T15" fmla="*/ 0 h 201"/>
                <a:gd name="T16" fmla="*/ 53 w 76"/>
                <a:gd name="T17" fmla="*/ 0 h 201"/>
                <a:gd name="T18" fmla="*/ 51 w 76"/>
                <a:gd name="T19" fmla="*/ 0 h 201"/>
                <a:gd name="T20" fmla="*/ 50 w 76"/>
                <a:gd name="T21" fmla="*/ 0 h 201"/>
                <a:gd name="T22" fmla="*/ 42 w 76"/>
                <a:gd name="T23" fmla="*/ 8 h 201"/>
                <a:gd name="T24" fmla="*/ 42 w 76"/>
                <a:gd name="T25" fmla="*/ 93 h 201"/>
                <a:gd name="T26" fmla="*/ 8 w 76"/>
                <a:gd name="T27" fmla="*/ 93 h 201"/>
                <a:gd name="T28" fmla="*/ 0 w 76"/>
                <a:gd name="T29" fmla="*/ 100 h 201"/>
                <a:gd name="T30" fmla="*/ 8 w 76"/>
                <a:gd name="T31" fmla="*/ 108 h 201"/>
                <a:gd name="T32" fmla="*/ 42 w 76"/>
                <a:gd name="T33" fmla="*/ 108 h 201"/>
                <a:gd name="T34" fmla="*/ 42 w 76"/>
                <a:gd name="T35" fmla="*/ 193 h 201"/>
                <a:gd name="T36" fmla="*/ 50 w 76"/>
                <a:gd name="T37" fmla="*/ 201 h 201"/>
                <a:gd name="T38" fmla="*/ 51 w 76"/>
                <a:gd name="T39" fmla="*/ 201 h 201"/>
                <a:gd name="T40" fmla="*/ 53 w 76"/>
                <a:gd name="T41" fmla="*/ 201 h 201"/>
                <a:gd name="T42" fmla="*/ 69 w 76"/>
                <a:gd name="T43" fmla="*/ 201 h 201"/>
                <a:gd name="T44" fmla="*/ 76 w 76"/>
                <a:gd name="T45" fmla="*/ 193 h 201"/>
                <a:gd name="T46" fmla="*/ 69 w 76"/>
                <a:gd name="T47" fmla="*/ 186 h 201"/>
                <a:gd name="T48" fmla="*/ 57 w 76"/>
                <a:gd name="T49" fmla="*/ 186 h 201"/>
                <a:gd name="T50" fmla="*/ 57 w 76"/>
                <a:gd name="T51" fmla="*/ 108 h 201"/>
                <a:gd name="T52" fmla="*/ 69 w 76"/>
                <a:gd name="T53" fmla="*/ 10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201">
                  <a:moveTo>
                    <a:pt x="69" y="108"/>
                  </a:moveTo>
                  <a:cubicBezTo>
                    <a:pt x="73" y="108"/>
                    <a:pt x="76" y="105"/>
                    <a:pt x="76" y="100"/>
                  </a:cubicBezTo>
                  <a:cubicBezTo>
                    <a:pt x="76" y="96"/>
                    <a:pt x="73" y="93"/>
                    <a:pt x="69" y="93"/>
                  </a:cubicBezTo>
                  <a:cubicBezTo>
                    <a:pt x="57" y="93"/>
                    <a:pt x="57" y="93"/>
                    <a:pt x="57" y="93"/>
                  </a:cubicBezTo>
                  <a:cubicBezTo>
                    <a:pt x="57" y="15"/>
                    <a:pt x="57" y="15"/>
                    <a:pt x="57" y="15"/>
                  </a:cubicBezTo>
                  <a:cubicBezTo>
                    <a:pt x="69" y="15"/>
                    <a:pt x="69" y="15"/>
                    <a:pt x="69" y="15"/>
                  </a:cubicBezTo>
                  <a:cubicBezTo>
                    <a:pt x="73" y="15"/>
                    <a:pt x="76" y="12"/>
                    <a:pt x="76" y="8"/>
                  </a:cubicBezTo>
                  <a:cubicBezTo>
                    <a:pt x="76" y="4"/>
                    <a:pt x="73" y="0"/>
                    <a:pt x="69" y="0"/>
                  </a:cubicBezTo>
                  <a:cubicBezTo>
                    <a:pt x="53" y="0"/>
                    <a:pt x="53" y="0"/>
                    <a:pt x="53" y="0"/>
                  </a:cubicBezTo>
                  <a:cubicBezTo>
                    <a:pt x="52" y="0"/>
                    <a:pt x="52" y="0"/>
                    <a:pt x="51" y="0"/>
                  </a:cubicBezTo>
                  <a:cubicBezTo>
                    <a:pt x="51" y="0"/>
                    <a:pt x="50" y="0"/>
                    <a:pt x="50" y="0"/>
                  </a:cubicBezTo>
                  <a:cubicBezTo>
                    <a:pt x="45" y="0"/>
                    <a:pt x="42" y="4"/>
                    <a:pt x="42" y="8"/>
                  </a:cubicBezTo>
                  <a:cubicBezTo>
                    <a:pt x="42" y="93"/>
                    <a:pt x="42" y="93"/>
                    <a:pt x="42" y="93"/>
                  </a:cubicBezTo>
                  <a:cubicBezTo>
                    <a:pt x="8" y="93"/>
                    <a:pt x="8" y="93"/>
                    <a:pt x="8" y="93"/>
                  </a:cubicBezTo>
                  <a:cubicBezTo>
                    <a:pt x="4" y="93"/>
                    <a:pt x="0" y="96"/>
                    <a:pt x="0" y="100"/>
                  </a:cubicBezTo>
                  <a:cubicBezTo>
                    <a:pt x="0" y="105"/>
                    <a:pt x="4" y="108"/>
                    <a:pt x="8" y="108"/>
                  </a:cubicBezTo>
                  <a:cubicBezTo>
                    <a:pt x="42" y="108"/>
                    <a:pt x="42" y="108"/>
                    <a:pt x="42" y="108"/>
                  </a:cubicBezTo>
                  <a:cubicBezTo>
                    <a:pt x="42" y="193"/>
                    <a:pt x="42" y="193"/>
                    <a:pt x="42" y="193"/>
                  </a:cubicBezTo>
                  <a:cubicBezTo>
                    <a:pt x="42" y="197"/>
                    <a:pt x="45" y="201"/>
                    <a:pt x="50" y="201"/>
                  </a:cubicBezTo>
                  <a:cubicBezTo>
                    <a:pt x="50" y="201"/>
                    <a:pt x="51" y="201"/>
                    <a:pt x="51" y="201"/>
                  </a:cubicBezTo>
                  <a:cubicBezTo>
                    <a:pt x="52" y="201"/>
                    <a:pt x="52" y="201"/>
                    <a:pt x="53" y="201"/>
                  </a:cubicBezTo>
                  <a:cubicBezTo>
                    <a:pt x="69" y="201"/>
                    <a:pt x="69" y="201"/>
                    <a:pt x="69" y="201"/>
                  </a:cubicBezTo>
                  <a:cubicBezTo>
                    <a:pt x="73" y="201"/>
                    <a:pt x="76" y="197"/>
                    <a:pt x="76" y="193"/>
                  </a:cubicBezTo>
                  <a:cubicBezTo>
                    <a:pt x="76" y="189"/>
                    <a:pt x="73" y="186"/>
                    <a:pt x="69" y="186"/>
                  </a:cubicBezTo>
                  <a:cubicBezTo>
                    <a:pt x="57" y="186"/>
                    <a:pt x="57" y="186"/>
                    <a:pt x="57" y="186"/>
                  </a:cubicBezTo>
                  <a:cubicBezTo>
                    <a:pt x="57" y="108"/>
                    <a:pt x="57" y="108"/>
                    <a:pt x="57" y="108"/>
                  </a:cubicBezTo>
                  <a:lnTo>
                    <a:pt x="69" y="108"/>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31" name="Oval 22"/>
            <p:cNvSpPr>
              <a:spLocks noChangeArrowheads="1"/>
            </p:cNvSpPr>
            <p:nvPr/>
          </p:nvSpPr>
          <p:spPr bwMode="auto">
            <a:xfrm>
              <a:off x="5066659" y="4136395"/>
              <a:ext cx="125413" cy="123825"/>
            </a:xfrm>
            <a:prstGeom prst="ellipse">
              <a:avLst/>
            </a:pr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32" name="Oval 23"/>
            <p:cNvSpPr>
              <a:spLocks noChangeArrowheads="1"/>
            </p:cNvSpPr>
            <p:nvPr/>
          </p:nvSpPr>
          <p:spPr bwMode="auto">
            <a:xfrm>
              <a:off x="5066659" y="4414207"/>
              <a:ext cx="125413" cy="127000"/>
            </a:xfrm>
            <a:prstGeom prst="ellipse">
              <a:avLst/>
            </a:pr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33" name="Oval 24"/>
            <p:cNvSpPr>
              <a:spLocks noChangeArrowheads="1"/>
            </p:cNvSpPr>
            <p:nvPr/>
          </p:nvSpPr>
          <p:spPr bwMode="auto">
            <a:xfrm>
              <a:off x="5066659" y="4698370"/>
              <a:ext cx="125413" cy="125413"/>
            </a:xfrm>
            <a:prstGeom prst="ellipse">
              <a:avLst/>
            </a:pr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grpSp>
      <p:grpSp>
        <p:nvGrpSpPr>
          <p:cNvPr id="48" name="Group 47"/>
          <p:cNvGrpSpPr/>
          <p:nvPr/>
        </p:nvGrpSpPr>
        <p:grpSpPr>
          <a:xfrm>
            <a:off x="7111619" y="1814732"/>
            <a:ext cx="775598" cy="1133781"/>
            <a:chOff x="7706658" y="3597919"/>
            <a:chExt cx="641477" cy="819743"/>
          </a:xfrm>
        </p:grpSpPr>
        <p:sp>
          <p:nvSpPr>
            <p:cNvPr id="41" name="Oval 69"/>
            <p:cNvSpPr>
              <a:spLocks noChangeArrowheads="1"/>
            </p:cNvSpPr>
            <p:nvPr/>
          </p:nvSpPr>
          <p:spPr bwMode="auto">
            <a:xfrm>
              <a:off x="8251281" y="3962873"/>
              <a:ext cx="96854" cy="99661"/>
            </a:xfrm>
            <a:prstGeom prst="ellipse">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42" name="Freeform 70"/>
            <p:cNvSpPr>
              <a:spLocks/>
            </p:cNvSpPr>
            <p:nvPr/>
          </p:nvSpPr>
          <p:spPr bwMode="auto">
            <a:xfrm>
              <a:off x="8096878" y="3979717"/>
              <a:ext cx="224587" cy="437945"/>
            </a:xfrm>
            <a:custGeom>
              <a:avLst/>
              <a:gdLst>
                <a:gd name="T0" fmla="*/ 66 w 68"/>
                <a:gd name="T1" fmla="*/ 118 h 132"/>
                <a:gd name="T2" fmla="*/ 48 w 68"/>
                <a:gd name="T3" fmla="*/ 81 h 132"/>
                <a:gd name="T4" fmla="*/ 53 w 68"/>
                <a:gd name="T5" fmla="*/ 73 h 132"/>
                <a:gd name="T6" fmla="*/ 59 w 68"/>
                <a:gd name="T7" fmla="*/ 45 h 132"/>
                <a:gd name="T8" fmla="*/ 54 w 68"/>
                <a:gd name="T9" fmla="*/ 33 h 132"/>
                <a:gd name="T10" fmla="*/ 27 w 68"/>
                <a:gd name="T11" fmla="*/ 4 h 132"/>
                <a:gd name="T12" fmla="*/ 15 w 68"/>
                <a:gd name="T13" fmla="*/ 4 h 132"/>
                <a:gd name="T14" fmla="*/ 14 w 68"/>
                <a:gd name="T15" fmla="*/ 16 h 132"/>
                <a:gd name="T16" fmla="*/ 32 w 68"/>
                <a:gd name="T17" fmla="*/ 35 h 132"/>
                <a:gd name="T18" fmla="*/ 14 w 68"/>
                <a:gd name="T19" fmla="*/ 26 h 132"/>
                <a:gd name="T20" fmla="*/ 2 w 68"/>
                <a:gd name="T21" fmla="*/ 30 h 132"/>
                <a:gd name="T22" fmla="*/ 6 w 68"/>
                <a:gd name="T23" fmla="*/ 42 h 132"/>
                <a:gd name="T24" fmla="*/ 25 w 68"/>
                <a:gd name="T25" fmla="*/ 52 h 132"/>
                <a:gd name="T26" fmla="*/ 29 w 68"/>
                <a:gd name="T27" fmla="*/ 53 h 132"/>
                <a:gd name="T28" fmla="*/ 21 w 68"/>
                <a:gd name="T29" fmla="*/ 86 h 132"/>
                <a:gd name="T30" fmla="*/ 14 w 68"/>
                <a:gd name="T31" fmla="*/ 114 h 132"/>
                <a:gd name="T32" fmla="*/ 13 w 68"/>
                <a:gd name="T33" fmla="*/ 121 h 132"/>
                <a:gd name="T34" fmla="*/ 19 w 68"/>
                <a:gd name="T35" fmla="*/ 131 h 132"/>
                <a:gd name="T36" fmla="*/ 21 w 68"/>
                <a:gd name="T37" fmla="*/ 132 h 132"/>
                <a:gd name="T38" fmla="*/ 30 w 68"/>
                <a:gd name="T39" fmla="*/ 125 h 132"/>
                <a:gd name="T40" fmla="*/ 37 w 68"/>
                <a:gd name="T41" fmla="*/ 98 h 132"/>
                <a:gd name="T42" fmla="*/ 50 w 68"/>
                <a:gd name="T43" fmla="*/ 125 h 132"/>
                <a:gd name="T44" fmla="*/ 62 w 68"/>
                <a:gd name="T45" fmla="*/ 129 h 132"/>
                <a:gd name="T46" fmla="*/ 66 w 68"/>
                <a:gd name="T47"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32">
                  <a:moveTo>
                    <a:pt x="66" y="118"/>
                  </a:moveTo>
                  <a:cubicBezTo>
                    <a:pt x="48" y="81"/>
                    <a:pt x="48" y="81"/>
                    <a:pt x="48" y="81"/>
                  </a:cubicBezTo>
                  <a:cubicBezTo>
                    <a:pt x="51" y="79"/>
                    <a:pt x="53" y="76"/>
                    <a:pt x="53" y="73"/>
                  </a:cubicBezTo>
                  <a:cubicBezTo>
                    <a:pt x="59" y="45"/>
                    <a:pt x="59" y="45"/>
                    <a:pt x="59" y="45"/>
                  </a:cubicBezTo>
                  <a:cubicBezTo>
                    <a:pt x="60" y="40"/>
                    <a:pt x="58" y="35"/>
                    <a:pt x="54" y="33"/>
                  </a:cubicBezTo>
                  <a:cubicBezTo>
                    <a:pt x="27" y="4"/>
                    <a:pt x="27" y="4"/>
                    <a:pt x="27" y="4"/>
                  </a:cubicBezTo>
                  <a:cubicBezTo>
                    <a:pt x="24" y="0"/>
                    <a:pt x="18" y="0"/>
                    <a:pt x="15" y="4"/>
                  </a:cubicBezTo>
                  <a:cubicBezTo>
                    <a:pt x="11" y="7"/>
                    <a:pt x="11" y="13"/>
                    <a:pt x="14" y="16"/>
                  </a:cubicBezTo>
                  <a:cubicBezTo>
                    <a:pt x="32" y="35"/>
                    <a:pt x="32" y="35"/>
                    <a:pt x="32" y="35"/>
                  </a:cubicBezTo>
                  <a:cubicBezTo>
                    <a:pt x="14" y="26"/>
                    <a:pt x="14" y="26"/>
                    <a:pt x="14" y="26"/>
                  </a:cubicBezTo>
                  <a:cubicBezTo>
                    <a:pt x="10" y="24"/>
                    <a:pt x="4" y="26"/>
                    <a:pt x="2" y="30"/>
                  </a:cubicBezTo>
                  <a:cubicBezTo>
                    <a:pt x="0" y="34"/>
                    <a:pt x="2" y="40"/>
                    <a:pt x="6" y="42"/>
                  </a:cubicBezTo>
                  <a:cubicBezTo>
                    <a:pt x="25" y="52"/>
                    <a:pt x="25" y="52"/>
                    <a:pt x="25" y="52"/>
                  </a:cubicBezTo>
                  <a:cubicBezTo>
                    <a:pt x="26" y="52"/>
                    <a:pt x="28" y="53"/>
                    <a:pt x="29" y="53"/>
                  </a:cubicBezTo>
                  <a:cubicBezTo>
                    <a:pt x="27" y="63"/>
                    <a:pt x="24" y="76"/>
                    <a:pt x="21" y="86"/>
                  </a:cubicBezTo>
                  <a:cubicBezTo>
                    <a:pt x="19" y="96"/>
                    <a:pt x="16" y="105"/>
                    <a:pt x="14" y="114"/>
                  </a:cubicBezTo>
                  <a:cubicBezTo>
                    <a:pt x="14" y="116"/>
                    <a:pt x="13" y="118"/>
                    <a:pt x="13" y="121"/>
                  </a:cubicBezTo>
                  <a:cubicBezTo>
                    <a:pt x="11" y="125"/>
                    <a:pt x="14" y="130"/>
                    <a:pt x="19" y="131"/>
                  </a:cubicBezTo>
                  <a:cubicBezTo>
                    <a:pt x="20" y="132"/>
                    <a:pt x="20" y="132"/>
                    <a:pt x="21" y="132"/>
                  </a:cubicBezTo>
                  <a:cubicBezTo>
                    <a:pt x="25" y="132"/>
                    <a:pt x="29" y="129"/>
                    <a:pt x="30" y="125"/>
                  </a:cubicBezTo>
                  <a:cubicBezTo>
                    <a:pt x="37" y="98"/>
                    <a:pt x="37" y="98"/>
                    <a:pt x="37" y="98"/>
                  </a:cubicBezTo>
                  <a:cubicBezTo>
                    <a:pt x="50" y="125"/>
                    <a:pt x="50" y="125"/>
                    <a:pt x="50" y="125"/>
                  </a:cubicBezTo>
                  <a:cubicBezTo>
                    <a:pt x="52" y="130"/>
                    <a:pt x="57" y="132"/>
                    <a:pt x="62" y="129"/>
                  </a:cubicBezTo>
                  <a:cubicBezTo>
                    <a:pt x="66" y="127"/>
                    <a:pt x="68" y="122"/>
                    <a:pt x="66" y="118"/>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43" name="Oval 71"/>
            <p:cNvSpPr>
              <a:spLocks noChangeArrowheads="1"/>
            </p:cNvSpPr>
            <p:nvPr/>
          </p:nvSpPr>
          <p:spPr bwMode="auto">
            <a:xfrm>
              <a:off x="7868080" y="4038671"/>
              <a:ext cx="99661" cy="99661"/>
            </a:xfrm>
            <a:prstGeom prst="ellipse">
              <a:avLst/>
            </a:pr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44" name="Freeform 72"/>
            <p:cNvSpPr>
              <a:spLocks/>
            </p:cNvSpPr>
            <p:nvPr/>
          </p:nvSpPr>
          <p:spPr bwMode="auto">
            <a:xfrm>
              <a:off x="7765612" y="4021827"/>
              <a:ext cx="290560" cy="395835"/>
            </a:xfrm>
            <a:custGeom>
              <a:avLst/>
              <a:gdLst>
                <a:gd name="T0" fmla="*/ 77 w 88"/>
                <a:gd name="T1" fmla="*/ 72 h 119"/>
                <a:gd name="T2" fmla="*/ 67 w 88"/>
                <a:gd name="T3" fmla="*/ 72 h 119"/>
                <a:gd name="T4" fmla="*/ 67 w 88"/>
                <a:gd name="T5" fmla="*/ 56 h 119"/>
                <a:gd name="T6" fmla="*/ 84 w 88"/>
                <a:gd name="T7" fmla="*/ 42 h 119"/>
                <a:gd name="T8" fmla="*/ 88 w 88"/>
                <a:gd name="T9" fmla="*/ 35 h 119"/>
                <a:gd name="T10" fmla="*/ 87 w 88"/>
                <a:gd name="T11" fmla="*/ 9 h 119"/>
                <a:gd name="T12" fmla="*/ 78 w 88"/>
                <a:gd name="T13" fmla="*/ 0 h 119"/>
                <a:gd name="T14" fmla="*/ 69 w 88"/>
                <a:gd name="T15" fmla="*/ 10 h 119"/>
                <a:gd name="T16" fmla="*/ 70 w 88"/>
                <a:gd name="T17" fmla="*/ 31 h 119"/>
                <a:gd name="T18" fmla="*/ 50 w 88"/>
                <a:gd name="T19" fmla="*/ 47 h 119"/>
                <a:gd name="T20" fmla="*/ 27 w 88"/>
                <a:gd name="T21" fmla="*/ 37 h 119"/>
                <a:gd name="T22" fmla="*/ 20 w 88"/>
                <a:gd name="T23" fmla="*/ 19 h 119"/>
                <a:gd name="T24" fmla="*/ 9 w 88"/>
                <a:gd name="T25" fmla="*/ 14 h 119"/>
                <a:gd name="T26" fmla="*/ 4 w 88"/>
                <a:gd name="T27" fmla="*/ 26 h 119"/>
                <a:gd name="T28" fmla="*/ 12 w 88"/>
                <a:gd name="T29" fmla="*/ 47 h 119"/>
                <a:gd name="T30" fmla="*/ 16 w 88"/>
                <a:gd name="T31" fmla="*/ 52 h 119"/>
                <a:gd name="T32" fmla="*/ 33 w 88"/>
                <a:gd name="T33" fmla="*/ 59 h 119"/>
                <a:gd name="T34" fmla="*/ 33 w 88"/>
                <a:gd name="T35" fmla="*/ 90 h 119"/>
                <a:gd name="T36" fmla="*/ 33 w 88"/>
                <a:gd name="T37" fmla="*/ 90 h 119"/>
                <a:gd name="T38" fmla="*/ 33 w 88"/>
                <a:gd name="T39" fmla="*/ 101 h 119"/>
                <a:gd name="T40" fmla="*/ 8 w 88"/>
                <a:gd name="T41" fmla="*/ 101 h 119"/>
                <a:gd name="T42" fmla="*/ 0 w 88"/>
                <a:gd name="T43" fmla="*/ 110 h 119"/>
                <a:gd name="T44" fmla="*/ 8 w 88"/>
                <a:gd name="T45" fmla="*/ 119 h 119"/>
                <a:gd name="T46" fmla="*/ 42 w 88"/>
                <a:gd name="T47" fmla="*/ 119 h 119"/>
                <a:gd name="T48" fmla="*/ 51 w 88"/>
                <a:gd name="T49" fmla="*/ 110 h 119"/>
                <a:gd name="T50" fmla="*/ 51 w 88"/>
                <a:gd name="T51" fmla="*/ 90 h 119"/>
                <a:gd name="T52" fmla="*/ 68 w 88"/>
                <a:gd name="T53" fmla="*/ 90 h 119"/>
                <a:gd name="T54" fmla="*/ 68 w 88"/>
                <a:gd name="T55" fmla="*/ 110 h 119"/>
                <a:gd name="T56" fmla="*/ 77 w 88"/>
                <a:gd name="T57" fmla="*/ 119 h 119"/>
                <a:gd name="T58" fmla="*/ 86 w 88"/>
                <a:gd name="T59" fmla="*/ 110 h 119"/>
                <a:gd name="T60" fmla="*/ 86 w 88"/>
                <a:gd name="T61" fmla="*/ 81 h 119"/>
                <a:gd name="T62" fmla="*/ 77 w 88"/>
                <a:gd name="T63"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19">
                  <a:moveTo>
                    <a:pt x="77" y="72"/>
                  </a:moveTo>
                  <a:cubicBezTo>
                    <a:pt x="67" y="72"/>
                    <a:pt x="67" y="72"/>
                    <a:pt x="67" y="72"/>
                  </a:cubicBezTo>
                  <a:cubicBezTo>
                    <a:pt x="67" y="56"/>
                    <a:pt x="67" y="56"/>
                    <a:pt x="67" y="56"/>
                  </a:cubicBezTo>
                  <a:cubicBezTo>
                    <a:pt x="84" y="42"/>
                    <a:pt x="84" y="42"/>
                    <a:pt x="84" y="42"/>
                  </a:cubicBezTo>
                  <a:cubicBezTo>
                    <a:pt x="86" y="41"/>
                    <a:pt x="88" y="38"/>
                    <a:pt x="88" y="35"/>
                  </a:cubicBezTo>
                  <a:cubicBezTo>
                    <a:pt x="87" y="9"/>
                    <a:pt x="87" y="9"/>
                    <a:pt x="87" y="9"/>
                  </a:cubicBezTo>
                  <a:cubicBezTo>
                    <a:pt x="87" y="4"/>
                    <a:pt x="83" y="0"/>
                    <a:pt x="78" y="0"/>
                  </a:cubicBezTo>
                  <a:cubicBezTo>
                    <a:pt x="73" y="1"/>
                    <a:pt x="69" y="5"/>
                    <a:pt x="69" y="10"/>
                  </a:cubicBezTo>
                  <a:cubicBezTo>
                    <a:pt x="70" y="31"/>
                    <a:pt x="70" y="31"/>
                    <a:pt x="70" y="31"/>
                  </a:cubicBezTo>
                  <a:cubicBezTo>
                    <a:pt x="50" y="47"/>
                    <a:pt x="50" y="47"/>
                    <a:pt x="50" y="47"/>
                  </a:cubicBezTo>
                  <a:cubicBezTo>
                    <a:pt x="27" y="37"/>
                    <a:pt x="27" y="37"/>
                    <a:pt x="27" y="37"/>
                  </a:cubicBezTo>
                  <a:cubicBezTo>
                    <a:pt x="20" y="19"/>
                    <a:pt x="20" y="19"/>
                    <a:pt x="20" y="19"/>
                  </a:cubicBezTo>
                  <a:cubicBezTo>
                    <a:pt x="19" y="15"/>
                    <a:pt x="13" y="12"/>
                    <a:pt x="9" y="14"/>
                  </a:cubicBezTo>
                  <a:cubicBezTo>
                    <a:pt x="4" y="16"/>
                    <a:pt x="2" y="21"/>
                    <a:pt x="4" y="26"/>
                  </a:cubicBezTo>
                  <a:cubicBezTo>
                    <a:pt x="12" y="47"/>
                    <a:pt x="12" y="47"/>
                    <a:pt x="12" y="47"/>
                  </a:cubicBezTo>
                  <a:cubicBezTo>
                    <a:pt x="12" y="49"/>
                    <a:pt x="14" y="51"/>
                    <a:pt x="16" y="52"/>
                  </a:cubicBezTo>
                  <a:cubicBezTo>
                    <a:pt x="33" y="59"/>
                    <a:pt x="33" y="59"/>
                    <a:pt x="33" y="59"/>
                  </a:cubicBezTo>
                  <a:cubicBezTo>
                    <a:pt x="33" y="90"/>
                    <a:pt x="33" y="90"/>
                    <a:pt x="33" y="90"/>
                  </a:cubicBezTo>
                  <a:cubicBezTo>
                    <a:pt x="33" y="90"/>
                    <a:pt x="33" y="90"/>
                    <a:pt x="33" y="90"/>
                  </a:cubicBezTo>
                  <a:cubicBezTo>
                    <a:pt x="33" y="101"/>
                    <a:pt x="33" y="101"/>
                    <a:pt x="33" y="101"/>
                  </a:cubicBezTo>
                  <a:cubicBezTo>
                    <a:pt x="8" y="101"/>
                    <a:pt x="8" y="101"/>
                    <a:pt x="8" y="101"/>
                  </a:cubicBezTo>
                  <a:cubicBezTo>
                    <a:pt x="3" y="101"/>
                    <a:pt x="0" y="105"/>
                    <a:pt x="0" y="110"/>
                  </a:cubicBezTo>
                  <a:cubicBezTo>
                    <a:pt x="0" y="115"/>
                    <a:pt x="3" y="119"/>
                    <a:pt x="8" y="119"/>
                  </a:cubicBezTo>
                  <a:cubicBezTo>
                    <a:pt x="42" y="119"/>
                    <a:pt x="42" y="119"/>
                    <a:pt x="42" y="119"/>
                  </a:cubicBezTo>
                  <a:cubicBezTo>
                    <a:pt x="47" y="119"/>
                    <a:pt x="51" y="115"/>
                    <a:pt x="51" y="110"/>
                  </a:cubicBezTo>
                  <a:cubicBezTo>
                    <a:pt x="51" y="90"/>
                    <a:pt x="51" y="90"/>
                    <a:pt x="51" y="90"/>
                  </a:cubicBezTo>
                  <a:cubicBezTo>
                    <a:pt x="68" y="90"/>
                    <a:pt x="68" y="90"/>
                    <a:pt x="68" y="90"/>
                  </a:cubicBezTo>
                  <a:cubicBezTo>
                    <a:pt x="68" y="110"/>
                    <a:pt x="68" y="110"/>
                    <a:pt x="68" y="110"/>
                  </a:cubicBezTo>
                  <a:cubicBezTo>
                    <a:pt x="68" y="115"/>
                    <a:pt x="72" y="119"/>
                    <a:pt x="77" y="119"/>
                  </a:cubicBezTo>
                  <a:cubicBezTo>
                    <a:pt x="82" y="119"/>
                    <a:pt x="86" y="115"/>
                    <a:pt x="86" y="110"/>
                  </a:cubicBezTo>
                  <a:cubicBezTo>
                    <a:pt x="86" y="81"/>
                    <a:pt x="86" y="81"/>
                    <a:pt x="86" y="81"/>
                  </a:cubicBezTo>
                  <a:cubicBezTo>
                    <a:pt x="86" y="76"/>
                    <a:pt x="82" y="72"/>
                    <a:pt x="77" y="72"/>
                  </a:cubicBez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45" name="Freeform 73"/>
            <p:cNvSpPr>
              <a:spLocks noEditPoints="1"/>
            </p:cNvSpPr>
            <p:nvPr/>
          </p:nvSpPr>
          <p:spPr bwMode="auto">
            <a:xfrm>
              <a:off x="7706658" y="3597919"/>
              <a:ext cx="366358" cy="411276"/>
            </a:xfrm>
            <a:custGeom>
              <a:avLst/>
              <a:gdLst>
                <a:gd name="T0" fmla="*/ 106 w 111"/>
                <a:gd name="T1" fmla="*/ 91 h 124"/>
                <a:gd name="T2" fmla="*/ 106 w 111"/>
                <a:gd name="T3" fmla="*/ 91 h 124"/>
                <a:gd name="T4" fmla="*/ 107 w 111"/>
                <a:gd name="T5" fmla="*/ 90 h 124"/>
                <a:gd name="T6" fmla="*/ 108 w 111"/>
                <a:gd name="T7" fmla="*/ 88 h 124"/>
                <a:gd name="T8" fmla="*/ 102 w 111"/>
                <a:gd name="T9" fmla="*/ 88 h 124"/>
                <a:gd name="T10" fmla="*/ 98 w 111"/>
                <a:gd name="T11" fmla="*/ 71 h 124"/>
                <a:gd name="T12" fmla="*/ 102 w 111"/>
                <a:gd name="T13" fmla="*/ 68 h 124"/>
                <a:gd name="T14" fmla="*/ 98 w 111"/>
                <a:gd name="T15" fmla="*/ 65 h 124"/>
                <a:gd name="T16" fmla="*/ 102 w 111"/>
                <a:gd name="T17" fmla="*/ 49 h 124"/>
                <a:gd name="T18" fmla="*/ 108 w 111"/>
                <a:gd name="T19" fmla="*/ 48 h 124"/>
                <a:gd name="T20" fmla="*/ 105 w 111"/>
                <a:gd name="T21" fmla="*/ 44 h 124"/>
                <a:gd name="T22" fmla="*/ 110 w 111"/>
                <a:gd name="T23" fmla="*/ 39 h 124"/>
                <a:gd name="T24" fmla="*/ 106 w 111"/>
                <a:gd name="T25" fmla="*/ 33 h 124"/>
                <a:gd name="T26" fmla="*/ 111 w 111"/>
                <a:gd name="T27" fmla="*/ 24 h 124"/>
                <a:gd name="T28" fmla="*/ 106 w 111"/>
                <a:gd name="T29" fmla="*/ 18 h 124"/>
                <a:gd name="T30" fmla="*/ 101 w 111"/>
                <a:gd name="T31" fmla="*/ 13 h 124"/>
                <a:gd name="T32" fmla="*/ 91 w 111"/>
                <a:gd name="T33" fmla="*/ 18 h 124"/>
                <a:gd name="T34" fmla="*/ 86 w 111"/>
                <a:gd name="T35" fmla="*/ 15 h 124"/>
                <a:gd name="T36" fmla="*/ 85 w 111"/>
                <a:gd name="T37" fmla="*/ 4 h 124"/>
                <a:gd name="T38" fmla="*/ 71 w 111"/>
                <a:gd name="T39" fmla="*/ 0 h 124"/>
                <a:gd name="T40" fmla="*/ 65 w 111"/>
                <a:gd name="T41" fmla="*/ 9 h 124"/>
                <a:gd name="T42" fmla="*/ 59 w 111"/>
                <a:gd name="T43" fmla="*/ 9 h 124"/>
                <a:gd name="T44" fmla="*/ 53 w 111"/>
                <a:gd name="T45" fmla="*/ 0 h 124"/>
                <a:gd name="T46" fmla="*/ 39 w 111"/>
                <a:gd name="T47" fmla="*/ 4 h 124"/>
                <a:gd name="T48" fmla="*/ 38 w 111"/>
                <a:gd name="T49" fmla="*/ 15 h 124"/>
                <a:gd name="T50" fmla="*/ 33 w 111"/>
                <a:gd name="T51" fmla="*/ 18 h 124"/>
                <a:gd name="T52" fmla="*/ 24 w 111"/>
                <a:gd name="T53" fmla="*/ 13 h 124"/>
                <a:gd name="T54" fmla="*/ 18 w 111"/>
                <a:gd name="T55" fmla="*/ 18 h 124"/>
                <a:gd name="T56" fmla="*/ 13 w 111"/>
                <a:gd name="T57" fmla="*/ 23 h 124"/>
                <a:gd name="T58" fmla="*/ 18 w 111"/>
                <a:gd name="T59" fmla="*/ 33 h 124"/>
                <a:gd name="T60" fmla="*/ 15 w 111"/>
                <a:gd name="T61" fmla="*/ 38 h 124"/>
                <a:gd name="T62" fmla="*/ 4 w 111"/>
                <a:gd name="T63" fmla="*/ 39 h 124"/>
                <a:gd name="T64" fmla="*/ 0 w 111"/>
                <a:gd name="T65" fmla="*/ 53 h 124"/>
                <a:gd name="T66" fmla="*/ 9 w 111"/>
                <a:gd name="T67" fmla="*/ 59 h 124"/>
                <a:gd name="T68" fmla="*/ 9 w 111"/>
                <a:gd name="T69" fmla="*/ 65 h 124"/>
                <a:gd name="T70" fmla="*/ 0 w 111"/>
                <a:gd name="T71" fmla="*/ 71 h 124"/>
                <a:gd name="T72" fmla="*/ 4 w 111"/>
                <a:gd name="T73" fmla="*/ 85 h 124"/>
                <a:gd name="T74" fmla="*/ 15 w 111"/>
                <a:gd name="T75" fmla="*/ 86 h 124"/>
                <a:gd name="T76" fmla="*/ 18 w 111"/>
                <a:gd name="T77" fmla="*/ 91 h 124"/>
                <a:gd name="T78" fmla="*/ 13 w 111"/>
                <a:gd name="T79" fmla="*/ 101 h 124"/>
                <a:gd name="T80" fmla="*/ 18 w 111"/>
                <a:gd name="T81" fmla="*/ 106 h 124"/>
                <a:gd name="T82" fmla="*/ 23 w 111"/>
                <a:gd name="T83" fmla="*/ 111 h 124"/>
                <a:gd name="T84" fmla="*/ 33 w 111"/>
                <a:gd name="T85" fmla="*/ 106 h 124"/>
                <a:gd name="T86" fmla="*/ 38 w 111"/>
                <a:gd name="T87" fmla="*/ 109 h 124"/>
                <a:gd name="T88" fmla="*/ 39 w 111"/>
                <a:gd name="T89" fmla="*/ 120 h 124"/>
                <a:gd name="T90" fmla="*/ 53 w 111"/>
                <a:gd name="T91" fmla="*/ 124 h 124"/>
                <a:gd name="T92" fmla="*/ 59 w 111"/>
                <a:gd name="T93" fmla="*/ 115 h 124"/>
                <a:gd name="T94" fmla="*/ 65 w 111"/>
                <a:gd name="T95" fmla="*/ 115 h 124"/>
                <a:gd name="T96" fmla="*/ 71 w 111"/>
                <a:gd name="T97" fmla="*/ 124 h 124"/>
                <a:gd name="T98" fmla="*/ 85 w 111"/>
                <a:gd name="T99" fmla="*/ 120 h 124"/>
                <a:gd name="T100" fmla="*/ 86 w 111"/>
                <a:gd name="T101" fmla="*/ 109 h 124"/>
                <a:gd name="T102" fmla="*/ 91 w 111"/>
                <a:gd name="T103" fmla="*/ 106 h 124"/>
                <a:gd name="T104" fmla="*/ 101 w 111"/>
                <a:gd name="T105" fmla="*/ 111 h 124"/>
                <a:gd name="T106" fmla="*/ 106 w 111"/>
                <a:gd name="T107" fmla="*/ 106 h 124"/>
                <a:gd name="T108" fmla="*/ 111 w 111"/>
                <a:gd name="T109" fmla="*/ 101 h 124"/>
                <a:gd name="T110" fmla="*/ 109 w 111"/>
                <a:gd name="T111" fmla="*/ 97 h 124"/>
                <a:gd name="T112" fmla="*/ 105 w 111"/>
                <a:gd name="T113" fmla="*/ 93 h 124"/>
                <a:gd name="T114" fmla="*/ 106 w 111"/>
                <a:gd name="T115" fmla="*/ 91 h 124"/>
                <a:gd name="T116" fmla="*/ 52 w 111"/>
                <a:gd name="T117" fmla="*/ 72 h 124"/>
                <a:gd name="T118" fmla="*/ 52 w 111"/>
                <a:gd name="T119" fmla="*/ 52 h 124"/>
                <a:gd name="T120" fmla="*/ 72 w 111"/>
                <a:gd name="T121" fmla="*/ 52 h 124"/>
                <a:gd name="T122" fmla="*/ 72 w 111"/>
                <a:gd name="T123" fmla="*/ 72 h 124"/>
                <a:gd name="T124" fmla="*/ 52 w 111"/>
                <a:gd name="T12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124">
                  <a:moveTo>
                    <a:pt x="106" y="91"/>
                  </a:moveTo>
                  <a:cubicBezTo>
                    <a:pt x="106" y="91"/>
                    <a:pt x="106" y="91"/>
                    <a:pt x="106" y="91"/>
                  </a:cubicBezTo>
                  <a:cubicBezTo>
                    <a:pt x="106" y="91"/>
                    <a:pt x="107" y="90"/>
                    <a:pt x="107" y="90"/>
                  </a:cubicBezTo>
                  <a:cubicBezTo>
                    <a:pt x="108" y="88"/>
                    <a:pt x="108" y="88"/>
                    <a:pt x="108" y="88"/>
                  </a:cubicBezTo>
                  <a:cubicBezTo>
                    <a:pt x="102" y="88"/>
                    <a:pt x="102" y="88"/>
                    <a:pt x="102" y="88"/>
                  </a:cubicBezTo>
                  <a:cubicBezTo>
                    <a:pt x="98" y="71"/>
                    <a:pt x="98" y="71"/>
                    <a:pt x="98" y="71"/>
                  </a:cubicBezTo>
                  <a:cubicBezTo>
                    <a:pt x="102" y="68"/>
                    <a:pt x="102" y="68"/>
                    <a:pt x="102" y="68"/>
                  </a:cubicBezTo>
                  <a:cubicBezTo>
                    <a:pt x="98" y="65"/>
                    <a:pt x="98" y="65"/>
                    <a:pt x="98" y="65"/>
                  </a:cubicBezTo>
                  <a:cubicBezTo>
                    <a:pt x="102" y="49"/>
                    <a:pt x="102" y="49"/>
                    <a:pt x="102" y="49"/>
                  </a:cubicBezTo>
                  <a:cubicBezTo>
                    <a:pt x="108" y="48"/>
                    <a:pt x="108" y="48"/>
                    <a:pt x="108" y="48"/>
                  </a:cubicBezTo>
                  <a:cubicBezTo>
                    <a:pt x="105" y="44"/>
                    <a:pt x="105" y="44"/>
                    <a:pt x="105" y="44"/>
                  </a:cubicBezTo>
                  <a:cubicBezTo>
                    <a:pt x="110" y="39"/>
                    <a:pt x="110" y="39"/>
                    <a:pt x="110" y="39"/>
                  </a:cubicBezTo>
                  <a:cubicBezTo>
                    <a:pt x="110" y="39"/>
                    <a:pt x="107" y="35"/>
                    <a:pt x="106" y="33"/>
                  </a:cubicBezTo>
                  <a:cubicBezTo>
                    <a:pt x="111" y="24"/>
                    <a:pt x="111" y="24"/>
                    <a:pt x="111" y="24"/>
                  </a:cubicBezTo>
                  <a:cubicBezTo>
                    <a:pt x="106" y="18"/>
                    <a:pt x="106" y="18"/>
                    <a:pt x="106" y="18"/>
                  </a:cubicBezTo>
                  <a:cubicBezTo>
                    <a:pt x="101" y="13"/>
                    <a:pt x="101" y="13"/>
                    <a:pt x="101" y="13"/>
                  </a:cubicBezTo>
                  <a:cubicBezTo>
                    <a:pt x="91" y="18"/>
                    <a:pt x="91" y="18"/>
                    <a:pt x="91" y="18"/>
                  </a:cubicBezTo>
                  <a:cubicBezTo>
                    <a:pt x="89" y="17"/>
                    <a:pt x="88" y="16"/>
                    <a:pt x="86" y="15"/>
                  </a:cubicBezTo>
                  <a:cubicBezTo>
                    <a:pt x="85" y="4"/>
                    <a:pt x="85" y="4"/>
                    <a:pt x="85" y="4"/>
                  </a:cubicBezTo>
                  <a:cubicBezTo>
                    <a:pt x="71" y="0"/>
                    <a:pt x="71" y="0"/>
                    <a:pt x="71" y="0"/>
                  </a:cubicBezTo>
                  <a:cubicBezTo>
                    <a:pt x="65" y="9"/>
                    <a:pt x="65" y="9"/>
                    <a:pt x="65" y="9"/>
                  </a:cubicBezTo>
                  <a:cubicBezTo>
                    <a:pt x="63" y="9"/>
                    <a:pt x="61" y="9"/>
                    <a:pt x="59" y="9"/>
                  </a:cubicBezTo>
                  <a:cubicBezTo>
                    <a:pt x="53" y="0"/>
                    <a:pt x="53" y="0"/>
                    <a:pt x="53" y="0"/>
                  </a:cubicBezTo>
                  <a:cubicBezTo>
                    <a:pt x="39" y="4"/>
                    <a:pt x="39" y="4"/>
                    <a:pt x="39" y="4"/>
                  </a:cubicBezTo>
                  <a:cubicBezTo>
                    <a:pt x="38" y="15"/>
                    <a:pt x="38" y="15"/>
                    <a:pt x="38" y="15"/>
                  </a:cubicBezTo>
                  <a:cubicBezTo>
                    <a:pt x="37" y="16"/>
                    <a:pt x="35" y="17"/>
                    <a:pt x="33" y="18"/>
                  </a:cubicBezTo>
                  <a:cubicBezTo>
                    <a:pt x="24" y="13"/>
                    <a:pt x="24" y="13"/>
                    <a:pt x="24" y="13"/>
                  </a:cubicBezTo>
                  <a:cubicBezTo>
                    <a:pt x="18" y="18"/>
                    <a:pt x="18" y="18"/>
                    <a:pt x="18" y="18"/>
                  </a:cubicBezTo>
                  <a:cubicBezTo>
                    <a:pt x="13" y="23"/>
                    <a:pt x="13" y="23"/>
                    <a:pt x="13" y="23"/>
                  </a:cubicBezTo>
                  <a:cubicBezTo>
                    <a:pt x="18" y="33"/>
                    <a:pt x="18" y="33"/>
                    <a:pt x="18" y="33"/>
                  </a:cubicBezTo>
                  <a:cubicBezTo>
                    <a:pt x="17" y="35"/>
                    <a:pt x="16" y="36"/>
                    <a:pt x="15" y="38"/>
                  </a:cubicBezTo>
                  <a:cubicBezTo>
                    <a:pt x="4" y="39"/>
                    <a:pt x="4" y="39"/>
                    <a:pt x="4" y="39"/>
                  </a:cubicBezTo>
                  <a:cubicBezTo>
                    <a:pt x="0" y="53"/>
                    <a:pt x="0" y="53"/>
                    <a:pt x="0" y="53"/>
                  </a:cubicBezTo>
                  <a:cubicBezTo>
                    <a:pt x="9" y="59"/>
                    <a:pt x="9" y="59"/>
                    <a:pt x="9" y="59"/>
                  </a:cubicBezTo>
                  <a:cubicBezTo>
                    <a:pt x="9" y="61"/>
                    <a:pt x="9" y="63"/>
                    <a:pt x="9" y="65"/>
                  </a:cubicBezTo>
                  <a:cubicBezTo>
                    <a:pt x="0" y="71"/>
                    <a:pt x="0" y="71"/>
                    <a:pt x="0" y="71"/>
                  </a:cubicBezTo>
                  <a:cubicBezTo>
                    <a:pt x="4" y="85"/>
                    <a:pt x="4" y="85"/>
                    <a:pt x="4" y="85"/>
                  </a:cubicBezTo>
                  <a:cubicBezTo>
                    <a:pt x="15" y="86"/>
                    <a:pt x="15" y="86"/>
                    <a:pt x="15" y="86"/>
                  </a:cubicBezTo>
                  <a:cubicBezTo>
                    <a:pt x="16" y="87"/>
                    <a:pt x="17" y="89"/>
                    <a:pt x="18" y="91"/>
                  </a:cubicBezTo>
                  <a:cubicBezTo>
                    <a:pt x="13" y="101"/>
                    <a:pt x="13" y="101"/>
                    <a:pt x="13" y="101"/>
                  </a:cubicBezTo>
                  <a:cubicBezTo>
                    <a:pt x="18" y="106"/>
                    <a:pt x="18" y="106"/>
                    <a:pt x="18" y="106"/>
                  </a:cubicBezTo>
                  <a:cubicBezTo>
                    <a:pt x="23" y="111"/>
                    <a:pt x="23" y="111"/>
                    <a:pt x="23" y="111"/>
                  </a:cubicBezTo>
                  <a:cubicBezTo>
                    <a:pt x="33" y="106"/>
                    <a:pt x="33" y="106"/>
                    <a:pt x="33" y="106"/>
                  </a:cubicBezTo>
                  <a:cubicBezTo>
                    <a:pt x="35" y="107"/>
                    <a:pt x="36" y="108"/>
                    <a:pt x="38" y="109"/>
                  </a:cubicBezTo>
                  <a:cubicBezTo>
                    <a:pt x="39" y="120"/>
                    <a:pt x="39" y="120"/>
                    <a:pt x="39" y="120"/>
                  </a:cubicBezTo>
                  <a:cubicBezTo>
                    <a:pt x="53" y="124"/>
                    <a:pt x="53" y="124"/>
                    <a:pt x="53" y="124"/>
                  </a:cubicBezTo>
                  <a:cubicBezTo>
                    <a:pt x="59" y="115"/>
                    <a:pt x="59" y="115"/>
                    <a:pt x="59" y="115"/>
                  </a:cubicBezTo>
                  <a:cubicBezTo>
                    <a:pt x="61" y="115"/>
                    <a:pt x="63" y="115"/>
                    <a:pt x="65" y="115"/>
                  </a:cubicBezTo>
                  <a:cubicBezTo>
                    <a:pt x="71" y="124"/>
                    <a:pt x="71" y="124"/>
                    <a:pt x="71" y="124"/>
                  </a:cubicBezTo>
                  <a:cubicBezTo>
                    <a:pt x="85" y="120"/>
                    <a:pt x="85" y="120"/>
                    <a:pt x="85" y="120"/>
                  </a:cubicBezTo>
                  <a:cubicBezTo>
                    <a:pt x="86" y="109"/>
                    <a:pt x="86" y="109"/>
                    <a:pt x="86" y="109"/>
                  </a:cubicBezTo>
                  <a:cubicBezTo>
                    <a:pt x="87" y="108"/>
                    <a:pt x="89" y="107"/>
                    <a:pt x="91" y="106"/>
                  </a:cubicBezTo>
                  <a:cubicBezTo>
                    <a:pt x="101" y="111"/>
                    <a:pt x="101" y="111"/>
                    <a:pt x="101" y="111"/>
                  </a:cubicBezTo>
                  <a:cubicBezTo>
                    <a:pt x="106" y="106"/>
                    <a:pt x="106" y="106"/>
                    <a:pt x="106" y="106"/>
                  </a:cubicBezTo>
                  <a:cubicBezTo>
                    <a:pt x="111" y="101"/>
                    <a:pt x="111" y="101"/>
                    <a:pt x="111" y="101"/>
                  </a:cubicBezTo>
                  <a:cubicBezTo>
                    <a:pt x="109" y="97"/>
                    <a:pt x="109" y="97"/>
                    <a:pt x="109" y="97"/>
                  </a:cubicBezTo>
                  <a:cubicBezTo>
                    <a:pt x="105" y="93"/>
                    <a:pt x="105" y="93"/>
                    <a:pt x="105" y="93"/>
                  </a:cubicBezTo>
                  <a:lnTo>
                    <a:pt x="106" y="91"/>
                  </a:lnTo>
                  <a:close/>
                  <a:moveTo>
                    <a:pt x="52" y="72"/>
                  </a:moveTo>
                  <a:cubicBezTo>
                    <a:pt x="47" y="66"/>
                    <a:pt x="47" y="58"/>
                    <a:pt x="52" y="52"/>
                  </a:cubicBezTo>
                  <a:cubicBezTo>
                    <a:pt x="58" y="47"/>
                    <a:pt x="67" y="47"/>
                    <a:pt x="72" y="52"/>
                  </a:cubicBezTo>
                  <a:cubicBezTo>
                    <a:pt x="77" y="58"/>
                    <a:pt x="77" y="66"/>
                    <a:pt x="72" y="72"/>
                  </a:cubicBezTo>
                  <a:cubicBezTo>
                    <a:pt x="66" y="77"/>
                    <a:pt x="58" y="77"/>
                    <a:pt x="52" y="72"/>
                  </a:cubicBezTo>
                  <a:close/>
                </a:path>
              </a:pathLst>
            </a:cu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sp>
          <p:nvSpPr>
            <p:cNvPr id="46" name="Freeform 74"/>
            <p:cNvSpPr>
              <a:spLocks noEditPoints="1"/>
            </p:cNvSpPr>
            <p:nvPr/>
          </p:nvSpPr>
          <p:spPr bwMode="auto">
            <a:xfrm>
              <a:off x="8053365" y="3700386"/>
              <a:ext cx="248450" cy="248450"/>
            </a:xfrm>
            <a:custGeom>
              <a:avLst/>
              <a:gdLst>
                <a:gd name="T0" fmla="*/ 64 w 75"/>
                <a:gd name="T1" fmla="*/ 55 h 75"/>
                <a:gd name="T2" fmla="*/ 66 w 75"/>
                <a:gd name="T3" fmla="*/ 52 h 75"/>
                <a:gd name="T4" fmla="*/ 72 w 75"/>
                <a:gd name="T5" fmla="*/ 52 h 75"/>
                <a:gd name="T6" fmla="*/ 75 w 75"/>
                <a:gd name="T7" fmla="*/ 43 h 75"/>
                <a:gd name="T8" fmla="*/ 69 w 75"/>
                <a:gd name="T9" fmla="*/ 39 h 75"/>
                <a:gd name="T10" fmla="*/ 69 w 75"/>
                <a:gd name="T11" fmla="*/ 36 h 75"/>
                <a:gd name="T12" fmla="*/ 75 w 75"/>
                <a:gd name="T13" fmla="*/ 32 h 75"/>
                <a:gd name="T14" fmla="*/ 72 w 75"/>
                <a:gd name="T15" fmla="*/ 23 h 75"/>
                <a:gd name="T16" fmla="*/ 66 w 75"/>
                <a:gd name="T17" fmla="*/ 23 h 75"/>
                <a:gd name="T18" fmla="*/ 64 w 75"/>
                <a:gd name="T19" fmla="*/ 20 h 75"/>
                <a:gd name="T20" fmla="*/ 67 w 75"/>
                <a:gd name="T21" fmla="*/ 14 h 75"/>
                <a:gd name="T22" fmla="*/ 64 w 75"/>
                <a:gd name="T23" fmla="*/ 11 h 75"/>
                <a:gd name="T24" fmla="*/ 61 w 75"/>
                <a:gd name="T25" fmla="*/ 8 h 75"/>
                <a:gd name="T26" fmla="*/ 55 w 75"/>
                <a:gd name="T27" fmla="*/ 11 h 75"/>
                <a:gd name="T28" fmla="*/ 52 w 75"/>
                <a:gd name="T29" fmla="*/ 9 h 75"/>
                <a:gd name="T30" fmla="*/ 51 w 75"/>
                <a:gd name="T31" fmla="*/ 2 h 75"/>
                <a:gd name="T32" fmla="*/ 43 w 75"/>
                <a:gd name="T33" fmla="*/ 0 h 75"/>
                <a:gd name="T34" fmla="*/ 39 w 75"/>
                <a:gd name="T35" fmla="*/ 5 h 75"/>
                <a:gd name="T36" fmla="*/ 35 w 75"/>
                <a:gd name="T37" fmla="*/ 5 h 75"/>
                <a:gd name="T38" fmla="*/ 32 w 75"/>
                <a:gd name="T39" fmla="*/ 0 h 75"/>
                <a:gd name="T40" fmla="*/ 23 w 75"/>
                <a:gd name="T41" fmla="*/ 2 h 75"/>
                <a:gd name="T42" fmla="*/ 23 w 75"/>
                <a:gd name="T43" fmla="*/ 9 h 75"/>
                <a:gd name="T44" fmla="*/ 20 w 75"/>
                <a:gd name="T45" fmla="*/ 11 h 75"/>
                <a:gd name="T46" fmla="*/ 13 w 75"/>
                <a:gd name="T47" fmla="*/ 8 h 75"/>
                <a:gd name="T48" fmla="*/ 7 w 75"/>
                <a:gd name="T49" fmla="*/ 14 h 75"/>
                <a:gd name="T50" fmla="*/ 10 w 75"/>
                <a:gd name="T51" fmla="*/ 20 h 75"/>
                <a:gd name="T52" fmla="*/ 9 w 75"/>
                <a:gd name="T53" fmla="*/ 23 h 75"/>
                <a:gd name="T54" fmla="*/ 2 w 75"/>
                <a:gd name="T55" fmla="*/ 23 h 75"/>
                <a:gd name="T56" fmla="*/ 0 w 75"/>
                <a:gd name="T57" fmla="*/ 32 h 75"/>
                <a:gd name="T58" fmla="*/ 5 w 75"/>
                <a:gd name="T59" fmla="*/ 36 h 75"/>
                <a:gd name="T60" fmla="*/ 5 w 75"/>
                <a:gd name="T61" fmla="*/ 39 h 75"/>
                <a:gd name="T62" fmla="*/ 0 w 75"/>
                <a:gd name="T63" fmla="*/ 43 h 75"/>
                <a:gd name="T64" fmla="*/ 2 w 75"/>
                <a:gd name="T65" fmla="*/ 51 h 75"/>
                <a:gd name="T66" fmla="*/ 8 w 75"/>
                <a:gd name="T67" fmla="*/ 52 h 75"/>
                <a:gd name="T68" fmla="*/ 10 w 75"/>
                <a:gd name="T69" fmla="*/ 55 h 75"/>
                <a:gd name="T70" fmla="*/ 7 w 75"/>
                <a:gd name="T71" fmla="*/ 61 h 75"/>
                <a:gd name="T72" fmla="*/ 14 w 75"/>
                <a:gd name="T73" fmla="*/ 67 h 75"/>
                <a:gd name="T74" fmla="*/ 19 w 75"/>
                <a:gd name="T75" fmla="*/ 64 h 75"/>
                <a:gd name="T76" fmla="*/ 23 w 75"/>
                <a:gd name="T77" fmla="*/ 66 h 75"/>
                <a:gd name="T78" fmla="*/ 23 w 75"/>
                <a:gd name="T79" fmla="*/ 73 h 75"/>
                <a:gd name="T80" fmla="*/ 32 w 75"/>
                <a:gd name="T81" fmla="*/ 75 h 75"/>
                <a:gd name="T82" fmla="*/ 35 w 75"/>
                <a:gd name="T83" fmla="*/ 69 h 75"/>
                <a:gd name="T84" fmla="*/ 39 w 75"/>
                <a:gd name="T85" fmla="*/ 69 h 75"/>
                <a:gd name="T86" fmla="*/ 42 w 75"/>
                <a:gd name="T87" fmla="*/ 75 h 75"/>
                <a:gd name="T88" fmla="*/ 51 w 75"/>
                <a:gd name="T89" fmla="*/ 73 h 75"/>
                <a:gd name="T90" fmla="*/ 52 w 75"/>
                <a:gd name="T91" fmla="*/ 66 h 75"/>
                <a:gd name="T92" fmla="*/ 55 w 75"/>
                <a:gd name="T93" fmla="*/ 64 h 75"/>
                <a:gd name="T94" fmla="*/ 60 w 75"/>
                <a:gd name="T95" fmla="*/ 67 h 75"/>
                <a:gd name="T96" fmla="*/ 64 w 75"/>
                <a:gd name="T97" fmla="*/ 64 h 75"/>
                <a:gd name="T98" fmla="*/ 67 w 75"/>
                <a:gd name="T99" fmla="*/ 61 h 75"/>
                <a:gd name="T100" fmla="*/ 64 w 75"/>
                <a:gd name="T101" fmla="*/ 55 h 75"/>
                <a:gd name="T102" fmla="*/ 31 w 75"/>
                <a:gd name="T103" fmla="*/ 43 h 75"/>
                <a:gd name="T104" fmla="*/ 31 w 75"/>
                <a:gd name="T105" fmla="*/ 31 h 75"/>
                <a:gd name="T106" fmla="*/ 43 w 75"/>
                <a:gd name="T107" fmla="*/ 31 h 75"/>
                <a:gd name="T108" fmla="*/ 43 w 75"/>
                <a:gd name="T109" fmla="*/ 43 h 75"/>
                <a:gd name="T110" fmla="*/ 31 w 75"/>
                <a:gd name="T11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5">
                  <a:moveTo>
                    <a:pt x="64" y="55"/>
                  </a:moveTo>
                  <a:cubicBezTo>
                    <a:pt x="64" y="54"/>
                    <a:pt x="65" y="53"/>
                    <a:pt x="66" y="52"/>
                  </a:cubicBezTo>
                  <a:cubicBezTo>
                    <a:pt x="72" y="52"/>
                    <a:pt x="72" y="52"/>
                    <a:pt x="72" y="52"/>
                  </a:cubicBezTo>
                  <a:cubicBezTo>
                    <a:pt x="75" y="43"/>
                    <a:pt x="75" y="43"/>
                    <a:pt x="75" y="43"/>
                  </a:cubicBezTo>
                  <a:cubicBezTo>
                    <a:pt x="69" y="39"/>
                    <a:pt x="69" y="39"/>
                    <a:pt x="69" y="39"/>
                  </a:cubicBezTo>
                  <a:cubicBezTo>
                    <a:pt x="69" y="38"/>
                    <a:pt x="69" y="37"/>
                    <a:pt x="69" y="36"/>
                  </a:cubicBezTo>
                  <a:cubicBezTo>
                    <a:pt x="75" y="32"/>
                    <a:pt x="75" y="32"/>
                    <a:pt x="75" y="32"/>
                  </a:cubicBezTo>
                  <a:cubicBezTo>
                    <a:pt x="72" y="23"/>
                    <a:pt x="72" y="23"/>
                    <a:pt x="72" y="23"/>
                  </a:cubicBezTo>
                  <a:cubicBezTo>
                    <a:pt x="66" y="23"/>
                    <a:pt x="66" y="23"/>
                    <a:pt x="66" y="23"/>
                  </a:cubicBezTo>
                  <a:cubicBezTo>
                    <a:pt x="65" y="22"/>
                    <a:pt x="65" y="21"/>
                    <a:pt x="64" y="20"/>
                  </a:cubicBezTo>
                  <a:cubicBezTo>
                    <a:pt x="67" y="14"/>
                    <a:pt x="67" y="14"/>
                    <a:pt x="67" y="14"/>
                  </a:cubicBezTo>
                  <a:cubicBezTo>
                    <a:pt x="64" y="11"/>
                    <a:pt x="64" y="11"/>
                    <a:pt x="64" y="11"/>
                  </a:cubicBezTo>
                  <a:cubicBezTo>
                    <a:pt x="61" y="8"/>
                    <a:pt x="61" y="8"/>
                    <a:pt x="61" y="8"/>
                  </a:cubicBezTo>
                  <a:cubicBezTo>
                    <a:pt x="55" y="11"/>
                    <a:pt x="55" y="11"/>
                    <a:pt x="55" y="11"/>
                  </a:cubicBezTo>
                  <a:cubicBezTo>
                    <a:pt x="54" y="10"/>
                    <a:pt x="53" y="9"/>
                    <a:pt x="52" y="9"/>
                  </a:cubicBezTo>
                  <a:cubicBezTo>
                    <a:pt x="51" y="2"/>
                    <a:pt x="51" y="2"/>
                    <a:pt x="51" y="2"/>
                  </a:cubicBezTo>
                  <a:cubicBezTo>
                    <a:pt x="43" y="0"/>
                    <a:pt x="43" y="0"/>
                    <a:pt x="43" y="0"/>
                  </a:cubicBezTo>
                  <a:cubicBezTo>
                    <a:pt x="39" y="5"/>
                    <a:pt x="39" y="5"/>
                    <a:pt x="39" y="5"/>
                  </a:cubicBezTo>
                  <a:cubicBezTo>
                    <a:pt x="38" y="5"/>
                    <a:pt x="37" y="5"/>
                    <a:pt x="35" y="5"/>
                  </a:cubicBezTo>
                  <a:cubicBezTo>
                    <a:pt x="32" y="0"/>
                    <a:pt x="32" y="0"/>
                    <a:pt x="32" y="0"/>
                  </a:cubicBezTo>
                  <a:cubicBezTo>
                    <a:pt x="23" y="2"/>
                    <a:pt x="23" y="2"/>
                    <a:pt x="23" y="2"/>
                  </a:cubicBezTo>
                  <a:cubicBezTo>
                    <a:pt x="23" y="9"/>
                    <a:pt x="23" y="9"/>
                    <a:pt x="23" y="9"/>
                  </a:cubicBezTo>
                  <a:cubicBezTo>
                    <a:pt x="22" y="9"/>
                    <a:pt x="21" y="10"/>
                    <a:pt x="20" y="11"/>
                  </a:cubicBezTo>
                  <a:cubicBezTo>
                    <a:pt x="13" y="8"/>
                    <a:pt x="13" y="8"/>
                    <a:pt x="13" y="8"/>
                  </a:cubicBezTo>
                  <a:cubicBezTo>
                    <a:pt x="7" y="14"/>
                    <a:pt x="7" y="14"/>
                    <a:pt x="7" y="14"/>
                  </a:cubicBezTo>
                  <a:cubicBezTo>
                    <a:pt x="10" y="20"/>
                    <a:pt x="10" y="20"/>
                    <a:pt x="10" y="20"/>
                  </a:cubicBezTo>
                  <a:cubicBezTo>
                    <a:pt x="10" y="21"/>
                    <a:pt x="9" y="22"/>
                    <a:pt x="9" y="23"/>
                  </a:cubicBezTo>
                  <a:cubicBezTo>
                    <a:pt x="2" y="23"/>
                    <a:pt x="2" y="23"/>
                    <a:pt x="2" y="23"/>
                  </a:cubicBezTo>
                  <a:cubicBezTo>
                    <a:pt x="0" y="32"/>
                    <a:pt x="0" y="32"/>
                    <a:pt x="0" y="32"/>
                  </a:cubicBezTo>
                  <a:cubicBezTo>
                    <a:pt x="5" y="36"/>
                    <a:pt x="5" y="36"/>
                    <a:pt x="5" y="36"/>
                  </a:cubicBezTo>
                  <a:cubicBezTo>
                    <a:pt x="5" y="37"/>
                    <a:pt x="5" y="38"/>
                    <a:pt x="5" y="39"/>
                  </a:cubicBezTo>
                  <a:cubicBezTo>
                    <a:pt x="0" y="43"/>
                    <a:pt x="0" y="43"/>
                    <a:pt x="0" y="43"/>
                  </a:cubicBezTo>
                  <a:cubicBezTo>
                    <a:pt x="2" y="51"/>
                    <a:pt x="2" y="51"/>
                    <a:pt x="2" y="51"/>
                  </a:cubicBezTo>
                  <a:cubicBezTo>
                    <a:pt x="8" y="52"/>
                    <a:pt x="8" y="52"/>
                    <a:pt x="8" y="52"/>
                  </a:cubicBezTo>
                  <a:cubicBezTo>
                    <a:pt x="9" y="53"/>
                    <a:pt x="10" y="55"/>
                    <a:pt x="10" y="55"/>
                  </a:cubicBezTo>
                  <a:cubicBezTo>
                    <a:pt x="7" y="61"/>
                    <a:pt x="7" y="61"/>
                    <a:pt x="7" y="61"/>
                  </a:cubicBezTo>
                  <a:cubicBezTo>
                    <a:pt x="14" y="67"/>
                    <a:pt x="14" y="67"/>
                    <a:pt x="14" y="67"/>
                  </a:cubicBezTo>
                  <a:cubicBezTo>
                    <a:pt x="19" y="64"/>
                    <a:pt x="19" y="64"/>
                    <a:pt x="19" y="64"/>
                  </a:cubicBezTo>
                  <a:cubicBezTo>
                    <a:pt x="20" y="65"/>
                    <a:pt x="21" y="65"/>
                    <a:pt x="23" y="66"/>
                  </a:cubicBezTo>
                  <a:cubicBezTo>
                    <a:pt x="23" y="73"/>
                    <a:pt x="23" y="73"/>
                    <a:pt x="23" y="73"/>
                  </a:cubicBezTo>
                  <a:cubicBezTo>
                    <a:pt x="32" y="75"/>
                    <a:pt x="32" y="75"/>
                    <a:pt x="32" y="75"/>
                  </a:cubicBezTo>
                  <a:cubicBezTo>
                    <a:pt x="35" y="69"/>
                    <a:pt x="35" y="69"/>
                    <a:pt x="35" y="69"/>
                  </a:cubicBezTo>
                  <a:cubicBezTo>
                    <a:pt x="36" y="69"/>
                    <a:pt x="38" y="69"/>
                    <a:pt x="39" y="69"/>
                  </a:cubicBezTo>
                  <a:cubicBezTo>
                    <a:pt x="42" y="75"/>
                    <a:pt x="42" y="75"/>
                    <a:pt x="42" y="75"/>
                  </a:cubicBezTo>
                  <a:cubicBezTo>
                    <a:pt x="51" y="73"/>
                    <a:pt x="51" y="73"/>
                    <a:pt x="51" y="73"/>
                  </a:cubicBezTo>
                  <a:cubicBezTo>
                    <a:pt x="52" y="66"/>
                    <a:pt x="52" y="66"/>
                    <a:pt x="52" y="66"/>
                  </a:cubicBezTo>
                  <a:cubicBezTo>
                    <a:pt x="53" y="65"/>
                    <a:pt x="54" y="65"/>
                    <a:pt x="55" y="64"/>
                  </a:cubicBezTo>
                  <a:cubicBezTo>
                    <a:pt x="60" y="67"/>
                    <a:pt x="60" y="67"/>
                    <a:pt x="60" y="67"/>
                  </a:cubicBezTo>
                  <a:cubicBezTo>
                    <a:pt x="64" y="64"/>
                    <a:pt x="64" y="64"/>
                    <a:pt x="64" y="64"/>
                  </a:cubicBezTo>
                  <a:cubicBezTo>
                    <a:pt x="67" y="61"/>
                    <a:pt x="67" y="61"/>
                    <a:pt x="67" y="61"/>
                  </a:cubicBezTo>
                  <a:lnTo>
                    <a:pt x="64" y="55"/>
                  </a:lnTo>
                  <a:close/>
                  <a:moveTo>
                    <a:pt x="31" y="43"/>
                  </a:moveTo>
                  <a:cubicBezTo>
                    <a:pt x="28" y="40"/>
                    <a:pt x="28" y="35"/>
                    <a:pt x="31" y="31"/>
                  </a:cubicBezTo>
                  <a:cubicBezTo>
                    <a:pt x="34" y="28"/>
                    <a:pt x="40" y="28"/>
                    <a:pt x="43" y="31"/>
                  </a:cubicBezTo>
                  <a:cubicBezTo>
                    <a:pt x="46" y="35"/>
                    <a:pt x="46" y="40"/>
                    <a:pt x="43" y="43"/>
                  </a:cubicBezTo>
                  <a:cubicBezTo>
                    <a:pt x="40" y="47"/>
                    <a:pt x="34" y="47"/>
                    <a:pt x="31" y="43"/>
                  </a:cubicBezTo>
                  <a:close/>
                </a:path>
              </a:pathLst>
            </a:cu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dirty="0"/>
            </a:p>
          </p:txBody>
        </p:sp>
      </p:grpSp>
      <p:sp>
        <p:nvSpPr>
          <p:cNvPr id="51" name="Rectangle 50"/>
          <p:cNvSpPr/>
          <p:nvPr/>
        </p:nvSpPr>
        <p:spPr bwMode="gray">
          <a:xfrm>
            <a:off x="1883276" y="1214482"/>
            <a:ext cx="1838892" cy="4018701"/>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52" name="Rectangle 51"/>
          <p:cNvSpPr/>
          <p:nvPr/>
        </p:nvSpPr>
        <p:spPr bwMode="gray">
          <a:xfrm>
            <a:off x="7010171" y="1214481"/>
            <a:ext cx="3413460" cy="2579480"/>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53" name="Rectangle 52"/>
          <p:cNvSpPr/>
          <p:nvPr/>
        </p:nvSpPr>
        <p:spPr bwMode="gray">
          <a:xfrm>
            <a:off x="1883276" y="5335556"/>
            <a:ext cx="6370848" cy="1094729"/>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54" name="Rectangle 53"/>
          <p:cNvSpPr/>
          <p:nvPr/>
        </p:nvSpPr>
        <p:spPr bwMode="gray">
          <a:xfrm>
            <a:off x="8343442" y="3887195"/>
            <a:ext cx="2082512" cy="2539588"/>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55" name="Rectangle 54"/>
          <p:cNvSpPr/>
          <p:nvPr/>
        </p:nvSpPr>
        <p:spPr bwMode="gray">
          <a:xfrm>
            <a:off x="3824341" y="3895030"/>
            <a:ext cx="4428710" cy="1339459"/>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56" name="TextBox 55"/>
          <p:cNvSpPr txBox="1"/>
          <p:nvPr/>
        </p:nvSpPr>
        <p:spPr>
          <a:xfrm>
            <a:off x="3891986" y="1828800"/>
            <a:ext cx="3039850" cy="2042473"/>
          </a:xfrm>
          <a:prstGeom prst="rect">
            <a:avLst/>
          </a:prstGeom>
          <a:noFill/>
        </p:spPr>
        <p:txBody>
          <a:bodyPr wrap="square" lIns="36000" tIns="36000" rIns="36000" bIns="36000" rtlCol="0">
            <a:spAutoFit/>
          </a:bodyPr>
          <a:lstStyle/>
          <a:p>
            <a:r>
              <a:rPr lang="en-US" sz="1600" b="1" dirty="0"/>
              <a:t>Current State Validation </a:t>
            </a:r>
            <a:r>
              <a:rPr lang="en-US" sz="1600" dirty="0"/>
              <a:t>involves documenting a business process “as-is” to create a baseline and understand how different scenarios are handled based on the current rules and policies.</a:t>
            </a:r>
          </a:p>
        </p:txBody>
      </p:sp>
      <p:sp>
        <p:nvSpPr>
          <p:cNvPr id="64" name="Rectangle 63"/>
          <p:cNvSpPr/>
          <p:nvPr/>
        </p:nvSpPr>
        <p:spPr bwMode="gray">
          <a:xfrm>
            <a:off x="3824342" y="1214481"/>
            <a:ext cx="3083957" cy="2579480"/>
          </a:xfrm>
          <a:prstGeom prst="rect">
            <a:avLst/>
          </a:prstGeom>
          <a:noFill/>
          <a:ln w="38100">
            <a:solidFill>
              <a:srgbClr val="2B78C2"/>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grpSp>
        <p:nvGrpSpPr>
          <p:cNvPr id="66" name="Group 65"/>
          <p:cNvGrpSpPr/>
          <p:nvPr/>
        </p:nvGrpSpPr>
        <p:grpSpPr>
          <a:xfrm>
            <a:off x="4704323" y="1219200"/>
            <a:ext cx="1110558" cy="618481"/>
            <a:chOff x="8081963" y="1709795"/>
            <a:chExt cx="606425" cy="493656"/>
          </a:xfrm>
        </p:grpSpPr>
        <p:sp>
          <p:nvSpPr>
            <p:cNvPr id="67" name="Freeform 243"/>
            <p:cNvSpPr>
              <a:spLocks noEditPoints="1"/>
            </p:cNvSpPr>
            <p:nvPr/>
          </p:nvSpPr>
          <p:spPr bwMode="auto">
            <a:xfrm>
              <a:off x="8295839" y="1709795"/>
              <a:ext cx="130612" cy="295217"/>
            </a:xfrm>
            <a:custGeom>
              <a:avLst/>
              <a:gdLst>
                <a:gd name="T0" fmla="*/ 100 w 198"/>
                <a:gd name="T1" fmla="*/ 0 h 252"/>
                <a:gd name="T2" fmla="*/ 60 w 198"/>
                <a:gd name="T3" fmla="*/ 8 h 252"/>
                <a:gd name="T4" fmla="*/ 30 w 198"/>
                <a:gd name="T5" fmla="*/ 28 h 252"/>
                <a:gd name="T6" fmla="*/ 7 w 198"/>
                <a:gd name="T7" fmla="*/ 61 h 252"/>
                <a:gd name="T8" fmla="*/ 0 w 198"/>
                <a:gd name="T9" fmla="*/ 98 h 252"/>
                <a:gd name="T10" fmla="*/ 2 w 198"/>
                <a:gd name="T11" fmla="*/ 110 h 252"/>
                <a:gd name="T12" fmla="*/ 9 w 198"/>
                <a:gd name="T13" fmla="*/ 134 h 252"/>
                <a:gd name="T14" fmla="*/ 32 w 198"/>
                <a:gd name="T15" fmla="*/ 172 h 252"/>
                <a:gd name="T16" fmla="*/ 68 w 198"/>
                <a:gd name="T17" fmla="*/ 218 h 252"/>
                <a:gd name="T18" fmla="*/ 100 w 198"/>
                <a:gd name="T19" fmla="*/ 252 h 252"/>
                <a:gd name="T20" fmla="*/ 115 w 198"/>
                <a:gd name="T21" fmla="*/ 235 h 252"/>
                <a:gd name="T22" fmla="*/ 149 w 198"/>
                <a:gd name="T23" fmla="*/ 195 h 252"/>
                <a:gd name="T24" fmla="*/ 183 w 198"/>
                <a:gd name="T25" fmla="*/ 146 h 252"/>
                <a:gd name="T26" fmla="*/ 195 w 198"/>
                <a:gd name="T27" fmla="*/ 121 h 252"/>
                <a:gd name="T28" fmla="*/ 198 w 198"/>
                <a:gd name="T29" fmla="*/ 98 h 252"/>
                <a:gd name="T30" fmla="*/ 197 w 198"/>
                <a:gd name="T31" fmla="*/ 79 h 252"/>
                <a:gd name="T32" fmla="*/ 181 w 198"/>
                <a:gd name="T33" fmla="*/ 44 h 252"/>
                <a:gd name="T34" fmla="*/ 155 w 198"/>
                <a:gd name="T35" fmla="*/ 17 h 252"/>
                <a:gd name="T36" fmla="*/ 119 w 198"/>
                <a:gd name="T37" fmla="*/ 2 h 252"/>
                <a:gd name="T38" fmla="*/ 100 w 198"/>
                <a:gd name="T39" fmla="*/ 0 h 252"/>
                <a:gd name="T40" fmla="*/ 100 w 198"/>
                <a:gd name="T41" fmla="*/ 151 h 252"/>
                <a:gd name="T42" fmla="*/ 79 w 198"/>
                <a:gd name="T43" fmla="*/ 148 h 252"/>
                <a:gd name="T44" fmla="*/ 62 w 198"/>
                <a:gd name="T45" fmla="*/ 136 h 252"/>
                <a:gd name="T46" fmla="*/ 51 w 198"/>
                <a:gd name="T47" fmla="*/ 119 h 252"/>
                <a:gd name="T48" fmla="*/ 47 w 198"/>
                <a:gd name="T49" fmla="*/ 98 h 252"/>
                <a:gd name="T50" fmla="*/ 49 w 198"/>
                <a:gd name="T51" fmla="*/ 89 h 252"/>
                <a:gd name="T52" fmla="*/ 56 w 198"/>
                <a:gd name="T53" fmla="*/ 70 h 252"/>
                <a:gd name="T54" fmla="*/ 70 w 198"/>
                <a:gd name="T55" fmla="*/ 57 h 252"/>
                <a:gd name="T56" fmla="*/ 89 w 198"/>
                <a:gd name="T57" fmla="*/ 47 h 252"/>
                <a:gd name="T58" fmla="*/ 100 w 198"/>
                <a:gd name="T59" fmla="*/ 47 h 252"/>
                <a:gd name="T60" fmla="*/ 119 w 198"/>
                <a:gd name="T61" fmla="*/ 51 h 252"/>
                <a:gd name="T62" fmla="*/ 136 w 198"/>
                <a:gd name="T63" fmla="*/ 62 h 252"/>
                <a:gd name="T64" fmla="*/ 147 w 198"/>
                <a:gd name="T65" fmla="*/ 79 h 252"/>
                <a:gd name="T66" fmla="*/ 151 w 198"/>
                <a:gd name="T67" fmla="*/ 98 h 252"/>
                <a:gd name="T68" fmla="*/ 151 w 198"/>
                <a:gd name="T69" fmla="*/ 110 h 252"/>
                <a:gd name="T70" fmla="*/ 144 w 198"/>
                <a:gd name="T71" fmla="*/ 129 h 252"/>
                <a:gd name="T72" fmla="*/ 128 w 198"/>
                <a:gd name="T73" fmla="*/ 142 h 252"/>
                <a:gd name="T74" fmla="*/ 109 w 198"/>
                <a:gd name="T75" fmla="*/ 151 h 252"/>
                <a:gd name="T76" fmla="*/ 100 w 198"/>
                <a:gd name="T77" fmla="*/ 1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 h="252">
                  <a:moveTo>
                    <a:pt x="100" y="0"/>
                  </a:moveTo>
                  <a:lnTo>
                    <a:pt x="100" y="0"/>
                  </a:lnTo>
                  <a:lnTo>
                    <a:pt x="79" y="2"/>
                  </a:lnTo>
                  <a:lnTo>
                    <a:pt x="60" y="8"/>
                  </a:lnTo>
                  <a:lnTo>
                    <a:pt x="43" y="17"/>
                  </a:lnTo>
                  <a:lnTo>
                    <a:pt x="30" y="28"/>
                  </a:lnTo>
                  <a:lnTo>
                    <a:pt x="17" y="44"/>
                  </a:lnTo>
                  <a:lnTo>
                    <a:pt x="7" y="61"/>
                  </a:lnTo>
                  <a:lnTo>
                    <a:pt x="2" y="79"/>
                  </a:lnTo>
                  <a:lnTo>
                    <a:pt x="0" y="98"/>
                  </a:lnTo>
                  <a:lnTo>
                    <a:pt x="0" y="98"/>
                  </a:lnTo>
                  <a:lnTo>
                    <a:pt x="2" y="110"/>
                  </a:lnTo>
                  <a:lnTo>
                    <a:pt x="5" y="121"/>
                  </a:lnTo>
                  <a:lnTo>
                    <a:pt x="9" y="134"/>
                  </a:lnTo>
                  <a:lnTo>
                    <a:pt x="15" y="146"/>
                  </a:lnTo>
                  <a:lnTo>
                    <a:pt x="32" y="172"/>
                  </a:lnTo>
                  <a:lnTo>
                    <a:pt x="51" y="195"/>
                  </a:lnTo>
                  <a:lnTo>
                    <a:pt x="68" y="218"/>
                  </a:lnTo>
                  <a:lnTo>
                    <a:pt x="85" y="235"/>
                  </a:lnTo>
                  <a:lnTo>
                    <a:pt x="100" y="252"/>
                  </a:lnTo>
                  <a:lnTo>
                    <a:pt x="100" y="252"/>
                  </a:lnTo>
                  <a:lnTo>
                    <a:pt x="115" y="235"/>
                  </a:lnTo>
                  <a:lnTo>
                    <a:pt x="130" y="218"/>
                  </a:lnTo>
                  <a:lnTo>
                    <a:pt x="149" y="195"/>
                  </a:lnTo>
                  <a:lnTo>
                    <a:pt x="168" y="172"/>
                  </a:lnTo>
                  <a:lnTo>
                    <a:pt x="183" y="146"/>
                  </a:lnTo>
                  <a:lnTo>
                    <a:pt x="189" y="134"/>
                  </a:lnTo>
                  <a:lnTo>
                    <a:pt x="195" y="121"/>
                  </a:lnTo>
                  <a:lnTo>
                    <a:pt x="198" y="110"/>
                  </a:lnTo>
                  <a:lnTo>
                    <a:pt x="198" y="98"/>
                  </a:lnTo>
                  <a:lnTo>
                    <a:pt x="198" y="98"/>
                  </a:lnTo>
                  <a:lnTo>
                    <a:pt x="197" y="79"/>
                  </a:lnTo>
                  <a:lnTo>
                    <a:pt x="191" y="61"/>
                  </a:lnTo>
                  <a:lnTo>
                    <a:pt x="181" y="44"/>
                  </a:lnTo>
                  <a:lnTo>
                    <a:pt x="170" y="28"/>
                  </a:lnTo>
                  <a:lnTo>
                    <a:pt x="155" y="17"/>
                  </a:lnTo>
                  <a:lnTo>
                    <a:pt x="138" y="8"/>
                  </a:lnTo>
                  <a:lnTo>
                    <a:pt x="119" y="2"/>
                  </a:lnTo>
                  <a:lnTo>
                    <a:pt x="100" y="0"/>
                  </a:lnTo>
                  <a:lnTo>
                    <a:pt x="100" y="0"/>
                  </a:lnTo>
                  <a:close/>
                  <a:moveTo>
                    <a:pt x="100" y="151"/>
                  </a:moveTo>
                  <a:lnTo>
                    <a:pt x="100" y="151"/>
                  </a:lnTo>
                  <a:lnTo>
                    <a:pt x="89" y="151"/>
                  </a:lnTo>
                  <a:lnTo>
                    <a:pt x="79" y="148"/>
                  </a:lnTo>
                  <a:lnTo>
                    <a:pt x="70" y="142"/>
                  </a:lnTo>
                  <a:lnTo>
                    <a:pt x="62" y="136"/>
                  </a:lnTo>
                  <a:lnTo>
                    <a:pt x="56" y="129"/>
                  </a:lnTo>
                  <a:lnTo>
                    <a:pt x="51" y="119"/>
                  </a:lnTo>
                  <a:lnTo>
                    <a:pt x="49" y="110"/>
                  </a:lnTo>
                  <a:lnTo>
                    <a:pt x="47" y="98"/>
                  </a:lnTo>
                  <a:lnTo>
                    <a:pt x="47" y="98"/>
                  </a:lnTo>
                  <a:lnTo>
                    <a:pt x="49" y="89"/>
                  </a:lnTo>
                  <a:lnTo>
                    <a:pt x="51" y="79"/>
                  </a:lnTo>
                  <a:lnTo>
                    <a:pt x="56" y="70"/>
                  </a:lnTo>
                  <a:lnTo>
                    <a:pt x="62" y="62"/>
                  </a:lnTo>
                  <a:lnTo>
                    <a:pt x="70" y="57"/>
                  </a:lnTo>
                  <a:lnTo>
                    <a:pt x="79" y="51"/>
                  </a:lnTo>
                  <a:lnTo>
                    <a:pt x="89" y="47"/>
                  </a:lnTo>
                  <a:lnTo>
                    <a:pt x="100" y="47"/>
                  </a:lnTo>
                  <a:lnTo>
                    <a:pt x="100" y="47"/>
                  </a:lnTo>
                  <a:lnTo>
                    <a:pt x="109" y="47"/>
                  </a:lnTo>
                  <a:lnTo>
                    <a:pt x="119" y="51"/>
                  </a:lnTo>
                  <a:lnTo>
                    <a:pt x="128" y="57"/>
                  </a:lnTo>
                  <a:lnTo>
                    <a:pt x="136" y="62"/>
                  </a:lnTo>
                  <a:lnTo>
                    <a:pt x="144" y="70"/>
                  </a:lnTo>
                  <a:lnTo>
                    <a:pt x="147" y="79"/>
                  </a:lnTo>
                  <a:lnTo>
                    <a:pt x="151" y="89"/>
                  </a:lnTo>
                  <a:lnTo>
                    <a:pt x="151" y="98"/>
                  </a:lnTo>
                  <a:lnTo>
                    <a:pt x="151" y="98"/>
                  </a:lnTo>
                  <a:lnTo>
                    <a:pt x="151" y="110"/>
                  </a:lnTo>
                  <a:lnTo>
                    <a:pt x="147" y="119"/>
                  </a:lnTo>
                  <a:lnTo>
                    <a:pt x="144" y="129"/>
                  </a:lnTo>
                  <a:lnTo>
                    <a:pt x="136" y="136"/>
                  </a:lnTo>
                  <a:lnTo>
                    <a:pt x="128" y="142"/>
                  </a:lnTo>
                  <a:lnTo>
                    <a:pt x="119" y="148"/>
                  </a:lnTo>
                  <a:lnTo>
                    <a:pt x="109" y="151"/>
                  </a:lnTo>
                  <a:lnTo>
                    <a:pt x="100" y="151"/>
                  </a:lnTo>
                  <a:lnTo>
                    <a:pt x="100" y="151"/>
                  </a:lnTo>
                  <a:close/>
                </a:path>
              </a:pathLst>
            </a:custGeom>
            <a:solidFill>
              <a:srgbClr val="2B78C2"/>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68" name="Freeform 244"/>
            <p:cNvSpPr>
              <a:spLocks noEditPoints="1"/>
            </p:cNvSpPr>
            <p:nvPr/>
          </p:nvSpPr>
          <p:spPr bwMode="auto">
            <a:xfrm>
              <a:off x="8081963" y="1989138"/>
              <a:ext cx="606425" cy="214313"/>
            </a:xfrm>
            <a:custGeom>
              <a:avLst/>
              <a:gdLst>
                <a:gd name="T0" fmla="*/ 310 w 382"/>
                <a:gd name="T1" fmla="*/ 135 h 135"/>
                <a:gd name="T2" fmla="*/ 310 w 382"/>
                <a:gd name="T3" fmla="*/ 135 h 135"/>
                <a:gd name="T4" fmla="*/ 304 w 382"/>
                <a:gd name="T5" fmla="*/ 135 h 135"/>
                <a:gd name="T6" fmla="*/ 238 w 382"/>
                <a:gd name="T7" fmla="*/ 95 h 135"/>
                <a:gd name="T8" fmla="*/ 149 w 382"/>
                <a:gd name="T9" fmla="*/ 131 h 135"/>
                <a:gd name="T10" fmla="*/ 149 w 382"/>
                <a:gd name="T11" fmla="*/ 131 h 135"/>
                <a:gd name="T12" fmla="*/ 144 w 382"/>
                <a:gd name="T13" fmla="*/ 131 h 135"/>
                <a:gd name="T14" fmla="*/ 140 w 382"/>
                <a:gd name="T15" fmla="*/ 129 h 135"/>
                <a:gd name="T16" fmla="*/ 83 w 382"/>
                <a:gd name="T17" fmla="*/ 82 h 135"/>
                <a:gd name="T18" fmla="*/ 15 w 382"/>
                <a:gd name="T19" fmla="*/ 108 h 135"/>
                <a:gd name="T20" fmla="*/ 15 w 382"/>
                <a:gd name="T21" fmla="*/ 108 h 135"/>
                <a:gd name="T22" fmla="*/ 9 w 382"/>
                <a:gd name="T23" fmla="*/ 110 h 135"/>
                <a:gd name="T24" fmla="*/ 5 w 382"/>
                <a:gd name="T25" fmla="*/ 108 h 135"/>
                <a:gd name="T26" fmla="*/ 2 w 382"/>
                <a:gd name="T27" fmla="*/ 106 h 135"/>
                <a:gd name="T28" fmla="*/ 0 w 382"/>
                <a:gd name="T29" fmla="*/ 102 h 135"/>
                <a:gd name="T30" fmla="*/ 0 w 382"/>
                <a:gd name="T31" fmla="*/ 102 h 135"/>
                <a:gd name="T32" fmla="*/ 0 w 382"/>
                <a:gd name="T33" fmla="*/ 99 h 135"/>
                <a:gd name="T34" fmla="*/ 0 w 382"/>
                <a:gd name="T35" fmla="*/ 95 h 135"/>
                <a:gd name="T36" fmla="*/ 2 w 382"/>
                <a:gd name="T37" fmla="*/ 91 h 135"/>
                <a:gd name="T38" fmla="*/ 5 w 382"/>
                <a:gd name="T39" fmla="*/ 87 h 135"/>
                <a:gd name="T40" fmla="*/ 153 w 382"/>
                <a:gd name="T41" fmla="*/ 13 h 135"/>
                <a:gd name="T42" fmla="*/ 153 w 382"/>
                <a:gd name="T43" fmla="*/ 13 h 135"/>
                <a:gd name="T44" fmla="*/ 159 w 382"/>
                <a:gd name="T45" fmla="*/ 13 h 135"/>
                <a:gd name="T46" fmla="*/ 162 w 382"/>
                <a:gd name="T47" fmla="*/ 13 h 135"/>
                <a:gd name="T48" fmla="*/ 204 w 382"/>
                <a:gd name="T49" fmla="*/ 36 h 135"/>
                <a:gd name="T50" fmla="*/ 297 w 382"/>
                <a:gd name="T51" fmla="*/ 2 h 135"/>
                <a:gd name="T52" fmla="*/ 297 w 382"/>
                <a:gd name="T53" fmla="*/ 2 h 135"/>
                <a:gd name="T54" fmla="*/ 301 w 382"/>
                <a:gd name="T55" fmla="*/ 0 h 135"/>
                <a:gd name="T56" fmla="*/ 306 w 382"/>
                <a:gd name="T57" fmla="*/ 2 h 135"/>
                <a:gd name="T58" fmla="*/ 376 w 382"/>
                <a:gd name="T59" fmla="*/ 38 h 135"/>
                <a:gd name="T60" fmla="*/ 376 w 382"/>
                <a:gd name="T61" fmla="*/ 38 h 135"/>
                <a:gd name="T62" fmla="*/ 380 w 382"/>
                <a:gd name="T63" fmla="*/ 40 h 135"/>
                <a:gd name="T64" fmla="*/ 382 w 382"/>
                <a:gd name="T65" fmla="*/ 46 h 135"/>
                <a:gd name="T66" fmla="*/ 382 w 382"/>
                <a:gd name="T67" fmla="*/ 46 h 135"/>
                <a:gd name="T68" fmla="*/ 382 w 382"/>
                <a:gd name="T69" fmla="*/ 49 h 135"/>
                <a:gd name="T70" fmla="*/ 380 w 382"/>
                <a:gd name="T71" fmla="*/ 53 h 135"/>
                <a:gd name="T72" fmla="*/ 318 w 382"/>
                <a:gd name="T73" fmla="*/ 131 h 135"/>
                <a:gd name="T74" fmla="*/ 318 w 382"/>
                <a:gd name="T75" fmla="*/ 131 h 135"/>
                <a:gd name="T76" fmla="*/ 314 w 382"/>
                <a:gd name="T77" fmla="*/ 135 h 135"/>
                <a:gd name="T78" fmla="*/ 310 w 382"/>
                <a:gd name="T79" fmla="*/ 135 h 135"/>
                <a:gd name="T80" fmla="*/ 310 w 382"/>
                <a:gd name="T81" fmla="*/ 135 h 135"/>
                <a:gd name="T82" fmla="*/ 238 w 382"/>
                <a:gd name="T83" fmla="*/ 72 h 135"/>
                <a:gd name="T84" fmla="*/ 238 w 382"/>
                <a:gd name="T85" fmla="*/ 72 h 135"/>
                <a:gd name="T86" fmla="*/ 244 w 382"/>
                <a:gd name="T87" fmla="*/ 72 h 135"/>
                <a:gd name="T88" fmla="*/ 306 w 382"/>
                <a:gd name="T89" fmla="*/ 110 h 135"/>
                <a:gd name="T90" fmla="*/ 354 w 382"/>
                <a:gd name="T91" fmla="*/ 51 h 135"/>
                <a:gd name="T92" fmla="*/ 301 w 382"/>
                <a:gd name="T93" fmla="*/ 25 h 135"/>
                <a:gd name="T94" fmla="*/ 208 w 382"/>
                <a:gd name="T95" fmla="*/ 59 h 135"/>
                <a:gd name="T96" fmla="*/ 208 w 382"/>
                <a:gd name="T97" fmla="*/ 59 h 135"/>
                <a:gd name="T98" fmla="*/ 202 w 382"/>
                <a:gd name="T99" fmla="*/ 59 h 135"/>
                <a:gd name="T100" fmla="*/ 198 w 382"/>
                <a:gd name="T101" fmla="*/ 57 h 135"/>
                <a:gd name="T102" fmla="*/ 159 w 382"/>
                <a:gd name="T103" fmla="*/ 36 h 135"/>
                <a:gd name="T104" fmla="*/ 98 w 382"/>
                <a:gd name="T105" fmla="*/ 66 h 135"/>
                <a:gd name="T106" fmla="*/ 147 w 382"/>
                <a:gd name="T107" fmla="*/ 106 h 135"/>
                <a:gd name="T108" fmla="*/ 234 w 382"/>
                <a:gd name="T109" fmla="*/ 72 h 135"/>
                <a:gd name="T110" fmla="*/ 234 w 382"/>
                <a:gd name="T111" fmla="*/ 72 h 135"/>
                <a:gd name="T112" fmla="*/ 238 w 382"/>
                <a:gd name="T113" fmla="*/ 72 h 135"/>
                <a:gd name="T114" fmla="*/ 238 w 382"/>
                <a:gd name="T115"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 h="135">
                  <a:moveTo>
                    <a:pt x="310" y="135"/>
                  </a:moveTo>
                  <a:lnTo>
                    <a:pt x="310" y="135"/>
                  </a:lnTo>
                  <a:lnTo>
                    <a:pt x="304" y="135"/>
                  </a:lnTo>
                  <a:lnTo>
                    <a:pt x="238" y="95"/>
                  </a:lnTo>
                  <a:lnTo>
                    <a:pt x="149" y="131"/>
                  </a:lnTo>
                  <a:lnTo>
                    <a:pt x="149" y="131"/>
                  </a:lnTo>
                  <a:lnTo>
                    <a:pt x="144" y="131"/>
                  </a:lnTo>
                  <a:lnTo>
                    <a:pt x="140" y="129"/>
                  </a:lnTo>
                  <a:lnTo>
                    <a:pt x="83" y="82"/>
                  </a:lnTo>
                  <a:lnTo>
                    <a:pt x="15" y="108"/>
                  </a:lnTo>
                  <a:lnTo>
                    <a:pt x="15" y="108"/>
                  </a:lnTo>
                  <a:lnTo>
                    <a:pt x="9" y="110"/>
                  </a:lnTo>
                  <a:lnTo>
                    <a:pt x="5" y="108"/>
                  </a:lnTo>
                  <a:lnTo>
                    <a:pt x="2" y="106"/>
                  </a:lnTo>
                  <a:lnTo>
                    <a:pt x="0" y="102"/>
                  </a:lnTo>
                  <a:lnTo>
                    <a:pt x="0" y="102"/>
                  </a:lnTo>
                  <a:lnTo>
                    <a:pt x="0" y="99"/>
                  </a:lnTo>
                  <a:lnTo>
                    <a:pt x="0" y="95"/>
                  </a:lnTo>
                  <a:lnTo>
                    <a:pt x="2" y="91"/>
                  </a:lnTo>
                  <a:lnTo>
                    <a:pt x="5" y="87"/>
                  </a:lnTo>
                  <a:lnTo>
                    <a:pt x="153" y="13"/>
                  </a:lnTo>
                  <a:lnTo>
                    <a:pt x="153" y="13"/>
                  </a:lnTo>
                  <a:lnTo>
                    <a:pt x="159" y="13"/>
                  </a:lnTo>
                  <a:lnTo>
                    <a:pt x="162" y="13"/>
                  </a:lnTo>
                  <a:lnTo>
                    <a:pt x="204" y="36"/>
                  </a:lnTo>
                  <a:lnTo>
                    <a:pt x="297" y="2"/>
                  </a:lnTo>
                  <a:lnTo>
                    <a:pt x="297" y="2"/>
                  </a:lnTo>
                  <a:lnTo>
                    <a:pt x="301" y="0"/>
                  </a:lnTo>
                  <a:lnTo>
                    <a:pt x="306" y="2"/>
                  </a:lnTo>
                  <a:lnTo>
                    <a:pt x="376" y="38"/>
                  </a:lnTo>
                  <a:lnTo>
                    <a:pt x="376" y="38"/>
                  </a:lnTo>
                  <a:lnTo>
                    <a:pt x="380" y="40"/>
                  </a:lnTo>
                  <a:lnTo>
                    <a:pt x="382" y="46"/>
                  </a:lnTo>
                  <a:lnTo>
                    <a:pt x="382" y="46"/>
                  </a:lnTo>
                  <a:lnTo>
                    <a:pt x="382" y="49"/>
                  </a:lnTo>
                  <a:lnTo>
                    <a:pt x="380" y="53"/>
                  </a:lnTo>
                  <a:lnTo>
                    <a:pt x="318" y="131"/>
                  </a:lnTo>
                  <a:lnTo>
                    <a:pt x="318" y="131"/>
                  </a:lnTo>
                  <a:lnTo>
                    <a:pt x="314" y="135"/>
                  </a:lnTo>
                  <a:lnTo>
                    <a:pt x="310" y="135"/>
                  </a:lnTo>
                  <a:lnTo>
                    <a:pt x="310" y="135"/>
                  </a:lnTo>
                  <a:close/>
                  <a:moveTo>
                    <a:pt x="238" y="72"/>
                  </a:moveTo>
                  <a:lnTo>
                    <a:pt x="238" y="72"/>
                  </a:lnTo>
                  <a:lnTo>
                    <a:pt x="244" y="72"/>
                  </a:lnTo>
                  <a:lnTo>
                    <a:pt x="306" y="110"/>
                  </a:lnTo>
                  <a:lnTo>
                    <a:pt x="354" y="51"/>
                  </a:lnTo>
                  <a:lnTo>
                    <a:pt x="301" y="25"/>
                  </a:lnTo>
                  <a:lnTo>
                    <a:pt x="208" y="59"/>
                  </a:lnTo>
                  <a:lnTo>
                    <a:pt x="208" y="59"/>
                  </a:lnTo>
                  <a:lnTo>
                    <a:pt x="202" y="59"/>
                  </a:lnTo>
                  <a:lnTo>
                    <a:pt x="198" y="57"/>
                  </a:lnTo>
                  <a:lnTo>
                    <a:pt x="159" y="36"/>
                  </a:lnTo>
                  <a:lnTo>
                    <a:pt x="98" y="66"/>
                  </a:lnTo>
                  <a:lnTo>
                    <a:pt x="147" y="106"/>
                  </a:lnTo>
                  <a:lnTo>
                    <a:pt x="234" y="72"/>
                  </a:lnTo>
                  <a:lnTo>
                    <a:pt x="234" y="72"/>
                  </a:lnTo>
                  <a:lnTo>
                    <a:pt x="238" y="72"/>
                  </a:lnTo>
                  <a:lnTo>
                    <a:pt x="238" y="72"/>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69" name="Freeform 245"/>
            <p:cNvSpPr>
              <a:spLocks/>
            </p:cNvSpPr>
            <p:nvPr/>
          </p:nvSpPr>
          <p:spPr bwMode="auto">
            <a:xfrm>
              <a:off x="8442326" y="1989138"/>
              <a:ext cx="134938" cy="147638"/>
            </a:xfrm>
            <a:custGeom>
              <a:avLst/>
              <a:gdLst>
                <a:gd name="T0" fmla="*/ 11 w 85"/>
                <a:gd name="T1" fmla="*/ 93 h 93"/>
                <a:gd name="T2" fmla="*/ 11 w 85"/>
                <a:gd name="T3" fmla="*/ 93 h 93"/>
                <a:gd name="T4" fmla="*/ 7 w 85"/>
                <a:gd name="T5" fmla="*/ 93 h 93"/>
                <a:gd name="T6" fmla="*/ 4 w 85"/>
                <a:gd name="T7" fmla="*/ 91 h 93"/>
                <a:gd name="T8" fmla="*/ 4 w 85"/>
                <a:gd name="T9" fmla="*/ 91 h 93"/>
                <a:gd name="T10" fmla="*/ 2 w 85"/>
                <a:gd name="T11" fmla="*/ 87 h 93"/>
                <a:gd name="T12" fmla="*/ 0 w 85"/>
                <a:gd name="T13" fmla="*/ 83 h 93"/>
                <a:gd name="T14" fmla="*/ 0 w 85"/>
                <a:gd name="T15" fmla="*/ 80 h 93"/>
                <a:gd name="T16" fmla="*/ 4 w 85"/>
                <a:gd name="T17" fmla="*/ 76 h 93"/>
                <a:gd name="T18" fmla="*/ 66 w 85"/>
                <a:gd name="T19" fmla="*/ 4 h 93"/>
                <a:gd name="T20" fmla="*/ 66 w 85"/>
                <a:gd name="T21" fmla="*/ 4 h 93"/>
                <a:gd name="T22" fmla="*/ 68 w 85"/>
                <a:gd name="T23" fmla="*/ 2 h 93"/>
                <a:gd name="T24" fmla="*/ 74 w 85"/>
                <a:gd name="T25" fmla="*/ 0 h 93"/>
                <a:gd name="T26" fmla="*/ 77 w 85"/>
                <a:gd name="T27" fmla="*/ 2 h 93"/>
                <a:gd name="T28" fmla="*/ 81 w 85"/>
                <a:gd name="T29" fmla="*/ 4 h 93"/>
                <a:gd name="T30" fmla="*/ 81 w 85"/>
                <a:gd name="T31" fmla="*/ 4 h 93"/>
                <a:gd name="T32" fmla="*/ 83 w 85"/>
                <a:gd name="T33" fmla="*/ 8 h 93"/>
                <a:gd name="T34" fmla="*/ 85 w 85"/>
                <a:gd name="T35" fmla="*/ 12 h 93"/>
                <a:gd name="T36" fmla="*/ 83 w 85"/>
                <a:gd name="T37" fmla="*/ 15 h 93"/>
                <a:gd name="T38" fmla="*/ 81 w 85"/>
                <a:gd name="T39" fmla="*/ 19 h 93"/>
                <a:gd name="T40" fmla="*/ 19 w 85"/>
                <a:gd name="T41" fmla="*/ 89 h 93"/>
                <a:gd name="T42" fmla="*/ 19 w 85"/>
                <a:gd name="T43" fmla="*/ 89 h 93"/>
                <a:gd name="T44" fmla="*/ 15 w 85"/>
                <a:gd name="T45" fmla="*/ 93 h 93"/>
                <a:gd name="T46" fmla="*/ 11 w 85"/>
                <a:gd name="T47" fmla="*/ 93 h 93"/>
                <a:gd name="T48" fmla="*/ 11 w 85"/>
                <a:gd name="T4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93">
                  <a:moveTo>
                    <a:pt x="11" y="93"/>
                  </a:moveTo>
                  <a:lnTo>
                    <a:pt x="11" y="93"/>
                  </a:lnTo>
                  <a:lnTo>
                    <a:pt x="7" y="93"/>
                  </a:lnTo>
                  <a:lnTo>
                    <a:pt x="4" y="91"/>
                  </a:lnTo>
                  <a:lnTo>
                    <a:pt x="4" y="91"/>
                  </a:lnTo>
                  <a:lnTo>
                    <a:pt x="2" y="87"/>
                  </a:lnTo>
                  <a:lnTo>
                    <a:pt x="0" y="83"/>
                  </a:lnTo>
                  <a:lnTo>
                    <a:pt x="0" y="80"/>
                  </a:lnTo>
                  <a:lnTo>
                    <a:pt x="4" y="76"/>
                  </a:lnTo>
                  <a:lnTo>
                    <a:pt x="66" y="4"/>
                  </a:lnTo>
                  <a:lnTo>
                    <a:pt x="66" y="4"/>
                  </a:lnTo>
                  <a:lnTo>
                    <a:pt x="68" y="2"/>
                  </a:lnTo>
                  <a:lnTo>
                    <a:pt x="74" y="0"/>
                  </a:lnTo>
                  <a:lnTo>
                    <a:pt x="77" y="2"/>
                  </a:lnTo>
                  <a:lnTo>
                    <a:pt x="81" y="4"/>
                  </a:lnTo>
                  <a:lnTo>
                    <a:pt x="81" y="4"/>
                  </a:lnTo>
                  <a:lnTo>
                    <a:pt x="83" y="8"/>
                  </a:lnTo>
                  <a:lnTo>
                    <a:pt x="85" y="12"/>
                  </a:lnTo>
                  <a:lnTo>
                    <a:pt x="83" y="15"/>
                  </a:lnTo>
                  <a:lnTo>
                    <a:pt x="81" y="19"/>
                  </a:lnTo>
                  <a:lnTo>
                    <a:pt x="19" y="89"/>
                  </a:lnTo>
                  <a:lnTo>
                    <a:pt x="19" y="89"/>
                  </a:lnTo>
                  <a:lnTo>
                    <a:pt x="15" y="93"/>
                  </a:lnTo>
                  <a:lnTo>
                    <a:pt x="11" y="93"/>
                  </a:lnTo>
                  <a:lnTo>
                    <a:pt x="11" y="93"/>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70" name="Freeform 246"/>
            <p:cNvSpPr>
              <a:spLocks/>
            </p:cNvSpPr>
            <p:nvPr/>
          </p:nvSpPr>
          <p:spPr bwMode="auto">
            <a:xfrm>
              <a:off x="8291513" y="2046288"/>
              <a:ext cx="134938" cy="144463"/>
            </a:xfrm>
            <a:custGeom>
              <a:avLst/>
              <a:gdLst>
                <a:gd name="T0" fmla="*/ 12 w 85"/>
                <a:gd name="T1" fmla="*/ 91 h 91"/>
                <a:gd name="T2" fmla="*/ 12 w 85"/>
                <a:gd name="T3" fmla="*/ 91 h 91"/>
                <a:gd name="T4" fmla="*/ 8 w 85"/>
                <a:gd name="T5" fmla="*/ 89 h 91"/>
                <a:gd name="T6" fmla="*/ 4 w 85"/>
                <a:gd name="T7" fmla="*/ 87 h 91"/>
                <a:gd name="T8" fmla="*/ 4 w 85"/>
                <a:gd name="T9" fmla="*/ 87 h 91"/>
                <a:gd name="T10" fmla="*/ 2 w 85"/>
                <a:gd name="T11" fmla="*/ 83 h 91"/>
                <a:gd name="T12" fmla="*/ 0 w 85"/>
                <a:gd name="T13" fmla="*/ 80 h 91"/>
                <a:gd name="T14" fmla="*/ 2 w 85"/>
                <a:gd name="T15" fmla="*/ 76 h 91"/>
                <a:gd name="T16" fmla="*/ 4 w 85"/>
                <a:gd name="T17" fmla="*/ 72 h 91"/>
                <a:gd name="T18" fmla="*/ 66 w 85"/>
                <a:gd name="T19" fmla="*/ 4 h 91"/>
                <a:gd name="T20" fmla="*/ 66 w 85"/>
                <a:gd name="T21" fmla="*/ 4 h 91"/>
                <a:gd name="T22" fmla="*/ 70 w 85"/>
                <a:gd name="T23" fmla="*/ 2 h 91"/>
                <a:gd name="T24" fmla="*/ 74 w 85"/>
                <a:gd name="T25" fmla="*/ 0 h 91"/>
                <a:gd name="T26" fmla="*/ 78 w 85"/>
                <a:gd name="T27" fmla="*/ 2 h 91"/>
                <a:gd name="T28" fmla="*/ 82 w 85"/>
                <a:gd name="T29" fmla="*/ 4 h 91"/>
                <a:gd name="T30" fmla="*/ 82 w 85"/>
                <a:gd name="T31" fmla="*/ 4 h 91"/>
                <a:gd name="T32" fmla="*/ 85 w 85"/>
                <a:gd name="T33" fmla="*/ 6 h 91"/>
                <a:gd name="T34" fmla="*/ 85 w 85"/>
                <a:gd name="T35" fmla="*/ 12 h 91"/>
                <a:gd name="T36" fmla="*/ 85 w 85"/>
                <a:gd name="T37" fmla="*/ 15 h 91"/>
                <a:gd name="T38" fmla="*/ 83 w 85"/>
                <a:gd name="T39" fmla="*/ 19 h 91"/>
                <a:gd name="T40" fmla="*/ 21 w 85"/>
                <a:gd name="T41" fmla="*/ 87 h 91"/>
                <a:gd name="T42" fmla="*/ 21 w 85"/>
                <a:gd name="T43" fmla="*/ 87 h 91"/>
                <a:gd name="T44" fmla="*/ 17 w 85"/>
                <a:gd name="T45" fmla="*/ 89 h 91"/>
                <a:gd name="T46" fmla="*/ 12 w 85"/>
                <a:gd name="T47" fmla="*/ 91 h 91"/>
                <a:gd name="T48" fmla="*/ 12 w 85"/>
                <a:gd name="T4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91">
                  <a:moveTo>
                    <a:pt x="12" y="91"/>
                  </a:moveTo>
                  <a:lnTo>
                    <a:pt x="12" y="91"/>
                  </a:lnTo>
                  <a:lnTo>
                    <a:pt x="8" y="89"/>
                  </a:lnTo>
                  <a:lnTo>
                    <a:pt x="4" y="87"/>
                  </a:lnTo>
                  <a:lnTo>
                    <a:pt x="4" y="87"/>
                  </a:lnTo>
                  <a:lnTo>
                    <a:pt x="2" y="83"/>
                  </a:lnTo>
                  <a:lnTo>
                    <a:pt x="0" y="80"/>
                  </a:lnTo>
                  <a:lnTo>
                    <a:pt x="2" y="76"/>
                  </a:lnTo>
                  <a:lnTo>
                    <a:pt x="4" y="72"/>
                  </a:lnTo>
                  <a:lnTo>
                    <a:pt x="66" y="4"/>
                  </a:lnTo>
                  <a:lnTo>
                    <a:pt x="66" y="4"/>
                  </a:lnTo>
                  <a:lnTo>
                    <a:pt x="70" y="2"/>
                  </a:lnTo>
                  <a:lnTo>
                    <a:pt x="74" y="0"/>
                  </a:lnTo>
                  <a:lnTo>
                    <a:pt x="78" y="2"/>
                  </a:lnTo>
                  <a:lnTo>
                    <a:pt x="82" y="4"/>
                  </a:lnTo>
                  <a:lnTo>
                    <a:pt x="82" y="4"/>
                  </a:lnTo>
                  <a:lnTo>
                    <a:pt x="85" y="6"/>
                  </a:lnTo>
                  <a:lnTo>
                    <a:pt x="85" y="12"/>
                  </a:lnTo>
                  <a:lnTo>
                    <a:pt x="85" y="15"/>
                  </a:lnTo>
                  <a:lnTo>
                    <a:pt x="83" y="19"/>
                  </a:lnTo>
                  <a:lnTo>
                    <a:pt x="21" y="87"/>
                  </a:lnTo>
                  <a:lnTo>
                    <a:pt x="21" y="87"/>
                  </a:lnTo>
                  <a:lnTo>
                    <a:pt x="17" y="89"/>
                  </a:lnTo>
                  <a:lnTo>
                    <a:pt x="12" y="91"/>
                  </a:lnTo>
                  <a:lnTo>
                    <a:pt x="12" y="91"/>
                  </a:lnTo>
                  <a:close/>
                </a:path>
              </a:pathLst>
            </a:custGeom>
            <a:solidFill>
              <a:srgbClr val="3B4552"/>
            </a:solidFill>
            <a:ln>
              <a:noFill/>
            </a:ln>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150760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97203"/>
            <a:ext cx="10998200" cy="530679"/>
          </a:xfrm>
        </p:spPr>
        <p:txBody>
          <a:bodyPr>
            <a:normAutofit fontScale="90000"/>
          </a:bodyPr>
          <a:lstStyle/>
          <a:p>
            <a:r>
              <a:rPr lang="en-US" dirty="0"/>
              <a:t>Current State Validation &amp; Mapping</a:t>
            </a:r>
          </a:p>
        </p:txBody>
      </p:sp>
      <p:grpSp>
        <p:nvGrpSpPr>
          <p:cNvPr id="90" name="Group 89"/>
          <p:cNvGrpSpPr/>
          <p:nvPr/>
        </p:nvGrpSpPr>
        <p:grpSpPr>
          <a:xfrm>
            <a:off x="1165148" y="3529332"/>
            <a:ext cx="2863584" cy="2154740"/>
            <a:chOff x="5313443" y="4295275"/>
            <a:chExt cx="2747635" cy="2047262"/>
          </a:xfrm>
          <a:effectLst>
            <a:outerShdw blurRad="50800" dist="38100" dir="2700000" algn="tl" rotWithShape="0">
              <a:prstClr val="black">
                <a:alpha val="40000"/>
              </a:prstClr>
            </a:outerShdw>
          </a:effectLst>
        </p:grpSpPr>
        <p:graphicFrame>
          <p:nvGraphicFramePr>
            <p:cNvPr id="35" name="Group 6"/>
            <p:cNvGraphicFramePr>
              <a:graphicFrameLocks/>
            </p:cNvGraphicFramePr>
            <p:nvPr>
              <p:custDataLst>
                <p:tags r:id="rId1"/>
              </p:custDataLst>
              <p:extLst>
                <p:ext uri="{D42A27DB-BD31-4B8C-83A1-F6EECF244321}">
                  <p14:modId xmlns:p14="http://schemas.microsoft.com/office/powerpoint/2010/main" val="2202399213"/>
                </p:ext>
              </p:extLst>
            </p:nvPr>
          </p:nvGraphicFramePr>
          <p:xfrm>
            <a:off x="5330573" y="4295275"/>
            <a:ext cx="2730505" cy="2047262"/>
          </p:xfrm>
          <a:graphic>
            <a:graphicData uri="http://schemas.openxmlformats.org/drawingml/2006/table">
              <a:tbl>
                <a:tblPr/>
                <a:tblGrid>
                  <a:gridCol w="897445">
                    <a:extLst>
                      <a:ext uri="{9D8B030D-6E8A-4147-A177-3AD203B41FA5}">
                        <a16:colId xmlns:a16="http://schemas.microsoft.com/office/drawing/2014/main" val="20000"/>
                      </a:ext>
                    </a:extLst>
                  </a:gridCol>
                  <a:gridCol w="897445">
                    <a:extLst>
                      <a:ext uri="{9D8B030D-6E8A-4147-A177-3AD203B41FA5}">
                        <a16:colId xmlns:a16="http://schemas.microsoft.com/office/drawing/2014/main" val="20001"/>
                      </a:ext>
                    </a:extLst>
                  </a:gridCol>
                  <a:gridCol w="1050841">
                    <a:extLst>
                      <a:ext uri="{9D8B030D-6E8A-4147-A177-3AD203B41FA5}">
                        <a16:colId xmlns:a16="http://schemas.microsoft.com/office/drawing/2014/main" val="20002"/>
                      </a:ext>
                    </a:extLst>
                  </a:gridCol>
                </a:tblGrid>
                <a:tr h="21547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1</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2</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3</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Pentagon 37"/>
            <p:cNvSpPr/>
            <p:nvPr/>
          </p:nvSpPr>
          <p:spPr bwMode="gray">
            <a:xfrm>
              <a:off x="5313443" y="4735359"/>
              <a:ext cx="929173" cy="94397"/>
            </a:xfrm>
            <a:prstGeom prst="homePlate">
              <a:avLst/>
            </a:prstGeom>
            <a:solidFill>
              <a:srgbClr val="993399"/>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Kickoff</a:t>
              </a:r>
            </a:p>
          </p:txBody>
        </p:sp>
        <p:sp>
          <p:nvSpPr>
            <p:cNvPr id="40" name="Pentagon 39"/>
            <p:cNvSpPr/>
            <p:nvPr/>
          </p:nvSpPr>
          <p:spPr bwMode="gray">
            <a:xfrm>
              <a:off x="5313443" y="4925305"/>
              <a:ext cx="1928077" cy="307481"/>
            </a:xfrm>
            <a:prstGeom prst="homePlate">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Define and Develop Current State</a:t>
              </a:r>
            </a:p>
          </p:txBody>
        </p:sp>
        <p:sp>
          <p:nvSpPr>
            <p:cNvPr id="34" name="Chevron 33"/>
            <p:cNvSpPr/>
            <p:nvPr/>
          </p:nvSpPr>
          <p:spPr bwMode="gray">
            <a:xfrm>
              <a:off x="6879305" y="5727404"/>
              <a:ext cx="1154777"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Executive Presentation</a:t>
              </a:r>
            </a:p>
          </p:txBody>
        </p:sp>
        <p:sp>
          <p:nvSpPr>
            <p:cNvPr id="41" name="Chevron 40"/>
            <p:cNvSpPr/>
            <p:nvPr/>
          </p:nvSpPr>
          <p:spPr bwMode="gray">
            <a:xfrm>
              <a:off x="6483700" y="5337149"/>
              <a:ext cx="1284920"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Finalize Documentation</a:t>
              </a:r>
            </a:p>
          </p:txBody>
        </p:sp>
      </p:grpSp>
      <p:sp>
        <p:nvSpPr>
          <p:cNvPr id="3" name="TextBox 2"/>
          <p:cNvSpPr txBox="1"/>
          <p:nvPr/>
        </p:nvSpPr>
        <p:spPr>
          <a:xfrm>
            <a:off x="650015" y="2147970"/>
            <a:ext cx="3893850" cy="1180699"/>
          </a:xfrm>
          <a:prstGeom prst="rect">
            <a:avLst/>
          </a:prstGeom>
          <a:noFill/>
        </p:spPr>
        <p:txBody>
          <a:bodyPr wrap="square" lIns="36000" tIns="36000" rIns="36000" bIns="36000" rtlCol="0">
            <a:spAutoFit/>
          </a:bodyPr>
          <a:lstStyle/>
          <a:p>
            <a:r>
              <a:rPr lang="en-US" dirty="0">
                <a:latin typeface="Arial" panose="020B0604020202020204" pitchFamily="34" charset="0"/>
                <a:cs typeface="Arial" panose="020B0604020202020204" pitchFamily="34" charset="0"/>
              </a:rPr>
              <a:t>Current State Validation is one of the first steps in any BPR effort, but can also be performed on a standalone basis. </a:t>
            </a:r>
          </a:p>
        </p:txBody>
      </p:sp>
      <p:sp>
        <p:nvSpPr>
          <p:cNvPr id="32" name="TextBox 31"/>
          <p:cNvSpPr txBox="1"/>
          <p:nvPr/>
        </p:nvSpPr>
        <p:spPr>
          <a:xfrm>
            <a:off x="6062400" y="4931245"/>
            <a:ext cx="5241871" cy="1457698"/>
          </a:xfrm>
          <a:prstGeom prst="rect">
            <a:avLst/>
          </a:prstGeom>
          <a:noFill/>
        </p:spPr>
        <p:txBody>
          <a:bodyPr wrap="square" lIns="36000" tIns="36000" rIns="36000" bIns="36000" rtlCol="0">
            <a:spAutoFit/>
          </a:bodyPr>
          <a:lstStyle/>
          <a:p>
            <a:r>
              <a:rPr lang="en-US" kern="0" dirty="0">
                <a:solidFill>
                  <a:sysClr val="windowText" lastClr="000000"/>
                </a:solidFill>
                <a:latin typeface="Arial" pitchFamily="34" charset="0"/>
                <a:cs typeface="Arial" pitchFamily="34" charset="0"/>
              </a:rPr>
              <a:t>An example of a valuable use of this practice would be a risk assessment of processes and policies. The goal is to understand the risk that comes with various scenarios that may effect the process and it’s stakeholders.</a:t>
            </a:r>
            <a:endParaRPr lang="en-US" dirty="0"/>
          </a:p>
        </p:txBody>
      </p:sp>
      <p:pic>
        <p:nvPicPr>
          <p:cNvPr id="31" name="Picture 30"/>
          <p:cNvPicPr>
            <a:picLocks noChangeAspect="1"/>
          </p:cNvPicPr>
          <p:nvPr/>
        </p:nvPicPr>
        <p:blipFill>
          <a:blip r:embed="rId4"/>
          <a:stretch>
            <a:fillRect/>
          </a:stretch>
        </p:blipFill>
        <p:spPr>
          <a:xfrm>
            <a:off x="5726915" y="2561195"/>
            <a:ext cx="5241872" cy="2057299"/>
          </a:xfrm>
          <a:prstGeom prst="rect">
            <a:avLst/>
          </a:prstGeom>
        </p:spPr>
      </p:pic>
      <p:sp>
        <p:nvSpPr>
          <p:cNvPr id="33" name="Rectangle 32"/>
          <p:cNvSpPr/>
          <p:nvPr/>
        </p:nvSpPr>
        <p:spPr>
          <a:xfrm>
            <a:off x="5741416" y="2373596"/>
            <a:ext cx="5241871" cy="24722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6110524" y="2053327"/>
            <a:ext cx="4474335" cy="307777"/>
          </a:xfrm>
          <a:prstGeom prst="rect">
            <a:avLst/>
          </a:prstGeom>
          <a:noFill/>
        </p:spPr>
        <p:txBody>
          <a:bodyPr wrap="square" rtlCol="0">
            <a:spAutoFit/>
          </a:bodyPr>
          <a:lstStyle/>
          <a:p>
            <a:pPr algn="ctr">
              <a:buNone/>
            </a:pPr>
            <a:r>
              <a:rPr lang="en-US" sz="1400" b="1" dirty="0"/>
              <a:t>Example of Current State Process Map</a:t>
            </a:r>
          </a:p>
        </p:txBody>
      </p:sp>
      <p:sp>
        <p:nvSpPr>
          <p:cNvPr id="14" name="Title 1">
            <a:extLst>
              <a:ext uri="{FF2B5EF4-FFF2-40B4-BE49-F238E27FC236}">
                <a16:creationId xmlns:a16="http://schemas.microsoft.com/office/drawing/2014/main" id="{765F7D46-3A38-49CC-B2D0-215A77B14EDC}"/>
              </a:ext>
            </a:extLst>
          </p:cNvPr>
          <p:cNvSpPr txBox="1">
            <a:spLocks/>
          </p:cNvSpPr>
          <p:nvPr/>
        </p:nvSpPr>
        <p:spPr bwMode="auto">
          <a:xfrm>
            <a:off x="224900" y="669119"/>
            <a:ext cx="1167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pPr>
            <a:r>
              <a:rPr lang="en-US" dirty="0">
                <a:solidFill>
                  <a:schemeClr val="accent1"/>
                </a:solidFill>
                <a:latin typeface="Arial Black" panose="020B0A04020102020204" pitchFamily="34" charset="0"/>
              </a:rPr>
              <a:t>BUSINESS PROCESS IS MAPPED OUT “AS-IS” TO CREATE A BASELINE AND UNDERSTANDING OF HOW DIFFERENT SCENARIOS ARE HANDLED BASED ON CURRENT RULES AND POLICIES</a:t>
            </a:r>
          </a:p>
        </p:txBody>
      </p:sp>
    </p:spTree>
    <p:extLst>
      <p:ext uri="{BB962C8B-B14F-4D97-AF65-F5344CB8AC3E}">
        <p14:creationId xmlns:p14="http://schemas.microsoft.com/office/powerpoint/2010/main" val="396942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30" y="310853"/>
            <a:ext cx="9550401" cy="530679"/>
          </a:xfrm>
        </p:spPr>
        <p:txBody>
          <a:bodyPr>
            <a:normAutofit/>
          </a:bodyPr>
          <a:lstStyle/>
          <a:p>
            <a:r>
              <a:rPr lang="en-US" dirty="0"/>
              <a:t>Process Standardization</a:t>
            </a:r>
          </a:p>
        </p:txBody>
      </p:sp>
      <p:grpSp>
        <p:nvGrpSpPr>
          <p:cNvPr id="90" name="Group 89"/>
          <p:cNvGrpSpPr/>
          <p:nvPr/>
        </p:nvGrpSpPr>
        <p:grpSpPr>
          <a:xfrm>
            <a:off x="685800" y="3424377"/>
            <a:ext cx="3886200" cy="2159047"/>
            <a:chOff x="5313443" y="4295275"/>
            <a:chExt cx="3606910" cy="2051354"/>
          </a:xfrm>
          <a:effectLst>
            <a:outerShdw blurRad="50800" dist="38100" dir="2700000" algn="tl" rotWithShape="0">
              <a:prstClr val="black">
                <a:alpha val="40000"/>
              </a:prstClr>
            </a:outerShdw>
          </a:effectLst>
        </p:grpSpPr>
        <p:graphicFrame>
          <p:nvGraphicFramePr>
            <p:cNvPr id="35" name="Group 6"/>
            <p:cNvGraphicFramePr>
              <a:graphicFrameLocks/>
            </p:cNvGraphicFramePr>
            <p:nvPr>
              <p:custDataLst>
                <p:tags r:id="rId1"/>
              </p:custDataLst>
              <p:extLst>
                <p:ext uri="{D42A27DB-BD31-4B8C-83A1-F6EECF244321}">
                  <p14:modId xmlns:p14="http://schemas.microsoft.com/office/powerpoint/2010/main" val="676962911"/>
                </p:ext>
              </p:extLst>
            </p:nvPr>
          </p:nvGraphicFramePr>
          <p:xfrm>
            <a:off x="5330573" y="4295275"/>
            <a:ext cx="3589780" cy="2047262"/>
          </p:xfrm>
          <a:graphic>
            <a:graphicData uri="http://schemas.openxmlformats.org/drawingml/2006/table">
              <a:tbl>
                <a:tblPr/>
                <a:tblGrid>
                  <a:gridCol w="966936">
                    <a:extLst>
                      <a:ext uri="{9D8B030D-6E8A-4147-A177-3AD203B41FA5}">
                        <a16:colId xmlns:a16="http://schemas.microsoft.com/office/drawing/2014/main" val="20000"/>
                      </a:ext>
                    </a:extLst>
                  </a:gridCol>
                  <a:gridCol w="966936">
                    <a:extLst>
                      <a:ext uri="{9D8B030D-6E8A-4147-A177-3AD203B41FA5}">
                        <a16:colId xmlns:a16="http://schemas.microsoft.com/office/drawing/2014/main" val="20001"/>
                      </a:ext>
                    </a:extLst>
                  </a:gridCol>
                  <a:gridCol w="966936">
                    <a:extLst>
                      <a:ext uri="{9D8B030D-6E8A-4147-A177-3AD203B41FA5}">
                        <a16:colId xmlns:a16="http://schemas.microsoft.com/office/drawing/2014/main" val="20002"/>
                      </a:ext>
                    </a:extLst>
                  </a:gridCol>
                  <a:gridCol w="966936">
                    <a:extLst>
                      <a:ext uri="{9D8B030D-6E8A-4147-A177-3AD203B41FA5}">
                        <a16:colId xmlns:a16="http://schemas.microsoft.com/office/drawing/2014/main" val="20003"/>
                      </a:ext>
                    </a:extLst>
                  </a:gridCol>
                </a:tblGrid>
                <a:tr h="21547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1</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2</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3</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4</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Pentagon 37"/>
            <p:cNvSpPr/>
            <p:nvPr/>
          </p:nvSpPr>
          <p:spPr bwMode="gray">
            <a:xfrm>
              <a:off x="5313443" y="4492611"/>
              <a:ext cx="929173" cy="94397"/>
            </a:xfrm>
            <a:prstGeom prst="homePlate">
              <a:avLst/>
            </a:prstGeom>
            <a:solidFill>
              <a:srgbClr val="993399"/>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Kickoff</a:t>
              </a:r>
            </a:p>
          </p:txBody>
        </p:sp>
        <p:sp>
          <p:nvSpPr>
            <p:cNvPr id="39" name="Chevron 38"/>
            <p:cNvSpPr/>
            <p:nvPr/>
          </p:nvSpPr>
          <p:spPr bwMode="gray">
            <a:xfrm>
              <a:off x="6901885" y="5335299"/>
              <a:ext cx="1140823" cy="307481"/>
            </a:xfrm>
            <a:prstGeom prst="chevron">
              <a:avLst/>
            </a:prstGeom>
            <a:solidFill>
              <a:srgbClr val="0070C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4 Day Process Workshop</a:t>
              </a:r>
            </a:p>
          </p:txBody>
        </p:sp>
        <p:sp>
          <p:nvSpPr>
            <p:cNvPr id="40" name="Pentagon 39"/>
            <p:cNvSpPr/>
            <p:nvPr/>
          </p:nvSpPr>
          <p:spPr bwMode="gray">
            <a:xfrm>
              <a:off x="5313443" y="4631451"/>
              <a:ext cx="1928077" cy="307481"/>
            </a:xfrm>
            <a:prstGeom prst="homePlate">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Define and Develop Current State</a:t>
              </a:r>
            </a:p>
          </p:txBody>
        </p:sp>
        <p:sp>
          <p:nvSpPr>
            <p:cNvPr id="34" name="Chevron 33"/>
            <p:cNvSpPr/>
            <p:nvPr/>
          </p:nvSpPr>
          <p:spPr bwMode="gray">
            <a:xfrm>
              <a:off x="7765576" y="6039148"/>
              <a:ext cx="1154777"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Executive Presentation</a:t>
              </a:r>
            </a:p>
          </p:txBody>
        </p:sp>
        <p:sp>
          <p:nvSpPr>
            <p:cNvPr id="41" name="Chevron 40"/>
            <p:cNvSpPr/>
            <p:nvPr/>
          </p:nvSpPr>
          <p:spPr bwMode="gray">
            <a:xfrm>
              <a:off x="7369971" y="5687223"/>
              <a:ext cx="1156031"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Finalize Documentation</a:t>
              </a:r>
            </a:p>
          </p:txBody>
        </p:sp>
        <p:sp>
          <p:nvSpPr>
            <p:cNvPr id="42" name="Chevron 41"/>
            <p:cNvSpPr/>
            <p:nvPr/>
          </p:nvSpPr>
          <p:spPr bwMode="gray">
            <a:xfrm>
              <a:off x="6228187" y="4983375"/>
              <a:ext cx="1013333" cy="307481"/>
            </a:xfrm>
            <a:prstGeom prst="chevron">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Prepare for Event</a:t>
              </a:r>
            </a:p>
          </p:txBody>
        </p:sp>
      </p:grpSp>
      <p:grpSp>
        <p:nvGrpSpPr>
          <p:cNvPr id="44" name="Group 4"/>
          <p:cNvGrpSpPr>
            <a:grpSpLocks/>
          </p:cNvGrpSpPr>
          <p:nvPr/>
        </p:nvGrpSpPr>
        <p:grpSpPr bwMode="auto">
          <a:xfrm>
            <a:off x="5220719" y="2269050"/>
            <a:ext cx="1909002" cy="922358"/>
            <a:chOff x="984" y="1875"/>
            <a:chExt cx="3840" cy="730"/>
          </a:xfrm>
          <a:effectLst>
            <a:outerShdw blurRad="50800" dist="38100" dir="2700000" algn="tl" rotWithShape="0">
              <a:prstClr val="black">
                <a:alpha val="40000"/>
              </a:prstClr>
            </a:outerShdw>
          </a:effectLst>
        </p:grpSpPr>
        <p:sp>
          <p:nvSpPr>
            <p:cNvPr id="45"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sp>
          <p:nvSpPr>
            <p:cNvPr id="46"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grpSp>
      <p:cxnSp>
        <p:nvCxnSpPr>
          <p:cNvPr id="70" name="Straight Connector 69"/>
          <p:cNvCxnSpPr/>
          <p:nvPr/>
        </p:nvCxnSpPr>
        <p:spPr>
          <a:xfrm>
            <a:off x="5105210" y="3273621"/>
            <a:ext cx="29685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1" name="Group 4"/>
          <p:cNvGrpSpPr>
            <a:grpSpLocks/>
          </p:cNvGrpSpPr>
          <p:nvPr/>
        </p:nvGrpSpPr>
        <p:grpSpPr bwMode="auto">
          <a:xfrm>
            <a:off x="5792133" y="2269050"/>
            <a:ext cx="1909002" cy="922358"/>
            <a:chOff x="984" y="1875"/>
            <a:chExt cx="3840" cy="730"/>
          </a:xfrm>
          <a:effectLst>
            <a:outerShdw blurRad="50800" dist="38100" dir="2700000" algn="tl" rotWithShape="0">
              <a:prstClr val="black">
                <a:alpha val="40000"/>
              </a:prstClr>
            </a:outerShdw>
          </a:effectLst>
        </p:grpSpPr>
        <p:sp>
          <p:nvSpPr>
            <p:cNvPr id="72"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sp>
          <p:nvSpPr>
            <p:cNvPr id="73"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grpSp>
      <p:grpSp>
        <p:nvGrpSpPr>
          <p:cNvPr id="74" name="Group 4"/>
          <p:cNvGrpSpPr>
            <a:grpSpLocks/>
          </p:cNvGrpSpPr>
          <p:nvPr/>
        </p:nvGrpSpPr>
        <p:grpSpPr bwMode="auto">
          <a:xfrm>
            <a:off x="6078876" y="2269050"/>
            <a:ext cx="1909002" cy="922358"/>
            <a:chOff x="984" y="1875"/>
            <a:chExt cx="3840" cy="730"/>
          </a:xfrm>
          <a:effectLst>
            <a:outerShdw blurRad="50800" dist="38100" dir="2700000" algn="tl" rotWithShape="0">
              <a:prstClr val="black">
                <a:alpha val="40000"/>
              </a:prstClr>
            </a:outerShdw>
          </a:effectLst>
        </p:grpSpPr>
        <p:sp>
          <p:nvSpPr>
            <p:cNvPr id="75"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C85FC8"/>
              </a:solidFill>
              <a:prstDash val="solid"/>
              <a:round/>
              <a:headEnd type="none" w="med" len="med"/>
              <a:tailEnd type="none" w="med" len="med"/>
            </a:ln>
            <a:effectLst/>
          </p:spPr>
          <p:txBody>
            <a:bodyPr lIns="45720" rIns="45720"/>
            <a:lstStyle/>
            <a:p>
              <a:endParaRPr lang="de-DE" sz="1400"/>
            </a:p>
          </p:txBody>
        </p:sp>
        <p:sp>
          <p:nvSpPr>
            <p:cNvPr id="76"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C85FC8"/>
              </a:solidFill>
              <a:prstDash val="solid"/>
              <a:round/>
              <a:headEnd type="none" w="med" len="med"/>
              <a:tailEnd type="none" w="med" len="med"/>
            </a:ln>
            <a:effectLst/>
          </p:spPr>
          <p:txBody>
            <a:bodyPr lIns="45720" rIns="45720"/>
            <a:lstStyle/>
            <a:p>
              <a:endParaRPr lang="de-DE" sz="1400"/>
            </a:p>
          </p:txBody>
        </p:sp>
      </p:grpSp>
      <p:sp>
        <p:nvSpPr>
          <p:cNvPr id="79" name="Right Arrow 78"/>
          <p:cNvSpPr/>
          <p:nvPr/>
        </p:nvSpPr>
        <p:spPr bwMode="gray">
          <a:xfrm>
            <a:off x="7828131" y="2434489"/>
            <a:ext cx="779956" cy="586853"/>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cxnSp>
        <p:nvCxnSpPr>
          <p:cNvPr id="80" name="Straight Connector 79"/>
          <p:cNvCxnSpPr/>
          <p:nvPr/>
        </p:nvCxnSpPr>
        <p:spPr>
          <a:xfrm>
            <a:off x="8305799" y="3273621"/>
            <a:ext cx="2006232" cy="552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1" name="Group 4"/>
          <p:cNvGrpSpPr>
            <a:grpSpLocks/>
          </p:cNvGrpSpPr>
          <p:nvPr/>
        </p:nvGrpSpPr>
        <p:grpSpPr bwMode="auto">
          <a:xfrm>
            <a:off x="8450957" y="2274574"/>
            <a:ext cx="1783250" cy="922358"/>
            <a:chOff x="984" y="1875"/>
            <a:chExt cx="3840" cy="730"/>
          </a:xfrm>
          <a:effectLst>
            <a:outerShdw blurRad="50800" dist="38100" dir="2700000" algn="tl" rotWithShape="0">
              <a:prstClr val="black">
                <a:alpha val="40000"/>
              </a:prstClr>
            </a:outerShdw>
          </a:effectLst>
        </p:grpSpPr>
        <p:sp>
          <p:nvSpPr>
            <p:cNvPr id="82"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sp>
          <p:nvSpPr>
            <p:cNvPr id="83"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grpSp>
      <p:sp>
        <p:nvSpPr>
          <p:cNvPr id="91" name="TextBox 90"/>
          <p:cNvSpPr txBox="1"/>
          <p:nvPr/>
        </p:nvSpPr>
        <p:spPr>
          <a:xfrm>
            <a:off x="5115230" y="3295712"/>
            <a:ext cx="3163293" cy="257369"/>
          </a:xfrm>
          <a:prstGeom prst="rect">
            <a:avLst/>
          </a:prstGeom>
          <a:noFill/>
        </p:spPr>
        <p:txBody>
          <a:bodyPr wrap="none" lIns="36000" tIns="36000" rIns="36000" bIns="36000" rtlCol="0">
            <a:spAutoFit/>
          </a:bodyPr>
          <a:lstStyle/>
          <a:p>
            <a:pPr algn="l"/>
            <a:r>
              <a:rPr lang="en-US" sz="1200" dirty="0"/>
              <a:t>Process being performed in multiple ways</a:t>
            </a:r>
          </a:p>
        </p:txBody>
      </p:sp>
      <p:sp>
        <p:nvSpPr>
          <p:cNvPr id="92" name="TextBox 91"/>
          <p:cNvSpPr txBox="1"/>
          <p:nvPr/>
        </p:nvSpPr>
        <p:spPr>
          <a:xfrm>
            <a:off x="8305800" y="3298370"/>
            <a:ext cx="2199889" cy="257369"/>
          </a:xfrm>
          <a:prstGeom prst="rect">
            <a:avLst/>
          </a:prstGeom>
          <a:noFill/>
        </p:spPr>
        <p:txBody>
          <a:bodyPr wrap="none" lIns="36000" tIns="36000" rIns="36000" bIns="36000" rtlCol="0">
            <a:spAutoFit/>
          </a:bodyPr>
          <a:lstStyle/>
          <a:p>
            <a:pPr algn="l"/>
            <a:r>
              <a:rPr lang="en-US" sz="1200" dirty="0"/>
              <a:t>Single, standardized process</a:t>
            </a:r>
          </a:p>
        </p:txBody>
      </p:sp>
      <p:sp>
        <p:nvSpPr>
          <p:cNvPr id="32" name="TextBox 31"/>
          <p:cNvSpPr txBox="1"/>
          <p:nvPr/>
        </p:nvSpPr>
        <p:spPr>
          <a:xfrm>
            <a:off x="5695432" y="3626294"/>
            <a:ext cx="4560119" cy="1180699"/>
          </a:xfrm>
          <a:prstGeom prst="rect">
            <a:avLst/>
          </a:prstGeom>
          <a:noFill/>
        </p:spPr>
        <p:txBody>
          <a:bodyPr wrap="square" lIns="36000" tIns="36000" rIns="36000" bIns="36000" rtlCol="0">
            <a:spAutoFit/>
          </a:bodyPr>
          <a:lstStyle/>
          <a:p>
            <a:pPr algn="l"/>
            <a:r>
              <a:rPr lang="en-US" dirty="0">
                <a:latin typeface="Arial" panose="020B0604020202020204" pitchFamily="34" charset="0"/>
                <a:cs typeface="Arial" panose="020B0604020202020204" pitchFamily="34" charset="0"/>
              </a:rPr>
              <a:t>Process Standardization may require visits to other sites or regions in order to document the multiple ways in which the current process is performed.</a:t>
            </a:r>
          </a:p>
        </p:txBody>
      </p:sp>
      <p:sp>
        <p:nvSpPr>
          <p:cNvPr id="30" name="Title 1">
            <a:extLst>
              <a:ext uri="{FF2B5EF4-FFF2-40B4-BE49-F238E27FC236}">
                <a16:creationId xmlns:a16="http://schemas.microsoft.com/office/drawing/2014/main" id="{1D2CA163-CAD4-437E-A784-1ED9A56E1BBC}"/>
              </a:ext>
            </a:extLst>
          </p:cNvPr>
          <p:cNvSpPr txBox="1">
            <a:spLocks/>
          </p:cNvSpPr>
          <p:nvPr/>
        </p:nvSpPr>
        <p:spPr bwMode="auto">
          <a:xfrm>
            <a:off x="304800" y="772012"/>
            <a:ext cx="1167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pPr>
            <a:r>
              <a:rPr lang="en-US" dirty="0">
                <a:solidFill>
                  <a:schemeClr val="accent1"/>
                </a:solidFill>
                <a:latin typeface="Arial Black" panose="020B0A04020102020204" pitchFamily="34" charset="0"/>
              </a:rPr>
              <a:t>CHANGING VARIOUS PARTS OF THE PROCESS (THAT ARE BEING EXECUTED INCONSISTENTLY) SO THERE IS A UNIFORM, CONSISTENT WAY OF EXECUTING THE PROCESS ACROSS LOCATIONS, FUNCTIONS, DEPARTMENTS, ETC</a:t>
            </a:r>
          </a:p>
        </p:txBody>
      </p:sp>
    </p:spTree>
    <p:extLst>
      <p:ext uri="{BB962C8B-B14F-4D97-AF65-F5344CB8AC3E}">
        <p14:creationId xmlns:p14="http://schemas.microsoft.com/office/powerpoint/2010/main" val="354001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
            <a:extLst>
              <a:ext uri="{FF2B5EF4-FFF2-40B4-BE49-F238E27FC236}">
                <a16:creationId xmlns:a16="http://schemas.microsoft.com/office/drawing/2014/main" id="{E31C9831-DFDB-4A7B-ADAC-7820799AA872}"/>
              </a:ext>
            </a:extLst>
          </p:cNvPr>
          <p:cNvSpPr>
            <a:spLocks noGrp="1" noChangeArrowheads="1"/>
          </p:cNvSpPr>
          <p:nvPr>
            <p:ph type="title" idx="4294967295"/>
          </p:nvPr>
        </p:nvSpPr>
        <p:spPr/>
        <p:txBody>
          <a:bodyPr/>
          <a:lstStyle/>
          <a:p>
            <a:r>
              <a:rPr lang="en-US" altLang="en-US" dirty="0"/>
              <a:t>Lean baseline SURVEY</a:t>
            </a:r>
          </a:p>
        </p:txBody>
      </p:sp>
      <p:sp>
        <p:nvSpPr>
          <p:cNvPr id="26628" name="Rectangle 8">
            <a:extLst>
              <a:ext uri="{FF2B5EF4-FFF2-40B4-BE49-F238E27FC236}">
                <a16:creationId xmlns:a16="http://schemas.microsoft.com/office/drawing/2014/main" id="{231B069E-1197-45ED-986E-24D72AD69B9A}"/>
              </a:ext>
            </a:extLst>
          </p:cNvPr>
          <p:cNvSpPr>
            <a:spLocks noGrp="1" noChangeArrowheads="1"/>
          </p:cNvSpPr>
          <p:nvPr>
            <p:ph type="body" idx="4294967295"/>
          </p:nvPr>
        </p:nvSpPr>
        <p:spPr>
          <a:xfrm>
            <a:off x="381000" y="1789235"/>
            <a:ext cx="11658600" cy="3407996"/>
          </a:xfrm>
        </p:spPr>
        <p:txBody>
          <a:bodyPr>
            <a:normAutofit/>
          </a:bodyPr>
          <a:lstStyle/>
          <a:p>
            <a:pPr marL="0" lvl="1" indent="0">
              <a:buNone/>
              <a:tabLst>
                <a:tab pos="858838" algn="l"/>
              </a:tabLst>
            </a:pPr>
            <a:r>
              <a:rPr lang="en-US" altLang="en-US" sz="2800" dirty="0">
                <a:latin typeface="Arial Black" panose="020B0A04020102020204" pitchFamily="34" charset="0"/>
              </a:rPr>
              <a:t>1 – I have never used lean tools/techniques</a:t>
            </a:r>
          </a:p>
          <a:p>
            <a:pPr marL="0" lvl="1" indent="0">
              <a:buNone/>
              <a:tabLst>
                <a:tab pos="858838" algn="l"/>
              </a:tabLst>
            </a:pPr>
            <a:r>
              <a:rPr lang="en-US" altLang="en-US" sz="2800" dirty="0">
                <a:latin typeface="Arial Black" panose="020B0A04020102020204" pitchFamily="34" charset="0"/>
              </a:rPr>
              <a:t>3 – I use lean tools sometimes</a:t>
            </a:r>
          </a:p>
          <a:p>
            <a:pPr marL="0" lvl="1" indent="0">
              <a:buNone/>
              <a:tabLst>
                <a:tab pos="858838" algn="l"/>
              </a:tabLst>
            </a:pPr>
            <a:r>
              <a:rPr lang="en-US" altLang="en-US" sz="2800" dirty="0">
                <a:latin typeface="Arial Black" panose="020B0A04020102020204" pitchFamily="34" charset="0"/>
              </a:rPr>
              <a:t>5 – I use lean tools a lot</a:t>
            </a:r>
          </a:p>
          <a:p>
            <a:pPr marL="0" lvl="1" indent="0">
              <a:buNone/>
              <a:tabLst>
                <a:tab pos="858838" algn="l"/>
              </a:tabLst>
            </a:pPr>
            <a:r>
              <a:rPr lang="en-US" altLang="en-US" sz="2800" dirty="0">
                <a:latin typeface="Arial Black" panose="020B0A04020102020204" pitchFamily="34" charset="0"/>
              </a:rPr>
              <a:t>7 – I always use lean, regardless of process or environment </a:t>
            </a:r>
          </a:p>
          <a:p>
            <a:pPr marL="0" lvl="1" indent="0">
              <a:buNone/>
              <a:tabLst>
                <a:tab pos="858838" algn="l"/>
              </a:tabLst>
            </a:pPr>
            <a:r>
              <a:rPr lang="en-US" altLang="en-US" sz="2800" dirty="0">
                <a:latin typeface="Arial Black" panose="020B0A04020102020204" pitchFamily="34" charset="0"/>
              </a:rPr>
              <a:t>9 – I should be teaching this stuff</a:t>
            </a:r>
          </a:p>
          <a:p>
            <a:pPr marL="0" lvl="1" indent="0">
              <a:buNone/>
              <a:tabLst>
                <a:tab pos="858838" algn="l"/>
              </a:tabLst>
            </a:pPr>
            <a:endParaRPr lang="en-US" altLang="en-US" sz="8000" b="1" i="1" u="sng" dirty="0"/>
          </a:p>
        </p:txBody>
      </p:sp>
      <p:sp>
        <p:nvSpPr>
          <p:cNvPr id="2" name="Footer Placeholder 1">
            <a:extLst>
              <a:ext uri="{FF2B5EF4-FFF2-40B4-BE49-F238E27FC236}">
                <a16:creationId xmlns:a16="http://schemas.microsoft.com/office/drawing/2014/main" id="{C96960CD-D343-4E59-B00C-C56DE710D42D}"/>
              </a:ext>
            </a:extLst>
          </p:cNvPr>
          <p:cNvSpPr>
            <a:spLocks noGrp="1"/>
          </p:cNvSpPr>
          <p:nvPr>
            <p:ph type="ftr" sz="quarter" idx="11"/>
          </p:nvPr>
        </p:nvSpPr>
        <p:spPr/>
        <p:txBody>
          <a:bodyPr/>
          <a:lstStyle/>
          <a:p>
            <a:r>
              <a:rPr lang="en-US"/>
              <a:t>Copyright 2018 Accenture. All rights reserved.</a:t>
            </a:r>
            <a:endParaRPr lang="en-US" dirty="0"/>
          </a:p>
        </p:txBody>
      </p:sp>
      <p:sp>
        <p:nvSpPr>
          <p:cNvPr id="6" name="Text Placeholder 9">
            <a:extLst>
              <a:ext uri="{FF2B5EF4-FFF2-40B4-BE49-F238E27FC236}">
                <a16:creationId xmlns:a16="http://schemas.microsoft.com/office/drawing/2014/main" id="{45FD4F1C-78A6-40D5-AF96-D2520855253A}"/>
              </a:ext>
            </a:extLst>
          </p:cNvPr>
          <p:cNvSpPr txBox="1">
            <a:spLocks/>
          </p:cNvSpPr>
          <p:nvPr/>
        </p:nvSpPr>
        <p:spPr>
          <a:xfrm>
            <a:off x="228600" y="965908"/>
            <a:ext cx="5714998" cy="405692"/>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WHERE ARE WE AS A CLASS?</a:t>
            </a:r>
          </a:p>
        </p:txBody>
      </p:sp>
    </p:spTree>
    <p:extLst>
      <p:ext uri="{BB962C8B-B14F-4D97-AF65-F5344CB8AC3E}">
        <p14:creationId xmlns:p14="http://schemas.microsoft.com/office/powerpoint/2010/main" val="353140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00" y="310692"/>
            <a:ext cx="9550401" cy="530679"/>
          </a:xfrm>
        </p:spPr>
        <p:txBody>
          <a:bodyPr>
            <a:normAutofit/>
          </a:bodyPr>
          <a:lstStyle/>
          <a:p>
            <a:r>
              <a:rPr lang="en-US" dirty="0"/>
              <a:t>Process Optimization</a:t>
            </a:r>
          </a:p>
        </p:txBody>
      </p:sp>
      <p:grpSp>
        <p:nvGrpSpPr>
          <p:cNvPr id="90" name="Group 89"/>
          <p:cNvGrpSpPr/>
          <p:nvPr/>
        </p:nvGrpSpPr>
        <p:grpSpPr>
          <a:xfrm>
            <a:off x="685800" y="3442741"/>
            <a:ext cx="3606910" cy="2159047"/>
            <a:chOff x="5313443" y="4295275"/>
            <a:chExt cx="3606910" cy="2051354"/>
          </a:xfrm>
          <a:effectLst>
            <a:outerShdw blurRad="50800" dist="38100" dir="2700000" algn="tl" rotWithShape="0">
              <a:prstClr val="black">
                <a:alpha val="40000"/>
              </a:prstClr>
            </a:outerShdw>
          </a:effectLst>
        </p:grpSpPr>
        <p:graphicFrame>
          <p:nvGraphicFramePr>
            <p:cNvPr id="35" name="Group 6"/>
            <p:cNvGraphicFramePr>
              <a:graphicFrameLocks/>
            </p:cNvGraphicFramePr>
            <p:nvPr>
              <p:custDataLst>
                <p:tags r:id="rId1"/>
              </p:custDataLst>
              <p:extLst/>
            </p:nvPr>
          </p:nvGraphicFramePr>
          <p:xfrm>
            <a:off x="5330573" y="4295275"/>
            <a:ext cx="3589780" cy="2047262"/>
          </p:xfrm>
          <a:graphic>
            <a:graphicData uri="http://schemas.openxmlformats.org/drawingml/2006/table">
              <a:tbl>
                <a:tblPr/>
                <a:tblGrid>
                  <a:gridCol w="897445">
                    <a:extLst>
                      <a:ext uri="{9D8B030D-6E8A-4147-A177-3AD203B41FA5}">
                        <a16:colId xmlns:a16="http://schemas.microsoft.com/office/drawing/2014/main" val="20000"/>
                      </a:ext>
                    </a:extLst>
                  </a:gridCol>
                  <a:gridCol w="897445">
                    <a:extLst>
                      <a:ext uri="{9D8B030D-6E8A-4147-A177-3AD203B41FA5}">
                        <a16:colId xmlns:a16="http://schemas.microsoft.com/office/drawing/2014/main" val="20001"/>
                      </a:ext>
                    </a:extLst>
                  </a:gridCol>
                  <a:gridCol w="897445">
                    <a:extLst>
                      <a:ext uri="{9D8B030D-6E8A-4147-A177-3AD203B41FA5}">
                        <a16:colId xmlns:a16="http://schemas.microsoft.com/office/drawing/2014/main" val="20002"/>
                      </a:ext>
                    </a:extLst>
                  </a:gridCol>
                  <a:gridCol w="897445">
                    <a:extLst>
                      <a:ext uri="{9D8B030D-6E8A-4147-A177-3AD203B41FA5}">
                        <a16:colId xmlns:a16="http://schemas.microsoft.com/office/drawing/2014/main" val="20003"/>
                      </a:ext>
                    </a:extLst>
                  </a:gridCol>
                </a:tblGrid>
                <a:tr h="21547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1</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2</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3</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4</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Pentagon 37"/>
            <p:cNvSpPr/>
            <p:nvPr/>
          </p:nvSpPr>
          <p:spPr bwMode="gray">
            <a:xfrm>
              <a:off x="5313443" y="4492611"/>
              <a:ext cx="929173" cy="94397"/>
            </a:xfrm>
            <a:prstGeom prst="homePlate">
              <a:avLst/>
            </a:prstGeom>
            <a:solidFill>
              <a:srgbClr val="993399"/>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Kickoff</a:t>
              </a:r>
            </a:p>
          </p:txBody>
        </p:sp>
        <p:sp>
          <p:nvSpPr>
            <p:cNvPr id="39" name="Chevron 38"/>
            <p:cNvSpPr/>
            <p:nvPr/>
          </p:nvSpPr>
          <p:spPr bwMode="gray">
            <a:xfrm>
              <a:off x="6901885" y="5335299"/>
              <a:ext cx="1140823" cy="307481"/>
            </a:xfrm>
            <a:prstGeom prst="chevron">
              <a:avLst/>
            </a:prstGeom>
            <a:solidFill>
              <a:srgbClr val="0070C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4 Day Process Workshop</a:t>
              </a:r>
            </a:p>
          </p:txBody>
        </p:sp>
        <p:sp>
          <p:nvSpPr>
            <p:cNvPr id="40" name="Pentagon 39"/>
            <p:cNvSpPr/>
            <p:nvPr/>
          </p:nvSpPr>
          <p:spPr bwMode="gray">
            <a:xfrm>
              <a:off x="5313444" y="4631451"/>
              <a:ext cx="1399694" cy="307481"/>
            </a:xfrm>
            <a:prstGeom prst="homePlate">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Define and Develop Current State</a:t>
              </a:r>
            </a:p>
          </p:txBody>
        </p:sp>
        <p:sp>
          <p:nvSpPr>
            <p:cNvPr id="34" name="Chevron 33"/>
            <p:cNvSpPr/>
            <p:nvPr/>
          </p:nvSpPr>
          <p:spPr bwMode="gray">
            <a:xfrm>
              <a:off x="7765576" y="6039148"/>
              <a:ext cx="1154777"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Executive Presentation</a:t>
              </a:r>
            </a:p>
          </p:txBody>
        </p:sp>
        <p:sp>
          <p:nvSpPr>
            <p:cNvPr id="41" name="Chevron 40"/>
            <p:cNvSpPr/>
            <p:nvPr/>
          </p:nvSpPr>
          <p:spPr bwMode="gray">
            <a:xfrm>
              <a:off x="7369971" y="5687223"/>
              <a:ext cx="1156031"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Finalize Documentation</a:t>
              </a:r>
            </a:p>
          </p:txBody>
        </p:sp>
        <p:sp>
          <p:nvSpPr>
            <p:cNvPr id="42" name="Chevron 41"/>
            <p:cNvSpPr/>
            <p:nvPr/>
          </p:nvSpPr>
          <p:spPr bwMode="gray">
            <a:xfrm>
              <a:off x="6228187" y="4983375"/>
              <a:ext cx="1013333" cy="307481"/>
            </a:xfrm>
            <a:prstGeom prst="chevron">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Prepare for Event</a:t>
              </a:r>
            </a:p>
          </p:txBody>
        </p:sp>
      </p:grpSp>
      <p:grpSp>
        <p:nvGrpSpPr>
          <p:cNvPr id="44" name="Group 4"/>
          <p:cNvGrpSpPr>
            <a:grpSpLocks/>
          </p:cNvGrpSpPr>
          <p:nvPr/>
        </p:nvGrpSpPr>
        <p:grpSpPr bwMode="auto">
          <a:xfrm>
            <a:off x="5208481" y="2312005"/>
            <a:ext cx="2799791" cy="454719"/>
            <a:chOff x="984" y="1875"/>
            <a:chExt cx="3840" cy="730"/>
          </a:xfrm>
          <a:effectLst>
            <a:outerShdw blurRad="50800" dist="38100" dir="2700000" algn="tl" rotWithShape="0">
              <a:prstClr val="black">
                <a:alpha val="40000"/>
              </a:prstClr>
            </a:outerShdw>
          </a:effectLst>
        </p:grpSpPr>
        <p:sp>
          <p:nvSpPr>
            <p:cNvPr id="45"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sp>
          <p:nvSpPr>
            <p:cNvPr id="46"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grpSp>
      <p:cxnSp>
        <p:nvCxnSpPr>
          <p:cNvPr id="70" name="Straight Connector 69"/>
          <p:cNvCxnSpPr/>
          <p:nvPr/>
        </p:nvCxnSpPr>
        <p:spPr>
          <a:xfrm>
            <a:off x="5092972" y="2848937"/>
            <a:ext cx="29685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bwMode="gray">
          <a:xfrm>
            <a:off x="8237800" y="2322913"/>
            <a:ext cx="662082" cy="368877"/>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cxnSp>
        <p:nvCxnSpPr>
          <p:cNvPr id="80" name="Straight Connector 79"/>
          <p:cNvCxnSpPr/>
          <p:nvPr/>
        </p:nvCxnSpPr>
        <p:spPr>
          <a:xfrm flipV="1">
            <a:off x="9117498" y="2868802"/>
            <a:ext cx="1024816" cy="263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1" name="Group 4"/>
          <p:cNvGrpSpPr>
            <a:grpSpLocks/>
          </p:cNvGrpSpPr>
          <p:nvPr/>
        </p:nvGrpSpPr>
        <p:grpSpPr bwMode="auto">
          <a:xfrm>
            <a:off x="9195847" y="2228337"/>
            <a:ext cx="910913" cy="586438"/>
            <a:chOff x="984" y="1875"/>
            <a:chExt cx="3840" cy="730"/>
          </a:xfrm>
          <a:effectLst>
            <a:outerShdw blurRad="50800" dist="38100" dir="2700000" algn="tl" rotWithShape="0">
              <a:prstClr val="black">
                <a:alpha val="40000"/>
              </a:prstClr>
            </a:outerShdw>
          </a:effectLst>
        </p:grpSpPr>
        <p:sp>
          <p:nvSpPr>
            <p:cNvPr id="82"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sp>
          <p:nvSpPr>
            <p:cNvPr id="83"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sz="1400"/>
            </a:p>
          </p:txBody>
        </p:sp>
      </p:grpSp>
      <p:sp>
        <p:nvSpPr>
          <p:cNvPr id="91" name="TextBox 90"/>
          <p:cNvSpPr txBox="1"/>
          <p:nvPr/>
        </p:nvSpPr>
        <p:spPr>
          <a:xfrm>
            <a:off x="4886419" y="2871028"/>
            <a:ext cx="3705108" cy="257369"/>
          </a:xfrm>
          <a:prstGeom prst="rect">
            <a:avLst/>
          </a:prstGeom>
          <a:noFill/>
        </p:spPr>
        <p:txBody>
          <a:bodyPr wrap="none" lIns="36000" tIns="36000" rIns="36000" bIns="36000" rtlCol="0">
            <a:spAutoFit/>
          </a:bodyPr>
          <a:lstStyle/>
          <a:p>
            <a:pPr algn="l"/>
            <a:r>
              <a:rPr lang="en-US" sz="1200" dirty="0"/>
              <a:t>Process is highly variable and out of specification</a:t>
            </a:r>
          </a:p>
        </p:txBody>
      </p:sp>
      <p:sp>
        <p:nvSpPr>
          <p:cNvPr id="92" name="TextBox 91"/>
          <p:cNvSpPr txBox="1"/>
          <p:nvPr/>
        </p:nvSpPr>
        <p:spPr>
          <a:xfrm>
            <a:off x="8839200" y="2886271"/>
            <a:ext cx="1630173" cy="811367"/>
          </a:xfrm>
          <a:prstGeom prst="rect">
            <a:avLst/>
          </a:prstGeom>
          <a:noFill/>
        </p:spPr>
        <p:txBody>
          <a:bodyPr wrap="square" lIns="36000" tIns="36000" rIns="36000" bIns="36000" rtlCol="0">
            <a:spAutoFit/>
          </a:bodyPr>
          <a:lstStyle/>
          <a:p>
            <a:pPr algn="l"/>
            <a:r>
              <a:rPr lang="en-US" sz="1200" dirty="0"/>
              <a:t>Optimized process fits more precisely within process specifications</a:t>
            </a:r>
          </a:p>
        </p:txBody>
      </p:sp>
      <p:sp>
        <p:nvSpPr>
          <p:cNvPr id="32" name="TextBox 31"/>
          <p:cNvSpPr txBox="1"/>
          <p:nvPr/>
        </p:nvSpPr>
        <p:spPr>
          <a:xfrm>
            <a:off x="5304868" y="3764023"/>
            <a:ext cx="5768342" cy="1457698"/>
          </a:xfrm>
          <a:prstGeom prst="rect">
            <a:avLst/>
          </a:prstGeom>
          <a:noFill/>
        </p:spPr>
        <p:txBody>
          <a:bodyPr wrap="square" lIns="36000" tIns="36000" rIns="36000" bIns="36000" rtlCol="0">
            <a:spAutoFit/>
          </a:bodyPr>
          <a:lstStyle/>
          <a:p>
            <a:r>
              <a:rPr lang="en-US" dirty="0">
                <a:latin typeface="Arial" panose="020B0604020202020204" pitchFamily="34" charset="0"/>
                <a:cs typeface="Arial" panose="020B0604020202020204" pitchFamily="34" charset="0"/>
              </a:rPr>
              <a:t>Process Optimization requires more effort than simply implementing new software. It requires an analytical look at a group’s operations to eliminate the waste in the process that is preventing the resources</a:t>
            </a:r>
          </a:p>
          <a:p>
            <a:r>
              <a:rPr lang="en-US" dirty="0">
                <a:latin typeface="Arial" panose="020B0604020202020204" pitchFamily="34" charset="0"/>
                <a:cs typeface="Arial" panose="020B0604020202020204" pitchFamily="34" charset="0"/>
              </a:rPr>
              <a:t>from working efficiently and effectively.</a:t>
            </a:r>
          </a:p>
        </p:txBody>
      </p:sp>
      <p:cxnSp>
        <p:nvCxnSpPr>
          <p:cNvPr id="6" name="Straight Connector 5"/>
          <p:cNvCxnSpPr/>
          <p:nvPr/>
        </p:nvCxnSpPr>
        <p:spPr>
          <a:xfrm>
            <a:off x="6314260" y="2079697"/>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99796" y="2079697"/>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362310" y="2092282"/>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947846" y="2092282"/>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EF3333D8-8CFD-4656-A53C-0C5F9003AFCD}"/>
              </a:ext>
            </a:extLst>
          </p:cNvPr>
          <p:cNvSpPr txBox="1">
            <a:spLocks/>
          </p:cNvSpPr>
          <p:nvPr/>
        </p:nvSpPr>
        <p:spPr bwMode="auto">
          <a:xfrm>
            <a:off x="228600" y="739914"/>
            <a:ext cx="1167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pPr>
            <a:r>
              <a:rPr lang="en-US" dirty="0">
                <a:solidFill>
                  <a:schemeClr val="accent1"/>
                </a:solidFill>
                <a:latin typeface="Arial Black" panose="020B0A04020102020204" pitchFamily="34" charset="0"/>
              </a:rPr>
              <a:t>CHANGING VARIOUS ASPECTS OF THE PROCESS (PEOPLE, PROCESS, TECHNOLOGY, POLICY) TO AFFECT IMPROVED EFFICIENCY AND EFFECTIVENESS IN THE FUTURE STATE</a:t>
            </a:r>
          </a:p>
        </p:txBody>
      </p:sp>
    </p:spTree>
    <p:extLst>
      <p:ext uri="{BB962C8B-B14F-4D97-AF65-F5344CB8AC3E}">
        <p14:creationId xmlns:p14="http://schemas.microsoft.com/office/powerpoint/2010/main" val="125803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4650"/>
            <a:ext cx="9550401" cy="530679"/>
          </a:xfrm>
        </p:spPr>
        <p:txBody>
          <a:bodyPr>
            <a:normAutofit fontScale="90000"/>
          </a:bodyPr>
          <a:lstStyle/>
          <a:p>
            <a:r>
              <a:rPr lang="en-US" dirty="0"/>
              <a:t>Opportunities for Replication</a:t>
            </a:r>
          </a:p>
        </p:txBody>
      </p:sp>
      <p:grpSp>
        <p:nvGrpSpPr>
          <p:cNvPr id="90" name="Group 89"/>
          <p:cNvGrpSpPr/>
          <p:nvPr/>
        </p:nvGrpSpPr>
        <p:grpSpPr>
          <a:xfrm>
            <a:off x="609600" y="3333846"/>
            <a:ext cx="4419600" cy="2590801"/>
            <a:chOff x="5313444" y="4267224"/>
            <a:chExt cx="3805531" cy="2053414"/>
          </a:xfrm>
          <a:effectLst>
            <a:outerShdw blurRad="50800" dist="38100" dir="2700000" algn="tl" rotWithShape="0">
              <a:prstClr val="black">
                <a:alpha val="40000"/>
              </a:prstClr>
            </a:outerShdw>
          </a:effectLst>
        </p:grpSpPr>
        <p:graphicFrame>
          <p:nvGraphicFramePr>
            <p:cNvPr id="35" name="Group 6"/>
            <p:cNvGraphicFramePr>
              <a:graphicFrameLocks/>
            </p:cNvGraphicFramePr>
            <p:nvPr>
              <p:custDataLst>
                <p:tags r:id="rId1"/>
              </p:custDataLst>
              <p:extLst>
                <p:ext uri="{D42A27DB-BD31-4B8C-83A1-F6EECF244321}">
                  <p14:modId xmlns:p14="http://schemas.microsoft.com/office/powerpoint/2010/main" val="3111546706"/>
                </p:ext>
              </p:extLst>
            </p:nvPr>
          </p:nvGraphicFramePr>
          <p:xfrm>
            <a:off x="5330572" y="4267224"/>
            <a:ext cx="3788403" cy="2053412"/>
          </p:xfrm>
          <a:graphic>
            <a:graphicData uri="http://schemas.openxmlformats.org/drawingml/2006/table">
              <a:tbl>
                <a:tblPr/>
                <a:tblGrid>
                  <a:gridCol w="2199854">
                    <a:extLst>
                      <a:ext uri="{9D8B030D-6E8A-4147-A177-3AD203B41FA5}">
                        <a16:colId xmlns:a16="http://schemas.microsoft.com/office/drawing/2014/main" val="20000"/>
                      </a:ext>
                    </a:extLst>
                  </a:gridCol>
                  <a:gridCol w="2199854">
                    <a:extLst>
                      <a:ext uri="{9D8B030D-6E8A-4147-A177-3AD203B41FA5}">
                        <a16:colId xmlns:a16="http://schemas.microsoft.com/office/drawing/2014/main" val="20001"/>
                      </a:ext>
                    </a:extLst>
                  </a:gridCol>
                </a:tblGrid>
                <a:tr h="25907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1</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85000"/>
                          </a:lnSpc>
                          <a:spcBef>
                            <a:spcPts val="0"/>
                          </a:spcBef>
                          <a:spcAft>
                            <a:spcPct val="0"/>
                          </a:spcAft>
                          <a:buClrTx/>
                          <a:buSzPct val="90000"/>
                          <a:buFont typeface="Times" pitchFamily="18" charset="0"/>
                          <a:buNone/>
                          <a:tabLst>
                            <a:tab pos="2400300" algn="l"/>
                          </a:tabLst>
                        </a:pPr>
                        <a:r>
                          <a:rPr kumimoji="0" lang="en-GB" sz="1000" b="1" u="none" strike="noStrike" cap="none" normalizeH="0" baseline="0" dirty="0">
                            <a:ln>
                              <a:noFill/>
                            </a:ln>
                            <a:effectLst/>
                          </a:rPr>
                          <a:t>Week 2</a:t>
                        </a:r>
                        <a:endParaRPr kumimoji="0" lang="en-GB" sz="1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L="0" marR="0" marT="36000" marB="0" horzOverflow="overflow">
                      <a:lnL w="6350" cap="flat" cmpd="sng" algn="ctr">
                        <a:solidFill>
                          <a:srgbClr val="359B4C">
                            <a:lumMod val="50000"/>
                          </a:srgbClr>
                        </a:solidFill>
                        <a:prstDash val="sysDot"/>
                        <a:round/>
                        <a:headEnd type="none" w="med" len="med"/>
                        <a:tailEnd type="none" w="med" len="med"/>
                      </a:lnL>
                      <a:lnR w="6350" cap="flat" cmpd="sng" algn="ctr">
                        <a:solidFill>
                          <a:srgbClr val="359B4C">
                            <a:lumMod val="50000"/>
                          </a:srgbClr>
                        </a:solidFill>
                        <a:prstDash val="sysDot"/>
                        <a:round/>
                        <a:headEnd type="none" w="med" len="med"/>
                        <a:tailEnd type="none" w="med" len="med"/>
                      </a:lnR>
                      <a:lnT w="6350" cap="flat" cmpd="sng" algn="ctr">
                        <a:solidFill>
                          <a:srgbClr val="359B4C">
                            <a:lumMod val="50000"/>
                          </a:srgbClr>
                        </a:solidFill>
                        <a:prstDash val="sysDot"/>
                        <a:round/>
                        <a:headEnd type="none" w="med" len="med"/>
                        <a:tailEnd type="none" w="med" len="med"/>
                      </a:lnT>
                      <a:lnB w="6350" cap="flat" cmpd="sng" algn="ctr">
                        <a:solidFill>
                          <a:srgbClr val="359B4C">
                            <a:lumMod val="50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Pentagon 37"/>
            <p:cNvSpPr/>
            <p:nvPr/>
          </p:nvSpPr>
          <p:spPr bwMode="gray">
            <a:xfrm>
              <a:off x="5313444" y="4492611"/>
              <a:ext cx="599948" cy="94395"/>
            </a:xfrm>
            <a:prstGeom prst="homePlate">
              <a:avLst/>
            </a:prstGeom>
            <a:solidFill>
              <a:srgbClr val="993399"/>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Kickoff</a:t>
              </a:r>
            </a:p>
          </p:txBody>
        </p:sp>
        <p:sp>
          <p:nvSpPr>
            <p:cNvPr id="39" name="Chevron 38"/>
            <p:cNvSpPr/>
            <p:nvPr/>
          </p:nvSpPr>
          <p:spPr bwMode="gray">
            <a:xfrm>
              <a:off x="6258732" y="5335299"/>
              <a:ext cx="1140823" cy="307481"/>
            </a:xfrm>
            <a:prstGeom prst="chevron">
              <a:avLst/>
            </a:prstGeom>
            <a:solidFill>
              <a:srgbClr val="0070C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2 Day Process Workshop</a:t>
              </a:r>
            </a:p>
          </p:txBody>
        </p:sp>
        <p:sp>
          <p:nvSpPr>
            <p:cNvPr id="40" name="Pentagon 39"/>
            <p:cNvSpPr/>
            <p:nvPr/>
          </p:nvSpPr>
          <p:spPr bwMode="gray">
            <a:xfrm>
              <a:off x="5313444" y="4631451"/>
              <a:ext cx="1124382" cy="307481"/>
            </a:xfrm>
            <a:prstGeom prst="homePlate">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Define and Develop Current State</a:t>
              </a:r>
            </a:p>
          </p:txBody>
        </p:sp>
        <p:sp>
          <p:nvSpPr>
            <p:cNvPr id="34" name="Chevron 33"/>
            <p:cNvSpPr/>
            <p:nvPr/>
          </p:nvSpPr>
          <p:spPr bwMode="gray">
            <a:xfrm>
              <a:off x="8020623" y="6013157"/>
              <a:ext cx="1098352" cy="307481"/>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Executive Presentation</a:t>
              </a:r>
            </a:p>
          </p:txBody>
        </p:sp>
        <p:sp>
          <p:nvSpPr>
            <p:cNvPr id="41" name="Chevron 40"/>
            <p:cNvSpPr/>
            <p:nvPr/>
          </p:nvSpPr>
          <p:spPr bwMode="gray">
            <a:xfrm>
              <a:off x="7186933" y="5678440"/>
              <a:ext cx="1250711" cy="316264"/>
            </a:xfrm>
            <a:prstGeom prst="chevron">
              <a:avLst/>
            </a:prstGeom>
            <a:solidFill>
              <a:sysClr val="windowText" lastClr="000000">
                <a:lumMod val="50000"/>
                <a:lumOff val="50000"/>
              </a:sys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Finalize Documentation</a:t>
              </a:r>
            </a:p>
          </p:txBody>
        </p:sp>
        <p:sp>
          <p:nvSpPr>
            <p:cNvPr id="42" name="Chevron 41"/>
            <p:cNvSpPr/>
            <p:nvPr/>
          </p:nvSpPr>
          <p:spPr bwMode="gray">
            <a:xfrm>
              <a:off x="5735949" y="4983375"/>
              <a:ext cx="1013333" cy="307481"/>
            </a:xfrm>
            <a:prstGeom prst="chevron">
              <a:avLst/>
            </a:prstGeom>
            <a:solidFill>
              <a:srgbClr val="00206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US" sz="800" i="1" kern="0" dirty="0">
                  <a:solidFill>
                    <a:prstClr val="white"/>
                  </a:solidFill>
                  <a:cs typeface="Arial" pitchFamily="34" charset="0"/>
                </a:rPr>
                <a:t>Prepare for Event</a:t>
              </a:r>
            </a:p>
          </p:txBody>
        </p:sp>
      </p:grpSp>
      <p:sp>
        <p:nvSpPr>
          <p:cNvPr id="3" name="TextBox 2"/>
          <p:cNvSpPr txBox="1"/>
          <p:nvPr/>
        </p:nvSpPr>
        <p:spPr>
          <a:xfrm>
            <a:off x="564986" y="1999110"/>
            <a:ext cx="4290335" cy="1180699"/>
          </a:xfrm>
          <a:prstGeom prst="rect">
            <a:avLst/>
          </a:prstGeom>
          <a:noFill/>
        </p:spPr>
        <p:txBody>
          <a:bodyPr wrap="square" lIns="36000" tIns="36000" rIns="36000" bIns="36000" rtlCol="0">
            <a:spAutoFit/>
          </a:bodyPr>
          <a:lstStyle/>
          <a:p>
            <a:pPr>
              <a:defRPr/>
            </a:pPr>
            <a:r>
              <a:rPr lang="en-US" dirty="0">
                <a:latin typeface="Arial" panose="020B0604020202020204" pitchFamily="34" charset="0"/>
                <a:cs typeface="Arial" panose="020B0604020202020204" pitchFamily="34" charset="0"/>
              </a:rPr>
              <a:t>Replication candidates will be compared to a benchmark to determine opportunities for standardization and optimization. </a:t>
            </a:r>
          </a:p>
        </p:txBody>
      </p:sp>
      <p:sp>
        <p:nvSpPr>
          <p:cNvPr id="29" name="Pentagon 28"/>
          <p:cNvSpPr/>
          <p:nvPr/>
        </p:nvSpPr>
        <p:spPr bwMode="auto">
          <a:xfrm>
            <a:off x="6576796" y="1987188"/>
            <a:ext cx="1886928" cy="308020"/>
          </a:xfrm>
          <a:prstGeom prst="homePlate">
            <a:avLst/>
          </a:prstGeom>
          <a:solidFill>
            <a:schemeClr val="accent2">
              <a:lumMod val="10000"/>
              <a:lumOff val="90000"/>
            </a:schemeClr>
          </a:solidFill>
          <a:ln w="9525" algn="ctr">
            <a:solidFill>
              <a:schemeClr val="tx1"/>
            </a:solidFill>
            <a:miter lim="800000"/>
            <a:headEnd/>
            <a:tailEnd/>
          </a:ln>
          <a:effectLst/>
        </p:spPr>
        <p:txBody>
          <a:bodyPr lIns="13716" tIns="13716" rIns="13716" bIns="13716" rtlCol="0" anchor="ctr" anchorCtr="1">
            <a:noAutofit/>
          </a:bodyPr>
          <a:lstStyle/>
          <a:p>
            <a:pPr algn="ctr" eaLnBrk="0" hangingPunct="0">
              <a:spcAft>
                <a:spcPts val="375"/>
              </a:spcAft>
            </a:pPr>
            <a:r>
              <a:rPr lang="en-US" sz="1200" b="1" dirty="0"/>
              <a:t>Pre-Replication</a:t>
            </a:r>
          </a:p>
        </p:txBody>
      </p:sp>
      <p:sp>
        <p:nvSpPr>
          <p:cNvPr id="30" name="Pentagon 29"/>
          <p:cNvSpPr/>
          <p:nvPr/>
        </p:nvSpPr>
        <p:spPr bwMode="auto">
          <a:xfrm>
            <a:off x="8463725" y="1987188"/>
            <a:ext cx="2245995" cy="308020"/>
          </a:xfrm>
          <a:prstGeom prst="homePlate">
            <a:avLst/>
          </a:prstGeom>
          <a:solidFill>
            <a:srgbClr val="00BBEE"/>
          </a:solidFill>
          <a:ln w="9525" algn="ctr">
            <a:solidFill>
              <a:schemeClr val="tx1"/>
            </a:solidFill>
            <a:miter lim="800000"/>
            <a:headEnd/>
            <a:tailEnd/>
          </a:ln>
          <a:effectLst/>
        </p:spPr>
        <p:txBody>
          <a:bodyPr lIns="13716" tIns="13716" rIns="13716" bIns="13716" rtlCol="0" anchor="ctr" anchorCtr="1">
            <a:noAutofit/>
          </a:bodyPr>
          <a:lstStyle/>
          <a:p>
            <a:pPr algn="ctr" eaLnBrk="0" hangingPunct="0">
              <a:spcAft>
                <a:spcPts val="375"/>
              </a:spcAft>
            </a:pPr>
            <a:r>
              <a:rPr lang="en-US" sz="1200" b="1" dirty="0"/>
              <a:t>Replication</a:t>
            </a:r>
          </a:p>
        </p:txBody>
      </p:sp>
      <p:graphicFrame>
        <p:nvGraphicFramePr>
          <p:cNvPr id="33" name="Table 32"/>
          <p:cNvGraphicFramePr>
            <a:graphicFrameLocks noGrp="1"/>
          </p:cNvGraphicFramePr>
          <p:nvPr>
            <p:extLst>
              <p:ext uri="{D42A27DB-BD31-4B8C-83A1-F6EECF244321}">
                <p14:modId xmlns:p14="http://schemas.microsoft.com/office/powerpoint/2010/main" val="2728912087"/>
              </p:ext>
            </p:extLst>
          </p:nvPr>
        </p:nvGraphicFramePr>
        <p:xfrm>
          <a:off x="5791200" y="2299024"/>
          <a:ext cx="4944236" cy="2590800"/>
        </p:xfrm>
        <a:graphic>
          <a:graphicData uri="http://schemas.openxmlformats.org/drawingml/2006/table">
            <a:tbl>
              <a:tblPr bandRow="1">
                <a:tableStyleId>{5C22544A-7EE6-4342-B048-85BDC9FD1C3A}</a:tableStyleId>
              </a:tblPr>
              <a:tblGrid>
                <a:gridCol w="795594">
                  <a:extLst>
                    <a:ext uri="{9D8B030D-6E8A-4147-A177-3AD203B41FA5}">
                      <a16:colId xmlns:a16="http://schemas.microsoft.com/office/drawing/2014/main" val="20000"/>
                    </a:ext>
                  </a:extLst>
                </a:gridCol>
                <a:gridCol w="1885502">
                  <a:extLst>
                    <a:ext uri="{9D8B030D-6E8A-4147-A177-3AD203B41FA5}">
                      <a16:colId xmlns:a16="http://schemas.microsoft.com/office/drawing/2014/main" val="20001"/>
                    </a:ext>
                  </a:extLst>
                </a:gridCol>
                <a:gridCol w="2263140">
                  <a:extLst>
                    <a:ext uri="{9D8B030D-6E8A-4147-A177-3AD203B41FA5}">
                      <a16:colId xmlns:a16="http://schemas.microsoft.com/office/drawing/2014/main" val="20002"/>
                    </a:ext>
                  </a:extLst>
                </a:gridCol>
              </a:tblGrid>
              <a:tr h="1577340">
                <a:tc>
                  <a:txBody>
                    <a:bodyPr/>
                    <a:lstStyle/>
                    <a:p>
                      <a:r>
                        <a:rPr lang="en-US" sz="1100" b="1" dirty="0"/>
                        <a:t>Key Tasks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a:t>Identify and confirm</a:t>
                      </a:r>
                      <a:r>
                        <a:rPr lang="en-US" sz="800" baseline="0" dirty="0"/>
                        <a:t> Replication Participants</a:t>
                      </a:r>
                      <a:endParaRPr lang="en-US" sz="800" baseline="30000" dirty="0"/>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a:t>Schedule and conduct process</a:t>
                      </a:r>
                      <a:r>
                        <a:rPr lang="en-US" sz="800" baseline="0" dirty="0"/>
                        <a:t> walk-throughs to create SIPOC for candidate process</a:t>
                      </a:r>
                      <a:endParaRPr lang="en-US" sz="800" dirty="0"/>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a:t>Compare SIPOCs of candidate</a:t>
                      </a:r>
                      <a:r>
                        <a:rPr lang="en-US" sz="800" baseline="0" dirty="0"/>
                        <a:t> and benchmark processes</a:t>
                      </a:r>
                      <a:endParaRPr lang="en-US" sz="800" dirty="0"/>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a:t>Assess high level capability for replication</a:t>
                      </a:r>
                      <a:endParaRPr lang="en-US" sz="80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a:solidFill>
                            <a:schemeClr val="tx1"/>
                          </a:solidFill>
                          <a:latin typeface="+mn-lt"/>
                          <a:ea typeface="+mn-ea"/>
                          <a:cs typeface="+mn-cs"/>
                        </a:rPr>
                        <a:t>Review Future</a:t>
                      </a:r>
                      <a:r>
                        <a:rPr lang="en-US" sz="800" kern="1200" baseline="0" dirty="0">
                          <a:solidFill>
                            <a:schemeClr val="tx1"/>
                          </a:solidFill>
                          <a:latin typeface="+mn-lt"/>
                          <a:ea typeface="+mn-ea"/>
                          <a:cs typeface="+mn-cs"/>
                        </a:rPr>
                        <a:t> State Map of benchmark process and identify standardization and optimization issues/opportunities (i.e. areas where candidate process does not match benchmark’s Future State)</a:t>
                      </a:r>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dirty="0">
                          <a:solidFill>
                            <a:schemeClr val="dk1"/>
                          </a:solidFill>
                          <a:latin typeface="+mn-lt"/>
                          <a:ea typeface="+mn-ea"/>
                          <a:cs typeface="+mn-cs"/>
                        </a:rPr>
                        <a:t>Identify solutions from benchmark process, or create new solutions, that address issues/opportunities and align candidate process to benchmark’s Future State Map</a:t>
                      </a:r>
                      <a:endParaRPr lang="en-US" sz="800" kern="1200" dirty="0">
                        <a:solidFill>
                          <a:schemeClr val="dk1"/>
                        </a:solidFill>
                        <a:latin typeface="+mn-lt"/>
                        <a:ea typeface="+mn-ea"/>
                        <a:cs typeface="+mn-cs"/>
                      </a:endParaRPr>
                    </a:p>
                    <a:p>
                      <a:pPr marL="225425" marR="0" lvl="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a:solidFill>
                            <a:schemeClr val="dk1"/>
                          </a:solidFill>
                          <a:latin typeface="+mn-lt"/>
                          <a:ea typeface="+mn-ea"/>
                          <a:cs typeface="+mn-cs"/>
                        </a:rPr>
                        <a:t>Develop</a:t>
                      </a:r>
                      <a:r>
                        <a:rPr lang="en-US" sz="800" kern="1200" baseline="0" dirty="0">
                          <a:solidFill>
                            <a:schemeClr val="dk1"/>
                          </a:solidFill>
                          <a:latin typeface="+mn-lt"/>
                          <a:ea typeface="+mn-ea"/>
                          <a:cs typeface="+mn-cs"/>
                        </a:rPr>
                        <a:t> high-level action plan and prioritize solutions on a Benefit/Effort Matrix</a:t>
                      </a:r>
                    </a:p>
                    <a:p>
                      <a:pPr marL="225425" marR="0" lvl="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a:solidFill>
                            <a:schemeClr val="dk1"/>
                          </a:solidFill>
                          <a:latin typeface="+mn-lt"/>
                          <a:ea typeface="+mn-ea"/>
                          <a:cs typeface="+mn-cs"/>
                        </a:rPr>
                        <a:t>Conduct sponsor/process owner review</a:t>
                      </a:r>
                      <a:endParaRPr lang="en-US" sz="800" i="1" kern="1200" dirty="0">
                        <a:solidFill>
                          <a:schemeClr val="dk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1500">
                <a:tc>
                  <a:txBody>
                    <a:bodyPr/>
                    <a:lstStyle/>
                    <a:p>
                      <a:r>
                        <a:rPr lang="en-US" sz="1100" b="1" dirty="0"/>
                        <a:t>Outputs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25425" indent="-225425" algn="l" defTabSz="914400" rtl="0" eaLnBrk="1" latinLnBrk="0" hangingPunct="1">
                        <a:buFont typeface="Arial" pitchFamily="34" charset="0"/>
                        <a:buChar char="•"/>
                      </a:pPr>
                      <a:r>
                        <a:rPr lang="en-US" sz="800" kern="1200" baseline="0" dirty="0">
                          <a:solidFill>
                            <a:schemeClr val="dk1"/>
                          </a:solidFill>
                          <a:latin typeface="+mn-lt"/>
                          <a:ea typeface="+mn-ea"/>
                          <a:cs typeface="+mn-cs"/>
                        </a:rPr>
                        <a:t>SIPOC</a:t>
                      </a:r>
                    </a:p>
                    <a:p>
                      <a:pPr marL="225425" indent="-225425" algn="l" defTabSz="914400" rtl="0" eaLnBrk="1" latinLnBrk="0" hangingPunct="1">
                        <a:buFont typeface="Arial" pitchFamily="34" charset="0"/>
                        <a:buChar char="•"/>
                      </a:pPr>
                      <a:r>
                        <a:rPr lang="en-US" sz="800" kern="1200" baseline="0" dirty="0">
                          <a:solidFill>
                            <a:schemeClr val="dk1"/>
                          </a:solidFill>
                          <a:latin typeface="+mn-lt"/>
                          <a:ea typeface="+mn-ea"/>
                          <a:cs typeface="+mn-cs"/>
                        </a:rPr>
                        <a:t>Current State Map (if necessary)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noProof="0" dirty="0">
                          <a:solidFill>
                            <a:schemeClr val="dk1"/>
                          </a:solidFill>
                          <a:latin typeface="+mn-lt"/>
                          <a:ea typeface="+mn-ea"/>
                          <a:cs typeface="+mn-cs"/>
                        </a:rPr>
                        <a:t>Issues/opportunities</a:t>
                      </a:r>
                    </a:p>
                    <a:p>
                      <a:pPr marL="225425" marR="0" lvl="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noProof="0" dirty="0">
                          <a:solidFill>
                            <a:schemeClr val="dk1"/>
                          </a:solidFill>
                          <a:latin typeface="+mn-lt"/>
                          <a:ea typeface="+mn-ea"/>
                          <a:cs typeface="+mn-cs"/>
                        </a:rPr>
                        <a:t>Prioritized list of solutions</a:t>
                      </a:r>
                    </a:p>
                    <a:p>
                      <a:pPr marL="225425" marR="0" lvl="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noProof="0" dirty="0">
                          <a:solidFill>
                            <a:schemeClr val="dk1"/>
                          </a:solidFill>
                          <a:latin typeface="+mn-lt"/>
                          <a:ea typeface="+mn-ea"/>
                          <a:cs typeface="+mn-cs"/>
                        </a:rPr>
                        <a:t>Benefit/Effort Matrix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8" name="TextBox 47"/>
          <p:cNvSpPr txBox="1"/>
          <p:nvPr/>
        </p:nvSpPr>
        <p:spPr>
          <a:xfrm>
            <a:off x="5785402" y="4985004"/>
            <a:ext cx="4958798" cy="1457698"/>
          </a:xfrm>
          <a:prstGeom prst="rect">
            <a:avLst/>
          </a:prstGeom>
          <a:noFill/>
        </p:spPr>
        <p:txBody>
          <a:bodyPr wrap="square" lIns="36000" tIns="36000" rIns="36000" bIns="36000" rtlCol="0">
            <a:spAutoFit/>
          </a:bodyPr>
          <a:lstStyle/>
          <a:p>
            <a:pPr>
              <a:defRPr/>
            </a:pPr>
            <a:r>
              <a:rPr lang="en-US" dirty="0">
                <a:latin typeface="Arial" panose="020B0604020202020204" pitchFamily="34" charset="0"/>
                <a:cs typeface="Arial" panose="020B0604020202020204" pitchFamily="34" charset="0"/>
              </a:rPr>
              <a:t>The example timeline for this initiative reflects replication of 1 process in a 2 week period and assumes the baseline workshop is already complete.</a:t>
            </a:r>
          </a:p>
          <a:p>
            <a:pPr>
              <a:defRPr/>
            </a:pPr>
            <a:endParaRPr lang="en-US"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59179259-A8E1-4BA2-90E7-8EC7A745D600}"/>
              </a:ext>
            </a:extLst>
          </p:cNvPr>
          <p:cNvSpPr txBox="1">
            <a:spLocks/>
          </p:cNvSpPr>
          <p:nvPr/>
        </p:nvSpPr>
        <p:spPr bwMode="auto">
          <a:xfrm>
            <a:off x="156074" y="665553"/>
            <a:ext cx="112702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pPr>
            <a:r>
              <a:rPr lang="en-US" dirty="0">
                <a:solidFill>
                  <a:schemeClr val="accent1"/>
                </a:solidFill>
                <a:latin typeface="Arial Black" panose="020B0A04020102020204" pitchFamily="34" charset="0"/>
              </a:rPr>
              <a:t>SIMILAR PROCESSES IDENTIFIED IN A WORKSHOP HAVE THE OPPORTUNITY TO BE TRANSLATED INTO BENEFITS IN SEVERAL OTHER PROCESSES. </a:t>
            </a:r>
          </a:p>
        </p:txBody>
      </p:sp>
    </p:spTree>
    <p:extLst>
      <p:ext uri="{BB962C8B-B14F-4D97-AF65-F5344CB8AC3E}">
        <p14:creationId xmlns:p14="http://schemas.microsoft.com/office/powerpoint/2010/main" val="3055876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55" y="339837"/>
            <a:ext cx="9550401" cy="530679"/>
          </a:xfrm>
        </p:spPr>
        <p:txBody>
          <a:bodyPr>
            <a:normAutofit/>
          </a:bodyPr>
          <a:lstStyle/>
          <a:p>
            <a:r>
              <a:rPr lang="en-US" dirty="0"/>
              <a:t>Elimination and Innovation</a:t>
            </a:r>
          </a:p>
        </p:txBody>
      </p:sp>
      <p:grpSp>
        <p:nvGrpSpPr>
          <p:cNvPr id="17" name="Group 4"/>
          <p:cNvGrpSpPr>
            <a:grpSpLocks/>
          </p:cNvGrpSpPr>
          <p:nvPr/>
        </p:nvGrpSpPr>
        <p:grpSpPr bwMode="auto">
          <a:xfrm>
            <a:off x="7113319" y="2396404"/>
            <a:ext cx="2799791" cy="454719"/>
            <a:chOff x="984" y="1875"/>
            <a:chExt cx="3840" cy="730"/>
          </a:xfrm>
          <a:effectLst>
            <a:outerShdw blurRad="50800" dist="38100" dir="2700000" algn="tl" rotWithShape="0">
              <a:prstClr val="black">
                <a:alpha val="40000"/>
              </a:prstClr>
            </a:outerShdw>
          </a:effectLst>
        </p:grpSpPr>
        <p:sp>
          <p:nvSpPr>
            <p:cNvPr id="18"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sp>
          <p:nvSpPr>
            <p:cNvPr id="19"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sz="1400"/>
            </a:p>
          </p:txBody>
        </p:sp>
      </p:grpSp>
      <p:cxnSp>
        <p:nvCxnSpPr>
          <p:cNvPr id="20" name="Straight Connector 19"/>
          <p:cNvCxnSpPr/>
          <p:nvPr/>
        </p:nvCxnSpPr>
        <p:spPr>
          <a:xfrm>
            <a:off x="6997810" y="2933336"/>
            <a:ext cx="29685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91257" y="2955427"/>
            <a:ext cx="3705108" cy="257369"/>
          </a:xfrm>
          <a:prstGeom prst="rect">
            <a:avLst/>
          </a:prstGeom>
          <a:noFill/>
        </p:spPr>
        <p:txBody>
          <a:bodyPr wrap="none" lIns="36000" tIns="36000" rIns="36000" bIns="36000" rtlCol="0">
            <a:spAutoFit/>
          </a:bodyPr>
          <a:lstStyle/>
          <a:p>
            <a:pPr algn="l"/>
            <a:r>
              <a:rPr lang="en-US" sz="1200" dirty="0"/>
              <a:t>Process is highly variable and out of specification</a:t>
            </a:r>
          </a:p>
        </p:txBody>
      </p:sp>
      <p:cxnSp>
        <p:nvCxnSpPr>
          <p:cNvPr id="22" name="Straight Connector 21"/>
          <p:cNvCxnSpPr/>
          <p:nvPr/>
        </p:nvCxnSpPr>
        <p:spPr>
          <a:xfrm>
            <a:off x="8219098" y="2164096"/>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04634" y="2164096"/>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quot;No&quot; Symbol 3"/>
          <p:cNvSpPr/>
          <p:nvPr/>
        </p:nvSpPr>
        <p:spPr bwMode="gray">
          <a:xfrm>
            <a:off x="7659215" y="1990162"/>
            <a:ext cx="1734671" cy="1506071"/>
          </a:xfrm>
          <a:prstGeom prst="noSmoking">
            <a:avLst>
              <a:gd name="adj" fmla="val 5654"/>
            </a:avLst>
          </a:prstGeom>
          <a:solidFill>
            <a:schemeClr val="accent6"/>
          </a:solidFill>
          <a:ln w="6350">
            <a:no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grpSp>
        <p:nvGrpSpPr>
          <p:cNvPr id="52" name="Group 4"/>
          <p:cNvGrpSpPr>
            <a:grpSpLocks/>
          </p:cNvGrpSpPr>
          <p:nvPr/>
        </p:nvGrpSpPr>
        <p:grpSpPr bwMode="auto">
          <a:xfrm>
            <a:off x="5273318" y="4851603"/>
            <a:ext cx="2799791" cy="454719"/>
            <a:chOff x="984" y="1875"/>
            <a:chExt cx="3840" cy="730"/>
          </a:xfrm>
          <a:effectLst>
            <a:outerShdw blurRad="50800" dist="38100" dir="2700000" algn="tl" rotWithShape="0">
              <a:prstClr val="black">
                <a:alpha val="40000"/>
              </a:prstClr>
            </a:outerShdw>
          </a:effectLst>
        </p:grpSpPr>
        <p:sp>
          <p:nvSpPr>
            <p:cNvPr id="53"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a:p>
          </p:txBody>
        </p:sp>
        <p:sp>
          <p:nvSpPr>
            <p:cNvPr id="54"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B0F0"/>
              </a:solidFill>
              <a:prstDash val="solid"/>
              <a:round/>
              <a:headEnd type="none" w="med" len="med"/>
              <a:tailEnd type="none" w="med" len="med"/>
            </a:ln>
            <a:effectLst/>
          </p:spPr>
          <p:txBody>
            <a:bodyPr lIns="45720" rIns="45720"/>
            <a:lstStyle/>
            <a:p>
              <a:endParaRPr lang="de-DE"/>
            </a:p>
          </p:txBody>
        </p:sp>
      </p:grpSp>
      <p:cxnSp>
        <p:nvCxnSpPr>
          <p:cNvPr id="55" name="Straight Connector 54"/>
          <p:cNvCxnSpPr/>
          <p:nvPr/>
        </p:nvCxnSpPr>
        <p:spPr>
          <a:xfrm>
            <a:off x="5157809" y="5388535"/>
            <a:ext cx="29685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Right Arrow 55"/>
          <p:cNvSpPr/>
          <p:nvPr/>
        </p:nvSpPr>
        <p:spPr bwMode="gray">
          <a:xfrm>
            <a:off x="8257246" y="4851603"/>
            <a:ext cx="662082" cy="368877"/>
          </a:xfrm>
          <a:prstGeom prst="rightArrow">
            <a:avLst/>
          </a:prstGeom>
          <a:solidFill>
            <a:srgbClr val="778888">
              <a:lumMod val="20000"/>
              <a:lumOff val="80000"/>
            </a:srgb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dirty="0"/>
          </a:p>
        </p:txBody>
      </p:sp>
      <p:cxnSp>
        <p:nvCxnSpPr>
          <p:cNvPr id="57" name="Straight Connector 56"/>
          <p:cNvCxnSpPr/>
          <p:nvPr/>
        </p:nvCxnSpPr>
        <p:spPr>
          <a:xfrm flipV="1">
            <a:off x="9227950" y="5395815"/>
            <a:ext cx="1024816" cy="263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8" name="Group 4"/>
          <p:cNvGrpSpPr>
            <a:grpSpLocks/>
          </p:cNvGrpSpPr>
          <p:nvPr/>
        </p:nvGrpSpPr>
        <p:grpSpPr bwMode="auto">
          <a:xfrm>
            <a:off x="9306299" y="4755350"/>
            <a:ext cx="910913" cy="586438"/>
            <a:chOff x="984" y="1875"/>
            <a:chExt cx="3840" cy="730"/>
          </a:xfrm>
          <a:effectLst>
            <a:outerShdw blurRad="50800" dist="38100" dir="2700000" algn="tl" rotWithShape="0">
              <a:prstClr val="black">
                <a:alpha val="40000"/>
              </a:prstClr>
            </a:outerShdw>
          </a:effectLst>
        </p:grpSpPr>
        <p:sp>
          <p:nvSpPr>
            <p:cNvPr id="59" name="Freeform 5"/>
            <p:cNvSpPr>
              <a:spLocks/>
            </p:cNvSpPr>
            <p:nvPr/>
          </p:nvSpPr>
          <p:spPr bwMode="auto">
            <a:xfrm>
              <a:off x="2946" y="1875"/>
              <a:ext cx="1878" cy="730"/>
            </a:xfrm>
            <a:custGeom>
              <a:avLst/>
              <a:gdLst/>
              <a:ahLst/>
              <a:cxnLst>
                <a:cxn ang="0">
                  <a:pos x="900" y="720"/>
                </a:cxn>
                <a:cxn ang="0">
                  <a:pos x="805" y="712"/>
                </a:cxn>
                <a:cxn ang="0">
                  <a:pos x="758" y="704"/>
                </a:cxn>
                <a:cxn ang="0">
                  <a:pos x="711" y="691"/>
                </a:cxn>
                <a:cxn ang="0">
                  <a:pos x="663" y="675"/>
                </a:cxn>
                <a:cxn ang="0">
                  <a:pos x="615" y="653"/>
                </a:cxn>
                <a:cxn ang="0">
                  <a:pos x="568" y="623"/>
                </a:cxn>
                <a:cxn ang="0">
                  <a:pos x="473" y="540"/>
                </a:cxn>
                <a:cxn ang="0">
                  <a:pos x="378" y="422"/>
                </a:cxn>
                <a:cxn ang="0">
                  <a:pos x="284" y="281"/>
                </a:cxn>
                <a:cxn ang="0">
                  <a:pos x="236" y="209"/>
                </a:cxn>
                <a:cxn ang="0">
                  <a:pos x="189" y="142"/>
                </a:cxn>
                <a:cxn ang="0">
                  <a:pos x="142" y="83"/>
                </a:cxn>
                <a:cxn ang="0">
                  <a:pos x="94" y="38"/>
                </a:cxn>
                <a:cxn ang="0">
                  <a:pos x="47" y="9"/>
                </a:cxn>
                <a:cxn ang="0">
                  <a:pos x="0" y="0"/>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a:p>
          </p:txBody>
        </p:sp>
        <p:sp>
          <p:nvSpPr>
            <p:cNvPr id="60" name="Freeform 6"/>
            <p:cNvSpPr>
              <a:spLocks/>
            </p:cNvSpPr>
            <p:nvPr/>
          </p:nvSpPr>
          <p:spPr bwMode="auto">
            <a:xfrm>
              <a:off x="984" y="1875"/>
              <a:ext cx="1980" cy="730"/>
            </a:xfrm>
            <a:custGeom>
              <a:avLst/>
              <a:gdLst/>
              <a:ahLst/>
              <a:cxnLst>
                <a:cxn ang="0">
                  <a:pos x="0" y="720"/>
                </a:cxn>
                <a:cxn ang="0">
                  <a:pos x="95" y="712"/>
                </a:cxn>
                <a:cxn ang="0">
                  <a:pos x="142" y="704"/>
                </a:cxn>
                <a:cxn ang="0">
                  <a:pos x="189" y="691"/>
                </a:cxn>
                <a:cxn ang="0">
                  <a:pos x="237" y="675"/>
                </a:cxn>
                <a:cxn ang="0">
                  <a:pos x="284" y="653"/>
                </a:cxn>
                <a:cxn ang="0">
                  <a:pos x="331" y="623"/>
                </a:cxn>
                <a:cxn ang="0">
                  <a:pos x="426" y="540"/>
                </a:cxn>
                <a:cxn ang="0">
                  <a:pos x="521" y="422"/>
                </a:cxn>
                <a:cxn ang="0">
                  <a:pos x="616" y="281"/>
                </a:cxn>
                <a:cxn ang="0">
                  <a:pos x="663" y="209"/>
                </a:cxn>
                <a:cxn ang="0">
                  <a:pos x="710" y="142"/>
                </a:cxn>
                <a:cxn ang="0">
                  <a:pos x="757" y="83"/>
                </a:cxn>
                <a:cxn ang="0">
                  <a:pos x="805" y="38"/>
                </a:cxn>
                <a:cxn ang="0">
                  <a:pos x="852" y="9"/>
                </a:cxn>
                <a:cxn ang="0">
                  <a:pos x="900" y="0"/>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25400" cap="rnd" cmpd="sng">
              <a:solidFill>
                <a:srgbClr val="002060"/>
              </a:solidFill>
              <a:prstDash val="solid"/>
              <a:round/>
              <a:headEnd type="none" w="med" len="med"/>
              <a:tailEnd type="none" w="med" len="med"/>
            </a:ln>
            <a:effectLst/>
          </p:spPr>
          <p:txBody>
            <a:bodyPr lIns="45720" rIns="45720"/>
            <a:lstStyle/>
            <a:p>
              <a:endParaRPr lang="de-DE"/>
            </a:p>
          </p:txBody>
        </p:sp>
      </p:grpSp>
      <p:sp>
        <p:nvSpPr>
          <p:cNvPr id="61" name="TextBox 60"/>
          <p:cNvSpPr txBox="1"/>
          <p:nvPr/>
        </p:nvSpPr>
        <p:spPr>
          <a:xfrm>
            <a:off x="4951256" y="5410626"/>
            <a:ext cx="3705108" cy="257369"/>
          </a:xfrm>
          <a:prstGeom prst="rect">
            <a:avLst/>
          </a:prstGeom>
          <a:noFill/>
        </p:spPr>
        <p:txBody>
          <a:bodyPr wrap="none" lIns="36000" tIns="36000" rIns="36000" bIns="36000" rtlCol="0">
            <a:spAutoFit/>
          </a:bodyPr>
          <a:lstStyle/>
          <a:p>
            <a:pPr algn="l"/>
            <a:r>
              <a:rPr lang="en-US" sz="1200" dirty="0"/>
              <a:t>Process is highly variable and out of specification</a:t>
            </a:r>
          </a:p>
        </p:txBody>
      </p:sp>
      <p:sp>
        <p:nvSpPr>
          <p:cNvPr id="62" name="TextBox 61"/>
          <p:cNvSpPr txBox="1"/>
          <p:nvPr/>
        </p:nvSpPr>
        <p:spPr>
          <a:xfrm>
            <a:off x="9022902" y="5398450"/>
            <a:ext cx="1423219" cy="442035"/>
          </a:xfrm>
          <a:prstGeom prst="rect">
            <a:avLst/>
          </a:prstGeom>
          <a:noFill/>
        </p:spPr>
        <p:txBody>
          <a:bodyPr wrap="square" lIns="36000" tIns="36000" rIns="36000" bIns="36000" rtlCol="0">
            <a:spAutoFit/>
          </a:bodyPr>
          <a:lstStyle/>
          <a:p>
            <a:pPr algn="l"/>
            <a:r>
              <a:rPr lang="en-US" sz="1200" dirty="0"/>
              <a:t>Brand new process</a:t>
            </a:r>
          </a:p>
        </p:txBody>
      </p:sp>
      <p:cxnSp>
        <p:nvCxnSpPr>
          <p:cNvPr id="63" name="Straight Connector 62"/>
          <p:cNvCxnSpPr/>
          <p:nvPr/>
        </p:nvCxnSpPr>
        <p:spPr>
          <a:xfrm>
            <a:off x="6379097" y="4619295"/>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64633" y="4619295"/>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472762" y="4619295"/>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058298" y="4619295"/>
            <a:ext cx="0" cy="786796"/>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Explosion 1 4"/>
          <p:cNvSpPr/>
          <p:nvPr/>
        </p:nvSpPr>
        <p:spPr bwMode="gray">
          <a:xfrm>
            <a:off x="6068178" y="4390951"/>
            <a:ext cx="1333987" cy="1046334"/>
          </a:xfrm>
          <a:prstGeom prst="irregularSeal1">
            <a:avLst/>
          </a:prstGeom>
          <a:solidFill>
            <a:srgbClr val="FFC000"/>
          </a:solidFill>
          <a:ln w="6350">
            <a:no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67" name="Title 1"/>
          <p:cNvSpPr txBox="1">
            <a:spLocks/>
          </p:cNvSpPr>
          <p:nvPr/>
        </p:nvSpPr>
        <p:spPr bwMode="auto">
          <a:xfrm>
            <a:off x="228600" y="782862"/>
            <a:ext cx="112702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dirty="0">
                <a:solidFill>
                  <a:schemeClr val="accent1"/>
                </a:solidFill>
                <a:latin typeface="Arial Black" panose="020B0A04020102020204" pitchFamily="34" charset="0"/>
              </a:rPr>
              <a:t>ELIMINATION IS USED IN ONLY A SMALL PERCENTAGE OF WORKSHOPS, WHERE THE PROCESS OR PART OF THE PROCESS IS OUTDATED, REDUNDANT, OR ADDS NO VALUE TO THE AGENCY’S UNIVERSE.</a:t>
            </a:r>
          </a:p>
        </p:txBody>
      </p:sp>
      <p:sp>
        <p:nvSpPr>
          <p:cNvPr id="69" name="Title 1"/>
          <p:cNvSpPr txBox="1">
            <a:spLocks/>
          </p:cNvSpPr>
          <p:nvPr/>
        </p:nvSpPr>
        <p:spPr bwMode="auto">
          <a:xfrm>
            <a:off x="500165" y="4312713"/>
            <a:ext cx="45338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dirty="0">
                <a:solidFill>
                  <a:schemeClr val="tx1"/>
                </a:solidFill>
                <a:latin typeface="Arial" panose="020B0604020202020204" pitchFamily="34" charset="0"/>
                <a:cs typeface="Arial" panose="020B0604020202020204" pitchFamily="34" charset="0"/>
              </a:rPr>
              <a:t>Innovation is used in only a small percentage of workshops, where the process is so dysfunctional that it is scrapped entirely and a new process is developed on a clean sheet basis.</a:t>
            </a:r>
          </a:p>
        </p:txBody>
      </p:sp>
      <p:cxnSp>
        <p:nvCxnSpPr>
          <p:cNvPr id="73" name="Straight Connector 72"/>
          <p:cNvCxnSpPr/>
          <p:nvPr/>
        </p:nvCxnSpPr>
        <p:spPr>
          <a:xfrm>
            <a:off x="1717343" y="3851779"/>
            <a:ext cx="8734950"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172168" y="2074459"/>
            <a:ext cx="3250752" cy="1610435"/>
            <a:chOff x="648168" y="2142698"/>
            <a:chExt cx="3250752" cy="1610435"/>
          </a:xfrm>
        </p:grpSpPr>
        <p:pic>
          <p:nvPicPr>
            <p:cNvPr id="71" name="Picture 70"/>
            <p:cNvPicPr>
              <a:picLocks noChangeAspect="1"/>
            </p:cNvPicPr>
            <p:nvPr/>
          </p:nvPicPr>
          <p:blipFill rotWithShape="1">
            <a:blip r:embed="rId3"/>
            <a:srcRect t="2532" r="55859" b="23490"/>
            <a:stretch/>
          </p:blipFill>
          <p:spPr>
            <a:xfrm>
              <a:off x="721748" y="2142698"/>
              <a:ext cx="3177172" cy="1610435"/>
            </a:xfrm>
            <a:prstGeom prst="rect">
              <a:avLst/>
            </a:prstGeom>
          </p:spPr>
        </p:pic>
        <p:sp>
          <p:nvSpPr>
            <p:cNvPr id="9" name="Rectangle 8"/>
            <p:cNvSpPr/>
            <p:nvPr/>
          </p:nvSpPr>
          <p:spPr bwMode="gray">
            <a:xfrm>
              <a:off x="721748" y="2164096"/>
              <a:ext cx="451959" cy="618557"/>
            </a:xfrm>
            <a:prstGeom prst="rect">
              <a:avLst/>
            </a:prstGeom>
            <a:solidFill>
              <a:schemeClr val="bg1"/>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
          <p:nvSpPr>
            <p:cNvPr id="74" name="Rectangle 73"/>
            <p:cNvSpPr/>
            <p:nvPr/>
          </p:nvSpPr>
          <p:spPr bwMode="gray">
            <a:xfrm>
              <a:off x="648168" y="3112358"/>
              <a:ext cx="451959" cy="618557"/>
            </a:xfrm>
            <a:prstGeom prst="rect">
              <a:avLst/>
            </a:prstGeom>
            <a:solidFill>
              <a:schemeClr val="bg1"/>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grpSp>
      <p:sp>
        <p:nvSpPr>
          <p:cNvPr id="72" name="&quot;No&quot; Symbol 71"/>
          <p:cNvSpPr/>
          <p:nvPr/>
        </p:nvSpPr>
        <p:spPr bwMode="gray">
          <a:xfrm>
            <a:off x="3796235" y="2136207"/>
            <a:ext cx="1734671" cy="591855"/>
          </a:xfrm>
          <a:prstGeom prst="noSmoking">
            <a:avLst>
              <a:gd name="adj" fmla="val 10714"/>
            </a:avLst>
          </a:prstGeom>
          <a:solidFill>
            <a:schemeClr val="accent6"/>
          </a:solidFill>
          <a:ln w="6350">
            <a:noFill/>
            <a:miter lim="800000"/>
            <a:headEnd/>
            <a:tailEnd/>
          </a:ln>
          <a:effectLst>
            <a:outerShdw blurRad="50800" dist="38100" dir="2700000" algn="tl" rotWithShape="0">
              <a:prstClr val="black">
                <a:alpha val="40000"/>
              </a:prstClr>
            </a:outerShdw>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US" sz="16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66479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28392"/>
            <a:ext cx="8723312" cy="1050925"/>
          </a:xfrm>
        </p:spPr>
        <p:txBody>
          <a:bodyPr vert="horz" lIns="91440" tIns="45720" rIns="91440" bIns="45720" rtlCol="0" anchor="b" anchorCtr="0">
            <a:normAutofit/>
          </a:bodyPr>
          <a:lstStyle/>
          <a:p>
            <a:pPr algn="l"/>
            <a:r>
              <a:rPr lang="en-US" dirty="0"/>
              <a:t>BPR Workshop Outcomes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804288777"/>
              </p:ext>
            </p:extLst>
          </p:nvPr>
        </p:nvGraphicFramePr>
        <p:xfrm>
          <a:off x="914400" y="2150554"/>
          <a:ext cx="4891044" cy="3688080"/>
        </p:xfrm>
        <a:graphic>
          <a:graphicData uri="http://schemas.openxmlformats.org/drawingml/2006/table">
            <a:tbl>
              <a:tblPr firstRow="1" bandRow="1">
                <a:tableStyleId>{5C22544A-7EE6-4342-B048-85BDC9FD1C3A}</a:tableStyleId>
              </a:tblPr>
              <a:tblGrid>
                <a:gridCol w="1069619">
                  <a:extLst>
                    <a:ext uri="{9D8B030D-6E8A-4147-A177-3AD203B41FA5}">
                      <a16:colId xmlns:a16="http://schemas.microsoft.com/office/drawing/2014/main" val="20000"/>
                    </a:ext>
                  </a:extLst>
                </a:gridCol>
                <a:gridCol w="3821425">
                  <a:extLst>
                    <a:ext uri="{9D8B030D-6E8A-4147-A177-3AD203B41FA5}">
                      <a16:colId xmlns:a16="http://schemas.microsoft.com/office/drawing/2014/main" val="20001"/>
                    </a:ext>
                  </a:extLst>
                </a:gridCol>
              </a:tblGrid>
              <a:tr h="9144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latin typeface="+mn-lt"/>
                        </a:rPr>
                        <a:t>Faster processing for internal and external stakeholders. For</a:t>
                      </a:r>
                      <a:r>
                        <a:rPr lang="en-US" sz="1400" b="0" baseline="0" dirty="0">
                          <a:solidFill>
                            <a:schemeClr val="tx1"/>
                          </a:solidFill>
                          <a:latin typeface="+mn-lt"/>
                        </a:rPr>
                        <a:t> example, a</a:t>
                      </a:r>
                      <a:r>
                        <a:rPr lang="en-US" sz="1400" b="0" dirty="0">
                          <a:solidFill>
                            <a:schemeClr val="tx1"/>
                          </a:solidFill>
                          <a:latin typeface="+mn-lt"/>
                        </a:rPr>
                        <a:t> 61%</a:t>
                      </a:r>
                      <a:r>
                        <a:rPr lang="en-US" sz="1400" b="0" baseline="0" dirty="0">
                          <a:solidFill>
                            <a:schemeClr val="tx1"/>
                          </a:solidFill>
                          <a:latin typeface="+mn-lt"/>
                        </a:rPr>
                        <a:t> reduction in overall time to process an application.</a:t>
                      </a:r>
                      <a:endParaRPr lang="en-US" sz="14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144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a:solidFill>
                            <a:schemeClr val="tx1"/>
                          </a:solidFill>
                          <a:latin typeface="Arial" pitchFamily="34" charset="0"/>
                          <a:cs typeface="Arial" pitchFamily="34" charset="0"/>
                        </a:rPr>
                        <a:t>More manageable staff workloads for current staffing levels. Increased capacity due</a:t>
                      </a:r>
                      <a:r>
                        <a:rPr lang="en-US" sz="1400" kern="0" baseline="0" dirty="0">
                          <a:solidFill>
                            <a:schemeClr val="tx1"/>
                          </a:solidFill>
                          <a:latin typeface="Arial" pitchFamily="34" charset="0"/>
                          <a:cs typeface="Arial" pitchFamily="34" charset="0"/>
                        </a:rPr>
                        <a:t> to elimination of defects and rework loops.</a:t>
                      </a:r>
                      <a:endParaRPr lang="en-US" sz="1400" kern="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144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0" fontAlgn="auto" latinLnBrk="0" hangingPunct="0">
                        <a:lnSpc>
                          <a:spcPct val="100000"/>
                        </a:lnSpc>
                        <a:spcBef>
                          <a:spcPct val="20000"/>
                        </a:spcBef>
                        <a:spcAft>
                          <a:spcPts val="0"/>
                        </a:spcAft>
                        <a:buClrTx/>
                        <a:buSzPct val="100000"/>
                        <a:buFont typeface="Arial" panose="020B0604020202020204" pitchFamily="34" charset="0"/>
                        <a:buNone/>
                        <a:tabLst/>
                        <a:defRPr/>
                      </a:pPr>
                      <a:r>
                        <a:rPr lang="en-US" sz="1400" kern="0" dirty="0">
                          <a:solidFill>
                            <a:schemeClr val="tx1"/>
                          </a:solidFill>
                          <a:latin typeface="Arial" pitchFamily="34" charset="0"/>
                          <a:cs typeface="Arial" pitchFamily="34" charset="0"/>
                        </a:rPr>
                        <a:t>Improved simplicity / clarity / user-friendliness of public-facing</a:t>
                      </a:r>
                      <a:r>
                        <a:rPr lang="en-US" sz="1400" kern="0" baseline="0" dirty="0">
                          <a:solidFill>
                            <a:schemeClr val="tx1"/>
                          </a:solidFill>
                          <a:latin typeface="Arial" pitchFamily="34" charset="0"/>
                          <a:cs typeface="Arial" pitchFamily="34" charset="0"/>
                        </a:rPr>
                        <a:t> materials.</a:t>
                      </a:r>
                      <a:endParaRPr lang="en-US" sz="1400" kern="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a:solidFill>
                            <a:schemeClr val="tx1"/>
                          </a:solidFill>
                          <a:latin typeface="Arial" pitchFamily="34" charset="0"/>
                          <a:cs typeface="Arial" pitchFamily="34" charset="0"/>
                        </a:rPr>
                        <a:t>Improved ability to use metrics to assess program performance and identify process pain points, bottlenecks, etc.</a:t>
                      </a:r>
                      <a:r>
                        <a:rPr lang="en-US" sz="1400" kern="0" baseline="0" dirty="0">
                          <a:solidFill>
                            <a:schemeClr val="tx1"/>
                          </a:solidFill>
                          <a:latin typeface="Arial" pitchFamily="34" charset="0"/>
                          <a:cs typeface="Arial" pitchFamily="34" charset="0"/>
                        </a:rPr>
                        <a:t> </a:t>
                      </a:r>
                      <a:endParaRPr lang="en-US" sz="1400" kern="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36" name="Group 35"/>
          <p:cNvGrpSpPr/>
          <p:nvPr/>
        </p:nvGrpSpPr>
        <p:grpSpPr>
          <a:xfrm>
            <a:off x="1210734" y="2393031"/>
            <a:ext cx="581079" cy="581079"/>
            <a:chOff x="462861" y="4615853"/>
            <a:chExt cx="581079" cy="581079"/>
          </a:xfrm>
          <a:effectLst/>
        </p:grpSpPr>
        <p:sp>
          <p:nvSpPr>
            <p:cNvPr id="37" name="Oval 33"/>
            <p:cNvSpPr>
              <a:spLocks noChangeArrowheads="1"/>
            </p:cNvSpPr>
            <p:nvPr/>
          </p:nvSpPr>
          <p:spPr bwMode="auto">
            <a:xfrm>
              <a:off x="473871" y="4626864"/>
              <a:ext cx="559059" cy="559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38" name="Freeform 34"/>
            <p:cNvSpPr>
              <a:spLocks noEditPoints="1"/>
            </p:cNvSpPr>
            <p:nvPr/>
          </p:nvSpPr>
          <p:spPr bwMode="auto">
            <a:xfrm>
              <a:off x="462861" y="4615853"/>
              <a:ext cx="581079" cy="581079"/>
            </a:xfrm>
            <a:custGeom>
              <a:avLst/>
              <a:gdLst>
                <a:gd name="T0" fmla="*/ 0 w 416"/>
                <a:gd name="T1" fmla="*/ 208 h 416"/>
                <a:gd name="T2" fmla="*/ 208 w 416"/>
                <a:gd name="T3" fmla="*/ 0 h 416"/>
                <a:gd name="T4" fmla="*/ 208 w 416"/>
                <a:gd name="T5" fmla="*/ 0 h 416"/>
                <a:gd name="T6" fmla="*/ 416 w 416"/>
                <a:gd name="T7" fmla="*/ 208 h 416"/>
                <a:gd name="T8" fmla="*/ 416 w 416"/>
                <a:gd name="T9" fmla="*/ 208 h 416"/>
                <a:gd name="T10" fmla="*/ 208 w 416"/>
                <a:gd name="T11" fmla="*/ 416 h 416"/>
                <a:gd name="T12" fmla="*/ 208 w 416"/>
                <a:gd name="T13" fmla="*/ 416 h 416"/>
                <a:gd name="T14" fmla="*/ 0 w 416"/>
                <a:gd name="T15" fmla="*/ 208 h 416"/>
                <a:gd name="T16" fmla="*/ 73 w 416"/>
                <a:gd name="T17" fmla="*/ 72 h 416"/>
                <a:gd name="T18" fmla="*/ 16 w 416"/>
                <a:gd name="T19" fmla="*/ 208 h 416"/>
                <a:gd name="T20" fmla="*/ 16 w 416"/>
                <a:gd name="T21" fmla="*/ 208 h 416"/>
                <a:gd name="T22" fmla="*/ 73 w 416"/>
                <a:gd name="T23" fmla="*/ 343 h 416"/>
                <a:gd name="T24" fmla="*/ 73 w 416"/>
                <a:gd name="T25" fmla="*/ 343 h 416"/>
                <a:gd name="T26" fmla="*/ 208 w 416"/>
                <a:gd name="T27" fmla="*/ 400 h 416"/>
                <a:gd name="T28" fmla="*/ 208 w 416"/>
                <a:gd name="T29" fmla="*/ 400 h 416"/>
                <a:gd name="T30" fmla="*/ 344 w 416"/>
                <a:gd name="T31" fmla="*/ 343 h 416"/>
                <a:gd name="T32" fmla="*/ 344 w 416"/>
                <a:gd name="T33" fmla="*/ 343 h 416"/>
                <a:gd name="T34" fmla="*/ 400 w 416"/>
                <a:gd name="T35" fmla="*/ 208 h 416"/>
                <a:gd name="T36" fmla="*/ 400 w 416"/>
                <a:gd name="T37" fmla="*/ 208 h 416"/>
                <a:gd name="T38" fmla="*/ 344 w 416"/>
                <a:gd name="T39" fmla="*/ 72 h 416"/>
                <a:gd name="T40" fmla="*/ 344 w 416"/>
                <a:gd name="T41" fmla="*/ 72 h 416"/>
                <a:gd name="T42" fmla="*/ 208 w 416"/>
                <a:gd name="T43" fmla="*/ 16 h 416"/>
                <a:gd name="T44" fmla="*/ 208 w 416"/>
                <a:gd name="T45" fmla="*/ 16 h 416"/>
                <a:gd name="T46" fmla="*/ 73 w 416"/>
                <a:gd name="T47" fmla="*/ 7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416">
                  <a:moveTo>
                    <a:pt x="0" y="208"/>
                  </a:moveTo>
                  <a:cubicBezTo>
                    <a:pt x="0" y="93"/>
                    <a:pt x="94" y="0"/>
                    <a:pt x="208" y="0"/>
                  </a:cubicBezTo>
                  <a:cubicBezTo>
                    <a:pt x="208" y="0"/>
                    <a:pt x="208" y="0"/>
                    <a:pt x="208" y="0"/>
                  </a:cubicBezTo>
                  <a:cubicBezTo>
                    <a:pt x="323" y="0"/>
                    <a:pt x="416" y="93"/>
                    <a:pt x="416" y="208"/>
                  </a:cubicBezTo>
                  <a:cubicBezTo>
                    <a:pt x="416" y="208"/>
                    <a:pt x="416" y="208"/>
                    <a:pt x="416" y="208"/>
                  </a:cubicBezTo>
                  <a:cubicBezTo>
                    <a:pt x="416" y="323"/>
                    <a:pt x="323" y="416"/>
                    <a:pt x="208" y="416"/>
                  </a:cubicBezTo>
                  <a:cubicBezTo>
                    <a:pt x="208" y="416"/>
                    <a:pt x="208" y="416"/>
                    <a:pt x="208" y="416"/>
                  </a:cubicBezTo>
                  <a:cubicBezTo>
                    <a:pt x="94" y="416"/>
                    <a:pt x="0" y="323"/>
                    <a:pt x="0" y="208"/>
                  </a:cubicBezTo>
                  <a:close/>
                  <a:moveTo>
                    <a:pt x="73" y="72"/>
                  </a:moveTo>
                  <a:cubicBezTo>
                    <a:pt x="38" y="107"/>
                    <a:pt x="16" y="155"/>
                    <a:pt x="16" y="208"/>
                  </a:cubicBezTo>
                  <a:cubicBezTo>
                    <a:pt x="16" y="208"/>
                    <a:pt x="16" y="208"/>
                    <a:pt x="16" y="208"/>
                  </a:cubicBezTo>
                  <a:cubicBezTo>
                    <a:pt x="16" y="261"/>
                    <a:pt x="38" y="309"/>
                    <a:pt x="73" y="343"/>
                  </a:cubicBezTo>
                  <a:cubicBezTo>
                    <a:pt x="73" y="343"/>
                    <a:pt x="73" y="343"/>
                    <a:pt x="73" y="343"/>
                  </a:cubicBezTo>
                  <a:cubicBezTo>
                    <a:pt x="107" y="378"/>
                    <a:pt x="155" y="400"/>
                    <a:pt x="208" y="400"/>
                  </a:cubicBezTo>
                  <a:cubicBezTo>
                    <a:pt x="208" y="400"/>
                    <a:pt x="208" y="400"/>
                    <a:pt x="208" y="400"/>
                  </a:cubicBezTo>
                  <a:cubicBezTo>
                    <a:pt x="262" y="400"/>
                    <a:pt x="309" y="378"/>
                    <a:pt x="344" y="343"/>
                  </a:cubicBezTo>
                  <a:cubicBezTo>
                    <a:pt x="344" y="343"/>
                    <a:pt x="344" y="343"/>
                    <a:pt x="344" y="343"/>
                  </a:cubicBezTo>
                  <a:cubicBezTo>
                    <a:pt x="379" y="309"/>
                    <a:pt x="400" y="261"/>
                    <a:pt x="400" y="208"/>
                  </a:cubicBezTo>
                  <a:cubicBezTo>
                    <a:pt x="400" y="208"/>
                    <a:pt x="400" y="208"/>
                    <a:pt x="400" y="208"/>
                  </a:cubicBezTo>
                  <a:cubicBezTo>
                    <a:pt x="400" y="155"/>
                    <a:pt x="379" y="107"/>
                    <a:pt x="344" y="72"/>
                  </a:cubicBezTo>
                  <a:cubicBezTo>
                    <a:pt x="344" y="72"/>
                    <a:pt x="344" y="72"/>
                    <a:pt x="344" y="72"/>
                  </a:cubicBezTo>
                  <a:cubicBezTo>
                    <a:pt x="309" y="37"/>
                    <a:pt x="262" y="16"/>
                    <a:pt x="208" y="16"/>
                  </a:cubicBezTo>
                  <a:cubicBezTo>
                    <a:pt x="208" y="16"/>
                    <a:pt x="208" y="16"/>
                    <a:pt x="208" y="16"/>
                  </a:cubicBezTo>
                  <a:cubicBezTo>
                    <a:pt x="155" y="16"/>
                    <a:pt x="107" y="37"/>
                    <a:pt x="73"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39" name="Oval 35"/>
            <p:cNvSpPr>
              <a:spLocks noChangeArrowheads="1"/>
            </p:cNvSpPr>
            <p:nvPr/>
          </p:nvSpPr>
          <p:spPr bwMode="auto">
            <a:xfrm>
              <a:off x="513018" y="4666010"/>
              <a:ext cx="480766" cy="48076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0" name="Freeform 36"/>
            <p:cNvSpPr>
              <a:spLocks/>
            </p:cNvSpPr>
            <p:nvPr/>
          </p:nvSpPr>
          <p:spPr bwMode="auto">
            <a:xfrm>
              <a:off x="916714" y="4898441"/>
              <a:ext cx="62390" cy="17127"/>
            </a:xfrm>
            <a:custGeom>
              <a:avLst/>
              <a:gdLst>
                <a:gd name="T0" fmla="*/ 6 w 45"/>
                <a:gd name="T1" fmla="*/ 12 h 12"/>
                <a:gd name="T2" fmla="*/ 0 w 45"/>
                <a:gd name="T3" fmla="*/ 6 h 12"/>
                <a:gd name="T4" fmla="*/ 0 w 45"/>
                <a:gd name="T5" fmla="*/ 6 h 12"/>
                <a:gd name="T6" fmla="*/ 6 w 45"/>
                <a:gd name="T7" fmla="*/ 0 h 12"/>
                <a:gd name="T8" fmla="*/ 6 w 45"/>
                <a:gd name="T9" fmla="*/ 0 h 12"/>
                <a:gd name="T10" fmla="*/ 39 w 45"/>
                <a:gd name="T11" fmla="*/ 0 h 12"/>
                <a:gd name="T12" fmla="*/ 45 w 45"/>
                <a:gd name="T13" fmla="*/ 6 h 12"/>
                <a:gd name="T14" fmla="*/ 45 w 45"/>
                <a:gd name="T15" fmla="*/ 6 h 12"/>
                <a:gd name="T16" fmla="*/ 39 w 45"/>
                <a:gd name="T17" fmla="*/ 12 h 12"/>
                <a:gd name="T18" fmla="*/ 39 w 45"/>
                <a:gd name="T19" fmla="*/ 12 h 12"/>
                <a:gd name="T20" fmla="*/ 6 w 45"/>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2">
                  <a:moveTo>
                    <a:pt x="6" y="12"/>
                  </a:moveTo>
                  <a:cubicBezTo>
                    <a:pt x="3" y="12"/>
                    <a:pt x="0" y="9"/>
                    <a:pt x="0" y="6"/>
                  </a:cubicBezTo>
                  <a:cubicBezTo>
                    <a:pt x="0" y="6"/>
                    <a:pt x="0" y="6"/>
                    <a:pt x="0" y="6"/>
                  </a:cubicBezTo>
                  <a:cubicBezTo>
                    <a:pt x="0" y="2"/>
                    <a:pt x="3" y="0"/>
                    <a:pt x="6" y="0"/>
                  </a:cubicBezTo>
                  <a:cubicBezTo>
                    <a:pt x="6" y="0"/>
                    <a:pt x="6" y="0"/>
                    <a:pt x="6" y="0"/>
                  </a:cubicBezTo>
                  <a:cubicBezTo>
                    <a:pt x="39" y="0"/>
                    <a:pt x="39" y="0"/>
                    <a:pt x="39" y="0"/>
                  </a:cubicBezTo>
                  <a:cubicBezTo>
                    <a:pt x="42" y="0"/>
                    <a:pt x="45" y="2"/>
                    <a:pt x="45" y="6"/>
                  </a:cubicBezTo>
                  <a:cubicBezTo>
                    <a:pt x="45" y="6"/>
                    <a:pt x="45" y="6"/>
                    <a:pt x="45" y="6"/>
                  </a:cubicBezTo>
                  <a:cubicBezTo>
                    <a:pt x="45" y="9"/>
                    <a:pt x="42" y="12"/>
                    <a:pt x="39" y="12"/>
                  </a:cubicBezTo>
                  <a:cubicBezTo>
                    <a:pt x="39" y="12"/>
                    <a:pt x="39" y="12"/>
                    <a:pt x="39" y="12"/>
                  </a:cubicBezTo>
                  <a:cubicBezTo>
                    <a:pt x="6" y="12"/>
                    <a:pt x="6"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1" name="Freeform 37"/>
            <p:cNvSpPr>
              <a:spLocks/>
            </p:cNvSpPr>
            <p:nvPr/>
          </p:nvSpPr>
          <p:spPr bwMode="auto">
            <a:xfrm>
              <a:off x="528920" y="4898441"/>
              <a:ext cx="61166" cy="17127"/>
            </a:xfrm>
            <a:custGeom>
              <a:avLst/>
              <a:gdLst>
                <a:gd name="T0" fmla="*/ 6 w 44"/>
                <a:gd name="T1" fmla="*/ 12 h 12"/>
                <a:gd name="T2" fmla="*/ 0 w 44"/>
                <a:gd name="T3" fmla="*/ 6 h 12"/>
                <a:gd name="T4" fmla="*/ 0 w 44"/>
                <a:gd name="T5" fmla="*/ 6 h 12"/>
                <a:gd name="T6" fmla="*/ 6 w 44"/>
                <a:gd name="T7" fmla="*/ 0 h 12"/>
                <a:gd name="T8" fmla="*/ 6 w 44"/>
                <a:gd name="T9" fmla="*/ 0 h 12"/>
                <a:gd name="T10" fmla="*/ 38 w 44"/>
                <a:gd name="T11" fmla="*/ 0 h 12"/>
                <a:gd name="T12" fmla="*/ 44 w 44"/>
                <a:gd name="T13" fmla="*/ 6 h 12"/>
                <a:gd name="T14" fmla="*/ 44 w 44"/>
                <a:gd name="T15" fmla="*/ 6 h 12"/>
                <a:gd name="T16" fmla="*/ 38 w 44"/>
                <a:gd name="T17" fmla="*/ 12 h 12"/>
                <a:gd name="T18" fmla="*/ 38 w 44"/>
                <a:gd name="T19" fmla="*/ 12 h 12"/>
                <a:gd name="T20" fmla="*/ 6 w 4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2">
                  <a:moveTo>
                    <a:pt x="6" y="12"/>
                  </a:moveTo>
                  <a:cubicBezTo>
                    <a:pt x="2" y="12"/>
                    <a:pt x="0" y="9"/>
                    <a:pt x="0" y="6"/>
                  </a:cubicBezTo>
                  <a:cubicBezTo>
                    <a:pt x="0" y="6"/>
                    <a:pt x="0" y="6"/>
                    <a:pt x="0" y="6"/>
                  </a:cubicBezTo>
                  <a:cubicBezTo>
                    <a:pt x="0" y="2"/>
                    <a:pt x="2" y="0"/>
                    <a:pt x="6" y="0"/>
                  </a:cubicBezTo>
                  <a:cubicBezTo>
                    <a:pt x="6" y="0"/>
                    <a:pt x="6" y="0"/>
                    <a:pt x="6" y="0"/>
                  </a:cubicBezTo>
                  <a:cubicBezTo>
                    <a:pt x="38" y="0"/>
                    <a:pt x="38" y="0"/>
                    <a:pt x="38" y="0"/>
                  </a:cubicBezTo>
                  <a:cubicBezTo>
                    <a:pt x="42" y="0"/>
                    <a:pt x="44" y="2"/>
                    <a:pt x="44" y="6"/>
                  </a:cubicBezTo>
                  <a:cubicBezTo>
                    <a:pt x="44" y="6"/>
                    <a:pt x="44" y="6"/>
                    <a:pt x="44" y="6"/>
                  </a:cubicBezTo>
                  <a:cubicBezTo>
                    <a:pt x="44" y="9"/>
                    <a:pt x="42" y="12"/>
                    <a:pt x="38" y="12"/>
                  </a:cubicBezTo>
                  <a:cubicBezTo>
                    <a:pt x="38" y="12"/>
                    <a:pt x="38" y="12"/>
                    <a:pt x="38" y="12"/>
                  </a:cubicBezTo>
                  <a:cubicBezTo>
                    <a:pt x="6" y="12"/>
                    <a:pt x="6"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2" name="Freeform 38"/>
            <p:cNvSpPr>
              <a:spLocks/>
            </p:cNvSpPr>
            <p:nvPr/>
          </p:nvSpPr>
          <p:spPr bwMode="auto">
            <a:xfrm>
              <a:off x="745449" y="4679466"/>
              <a:ext cx="15904" cy="61166"/>
            </a:xfrm>
            <a:custGeom>
              <a:avLst/>
              <a:gdLst>
                <a:gd name="T0" fmla="*/ 0 w 12"/>
                <a:gd name="T1" fmla="*/ 38 h 44"/>
                <a:gd name="T2" fmla="*/ 0 w 12"/>
                <a:gd name="T3" fmla="*/ 6 h 44"/>
                <a:gd name="T4" fmla="*/ 6 w 12"/>
                <a:gd name="T5" fmla="*/ 0 h 44"/>
                <a:gd name="T6" fmla="*/ 6 w 12"/>
                <a:gd name="T7" fmla="*/ 0 h 44"/>
                <a:gd name="T8" fmla="*/ 12 w 12"/>
                <a:gd name="T9" fmla="*/ 6 h 44"/>
                <a:gd name="T10" fmla="*/ 12 w 12"/>
                <a:gd name="T11" fmla="*/ 6 h 44"/>
                <a:gd name="T12" fmla="*/ 12 w 12"/>
                <a:gd name="T13" fmla="*/ 38 h 44"/>
                <a:gd name="T14" fmla="*/ 6 w 12"/>
                <a:gd name="T15" fmla="*/ 44 h 44"/>
                <a:gd name="T16" fmla="*/ 6 w 12"/>
                <a:gd name="T17" fmla="*/ 44 h 44"/>
                <a:gd name="T18" fmla="*/ 0 w 12"/>
                <a:gd name="T1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4">
                  <a:moveTo>
                    <a:pt x="0" y="38"/>
                  </a:moveTo>
                  <a:cubicBezTo>
                    <a:pt x="0" y="6"/>
                    <a:pt x="0" y="6"/>
                    <a:pt x="0" y="6"/>
                  </a:cubicBezTo>
                  <a:cubicBezTo>
                    <a:pt x="0" y="2"/>
                    <a:pt x="3" y="0"/>
                    <a:pt x="6" y="0"/>
                  </a:cubicBezTo>
                  <a:cubicBezTo>
                    <a:pt x="6" y="0"/>
                    <a:pt x="6" y="0"/>
                    <a:pt x="6" y="0"/>
                  </a:cubicBezTo>
                  <a:cubicBezTo>
                    <a:pt x="10" y="0"/>
                    <a:pt x="12" y="2"/>
                    <a:pt x="12" y="6"/>
                  </a:cubicBezTo>
                  <a:cubicBezTo>
                    <a:pt x="12" y="6"/>
                    <a:pt x="12" y="6"/>
                    <a:pt x="12" y="6"/>
                  </a:cubicBezTo>
                  <a:cubicBezTo>
                    <a:pt x="12" y="38"/>
                    <a:pt x="12" y="38"/>
                    <a:pt x="12" y="38"/>
                  </a:cubicBezTo>
                  <a:cubicBezTo>
                    <a:pt x="12" y="42"/>
                    <a:pt x="10" y="44"/>
                    <a:pt x="6" y="44"/>
                  </a:cubicBezTo>
                  <a:cubicBezTo>
                    <a:pt x="6" y="44"/>
                    <a:pt x="6" y="44"/>
                    <a:pt x="6" y="44"/>
                  </a:cubicBezTo>
                  <a:cubicBezTo>
                    <a:pt x="3" y="44"/>
                    <a:pt x="0"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3" name="Freeform 39"/>
            <p:cNvSpPr>
              <a:spLocks/>
            </p:cNvSpPr>
            <p:nvPr/>
          </p:nvSpPr>
          <p:spPr bwMode="auto">
            <a:xfrm>
              <a:off x="591310" y="5018327"/>
              <a:ext cx="50157" cy="50157"/>
            </a:xfrm>
            <a:custGeom>
              <a:avLst/>
              <a:gdLst>
                <a:gd name="T0" fmla="*/ 2 w 36"/>
                <a:gd name="T1" fmla="*/ 34 h 36"/>
                <a:gd name="T2" fmla="*/ 2 w 36"/>
                <a:gd name="T3" fmla="*/ 25 h 36"/>
                <a:gd name="T4" fmla="*/ 2 w 36"/>
                <a:gd name="T5" fmla="*/ 25 h 36"/>
                <a:gd name="T6" fmla="*/ 25 w 36"/>
                <a:gd name="T7" fmla="*/ 2 h 36"/>
                <a:gd name="T8" fmla="*/ 34 w 36"/>
                <a:gd name="T9" fmla="*/ 2 h 36"/>
                <a:gd name="T10" fmla="*/ 34 w 36"/>
                <a:gd name="T11" fmla="*/ 2 h 36"/>
                <a:gd name="T12" fmla="*/ 34 w 36"/>
                <a:gd name="T13" fmla="*/ 11 h 36"/>
                <a:gd name="T14" fmla="*/ 34 w 36"/>
                <a:gd name="T15" fmla="*/ 11 h 36"/>
                <a:gd name="T16" fmla="*/ 11 w 36"/>
                <a:gd name="T17" fmla="*/ 34 h 36"/>
                <a:gd name="T18" fmla="*/ 6 w 36"/>
                <a:gd name="T19" fmla="*/ 36 h 36"/>
                <a:gd name="T20" fmla="*/ 6 w 36"/>
                <a:gd name="T21" fmla="*/ 36 h 36"/>
                <a:gd name="T22" fmla="*/ 2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 y="34"/>
                  </a:moveTo>
                  <a:cubicBezTo>
                    <a:pt x="0" y="32"/>
                    <a:pt x="0" y="28"/>
                    <a:pt x="2" y="25"/>
                  </a:cubicBezTo>
                  <a:cubicBezTo>
                    <a:pt x="2" y="25"/>
                    <a:pt x="2" y="25"/>
                    <a:pt x="2" y="25"/>
                  </a:cubicBezTo>
                  <a:cubicBezTo>
                    <a:pt x="25" y="2"/>
                    <a:pt x="25" y="2"/>
                    <a:pt x="25" y="2"/>
                  </a:cubicBezTo>
                  <a:cubicBezTo>
                    <a:pt x="28" y="0"/>
                    <a:pt x="31" y="0"/>
                    <a:pt x="34" y="2"/>
                  </a:cubicBezTo>
                  <a:cubicBezTo>
                    <a:pt x="34" y="2"/>
                    <a:pt x="34" y="2"/>
                    <a:pt x="34" y="2"/>
                  </a:cubicBezTo>
                  <a:cubicBezTo>
                    <a:pt x="36" y="5"/>
                    <a:pt x="36" y="9"/>
                    <a:pt x="34" y="11"/>
                  </a:cubicBezTo>
                  <a:cubicBezTo>
                    <a:pt x="34" y="11"/>
                    <a:pt x="34" y="11"/>
                    <a:pt x="34" y="11"/>
                  </a:cubicBezTo>
                  <a:cubicBezTo>
                    <a:pt x="11" y="34"/>
                    <a:pt x="11" y="34"/>
                    <a:pt x="11" y="34"/>
                  </a:cubicBezTo>
                  <a:cubicBezTo>
                    <a:pt x="9" y="35"/>
                    <a:pt x="8" y="36"/>
                    <a:pt x="6" y="36"/>
                  </a:cubicBezTo>
                  <a:cubicBezTo>
                    <a:pt x="6" y="36"/>
                    <a:pt x="6" y="36"/>
                    <a:pt x="6" y="36"/>
                  </a:cubicBezTo>
                  <a:cubicBezTo>
                    <a:pt x="5" y="36"/>
                    <a:pt x="3"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4" name="Freeform 40"/>
            <p:cNvSpPr>
              <a:spLocks/>
            </p:cNvSpPr>
            <p:nvPr/>
          </p:nvSpPr>
          <p:spPr bwMode="auto">
            <a:xfrm>
              <a:off x="866557" y="4743079"/>
              <a:ext cx="50157" cy="50157"/>
            </a:xfrm>
            <a:custGeom>
              <a:avLst/>
              <a:gdLst>
                <a:gd name="T0" fmla="*/ 2 w 36"/>
                <a:gd name="T1" fmla="*/ 34 h 36"/>
                <a:gd name="T2" fmla="*/ 2 w 36"/>
                <a:gd name="T3" fmla="*/ 25 h 36"/>
                <a:gd name="T4" fmla="*/ 2 w 36"/>
                <a:gd name="T5" fmla="*/ 25 h 36"/>
                <a:gd name="T6" fmla="*/ 25 w 36"/>
                <a:gd name="T7" fmla="*/ 2 h 36"/>
                <a:gd name="T8" fmla="*/ 34 w 36"/>
                <a:gd name="T9" fmla="*/ 2 h 36"/>
                <a:gd name="T10" fmla="*/ 34 w 36"/>
                <a:gd name="T11" fmla="*/ 2 h 36"/>
                <a:gd name="T12" fmla="*/ 34 w 36"/>
                <a:gd name="T13" fmla="*/ 11 h 36"/>
                <a:gd name="T14" fmla="*/ 34 w 36"/>
                <a:gd name="T15" fmla="*/ 11 h 36"/>
                <a:gd name="T16" fmla="*/ 11 w 36"/>
                <a:gd name="T17" fmla="*/ 34 h 36"/>
                <a:gd name="T18" fmla="*/ 6 w 36"/>
                <a:gd name="T19" fmla="*/ 36 h 36"/>
                <a:gd name="T20" fmla="*/ 6 w 36"/>
                <a:gd name="T21" fmla="*/ 36 h 36"/>
                <a:gd name="T22" fmla="*/ 2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 y="34"/>
                  </a:moveTo>
                  <a:cubicBezTo>
                    <a:pt x="0" y="32"/>
                    <a:pt x="0" y="28"/>
                    <a:pt x="2" y="25"/>
                  </a:cubicBezTo>
                  <a:cubicBezTo>
                    <a:pt x="2" y="25"/>
                    <a:pt x="2" y="25"/>
                    <a:pt x="2" y="25"/>
                  </a:cubicBezTo>
                  <a:cubicBezTo>
                    <a:pt x="25" y="2"/>
                    <a:pt x="25" y="2"/>
                    <a:pt x="25" y="2"/>
                  </a:cubicBezTo>
                  <a:cubicBezTo>
                    <a:pt x="28" y="0"/>
                    <a:pt x="31" y="0"/>
                    <a:pt x="34" y="2"/>
                  </a:cubicBezTo>
                  <a:cubicBezTo>
                    <a:pt x="34" y="2"/>
                    <a:pt x="34" y="2"/>
                    <a:pt x="34" y="2"/>
                  </a:cubicBezTo>
                  <a:cubicBezTo>
                    <a:pt x="36" y="5"/>
                    <a:pt x="36" y="8"/>
                    <a:pt x="34" y="11"/>
                  </a:cubicBezTo>
                  <a:cubicBezTo>
                    <a:pt x="34" y="11"/>
                    <a:pt x="34" y="11"/>
                    <a:pt x="34" y="11"/>
                  </a:cubicBezTo>
                  <a:cubicBezTo>
                    <a:pt x="11" y="34"/>
                    <a:pt x="11" y="34"/>
                    <a:pt x="11" y="34"/>
                  </a:cubicBezTo>
                  <a:cubicBezTo>
                    <a:pt x="10" y="35"/>
                    <a:pt x="8" y="36"/>
                    <a:pt x="6" y="36"/>
                  </a:cubicBezTo>
                  <a:cubicBezTo>
                    <a:pt x="6" y="36"/>
                    <a:pt x="6" y="36"/>
                    <a:pt x="6" y="36"/>
                  </a:cubicBezTo>
                  <a:cubicBezTo>
                    <a:pt x="5" y="36"/>
                    <a:pt x="3"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5" name="Freeform 41"/>
            <p:cNvSpPr>
              <a:spLocks/>
            </p:cNvSpPr>
            <p:nvPr/>
          </p:nvSpPr>
          <p:spPr bwMode="auto">
            <a:xfrm>
              <a:off x="591310" y="4743079"/>
              <a:ext cx="50157" cy="50157"/>
            </a:xfrm>
            <a:custGeom>
              <a:avLst/>
              <a:gdLst>
                <a:gd name="T0" fmla="*/ 25 w 36"/>
                <a:gd name="T1" fmla="*/ 34 h 36"/>
                <a:gd name="T2" fmla="*/ 2 w 36"/>
                <a:gd name="T3" fmla="*/ 11 h 36"/>
                <a:gd name="T4" fmla="*/ 2 w 36"/>
                <a:gd name="T5" fmla="*/ 2 h 36"/>
                <a:gd name="T6" fmla="*/ 2 w 36"/>
                <a:gd name="T7" fmla="*/ 2 h 36"/>
                <a:gd name="T8" fmla="*/ 11 w 36"/>
                <a:gd name="T9" fmla="*/ 2 h 36"/>
                <a:gd name="T10" fmla="*/ 11 w 36"/>
                <a:gd name="T11" fmla="*/ 2 h 36"/>
                <a:gd name="T12" fmla="*/ 34 w 36"/>
                <a:gd name="T13" fmla="*/ 25 h 36"/>
                <a:gd name="T14" fmla="*/ 34 w 36"/>
                <a:gd name="T15" fmla="*/ 34 h 36"/>
                <a:gd name="T16" fmla="*/ 34 w 36"/>
                <a:gd name="T17" fmla="*/ 34 h 36"/>
                <a:gd name="T18" fmla="*/ 29 w 36"/>
                <a:gd name="T19" fmla="*/ 36 h 36"/>
                <a:gd name="T20" fmla="*/ 29 w 36"/>
                <a:gd name="T21" fmla="*/ 36 h 36"/>
                <a:gd name="T22" fmla="*/ 25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5" y="34"/>
                  </a:moveTo>
                  <a:cubicBezTo>
                    <a:pt x="2" y="11"/>
                    <a:pt x="2" y="11"/>
                    <a:pt x="2" y="11"/>
                  </a:cubicBezTo>
                  <a:cubicBezTo>
                    <a:pt x="0" y="8"/>
                    <a:pt x="0" y="5"/>
                    <a:pt x="2" y="2"/>
                  </a:cubicBezTo>
                  <a:cubicBezTo>
                    <a:pt x="2" y="2"/>
                    <a:pt x="2" y="2"/>
                    <a:pt x="2" y="2"/>
                  </a:cubicBezTo>
                  <a:cubicBezTo>
                    <a:pt x="5" y="0"/>
                    <a:pt x="8" y="0"/>
                    <a:pt x="11" y="2"/>
                  </a:cubicBezTo>
                  <a:cubicBezTo>
                    <a:pt x="11" y="2"/>
                    <a:pt x="11" y="2"/>
                    <a:pt x="11" y="2"/>
                  </a:cubicBezTo>
                  <a:cubicBezTo>
                    <a:pt x="34" y="25"/>
                    <a:pt x="34" y="25"/>
                    <a:pt x="34" y="25"/>
                  </a:cubicBezTo>
                  <a:cubicBezTo>
                    <a:pt x="36" y="28"/>
                    <a:pt x="36" y="32"/>
                    <a:pt x="34" y="34"/>
                  </a:cubicBezTo>
                  <a:cubicBezTo>
                    <a:pt x="34" y="34"/>
                    <a:pt x="34" y="34"/>
                    <a:pt x="34" y="34"/>
                  </a:cubicBezTo>
                  <a:cubicBezTo>
                    <a:pt x="33" y="35"/>
                    <a:pt x="31" y="36"/>
                    <a:pt x="29" y="36"/>
                  </a:cubicBezTo>
                  <a:cubicBezTo>
                    <a:pt x="29" y="36"/>
                    <a:pt x="29" y="36"/>
                    <a:pt x="29" y="36"/>
                  </a:cubicBezTo>
                  <a:cubicBezTo>
                    <a:pt x="28" y="36"/>
                    <a:pt x="26" y="35"/>
                    <a:pt x="2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6" name="Freeform 42"/>
            <p:cNvSpPr>
              <a:spLocks/>
            </p:cNvSpPr>
            <p:nvPr/>
          </p:nvSpPr>
          <p:spPr bwMode="auto">
            <a:xfrm>
              <a:off x="867781" y="5020773"/>
              <a:ext cx="51380" cy="48933"/>
            </a:xfrm>
            <a:custGeom>
              <a:avLst/>
              <a:gdLst>
                <a:gd name="T0" fmla="*/ 26 w 37"/>
                <a:gd name="T1" fmla="*/ 34 h 35"/>
                <a:gd name="T2" fmla="*/ 3 w 37"/>
                <a:gd name="T3" fmla="*/ 10 h 35"/>
                <a:gd name="T4" fmla="*/ 3 w 37"/>
                <a:gd name="T5" fmla="*/ 2 h 35"/>
                <a:gd name="T6" fmla="*/ 3 w 37"/>
                <a:gd name="T7" fmla="*/ 2 h 35"/>
                <a:gd name="T8" fmla="*/ 11 w 37"/>
                <a:gd name="T9" fmla="*/ 2 h 35"/>
                <a:gd name="T10" fmla="*/ 11 w 37"/>
                <a:gd name="T11" fmla="*/ 2 h 35"/>
                <a:gd name="T12" fmla="*/ 34 w 37"/>
                <a:gd name="T13" fmla="*/ 25 h 35"/>
                <a:gd name="T14" fmla="*/ 34 w 37"/>
                <a:gd name="T15" fmla="*/ 34 h 35"/>
                <a:gd name="T16" fmla="*/ 34 w 37"/>
                <a:gd name="T17" fmla="*/ 34 h 35"/>
                <a:gd name="T18" fmla="*/ 30 w 37"/>
                <a:gd name="T19" fmla="*/ 35 h 35"/>
                <a:gd name="T20" fmla="*/ 30 w 37"/>
                <a:gd name="T21" fmla="*/ 35 h 35"/>
                <a:gd name="T22" fmla="*/ 26 w 37"/>
                <a:gd name="T23"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5">
                  <a:moveTo>
                    <a:pt x="26" y="34"/>
                  </a:moveTo>
                  <a:cubicBezTo>
                    <a:pt x="3" y="10"/>
                    <a:pt x="3" y="10"/>
                    <a:pt x="3" y="10"/>
                  </a:cubicBezTo>
                  <a:cubicBezTo>
                    <a:pt x="0" y="8"/>
                    <a:pt x="0" y="4"/>
                    <a:pt x="3" y="2"/>
                  </a:cubicBezTo>
                  <a:cubicBezTo>
                    <a:pt x="3" y="2"/>
                    <a:pt x="3" y="2"/>
                    <a:pt x="3" y="2"/>
                  </a:cubicBezTo>
                  <a:cubicBezTo>
                    <a:pt x="5" y="0"/>
                    <a:pt x="9" y="0"/>
                    <a:pt x="11" y="2"/>
                  </a:cubicBezTo>
                  <a:cubicBezTo>
                    <a:pt x="11" y="2"/>
                    <a:pt x="11" y="2"/>
                    <a:pt x="11" y="2"/>
                  </a:cubicBezTo>
                  <a:cubicBezTo>
                    <a:pt x="34" y="25"/>
                    <a:pt x="34" y="25"/>
                    <a:pt x="34" y="25"/>
                  </a:cubicBezTo>
                  <a:cubicBezTo>
                    <a:pt x="37" y="27"/>
                    <a:pt x="37" y="31"/>
                    <a:pt x="34" y="34"/>
                  </a:cubicBezTo>
                  <a:cubicBezTo>
                    <a:pt x="34" y="34"/>
                    <a:pt x="34" y="34"/>
                    <a:pt x="34" y="34"/>
                  </a:cubicBezTo>
                  <a:cubicBezTo>
                    <a:pt x="33" y="35"/>
                    <a:pt x="32" y="35"/>
                    <a:pt x="30" y="35"/>
                  </a:cubicBezTo>
                  <a:cubicBezTo>
                    <a:pt x="30" y="35"/>
                    <a:pt x="30" y="35"/>
                    <a:pt x="30" y="35"/>
                  </a:cubicBezTo>
                  <a:cubicBezTo>
                    <a:pt x="29" y="35"/>
                    <a:pt x="27" y="35"/>
                    <a:pt x="26"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7" name="Oval 43"/>
            <p:cNvSpPr>
              <a:spLocks noChangeArrowheads="1"/>
            </p:cNvSpPr>
            <p:nvPr/>
          </p:nvSpPr>
          <p:spPr bwMode="auto">
            <a:xfrm>
              <a:off x="740556" y="4894771"/>
              <a:ext cx="25690" cy="2446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8" name="Freeform 44"/>
            <p:cNvSpPr>
              <a:spLocks/>
            </p:cNvSpPr>
            <p:nvPr/>
          </p:nvSpPr>
          <p:spPr bwMode="auto">
            <a:xfrm>
              <a:off x="752789" y="4804245"/>
              <a:ext cx="101536" cy="101536"/>
            </a:xfrm>
            <a:custGeom>
              <a:avLst/>
              <a:gdLst>
                <a:gd name="T0" fmla="*/ 56 w 83"/>
                <a:gd name="T1" fmla="*/ 13 h 83"/>
                <a:gd name="T2" fmla="*/ 83 w 83"/>
                <a:gd name="T3" fmla="*/ 0 h 83"/>
                <a:gd name="T4" fmla="*/ 70 w 83"/>
                <a:gd name="T5" fmla="*/ 27 h 83"/>
                <a:gd name="T6" fmla="*/ 0 w 83"/>
                <a:gd name="T7" fmla="*/ 83 h 83"/>
                <a:gd name="T8" fmla="*/ 56 w 83"/>
                <a:gd name="T9" fmla="*/ 13 h 83"/>
              </a:gdLst>
              <a:ahLst/>
              <a:cxnLst>
                <a:cxn ang="0">
                  <a:pos x="T0" y="T1"/>
                </a:cxn>
                <a:cxn ang="0">
                  <a:pos x="T2" y="T3"/>
                </a:cxn>
                <a:cxn ang="0">
                  <a:pos x="T4" y="T5"/>
                </a:cxn>
                <a:cxn ang="0">
                  <a:pos x="T6" y="T7"/>
                </a:cxn>
                <a:cxn ang="0">
                  <a:pos x="T8" y="T9"/>
                </a:cxn>
              </a:cxnLst>
              <a:rect l="0" t="0" r="r" b="b"/>
              <a:pathLst>
                <a:path w="83" h="83">
                  <a:moveTo>
                    <a:pt x="56" y="13"/>
                  </a:moveTo>
                  <a:lnTo>
                    <a:pt x="83" y="0"/>
                  </a:lnTo>
                  <a:lnTo>
                    <a:pt x="70" y="27"/>
                  </a:lnTo>
                  <a:lnTo>
                    <a:pt x="0" y="83"/>
                  </a:lnTo>
                  <a:lnTo>
                    <a:pt x="5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49" name="Freeform 45"/>
            <p:cNvSpPr>
              <a:spLocks/>
            </p:cNvSpPr>
            <p:nvPr/>
          </p:nvSpPr>
          <p:spPr bwMode="auto">
            <a:xfrm>
              <a:off x="741779" y="4905781"/>
              <a:ext cx="23244" cy="216528"/>
            </a:xfrm>
            <a:custGeom>
              <a:avLst/>
              <a:gdLst>
                <a:gd name="T0" fmla="*/ 19 w 19"/>
                <a:gd name="T1" fmla="*/ 150 h 177"/>
                <a:gd name="T2" fmla="*/ 9 w 19"/>
                <a:gd name="T3" fmla="*/ 177 h 177"/>
                <a:gd name="T4" fmla="*/ 0 w 19"/>
                <a:gd name="T5" fmla="*/ 150 h 177"/>
                <a:gd name="T6" fmla="*/ 9 w 19"/>
                <a:gd name="T7" fmla="*/ 0 h 177"/>
                <a:gd name="T8" fmla="*/ 19 w 19"/>
                <a:gd name="T9" fmla="*/ 150 h 177"/>
              </a:gdLst>
              <a:ahLst/>
              <a:cxnLst>
                <a:cxn ang="0">
                  <a:pos x="T0" y="T1"/>
                </a:cxn>
                <a:cxn ang="0">
                  <a:pos x="T2" y="T3"/>
                </a:cxn>
                <a:cxn ang="0">
                  <a:pos x="T4" y="T5"/>
                </a:cxn>
                <a:cxn ang="0">
                  <a:pos x="T6" y="T7"/>
                </a:cxn>
                <a:cxn ang="0">
                  <a:pos x="T8" y="T9"/>
                </a:cxn>
              </a:cxnLst>
              <a:rect l="0" t="0" r="r" b="b"/>
              <a:pathLst>
                <a:path w="19" h="177">
                  <a:moveTo>
                    <a:pt x="19" y="150"/>
                  </a:moveTo>
                  <a:lnTo>
                    <a:pt x="9" y="177"/>
                  </a:lnTo>
                  <a:lnTo>
                    <a:pt x="0" y="150"/>
                  </a:lnTo>
                  <a:lnTo>
                    <a:pt x="9" y="0"/>
                  </a:lnTo>
                  <a:lnTo>
                    <a:pt x="1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grpSp>
      <p:grpSp>
        <p:nvGrpSpPr>
          <p:cNvPr id="3" name="Group 2"/>
          <p:cNvGrpSpPr/>
          <p:nvPr/>
        </p:nvGrpSpPr>
        <p:grpSpPr>
          <a:xfrm>
            <a:off x="1225465" y="4106363"/>
            <a:ext cx="621448" cy="581079"/>
            <a:chOff x="1298391" y="2841574"/>
            <a:chExt cx="621448" cy="581079"/>
          </a:xfrm>
          <a:effectLst/>
        </p:grpSpPr>
        <p:sp>
          <p:nvSpPr>
            <p:cNvPr id="50" name="Freeform 197"/>
            <p:cNvSpPr>
              <a:spLocks/>
            </p:cNvSpPr>
            <p:nvPr/>
          </p:nvSpPr>
          <p:spPr bwMode="auto">
            <a:xfrm>
              <a:off x="1309400" y="2852583"/>
              <a:ext cx="446513" cy="559059"/>
            </a:xfrm>
            <a:custGeom>
              <a:avLst/>
              <a:gdLst>
                <a:gd name="T0" fmla="*/ 147 w 365"/>
                <a:gd name="T1" fmla="*/ 0 h 457"/>
                <a:gd name="T2" fmla="*/ 365 w 365"/>
                <a:gd name="T3" fmla="*/ 0 h 457"/>
                <a:gd name="T4" fmla="*/ 365 w 365"/>
                <a:gd name="T5" fmla="*/ 457 h 457"/>
                <a:gd name="T6" fmla="*/ 0 w 365"/>
                <a:gd name="T7" fmla="*/ 457 h 457"/>
                <a:gd name="T8" fmla="*/ 0 w 365"/>
                <a:gd name="T9" fmla="*/ 146 h 457"/>
                <a:gd name="T10" fmla="*/ 147 w 365"/>
                <a:gd name="T11" fmla="*/ 0 h 457"/>
              </a:gdLst>
              <a:ahLst/>
              <a:cxnLst>
                <a:cxn ang="0">
                  <a:pos x="T0" y="T1"/>
                </a:cxn>
                <a:cxn ang="0">
                  <a:pos x="T2" y="T3"/>
                </a:cxn>
                <a:cxn ang="0">
                  <a:pos x="T4" y="T5"/>
                </a:cxn>
                <a:cxn ang="0">
                  <a:pos x="T6" y="T7"/>
                </a:cxn>
                <a:cxn ang="0">
                  <a:pos x="T8" y="T9"/>
                </a:cxn>
                <a:cxn ang="0">
                  <a:pos x="T10" y="T11"/>
                </a:cxn>
              </a:cxnLst>
              <a:rect l="0" t="0" r="r" b="b"/>
              <a:pathLst>
                <a:path w="365" h="457">
                  <a:moveTo>
                    <a:pt x="147" y="0"/>
                  </a:moveTo>
                  <a:lnTo>
                    <a:pt x="365" y="0"/>
                  </a:lnTo>
                  <a:lnTo>
                    <a:pt x="365" y="457"/>
                  </a:lnTo>
                  <a:lnTo>
                    <a:pt x="0" y="457"/>
                  </a:lnTo>
                  <a:lnTo>
                    <a:pt x="0" y="146"/>
                  </a:lnTo>
                  <a:lnTo>
                    <a:pt x="147" y="0"/>
                  </a:lnTo>
                  <a:close/>
                </a:path>
              </a:pathLst>
            </a:custGeom>
            <a:solidFill>
              <a:srgbClr val="FFFFFF"/>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1" name="Freeform 198"/>
            <p:cNvSpPr>
              <a:spLocks/>
            </p:cNvSpPr>
            <p:nvPr/>
          </p:nvSpPr>
          <p:spPr bwMode="auto">
            <a:xfrm>
              <a:off x="1298391" y="2841574"/>
              <a:ext cx="468533" cy="581079"/>
            </a:xfrm>
            <a:custGeom>
              <a:avLst/>
              <a:gdLst>
                <a:gd name="T0" fmla="*/ 0 w 383"/>
                <a:gd name="T1" fmla="*/ 475 h 475"/>
                <a:gd name="T2" fmla="*/ 0 w 383"/>
                <a:gd name="T3" fmla="*/ 155 h 475"/>
                <a:gd name="T4" fmla="*/ 18 w 383"/>
                <a:gd name="T5" fmla="*/ 155 h 475"/>
                <a:gd name="T6" fmla="*/ 18 w 383"/>
                <a:gd name="T7" fmla="*/ 456 h 475"/>
                <a:gd name="T8" fmla="*/ 365 w 383"/>
                <a:gd name="T9" fmla="*/ 456 h 475"/>
                <a:gd name="T10" fmla="*/ 365 w 383"/>
                <a:gd name="T11" fmla="*/ 18 h 475"/>
                <a:gd name="T12" fmla="*/ 156 w 383"/>
                <a:gd name="T13" fmla="*/ 18 h 475"/>
                <a:gd name="T14" fmla="*/ 156 w 383"/>
                <a:gd name="T15" fmla="*/ 0 h 475"/>
                <a:gd name="T16" fmla="*/ 383 w 383"/>
                <a:gd name="T17" fmla="*/ 0 h 475"/>
                <a:gd name="T18" fmla="*/ 383 w 383"/>
                <a:gd name="T19" fmla="*/ 475 h 475"/>
                <a:gd name="T20" fmla="*/ 0 w 383"/>
                <a:gd name="T21" fmla="*/ 475 h 475"/>
                <a:gd name="T22" fmla="*/ 0 w 383"/>
                <a:gd name="T23"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475">
                  <a:moveTo>
                    <a:pt x="0" y="475"/>
                  </a:moveTo>
                  <a:lnTo>
                    <a:pt x="0" y="155"/>
                  </a:lnTo>
                  <a:lnTo>
                    <a:pt x="18" y="155"/>
                  </a:lnTo>
                  <a:lnTo>
                    <a:pt x="18" y="456"/>
                  </a:lnTo>
                  <a:lnTo>
                    <a:pt x="365" y="456"/>
                  </a:lnTo>
                  <a:lnTo>
                    <a:pt x="365" y="18"/>
                  </a:lnTo>
                  <a:lnTo>
                    <a:pt x="156" y="18"/>
                  </a:lnTo>
                  <a:lnTo>
                    <a:pt x="156" y="0"/>
                  </a:lnTo>
                  <a:lnTo>
                    <a:pt x="383" y="0"/>
                  </a:lnTo>
                  <a:lnTo>
                    <a:pt x="383" y="475"/>
                  </a:lnTo>
                  <a:lnTo>
                    <a:pt x="0" y="475"/>
                  </a:lnTo>
                  <a:lnTo>
                    <a:pt x="0" y="475"/>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2" name="Freeform 199"/>
            <p:cNvSpPr>
              <a:spLocks/>
            </p:cNvSpPr>
            <p:nvPr/>
          </p:nvSpPr>
          <p:spPr bwMode="auto">
            <a:xfrm>
              <a:off x="1309400" y="2852583"/>
              <a:ext cx="149245" cy="149245"/>
            </a:xfrm>
            <a:custGeom>
              <a:avLst/>
              <a:gdLst>
                <a:gd name="T0" fmla="*/ 122 w 122"/>
                <a:gd name="T1" fmla="*/ 0 h 122"/>
                <a:gd name="T2" fmla="*/ 122 w 122"/>
                <a:gd name="T3" fmla="*/ 122 h 122"/>
                <a:gd name="T4" fmla="*/ 0 w 122"/>
                <a:gd name="T5" fmla="*/ 122 h 122"/>
                <a:gd name="T6" fmla="*/ 122 w 122"/>
                <a:gd name="T7" fmla="*/ 0 h 122"/>
              </a:gdLst>
              <a:ahLst/>
              <a:cxnLst>
                <a:cxn ang="0">
                  <a:pos x="T0" y="T1"/>
                </a:cxn>
                <a:cxn ang="0">
                  <a:pos x="T2" y="T3"/>
                </a:cxn>
                <a:cxn ang="0">
                  <a:pos x="T4" y="T5"/>
                </a:cxn>
                <a:cxn ang="0">
                  <a:pos x="T6" y="T7"/>
                </a:cxn>
              </a:cxnLst>
              <a:rect l="0" t="0" r="r" b="b"/>
              <a:pathLst>
                <a:path w="122" h="122">
                  <a:moveTo>
                    <a:pt x="122" y="0"/>
                  </a:moveTo>
                  <a:lnTo>
                    <a:pt x="122" y="122"/>
                  </a:lnTo>
                  <a:lnTo>
                    <a:pt x="0" y="122"/>
                  </a:lnTo>
                  <a:lnTo>
                    <a:pt x="1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3" name="Freeform 200"/>
            <p:cNvSpPr>
              <a:spLocks/>
            </p:cNvSpPr>
            <p:nvPr/>
          </p:nvSpPr>
          <p:spPr bwMode="auto">
            <a:xfrm>
              <a:off x="1375460" y="3170647"/>
              <a:ext cx="315617" cy="17127"/>
            </a:xfrm>
            <a:custGeom>
              <a:avLst/>
              <a:gdLst>
                <a:gd name="T0" fmla="*/ 6 w 226"/>
                <a:gd name="T1" fmla="*/ 12 h 12"/>
                <a:gd name="T2" fmla="*/ 0 w 226"/>
                <a:gd name="T3" fmla="*/ 6 h 12"/>
                <a:gd name="T4" fmla="*/ 0 w 226"/>
                <a:gd name="T5" fmla="*/ 6 h 12"/>
                <a:gd name="T6" fmla="*/ 6 w 226"/>
                <a:gd name="T7" fmla="*/ 0 h 12"/>
                <a:gd name="T8" fmla="*/ 6 w 226"/>
                <a:gd name="T9" fmla="*/ 0 h 12"/>
                <a:gd name="T10" fmla="*/ 220 w 226"/>
                <a:gd name="T11" fmla="*/ 0 h 12"/>
                <a:gd name="T12" fmla="*/ 226 w 226"/>
                <a:gd name="T13" fmla="*/ 6 h 12"/>
                <a:gd name="T14" fmla="*/ 226 w 226"/>
                <a:gd name="T15" fmla="*/ 6 h 12"/>
                <a:gd name="T16" fmla="*/ 220 w 226"/>
                <a:gd name="T17" fmla="*/ 12 h 12"/>
                <a:gd name="T18" fmla="*/ 220 w 226"/>
                <a:gd name="T19" fmla="*/ 12 h 12"/>
                <a:gd name="T20" fmla="*/ 6 w 22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4" name="Freeform 201"/>
            <p:cNvSpPr>
              <a:spLocks/>
            </p:cNvSpPr>
            <p:nvPr/>
          </p:nvSpPr>
          <p:spPr bwMode="auto">
            <a:xfrm>
              <a:off x="1375460" y="3122938"/>
              <a:ext cx="315617" cy="17127"/>
            </a:xfrm>
            <a:custGeom>
              <a:avLst/>
              <a:gdLst>
                <a:gd name="T0" fmla="*/ 6 w 226"/>
                <a:gd name="T1" fmla="*/ 12 h 12"/>
                <a:gd name="T2" fmla="*/ 0 w 226"/>
                <a:gd name="T3" fmla="*/ 6 h 12"/>
                <a:gd name="T4" fmla="*/ 0 w 226"/>
                <a:gd name="T5" fmla="*/ 6 h 12"/>
                <a:gd name="T6" fmla="*/ 6 w 226"/>
                <a:gd name="T7" fmla="*/ 0 h 12"/>
                <a:gd name="T8" fmla="*/ 6 w 226"/>
                <a:gd name="T9" fmla="*/ 0 h 12"/>
                <a:gd name="T10" fmla="*/ 220 w 226"/>
                <a:gd name="T11" fmla="*/ 0 h 12"/>
                <a:gd name="T12" fmla="*/ 226 w 226"/>
                <a:gd name="T13" fmla="*/ 6 h 12"/>
                <a:gd name="T14" fmla="*/ 226 w 226"/>
                <a:gd name="T15" fmla="*/ 6 h 12"/>
                <a:gd name="T16" fmla="*/ 220 w 226"/>
                <a:gd name="T17" fmla="*/ 12 h 12"/>
                <a:gd name="T18" fmla="*/ 220 w 226"/>
                <a:gd name="T19" fmla="*/ 12 h 12"/>
                <a:gd name="T20" fmla="*/ 6 w 22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5" name="Freeform 202"/>
            <p:cNvSpPr>
              <a:spLocks/>
            </p:cNvSpPr>
            <p:nvPr/>
          </p:nvSpPr>
          <p:spPr bwMode="auto">
            <a:xfrm>
              <a:off x="1375460" y="3075228"/>
              <a:ext cx="315617" cy="18350"/>
            </a:xfrm>
            <a:custGeom>
              <a:avLst/>
              <a:gdLst>
                <a:gd name="T0" fmla="*/ 6 w 226"/>
                <a:gd name="T1" fmla="*/ 13 h 13"/>
                <a:gd name="T2" fmla="*/ 0 w 226"/>
                <a:gd name="T3" fmla="*/ 7 h 13"/>
                <a:gd name="T4" fmla="*/ 0 w 226"/>
                <a:gd name="T5" fmla="*/ 7 h 13"/>
                <a:gd name="T6" fmla="*/ 6 w 226"/>
                <a:gd name="T7" fmla="*/ 0 h 13"/>
                <a:gd name="T8" fmla="*/ 6 w 226"/>
                <a:gd name="T9" fmla="*/ 0 h 13"/>
                <a:gd name="T10" fmla="*/ 220 w 226"/>
                <a:gd name="T11" fmla="*/ 0 h 13"/>
                <a:gd name="T12" fmla="*/ 226 w 226"/>
                <a:gd name="T13" fmla="*/ 7 h 13"/>
                <a:gd name="T14" fmla="*/ 226 w 226"/>
                <a:gd name="T15" fmla="*/ 7 h 13"/>
                <a:gd name="T16" fmla="*/ 220 w 226"/>
                <a:gd name="T17" fmla="*/ 13 h 13"/>
                <a:gd name="T18" fmla="*/ 220 w 226"/>
                <a:gd name="T19" fmla="*/ 13 h 13"/>
                <a:gd name="T20" fmla="*/ 6 w 22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3">
                  <a:moveTo>
                    <a:pt x="6" y="13"/>
                  </a:moveTo>
                  <a:cubicBezTo>
                    <a:pt x="2" y="13"/>
                    <a:pt x="0" y="10"/>
                    <a:pt x="0" y="7"/>
                  </a:cubicBezTo>
                  <a:cubicBezTo>
                    <a:pt x="0" y="7"/>
                    <a:pt x="0" y="7"/>
                    <a:pt x="0" y="7"/>
                  </a:cubicBezTo>
                  <a:cubicBezTo>
                    <a:pt x="0" y="3"/>
                    <a:pt x="2" y="0"/>
                    <a:pt x="6" y="0"/>
                  </a:cubicBezTo>
                  <a:cubicBezTo>
                    <a:pt x="6" y="0"/>
                    <a:pt x="6" y="0"/>
                    <a:pt x="6" y="0"/>
                  </a:cubicBezTo>
                  <a:cubicBezTo>
                    <a:pt x="220" y="0"/>
                    <a:pt x="220" y="0"/>
                    <a:pt x="220" y="0"/>
                  </a:cubicBezTo>
                  <a:cubicBezTo>
                    <a:pt x="224" y="0"/>
                    <a:pt x="226" y="3"/>
                    <a:pt x="226" y="7"/>
                  </a:cubicBezTo>
                  <a:cubicBezTo>
                    <a:pt x="226" y="7"/>
                    <a:pt x="226" y="7"/>
                    <a:pt x="226" y="7"/>
                  </a:cubicBezTo>
                  <a:cubicBezTo>
                    <a:pt x="226" y="10"/>
                    <a:pt x="224" y="13"/>
                    <a:pt x="220" y="13"/>
                  </a:cubicBezTo>
                  <a:cubicBezTo>
                    <a:pt x="220" y="13"/>
                    <a:pt x="220" y="13"/>
                    <a:pt x="220" y="13"/>
                  </a:cubicBezTo>
                  <a:cubicBezTo>
                    <a:pt x="6" y="13"/>
                    <a:pt x="6" y="13"/>
                    <a:pt x="6" y="13"/>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6" name="Freeform 203"/>
            <p:cNvSpPr>
              <a:spLocks/>
            </p:cNvSpPr>
            <p:nvPr/>
          </p:nvSpPr>
          <p:spPr bwMode="auto">
            <a:xfrm>
              <a:off x="1375460" y="3218357"/>
              <a:ext cx="315617" cy="17127"/>
            </a:xfrm>
            <a:custGeom>
              <a:avLst/>
              <a:gdLst>
                <a:gd name="T0" fmla="*/ 6 w 226"/>
                <a:gd name="T1" fmla="*/ 12 h 12"/>
                <a:gd name="T2" fmla="*/ 0 w 226"/>
                <a:gd name="T3" fmla="*/ 6 h 12"/>
                <a:gd name="T4" fmla="*/ 0 w 226"/>
                <a:gd name="T5" fmla="*/ 6 h 12"/>
                <a:gd name="T6" fmla="*/ 6 w 226"/>
                <a:gd name="T7" fmla="*/ 0 h 12"/>
                <a:gd name="T8" fmla="*/ 6 w 226"/>
                <a:gd name="T9" fmla="*/ 0 h 12"/>
                <a:gd name="T10" fmla="*/ 220 w 226"/>
                <a:gd name="T11" fmla="*/ 0 h 12"/>
                <a:gd name="T12" fmla="*/ 226 w 226"/>
                <a:gd name="T13" fmla="*/ 6 h 12"/>
                <a:gd name="T14" fmla="*/ 226 w 226"/>
                <a:gd name="T15" fmla="*/ 6 h 12"/>
                <a:gd name="T16" fmla="*/ 220 w 226"/>
                <a:gd name="T17" fmla="*/ 12 h 12"/>
                <a:gd name="T18" fmla="*/ 220 w 226"/>
                <a:gd name="T19" fmla="*/ 12 h 12"/>
                <a:gd name="T20" fmla="*/ 6 w 22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7" name="Freeform 204"/>
            <p:cNvSpPr>
              <a:spLocks/>
            </p:cNvSpPr>
            <p:nvPr/>
          </p:nvSpPr>
          <p:spPr bwMode="auto">
            <a:xfrm>
              <a:off x="1375460" y="3266066"/>
              <a:ext cx="166372" cy="15904"/>
            </a:xfrm>
            <a:custGeom>
              <a:avLst/>
              <a:gdLst>
                <a:gd name="T0" fmla="*/ 6 w 119"/>
                <a:gd name="T1" fmla="*/ 12 h 12"/>
                <a:gd name="T2" fmla="*/ 0 w 119"/>
                <a:gd name="T3" fmla="*/ 6 h 12"/>
                <a:gd name="T4" fmla="*/ 0 w 119"/>
                <a:gd name="T5" fmla="*/ 6 h 12"/>
                <a:gd name="T6" fmla="*/ 6 w 119"/>
                <a:gd name="T7" fmla="*/ 0 h 12"/>
                <a:gd name="T8" fmla="*/ 6 w 119"/>
                <a:gd name="T9" fmla="*/ 0 h 12"/>
                <a:gd name="T10" fmla="*/ 113 w 119"/>
                <a:gd name="T11" fmla="*/ 0 h 12"/>
                <a:gd name="T12" fmla="*/ 119 w 119"/>
                <a:gd name="T13" fmla="*/ 6 h 12"/>
                <a:gd name="T14" fmla="*/ 119 w 119"/>
                <a:gd name="T15" fmla="*/ 6 h 12"/>
                <a:gd name="T16" fmla="*/ 113 w 119"/>
                <a:gd name="T17" fmla="*/ 12 h 12"/>
                <a:gd name="T18" fmla="*/ 113 w 119"/>
                <a:gd name="T19" fmla="*/ 12 h 12"/>
                <a:gd name="T20" fmla="*/ 6 w 11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2">
                  <a:moveTo>
                    <a:pt x="6" y="12"/>
                  </a:moveTo>
                  <a:cubicBezTo>
                    <a:pt x="2" y="12"/>
                    <a:pt x="0" y="10"/>
                    <a:pt x="0" y="6"/>
                  </a:cubicBezTo>
                  <a:cubicBezTo>
                    <a:pt x="0" y="6"/>
                    <a:pt x="0" y="6"/>
                    <a:pt x="0" y="6"/>
                  </a:cubicBezTo>
                  <a:cubicBezTo>
                    <a:pt x="0" y="3"/>
                    <a:pt x="2" y="0"/>
                    <a:pt x="6" y="0"/>
                  </a:cubicBezTo>
                  <a:cubicBezTo>
                    <a:pt x="6" y="0"/>
                    <a:pt x="6" y="0"/>
                    <a:pt x="6" y="0"/>
                  </a:cubicBezTo>
                  <a:cubicBezTo>
                    <a:pt x="113" y="0"/>
                    <a:pt x="113" y="0"/>
                    <a:pt x="113" y="0"/>
                  </a:cubicBezTo>
                  <a:cubicBezTo>
                    <a:pt x="117" y="0"/>
                    <a:pt x="119" y="3"/>
                    <a:pt x="119" y="6"/>
                  </a:cubicBezTo>
                  <a:cubicBezTo>
                    <a:pt x="119" y="6"/>
                    <a:pt x="119" y="6"/>
                    <a:pt x="119" y="6"/>
                  </a:cubicBezTo>
                  <a:cubicBezTo>
                    <a:pt x="119" y="10"/>
                    <a:pt x="117" y="12"/>
                    <a:pt x="113" y="12"/>
                  </a:cubicBezTo>
                  <a:cubicBezTo>
                    <a:pt x="113" y="12"/>
                    <a:pt x="113" y="12"/>
                    <a:pt x="113" y="12"/>
                  </a:cubicBezTo>
                  <a:cubicBezTo>
                    <a:pt x="6" y="12"/>
                    <a:pt x="6" y="12"/>
                    <a:pt x="6" y="12"/>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8" name="Oval 206"/>
            <p:cNvSpPr>
              <a:spLocks noChangeArrowheads="1"/>
            </p:cNvSpPr>
            <p:nvPr/>
          </p:nvSpPr>
          <p:spPr bwMode="auto">
            <a:xfrm>
              <a:off x="1621348" y="3124162"/>
              <a:ext cx="298491" cy="298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59" name="Oval 207"/>
            <p:cNvSpPr>
              <a:spLocks noChangeArrowheads="1"/>
            </p:cNvSpPr>
            <p:nvPr/>
          </p:nvSpPr>
          <p:spPr bwMode="auto">
            <a:xfrm>
              <a:off x="1643368" y="3147405"/>
              <a:ext cx="254451" cy="25200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0" name="Freeform 208"/>
            <p:cNvSpPr>
              <a:spLocks/>
            </p:cNvSpPr>
            <p:nvPr/>
          </p:nvSpPr>
          <p:spPr bwMode="auto">
            <a:xfrm>
              <a:off x="1692300" y="3207348"/>
              <a:ext cx="156585" cy="137012"/>
            </a:xfrm>
            <a:custGeom>
              <a:avLst/>
              <a:gdLst>
                <a:gd name="T0" fmla="*/ 35 w 112"/>
                <a:gd name="T1" fmla="*/ 93 h 98"/>
                <a:gd name="T2" fmla="*/ 4 w 112"/>
                <a:gd name="T3" fmla="*/ 51 h 98"/>
                <a:gd name="T4" fmla="*/ 6 w 112"/>
                <a:gd name="T5" fmla="*/ 34 h 98"/>
                <a:gd name="T6" fmla="*/ 6 w 112"/>
                <a:gd name="T7" fmla="*/ 34 h 98"/>
                <a:gd name="T8" fmla="*/ 23 w 112"/>
                <a:gd name="T9" fmla="*/ 36 h 98"/>
                <a:gd name="T10" fmla="*/ 23 w 112"/>
                <a:gd name="T11" fmla="*/ 36 h 98"/>
                <a:gd name="T12" fmla="*/ 45 w 112"/>
                <a:gd name="T13" fmla="*/ 66 h 98"/>
                <a:gd name="T14" fmla="*/ 89 w 112"/>
                <a:gd name="T15" fmla="*/ 7 h 98"/>
                <a:gd name="T16" fmla="*/ 106 w 112"/>
                <a:gd name="T17" fmla="*/ 4 h 98"/>
                <a:gd name="T18" fmla="*/ 106 w 112"/>
                <a:gd name="T19" fmla="*/ 4 h 98"/>
                <a:gd name="T20" fmla="*/ 108 w 112"/>
                <a:gd name="T21" fmla="*/ 21 h 98"/>
                <a:gd name="T22" fmla="*/ 108 w 112"/>
                <a:gd name="T23" fmla="*/ 21 h 98"/>
                <a:gd name="T24" fmla="*/ 55 w 112"/>
                <a:gd name="T25" fmla="*/ 93 h 98"/>
                <a:gd name="T26" fmla="*/ 45 w 112"/>
                <a:gd name="T27" fmla="*/ 98 h 98"/>
                <a:gd name="T28" fmla="*/ 45 w 112"/>
                <a:gd name="T29" fmla="*/ 98 h 98"/>
                <a:gd name="T30" fmla="*/ 35 w 112"/>
                <a:gd name="T3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8">
                  <a:moveTo>
                    <a:pt x="35" y="93"/>
                  </a:moveTo>
                  <a:cubicBezTo>
                    <a:pt x="4" y="51"/>
                    <a:pt x="4" y="51"/>
                    <a:pt x="4" y="51"/>
                  </a:cubicBezTo>
                  <a:cubicBezTo>
                    <a:pt x="0" y="45"/>
                    <a:pt x="1" y="38"/>
                    <a:pt x="6" y="34"/>
                  </a:cubicBezTo>
                  <a:cubicBezTo>
                    <a:pt x="6" y="34"/>
                    <a:pt x="6" y="34"/>
                    <a:pt x="6" y="34"/>
                  </a:cubicBezTo>
                  <a:cubicBezTo>
                    <a:pt x="12" y="30"/>
                    <a:pt x="19" y="31"/>
                    <a:pt x="23" y="36"/>
                  </a:cubicBezTo>
                  <a:cubicBezTo>
                    <a:pt x="23" y="36"/>
                    <a:pt x="23" y="36"/>
                    <a:pt x="23" y="36"/>
                  </a:cubicBezTo>
                  <a:cubicBezTo>
                    <a:pt x="45" y="66"/>
                    <a:pt x="45" y="66"/>
                    <a:pt x="45" y="66"/>
                  </a:cubicBezTo>
                  <a:cubicBezTo>
                    <a:pt x="89" y="7"/>
                    <a:pt x="89" y="7"/>
                    <a:pt x="89" y="7"/>
                  </a:cubicBezTo>
                  <a:cubicBezTo>
                    <a:pt x="93" y="1"/>
                    <a:pt x="100" y="0"/>
                    <a:pt x="106" y="4"/>
                  </a:cubicBezTo>
                  <a:cubicBezTo>
                    <a:pt x="106" y="4"/>
                    <a:pt x="106" y="4"/>
                    <a:pt x="106" y="4"/>
                  </a:cubicBezTo>
                  <a:cubicBezTo>
                    <a:pt x="111" y="8"/>
                    <a:pt x="112" y="16"/>
                    <a:pt x="108" y="21"/>
                  </a:cubicBezTo>
                  <a:cubicBezTo>
                    <a:pt x="108" y="21"/>
                    <a:pt x="108" y="21"/>
                    <a:pt x="108" y="21"/>
                  </a:cubicBezTo>
                  <a:cubicBezTo>
                    <a:pt x="55" y="93"/>
                    <a:pt x="55" y="93"/>
                    <a:pt x="55" y="93"/>
                  </a:cubicBezTo>
                  <a:cubicBezTo>
                    <a:pt x="52" y="96"/>
                    <a:pt x="49" y="98"/>
                    <a:pt x="45" y="98"/>
                  </a:cubicBezTo>
                  <a:cubicBezTo>
                    <a:pt x="45" y="98"/>
                    <a:pt x="45" y="98"/>
                    <a:pt x="45" y="98"/>
                  </a:cubicBezTo>
                  <a:cubicBezTo>
                    <a:pt x="41" y="98"/>
                    <a:pt x="38" y="96"/>
                    <a:pt x="3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grpSp>
      <p:grpSp>
        <p:nvGrpSpPr>
          <p:cNvPr id="62" name="Group 61"/>
          <p:cNvGrpSpPr/>
          <p:nvPr/>
        </p:nvGrpSpPr>
        <p:grpSpPr>
          <a:xfrm>
            <a:off x="1226026" y="5056290"/>
            <a:ext cx="559059" cy="554165"/>
            <a:chOff x="4329113" y="20637"/>
            <a:chExt cx="725488" cy="719138"/>
          </a:xfrm>
          <a:effectLst/>
        </p:grpSpPr>
        <p:sp>
          <p:nvSpPr>
            <p:cNvPr id="63" name="Rectangle 159"/>
            <p:cNvSpPr>
              <a:spLocks noChangeArrowheads="1"/>
            </p:cNvSpPr>
            <p:nvPr/>
          </p:nvSpPr>
          <p:spPr bwMode="auto">
            <a:xfrm>
              <a:off x="4383088" y="90487"/>
              <a:ext cx="619125" cy="433388"/>
            </a:xfrm>
            <a:prstGeom prst="rect">
              <a:avLst/>
            </a:prstGeom>
            <a:solidFill>
              <a:srgbClr val="FFFFFF"/>
            </a:solidFill>
            <a:ln w="9525">
              <a:solidFill>
                <a:schemeClr val="accent1"/>
              </a:solidFill>
              <a:miter lim="800000"/>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4" name="Freeform 160"/>
            <p:cNvSpPr>
              <a:spLocks noEditPoints="1"/>
            </p:cNvSpPr>
            <p:nvPr/>
          </p:nvSpPr>
          <p:spPr bwMode="auto">
            <a:xfrm>
              <a:off x="4368801" y="76200"/>
              <a:ext cx="647700" cy="461963"/>
            </a:xfrm>
            <a:custGeom>
              <a:avLst/>
              <a:gdLst>
                <a:gd name="T0" fmla="*/ 0 w 408"/>
                <a:gd name="T1" fmla="*/ 291 h 291"/>
                <a:gd name="T2" fmla="*/ 0 w 408"/>
                <a:gd name="T3" fmla="*/ 0 h 291"/>
                <a:gd name="T4" fmla="*/ 408 w 408"/>
                <a:gd name="T5" fmla="*/ 0 h 291"/>
                <a:gd name="T6" fmla="*/ 408 w 408"/>
                <a:gd name="T7" fmla="*/ 282 h 291"/>
                <a:gd name="T8" fmla="*/ 408 w 408"/>
                <a:gd name="T9" fmla="*/ 291 h 291"/>
                <a:gd name="T10" fmla="*/ 0 w 408"/>
                <a:gd name="T11" fmla="*/ 291 h 291"/>
                <a:gd name="T12" fmla="*/ 0 w 408"/>
                <a:gd name="T13" fmla="*/ 291 h 291"/>
                <a:gd name="T14" fmla="*/ 399 w 408"/>
                <a:gd name="T15" fmla="*/ 282 h 291"/>
                <a:gd name="T16" fmla="*/ 399 w 408"/>
                <a:gd name="T17" fmla="*/ 273 h 291"/>
                <a:gd name="T18" fmla="*/ 399 w 408"/>
                <a:gd name="T19" fmla="*/ 282 h 291"/>
                <a:gd name="T20" fmla="*/ 399 w 408"/>
                <a:gd name="T21" fmla="*/ 282 h 291"/>
                <a:gd name="T22" fmla="*/ 18 w 408"/>
                <a:gd name="T23" fmla="*/ 273 h 291"/>
                <a:gd name="T24" fmla="*/ 389 w 408"/>
                <a:gd name="T25" fmla="*/ 273 h 291"/>
                <a:gd name="T26" fmla="*/ 389 w 408"/>
                <a:gd name="T27" fmla="*/ 18 h 291"/>
                <a:gd name="T28" fmla="*/ 18 w 408"/>
                <a:gd name="T29" fmla="*/ 18 h 291"/>
                <a:gd name="T30" fmla="*/ 18 w 408"/>
                <a:gd name="T31" fmla="*/ 273 h 291"/>
                <a:gd name="T32" fmla="*/ 18 w 408"/>
                <a:gd name="T33" fmla="*/ 27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 h="291">
                  <a:moveTo>
                    <a:pt x="0" y="291"/>
                  </a:moveTo>
                  <a:lnTo>
                    <a:pt x="0" y="0"/>
                  </a:lnTo>
                  <a:lnTo>
                    <a:pt x="408" y="0"/>
                  </a:lnTo>
                  <a:lnTo>
                    <a:pt x="408" y="282"/>
                  </a:lnTo>
                  <a:lnTo>
                    <a:pt x="408" y="291"/>
                  </a:lnTo>
                  <a:lnTo>
                    <a:pt x="0" y="291"/>
                  </a:lnTo>
                  <a:lnTo>
                    <a:pt x="0" y="291"/>
                  </a:lnTo>
                  <a:close/>
                  <a:moveTo>
                    <a:pt x="399" y="282"/>
                  </a:moveTo>
                  <a:lnTo>
                    <a:pt x="399" y="273"/>
                  </a:lnTo>
                  <a:lnTo>
                    <a:pt x="399" y="282"/>
                  </a:lnTo>
                  <a:lnTo>
                    <a:pt x="399" y="282"/>
                  </a:lnTo>
                  <a:close/>
                  <a:moveTo>
                    <a:pt x="18" y="273"/>
                  </a:moveTo>
                  <a:lnTo>
                    <a:pt x="389" y="273"/>
                  </a:lnTo>
                  <a:lnTo>
                    <a:pt x="389" y="18"/>
                  </a:lnTo>
                  <a:lnTo>
                    <a:pt x="18" y="18"/>
                  </a:lnTo>
                  <a:lnTo>
                    <a:pt x="18" y="273"/>
                  </a:lnTo>
                  <a:lnTo>
                    <a:pt x="18" y="273"/>
                  </a:ln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5" name="Rectangle 161"/>
            <p:cNvSpPr>
              <a:spLocks noChangeArrowheads="1"/>
            </p:cNvSpPr>
            <p:nvPr/>
          </p:nvSpPr>
          <p:spPr bwMode="auto">
            <a:xfrm>
              <a:off x="4329113" y="74612"/>
              <a:ext cx="725488" cy="28575"/>
            </a:xfrm>
            <a:prstGeom prst="rect">
              <a:avLst/>
            </a:prstGeom>
            <a:solidFill>
              <a:srgbClr val="008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6" name="Rectangle 162"/>
            <p:cNvSpPr>
              <a:spLocks noChangeArrowheads="1"/>
            </p:cNvSpPr>
            <p:nvPr/>
          </p:nvSpPr>
          <p:spPr bwMode="auto">
            <a:xfrm>
              <a:off x="4597401" y="20637"/>
              <a:ext cx="190500" cy="28575"/>
            </a:xfrm>
            <a:prstGeom prst="rect">
              <a:avLst/>
            </a:prstGeom>
            <a:solidFill>
              <a:srgbClr val="008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7" name="Rectangle 163"/>
            <p:cNvSpPr>
              <a:spLocks noChangeArrowheads="1"/>
            </p:cNvSpPr>
            <p:nvPr/>
          </p:nvSpPr>
          <p:spPr bwMode="auto">
            <a:xfrm>
              <a:off x="4329113" y="509587"/>
              <a:ext cx="725488" cy="28575"/>
            </a:xfrm>
            <a:prstGeom prst="rect">
              <a:avLst/>
            </a:prstGeom>
            <a:solidFill>
              <a:srgbClr val="008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8" name="Freeform 164"/>
            <p:cNvSpPr>
              <a:spLocks/>
            </p:cNvSpPr>
            <p:nvPr/>
          </p:nvSpPr>
          <p:spPr bwMode="auto">
            <a:xfrm>
              <a:off x="4503738" y="514350"/>
              <a:ext cx="195263" cy="196850"/>
            </a:xfrm>
            <a:custGeom>
              <a:avLst/>
              <a:gdLst>
                <a:gd name="T0" fmla="*/ 0 w 123"/>
                <a:gd name="T1" fmla="*/ 111 h 124"/>
                <a:gd name="T2" fmla="*/ 110 w 123"/>
                <a:gd name="T3" fmla="*/ 0 h 124"/>
                <a:gd name="T4" fmla="*/ 123 w 123"/>
                <a:gd name="T5" fmla="*/ 13 h 124"/>
                <a:gd name="T6" fmla="*/ 12 w 123"/>
                <a:gd name="T7" fmla="*/ 124 h 124"/>
                <a:gd name="T8" fmla="*/ 0 w 123"/>
                <a:gd name="T9" fmla="*/ 111 h 124"/>
                <a:gd name="T10" fmla="*/ 0 w 123"/>
                <a:gd name="T11" fmla="*/ 111 h 124"/>
              </a:gdLst>
              <a:ahLst/>
              <a:cxnLst>
                <a:cxn ang="0">
                  <a:pos x="T0" y="T1"/>
                </a:cxn>
                <a:cxn ang="0">
                  <a:pos x="T2" y="T3"/>
                </a:cxn>
                <a:cxn ang="0">
                  <a:pos x="T4" y="T5"/>
                </a:cxn>
                <a:cxn ang="0">
                  <a:pos x="T6" y="T7"/>
                </a:cxn>
                <a:cxn ang="0">
                  <a:pos x="T8" y="T9"/>
                </a:cxn>
                <a:cxn ang="0">
                  <a:pos x="T10" y="T11"/>
                </a:cxn>
              </a:cxnLst>
              <a:rect l="0" t="0" r="r" b="b"/>
              <a:pathLst>
                <a:path w="123" h="124">
                  <a:moveTo>
                    <a:pt x="0" y="111"/>
                  </a:moveTo>
                  <a:lnTo>
                    <a:pt x="110" y="0"/>
                  </a:lnTo>
                  <a:lnTo>
                    <a:pt x="123" y="13"/>
                  </a:lnTo>
                  <a:lnTo>
                    <a:pt x="12" y="124"/>
                  </a:lnTo>
                  <a:lnTo>
                    <a:pt x="0" y="111"/>
                  </a:lnTo>
                  <a:lnTo>
                    <a:pt x="0" y="111"/>
                  </a:ln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69" name="Oval 165"/>
            <p:cNvSpPr>
              <a:spLocks noChangeArrowheads="1"/>
            </p:cNvSpPr>
            <p:nvPr/>
          </p:nvSpPr>
          <p:spPr bwMode="auto">
            <a:xfrm>
              <a:off x="4473576" y="661987"/>
              <a:ext cx="77788" cy="77788"/>
            </a:xfrm>
            <a:prstGeom prst="ellipse">
              <a:avLst/>
            </a:pr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0" name="Freeform 166"/>
            <p:cNvSpPr>
              <a:spLocks/>
            </p:cNvSpPr>
            <p:nvPr/>
          </p:nvSpPr>
          <p:spPr bwMode="auto">
            <a:xfrm>
              <a:off x="4686301" y="514350"/>
              <a:ext cx="195263" cy="196850"/>
            </a:xfrm>
            <a:custGeom>
              <a:avLst/>
              <a:gdLst>
                <a:gd name="T0" fmla="*/ 0 w 123"/>
                <a:gd name="T1" fmla="*/ 13 h 124"/>
                <a:gd name="T2" fmla="*/ 12 w 123"/>
                <a:gd name="T3" fmla="*/ 0 h 124"/>
                <a:gd name="T4" fmla="*/ 123 w 123"/>
                <a:gd name="T5" fmla="*/ 111 h 124"/>
                <a:gd name="T6" fmla="*/ 110 w 123"/>
                <a:gd name="T7" fmla="*/ 124 h 124"/>
                <a:gd name="T8" fmla="*/ 0 w 123"/>
                <a:gd name="T9" fmla="*/ 13 h 124"/>
                <a:gd name="T10" fmla="*/ 0 w 123"/>
                <a:gd name="T11" fmla="*/ 13 h 124"/>
              </a:gdLst>
              <a:ahLst/>
              <a:cxnLst>
                <a:cxn ang="0">
                  <a:pos x="T0" y="T1"/>
                </a:cxn>
                <a:cxn ang="0">
                  <a:pos x="T2" y="T3"/>
                </a:cxn>
                <a:cxn ang="0">
                  <a:pos x="T4" y="T5"/>
                </a:cxn>
                <a:cxn ang="0">
                  <a:pos x="T6" y="T7"/>
                </a:cxn>
                <a:cxn ang="0">
                  <a:pos x="T8" y="T9"/>
                </a:cxn>
                <a:cxn ang="0">
                  <a:pos x="T10" y="T11"/>
                </a:cxn>
              </a:cxnLst>
              <a:rect l="0" t="0" r="r" b="b"/>
              <a:pathLst>
                <a:path w="123" h="124">
                  <a:moveTo>
                    <a:pt x="0" y="13"/>
                  </a:moveTo>
                  <a:lnTo>
                    <a:pt x="12" y="0"/>
                  </a:lnTo>
                  <a:lnTo>
                    <a:pt x="123" y="111"/>
                  </a:lnTo>
                  <a:lnTo>
                    <a:pt x="110" y="124"/>
                  </a:lnTo>
                  <a:lnTo>
                    <a:pt x="0" y="13"/>
                  </a:lnTo>
                  <a:lnTo>
                    <a:pt x="0" y="13"/>
                  </a:ln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1" name="Oval 167"/>
            <p:cNvSpPr>
              <a:spLocks noChangeArrowheads="1"/>
            </p:cNvSpPr>
            <p:nvPr/>
          </p:nvSpPr>
          <p:spPr bwMode="auto">
            <a:xfrm>
              <a:off x="4830763" y="661987"/>
              <a:ext cx="80963" cy="77788"/>
            </a:xfrm>
            <a:prstGeom prst="ellipse">
              <a:avLst/>
            </a:pr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2" name="Freeform 168"/>
            <p:cNvSpPr>
              <a:spLocks/>
            </p:cNvSpPr>
            <p:nvPr/>
          </p:nvSpPr>
          <p:spPr bwMode="auto">
            <a:xfrm>
              <a:off x="4430713" y="152400"/>
              <a:ext cx="517525" cy="330200"/>
            </a:xfrm>
            <a:custGeom>
              <a:avLst/>
              <a:gdLst>
                <a:gd name="T0" fmla="*/ 4 w 286"/>
                <a:gd name="T1" fmla="*/ 179 h 182"/>
                <a:gd name="T2" fmla="*/ 3 w 286"/>
                <a:gd name="T3" fmla="*/ 167 h 182"/>
                <a:gd name="T4" fmla="*/ 3 w 286"/>
                <a:gd name="T5" fmla="*/ 167 h 182"/>
                <a:gd name="T6" fmla="*/ 104 w 286"/>
                <a:gd name="T7" fmla="*/ 59 h 182"/>
                <a:gd name="T8" fmla="*/ 116 w 286"/>
                <a:gd name="T9" fmla="*/ 59 h 182"/>
                <a:gd name="T10" fmla="*/ 116 w 286"/>
                <a:gd name="T11" fmla="*/ 59 h 182"/>
                <a:gd name="T12" fmla="*/ 171 w 286"/>
                <a:gd name="T13" fmla="*/ 110 h 182"/>
                <a:gd name="T14" fmla="*/ 270 w 286"/>
                <a:gd name="T15" fmla="*/ 4 h 182"/>
                <a:gd name="T16" fmla="*/ 283 w 286"/>
                <a:gd name="T17" fmla="*/ 4 h 182"/>
                <a:gd name="T18" fmla="*/ 283 w 286"/>
                <a:gd name="T19" fmla="*/ 4 h 182"/>
                <a:gd name="T20" fmla="*/ 283 w 286"/>
                <a:gd name="T21" fmla="*/ 16 h 182"/>
                <a:gd name="T22" fmla="*/ 283 w 286"/>
                <a:gd name="T23" fmla="*/ 16 h 182"/>
                <a:gd name="T24" fmla="*/ 178 w 286"/>
                <a:gd name="T25" fmla="*/ 129 h 182"/>
                <a:gd name="T26" fmla="*/ 172 w 286"/>
                <a:gd name="T27" fmla="*/ 131 h 182"/>
                <a:gd name="T28" fmla="*/ 172 w 286"/>
                <a:gd name="T29" fmla="*/ 131 h 182"/>
                <a:gd name="T30" fmla="*/ 165 w 286"/>
                <a:gd name="T31" fmla="*/ 129 h 182"/>
                <a:gd name="T32" fmla="*/ 165 w 286"/>
                <a:gd name="T33" fmla="*/ 129 h 182"/>
                <a:gd name="T34" fmla="*/ 111 w 286"/>
                <a:gd name="T35" fmla="*/ 78 h 182"/>
                <a:gd name="T36" fmla="*/ 16 w 286"/>
                <a:gd name="T37" fmla="*/ 179 h 182"/>
                <a:gd name="T38" fmla="*/ 10 w 286"/>
                <a:gd name="T39" fmla="*/ 182 h 182"/>
                <a:gd name="T40" fmla="*/ 10 w 286"/>
                <a:gd name="T41" fmla="*/ 182 h 182"/>
                <a:gd name="T42" fmla="*/ 4 w 286"/>
                <a:gd name="T43"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182">
                  <a:moveTo>
                    <a:pt x="4" y="179"/>
                  </a:moveTo>
                  <a:cubicBezTo>
                    <a:pt x="0" y="176"/>
                    <a:pt x="0" y="171"/>
                    <a:pt x="3" y="167"/>
                  </a:cubicBezTo>
                  <a:cubicBezTo>
                    <a:pt x="3" y="167"/>
                    <a:pt x="3" y="167"/>
                    <a:pt x="3" y="167"/>
                  </a:cubicBezTo>
                  <a:cubicBezTo>
                    <a:pt x="104" y="59"/>
                    <a:pt x="104" y="59"/>
                    <a:pt x="104" y="59"/>
                  </a:cubicBezTo>
                  <a:cubicBezTo>
                    <a:pt x="107" y="56"/>
                    <a:pt x="113" y="56"/>
                    <a:pt x="116" y="59"/>
                  </a:cubicBezTo>
                  <a:cubicBezTo>
                    <a:pt x="116" y="59"/>
                    <a:pt x="116" y="59"/>
                    <a:pt x="116" y="59"/>
                  </a:cubicBezTo>
                  <a:cubicBezTo>
                    <a:pt x="171" y="110"/>
                    <a:pt x="171" y="110"/>
                    <a:pt x="171" y="110"/>
                  </a:cubicBezTo>
                  <a:cubicBezTo>
                    <a:pt x="270" y="4"/>
                    <a:pt x="270" y="4"/>
                    <a:pt x="270" y="4"/>
                  </a:cubicBezTo>
                  <a:cubicBezTo>
                    <a:pt x="274" y="1"/>
                    <a:pt x="279" y="0"/>
                    <a:pt x="283" y="4"/>
                  </a:cubicBezTo>
                  <a:cubicBezTo>
                    <a:pt x="283" y="4"/>
                    <a:pt x="283" y="4"/>
                    <a:pt x="283" y="4"/>
                  </a:cubicBezTo>
                  <a:cubicBezTo>
                    <a:pt x="286" y="7"/>
                    <a:pt x="286" y="13"/>
                    <a:pt x="283" y="16"/>
                  </a:cubicBezTo>
                  <a:cubicBezTo>
                    <a:pt x="283" y="16"/>
                    <a:pt x="283" y="16"/>
                    <a:pt x="283" y="16"/>
                  </a:cubicBezTo>
                  <a:cubicBezTo>
                    <a:pt x="178" y="129"/>
                    <a:pt x="178" y="129"/>
                    <a:pt x="178" y="129"/>
                  </a:cubicBezTo>
                  <a:cubicBezTo>
                    <a:pt x="176" y="130"/>
                    <a:pt x="174" y="131"/>
                    <a:pt x="172" y="131"/>
                  </a:cubicBezTo>
                  <a:cubicBezTo>
                    <a:pt x="172" y="131"/>
                    <a:pt x="172" y="131"/>
                    <a:pt x="172" y="131"/>
                  </a:cubicBezTo>
                  <a:cubicBezTo>
                    <a:pt x="169" y="131"/>
                    <a:pt x="167" y="131"/>
                    <a:pt x="165" y="129"/>
                  </a:cubicBezTo>
                  <a:cubicBezTo>
                    <a:pt x="165" y="129"/>
                    <a:pt x="165" y="129"/>
                    <a:pt x="165" y="129"/>
                  </a:cubicBezTo>
                  <a:cubicBezTo>
                    <a:pt x="111" y="78"/>
                    <a:pt x="111" y="78"/>
                    <a:pt x="111" y="78"/>
                  </a:cubicBezTo>
                  <a:cubicBezTo>
                    <a:pt x="16" y="179"/>
                    <a:pt x="16" y="179"/>
                    <a:pt x="16" y="179"/>
                  </a:cubicBezTo>
                  <a:cubicBezTo>
                    <a:pt x="14" y="181"/>
                    <a:pt x="12" y="182"/>
                    <a:pt x="10" y="182"/>
                  </a:cubicBezTo>
                  <a:cubicBezTo>
                    <a:pt x="10" y="182"/>
                    <a:pt x="10" y="182"/>
                    <a:pt x="10" y="182"/>
                  </a:cubicBezTo>
                  <a:cubicBezTo>
                    <a:pt x="7" y="182"/>
                    <a:pt x="5" y="181"/>
                    <a:pt x="4" y="179"/>
                  </a:cubicBez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3" name="Freeform 169"/>
            <p:cNvSpPr>
              <a:spLocks/>
            </p:cNvSpPr>
            <p:nvPr/>
          </p:nvSpPr>
          <p:spPr bwMode="auto">
            <a:xfrm>
              <a:off x="4440238" y="184150"/>
              <a:ext cx="377825" cy="212725"/>
            </a:xfrm>
            <a:custGeom>
              <a:avLst/>
              <a:gdLst>
                <a:gd name="T0" fmla="*/ 2 w 209"/>
                <a:gd name="T1" fmla="*/ 115 h 117"/>
                <a:gd name="T2" fmla="*/ 1 w 209"/>
                <a:gd name="T3" fmla="*/ 109 h 117"/>
                <a:gd name="T4" fmla="*/ 1 w 209"/>
                <a:gd name="T5" fmla="*/ 109 h 117"/>
                <a:gd name="T6" fmla="*/ 102 w 209"/>
                <a:gd name="T7" fmla="*/ 1 h 117"/>
                <a:gd name="T8" fmla="*/ 108 w 209"/>
                <a:gd name="T9" fmla="*/ 1 h 117"/>
                <a:gd name="T10" fmla="*/ 108 w 209"/>
                <a:gd name="T11" fmla="*/ 1 h 117"/>
                <a:gd name="T12" fmla="*/ 166 w 209"/>
                <a:gd name="T13" fmla="*/ 55 h 117"/>
                <a:gd name="T14" fmla="*/ 201 w 209"/>
                <a:gd name="T15" fmla="*/ 18 h 117"/>
                <a:gd name="T16" fmla="*/ 207 w 209"/>
                <a:gd name="T17" fmla="*/ 18 h 117"/>
                <a:gd name="T18" fmla="*/ 207 w 209"/>
                <a:gd name="T19" fmla="*/ 18 h 117"/>
                <a:gd name="T20" fmla="*/ 208 w 209"/>
                <a:gd name="T21" fmla="*/ 24 h 117"/>
                <a:gd name="T22" fmla="*/ 208 w 209"/>
                <a:gd name="T23" fmla="*/ 24 h 117"/>
                <a:gd name="T24" fmla="*/ 170 w 209"/>
                <a:gd name="T25" fmla="*/ 65 h 117"/>
                <a:gd name="T26" fmla="*/ 167 w 209"/>
                <a:gd name="T27" fmla="*/ 66 h 117"/>
                <a:gd name="T28" fmla="*/ 167 w 209"/>
                <a:gd name="T29" fmla="*/ 66 h 117"/>
                <a:gd name="T30" fmla="*/ 163 w 209"/>
                <a:gd name="T31" fmla="*/ 65 h 117"/>
                <a:gd name="T32" fmla="*/ 163 w 209"/>
                <a:gd name="T33" fmla="*/ 65 h 117"/>
                <a:gd name="T34" fmla="*/ 106 w 209"/>
                <a:gd name="T35" fmla="*/ 11 h 117"/>
                <a:gd name="T36" fmla="*/ 8 w 209"/>
                <a:gd name="T37" fmla="*/ 115 h 117"/>
                <a:gd name="T38" fmla="*/ 8 w 209"/>
                <a:gd name="T39" fmla="*/ 115 h 117"/>
                <a:gd name="T40" fmla="*/ 5 w 209"/>
                <a:gd name="T41" fmla="*/ 117 h 117"/>
                <a:gd name="T42" fmla="*/ 5 w 209"/>
                <a:gd name="T43" fmla="*/ 117 h 117"/>
                <a:gd name="T44" fmla="*/ 2 w 209"/>
                <a:gd name="T4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7">
                  <a:moveTo>
                    <a:pt x="2" y="115"/>
                  </a:moveTo>
                  <a:cubicBezTo>
                    <a:pt x="0" y="114"/>
                    <a:pt x="0" y="111"/>
                    <a:pt x="1" y="109"/>
                  </a:cubicBezTo>
                  <a:cubicBezTo>
                    <a:pt x="1" y="109"/>
                    <a:pt x="1" y="109"/>
                    <a:pt x="1" y="109"/>
                  </a:cubicBezTo>
                  <a:cubicBezTo>
                    <a:pt x="102" y="1"/>
                    <a:pt x="102" y="1"/>
                    <a:pt x="102" y="1"/>
                  </a:cubicBezTo>
                  <a:cubicBezTo>
                    <a:pt x="104" y="0"/>
                    <a:pt x="107" y="0"/>
                    <a:pt x="108" y="1"/>
                  </a:cubicBezTo>
                  <a:cubicBezTo>
                    <a:pt x="108" y="1"/>
                    <a:pt x="108" y="1"/>
                    <a:pt x="108" y="1"/>
                  </a:cubicBezTo>
                  <a:cubicBezTo>
                    <a:pt x="166" y="55"/>
                    <a:pt x="166" y="55"/>
                    <a:pt x="166" y="55"/>
                  </a:cubicBezTo>
                  <a:cubicBezTo>
                    <a:pt x="201" y="18"/>
                    <a:pt x="201" y="18"/>
                    <a:pt x="201" y="18"/>
                  </a:cubicBezTo>
                  <a:cubicBezTo>
                    <a:pt x="203" y="16"/>
                    <a:pt x="206" y="16"/>
                    <a:pt x="207" y="18"/>
                  </a:cubicBezTo>
                  <a:cubicBezTo>
                    <a:pt x="207" y="18"/>
                    <a:pt x="207" y="18"/>
                    <a:pt x="207" y="18"/>
                  </a:cubicBezTo>
                  <a:cubicBezTo>
                    <a:pt x="209" y="19"/>
                    <a:pt x="209" y="22"/>
                    <a:pt x="208" y="24"/>
                  </a:cubicBezTo>
                  <a:cubicBezTo>
                    <a:pt x="208" y="24"/>
                    <a:pt x="208" y="24"/>
                    <a:pt x="208" y="24"/>
                  </a:cubicBezTo>
                  <a:cubicBezTo>
                    <a:pt x="170" y="65"/>
                    <a:pt x="170" y="65"/>
                    <a:pt x="170" y="65"/>
                  </a:cubicBezTo>
                  <a:cubicBezTo>
                    <a:pt x="169" y="66"/>
                    <a:pt x="168" y="66"/>
                    <a:pt x="167" y="66"/>
                  </a:cubicBezTo>
                  <a:cubicBezTo>
                    <a:pt x="167" y="66"/>
                    <a:pt x="167" y="66"/>
                    <a:pt x="167" y="66"/>
                  </a:cubicBezTo>
                  <a:cubicBezTo>
                    <a:pt x="165" y="66"/>
                    <a:pt x="164" y="66"/>
                    <a:pt x="163" y="65"/>
                  </a:cubicBezTo>
                  <a:cubicBezTo>
                    <a:pt x="163" y="65"/>
                    <a:pt x="163" y="65"/>
                    <a:pt x="163" y="65"/>
                  </a:cubicBezTo>
                  <a:cubicBezTo>
                    <a:pt x="106" y="11"/>
                    <a:pt x="106" y="11"/>
                    <a:pt x="106" y="11"/>
                  </a:cubicBezTo>
                  <a:cubicBezTo>
                    <a:pt x="8" y="115"/>
                    <a:pt x="8" y="115"/>
                    <a:pt x="8" y="115"/>
                  </a:cubicBezTo>
                  <a:cubicBezTo>
                    <a:pt x="8" y="115"/>
                    <a:pt x="8" y="115"/>
                    <a:pt x="8" y="115"/>
                  </a:cubicBezTo>
                  <a:cubicBezTo>
                    <a:pt x="7" y="116"/>
                    <a:pt x="6" y="117"/>
                    <a:pt x="5" y="117"/>
                  </a:cubicBezTo>
                  <a:cubicBezTo>
                    <a:pt x="5" y="117"/>
                    <a:pt x="5" y="117"/>
                    <a:pt x="5" y="117"/>
                  </a:cubicBezTo>
                  <a:cubicBezTo>
                    <a:pt x="3" y="117"/>
                    <a:pt x="2" y="116"/>
                    <a:pt x="2" y="115"/>
                  </a:cubicBez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4" name="Freeform 170"/>
            <p:cNvSpPr>
              <a:spLocks/>
            </p:cNvSpPr>
            <p:nvPr/>
          </p:nvSpPr>
          <p:spPr bwMode="auto">
            <a:xfrm>
              <a:off x="4864101" y="147637"/>
              <a:ext cx="87313" cy="87313"/>
            </a:xfrm>
            <a:custGeom>
              <a:avLst/>
              <a:gdLst>
                <a:gd name="T0" fmla="*/ 0 w 55"/>
                <a:gd name="T1" fmla="*/ 10 h 55"/>
                <a:gd name="T2" fmla="*/ 55 w 55"/>
                <a:gd name="T3" fmla="*/ 0 h 55"/>
                <a:gd name="T4" fmla="*/ 48 w 55"/>
                <a:gd name="T5" fmla="*/ 55 h 55"/>
                <a:gd name="T6" fmla="*/ 0 w 55"/>
                <a:gd name="T7" fmla="*/ 10 h 55"/>
              </a:gdLst>
              <a:ahLst/>
              <a:cxnLst>
                <a:cxn ang="0">
                  <a:pos x="T0" y="T1"/>
                </a:cxn>
                <a:cxn ang="0">
                  <a:pos x="T2" y="T3"/>
                </a:cxn>
                <a:cxn ang="0">
                  <a:pos x="T4" y="T5"/>
                </a:cxn>
                <a:cxn ang="0">
                  <a:pos x="T6" y="T7"/>
                </a:cxn>
              </a:cxnLst>
              <a:rect l="0" t="0" r="r" b="b"/>
              <a:pathLst>
                <a:path w="55" h="55">
                  <a:moveTo>
                    <a:pt x="0" y="10"/>
                  </a:moveTo>
                  <a:lnTo>
                    <a:pt x="55" y="0"/>
                  </a:lnTo>
                  <a:lnTo>
                    <a:pt x="48" y="55"/>
                  </a:lnTo>
                  <a:lnTo>
                    <a:pt x="0" y="10"/>
                  </a:ln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5" name="Freeform 171"/>
            <p:cNvSpPr>
              <a:spLocks/>
            </p:cNvSpPr>
            <p:nvPr/>
          </p:nvSpPr>
          <p:spPr bwMode="auto">
            <a:xfrm>
              <a:off x="4784726" y="201612"/>
              <a:ext cx="46038" cy="44450"/>
            </a:xfrm>
            <a:custGeom>
              <a:avLst/>
              <a:gdLst>
                <a:gd name="T0" fmla="*/ 0 w 29"/>
                <a:gd name="T1" fmla="*/ 5 h 28"/>
                <a:gd name="T2" fmla="*/ 29 w 29"/>
                <a:gd name="T3" fmla="*/ 0 h 28"/>
                <a:gd name="T4" fmla="*/ 25 w 29"/>
                <a:gd name="T5" fmla="*/ 28 h 28"/>
                <a:gd name="T6" fmla="*/ 0 w 29"/>
                <a:gd name="T7" fmla="*/ 5 h 28"/>
              </a:gdLst>
              <a:ahLst/>
              <a:cxnLst>
                <a:cxn ang="0">
                  <a:pos x="T0" y="T1"/>
                </a:cxn>
                <a:cxn ang="0">
                  <a:pos x="T2" y="T3"/>
                </a:cxn>
                <a:cxn ang="0">
                  <a:pos x="T4" y="T5"/>
                </a:cxn>
                <a:cxn ang="0">
                  <a:pos x="T6" y="T7"/>
                </a:cxn>
              </a:cxnLst>
              <a:rect l="0" t="0" r="r" b="b"/>
              <a:pathLst>
                <a:path w="29" h="28">
                  <a:moveTo>
                    <a:pt x="0" y="5"/>
                  </a:moveTo>
                  <a:lnTo>
                    <a:pt x="29" y="0"/>
                  </a:lnTo>
                  <a:lnTo>
                    <a:pt x="25" y="28"/>
                  </a:lnTo>
                  <a:lnTo>
                    <a:pt x="0" y="5"/>
                  </a:lnTo>
                  <a:close/>
                </a:path>
              </a:pathLst>
            </a:custGeom>
            <a:solidFill>
              <a:srgbClr val="008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grpSp>
      <p:grpSp>
        <p:nvGrpSpPr>
          <p:cNvPr id="4" name="Group 3"/>
          <p:cNvGrpSpPr/>
          <p:nvPr/>
        </p:nvGrpSpPr>
        <p:grpSpPr>
          <a:xfrm>
            <a:off x="1131952" y="3294154"/>
            <a:ext cx="673908" cy="536171"/>
            <a:chOff x="436563" y="1533525"/>
            <a:chExt cx="811212" cy="725488"/>
          </a:xfrm>
          <a:solidFill>
            <a:schemeClr val="accent1"/>
          </a:solidFill>
          <a:effectLst/>
        </p:grpSpPr>
        <p:sp>
          <p:nvSpPr>
            <p:cNvPr id="77" name="Freeform 50"/>
            <p:cNvSpPr>
              <a:spLocks noEditPoints="1"/>
            </p:cNvSpPr>
            <p:nvPr/>
          </p:nvSpPr>
          <p:spPr bwMode="auto">
            <a:xfrm>
              <a:off x="436563" y="1533525"/>
              <a:ext cx="811212" cy="725488"/>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8" name="Freeform 51"/>
            <p:cNvSpPr>
              <a:spLocks/>
            </p:cNvSpPr>
            <p:nvPr/>
          </p:nvSpPr>
          <p:spPr bwMode="auto">
            <a:xfrm>
              <a:off x="1012825" y="1784350"/>
              <a:ext cx="80962" cy="36513"/>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79" name="Freeform 52"/>
            <p:cNvSpPr>
              <a:spLocks/>
            </p:cNvSpPr>
            <p:nvPr/>
          </p:nvSpPr>
          <p:spPr bwMode="auto">
            <a:xfrm>
              <a:off x="1009650" y="1731963"/>
              <a:ext cx="120650" cy="41275"/>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0" name="Freeform 53"/>
            <p:cNvSpPr>
              <a:spLocks/>
            </p:cNvSpPr>
            <p:nvPr/>
          </p:nvSpPr>
          <p:spPr bwMode="auto">
            <a:xfrm>
              <a:off x="1014413" y="1957388"/>
              <a:ext cx="63500" cy="36513"/>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1" name="Freeform 54"/>
            <p:cNvSpPr>
              <a:spLocks/>
            </p:cNvSpPr>
            <p:nvPr/>
          </p:nvSpPr>
          <p:spPr bwMode="auto">
            <a:xfrm>
              <a:off x="1012825" y="1905000"/>
              <a:ext cx="96837" cy="41275"/>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2" name="Freeform 55"/>
            <p:cNvSpPr>
              <a:spLocks/>
            </p:cNvSpPr>
            <p:nvPr/>
          </p:nvSpPr>
          <p:spPr bwMode="auto">
            <a:xfrm>
              <a:off x="733425" y="1690688"/>
              <a:ext cx="166687" cy="161925"/>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3" name="Freeform 56"/>
            <p:cNvSpPr>
              <a:spLocks/>
            </p:cNvSpPr>
            <p:nvPr/>
          </p:nvSpPr>
          <p:spPr bwMode="auto">
            <a:xfrm>
              <a:off x="800100" y="1698625"/>
              <a:ext cx="173037" cy="150813"/>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4" name="Freeform 57"/>
            <p:cNvSpPr>
              <a:spLocks/>
            </p:cNvSpPr>
            <p:nvPr/>
          </p:nvSpPr>
          <p:spPr bwMode="auto">
            <a:xfrm>
              <a:off x="727075" y="1889125"/>
              <a:ext cx="173037" cy="161925"/>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sp>
          <p:nvSpPr>
            <p:cNvPr id="85" name="Freeform 58"/>
            <p:cNvSpPr>
              <a:spLocks/>
            </p:cNvSpPr>
            <p:nvPr/>
          </p:nvSpPr>
          <p:spPr bwMode="auto">
            <a:xfrm>
              <a:off x="800100" y="1897063"/>
              <a:ext cx="176212" cy="149225"/>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92D400"/>
                </a:buClr>
                <a:buSzPct val="75000"/>
                <a:buFont typeface="Wingdings" pitchFamily="2" charset="2"/>
                <a:buChar char="n"/>
              </a:pPr>
              <a:endParaRPr lang="en-IE" sz="800" dirty="0">
                <a:solidFill>
                  <a:srgbClr val="000000"/>
                </a:solidFill>
              </a:endParaRPr>
            </a:p>
          </p:txBody>
        </p:sp>
      </p:grpSp>
      <p:sp>
        <p:nvSpPr>
          <p:cNvPr id="100" name="Title 1"/>
          <p:cNvSpPr txBox="1">
            <a:spLocks/>
          </p:cNvSpPr>
          <p:nvPr/>
        </p:nvSpPr>
        <p:spPr bwMode="auto">
          <a:xfrm>
            <a:off x="176134" y="764025"/>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dirty="0">
                <a:solidFill>
                  <a:schemeClr val="accent1"/>
                </a:solidFill>
                <a:latin typeface="Arial Black" panose="020B0A04020102020204" pitchFamily="34" charset="0"/>
              </a:rPr>
              <a:t>IMPLEMENTATION OF SOLUTIONS STARTS IN THE WORKSHOP; FULL IMPLEMENTATION PROVIDES SEVERAL BENEFITS TO THE AGENCY, PROCESS STAKEHOLDERS, AND CITIZENS.</a:t>
            </a:r>
          </a:p>
        </p:txBody>
      </p:sp>
      <p:sp>
        <p:nvSpPr>
          <p:cNvPr id="61" name="Title 1"/>
          <p:cNvSpPr txBox="1">
            <a:spLocks/>
          </p:cNvSpPr>
          <p:nvPr/>
        </p:nvSpPr>
        <p:spPr bwMode="auto">
          <a:xfrm>
            <a:off x="6628921" y="2758976"/>
            <a:ext cx="465617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sz="1800" b="1" dirty="0">
                <a:solidFill>
                  <a:schemeClr val="tx1"/>
                </a:solidFill>
              </a:rPr>
              <a:t>Deliverables:</a:t>
            </a:r>
          </a:p>
          <a:p>
            <a:pPr marL="342900" indent="-342900" fontAlgn="base">
              <a:spcBef>
                <a:spcPct val="0"/>
              </a:spcBef>
              <a:spcAft>
                <a:spcPct val="0"/>
              </a:spcAft>
              <a:buSzPct val="75000"/>
              <a:buFont typeface="Arial" panose="020B0604020202020204" pitchFamily="34" charset="0"/>
              <a:buChar char="•"/>
            </a:pPr>
            <a:r>
              <a:rPr lang="en-US" sz="1800" dirty="0">
                <a:solidFill>
                  <a:schemeClr val="tx1"/>
                </a:solidFill>
              </a:rPr>
              <a:t>Current state process map</a:t>
            </a:r>
          </a:p>
          <a:p>
            <a:pPr marL="342900" indent="-342900" fontAlgn="base">
              <a:spcBef>
                <a:spcPct val="0"/>
              </a:spcBef>
              <a:spcAft>
                <a:spcPct val="0"/>
              </a:spcAft>
              <a:buSzPct val="75000"/>
              <a:buFont typeface="Arial" panose="020B0604020202020204" pitchFamily="34" charset="0"/>
              <a:buChar char="•"/>
            </a:pPr>
            <a:r>
              <a:rPr lang="en-US" sz="1800" dirty="0">
                <a:solidFill>
                  <a:schemeClr val="tx1"/>
                </a:solidFill>
              </a:rPr>
              <a:t>Quick hits action plan that can be implemented within 45 days</a:t>
            </a:r>
          </a:p>
          <a:p>
            <a:pPr marL="342900" indent="-342900" fontAlgn="base">
              <a:spcBef>
                <a:spcPct val="0"/>
              </a:spcBef>
              <a:spcAft>
                <a:spcPct val="0"/>
              </a:spcAft>
              <a:buSzPct val="75000"/>
              <a:buFont typeface="Arial" panose="020B0604020202020204" pitchFamily="34" charset="0"/>
              <a:buChar char="•"/>
            </a:pPr>
            <a:r>
              <a:rPr lang="en-US" sz="1800" dirty="0">
                <a:solidFill>
                  <a:schemeClr val="tx1"/>
                </a:solidFill>
              </a:rPr>
              <a:t>Long term action plan</a:t>
            </a:r>
          </a:p>
          <a:p>
            <a:pPr marL="342900" indent="-342900" fontAlgn="base">
              <a:spcBef>
                <a:spcPct val="0"/>
              </a:spcBef>
              <a:spcAft>
                <a:spcPct val="0"/>
              </a:spcAft>
              <a:buSzPct val="75000"/>
              <a:buFont typeface="Arial" panose="020B0604020202020204" pitchFamily="34" charset="0"/>
              <a:buChar char="•"/>
            </a:pPr>
            <a:r>
              <a:rPr lang="en-US" sz="1800" dirty="0">
                <a:solidFill>
                  <a:schemeClr val="tx1"/>
                </a:solidFill>
              </a:rPr>
              <a:t>Future state process map</a:t>
            </a:r>
          </a:p>
          <a:p>
            <a:pPr marL="342900" indent="-342900" fontAlgn="base">
              <a:spcBef>
                <a:spcPct val="0"/>
              </a:spcBef>
              <a:spcAft>
                <a:spcPct val="0"/>
              </a:spcAft>
              <a:buSzPct val="75000"/>
              <a:buFont typeface="Arial" panose="020B0604020202020204" pitchFamily="34" charset="0"/>
              <a:buChar char="•"/>
            </a:pPr>
            <a:r>
              <a:rPr lang="en-US" sz="1800" dirty="0">
                <a:solidFill>
                  <a:schemeClr val="tx1"/>
                </a:solidFill>
              </a:rPr>
              <a:t>Executive presentation that can be used to share results with leadership</a:t>
            </a:r>
          </a:p>
        </p:txBody>
      </p:sp>
      <p:sp>
        <p:nvSpPr>
          <p:cNvPr id="2" name="Footer Placeholder 1">
            <a:extLst>
              <a:ext uri="{FF2B5EF4-FFF2-40B4-BE49-F238E27FC236}">
                <a16:creationId xmlns:a16="http://schemas.microsoft.com/office/drawing/2014/main" id="{093695F9-1C94-4DF8-BEF7-DE8AF530D975}"/>
              </a:ext>
            </a:extLst>
          </p:cNvPr>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3506268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gray">
          <a:xfrm>
            <a:off x="88108" y="347922"/>
            <a:ext cx="11207689" cy="1050925"/>
          </a:xfrm>
          <a:prstGeom prst="rect">
            <a:avLst/>
          </a:prstGeom>
        </p:spPr>
        <p:txBody>
          <a:bodyPr vert="horz" lIns="91440" tIns="45720" rIns="91440" bIns="45720" rtlCol="0" anchor="b" anchorCtr="0">
            <a:noAutofit/>
          </a:bodyPr>
          <a:lstStyle>
            <a:lvl1pPr algn="ctr" rtl="0" eaLnBrk="0" fontAlgn="base" hangingPunct="0">
              <a:lnSpc>
                <a:spcPct val="98000"/>
              </a:lnSpc>
              <a:spcBef>
                <a:spcPct val="0"/>
              </a:spcBef>
              <a:spcAft>
                <a:spcPct val="0"/>
              </a:spcAft>
              <a:defRPr kumimoji="0" lang="en-US" sz="2400" b="1" i="0" u="none" strike="noStrike" kern="1200" cap="none" spc="-100" normalizeH="0" baseline="0" noProof="0" dirty="0" smtClean="0">
                <a:ln>
                  <a:noFill/>
                </a:ln>
                <a:solidFill>
                  <a:schemeClr val="bg1"/>
                </a:solidFill>
                <a:effectLst/>
                <a:uLnTx/>
                <a:uFillTx/>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buClr>
                <a:srgbClr val="92D400"/>
              </a:buClr>
              <a:buSzPct val="75000"/>
              <a:buFont typeface="Wingdings" pitchFamily="2" charset="2"/>
              <a:buNone/>
            </a:pPr>
            <a:r>
              <a:rPr lang="en-US" sz="4000" spc="0" dirty="0">
                <a:solidFill>
                  <a:schemeClr val="tx1"/>
                </a:solidFill>
                <a:latin typeface="Arial Black" panose="020B0A04020102020204" pitchFamily="34" charset="0"/>
              </a:rPr>
              <a:t>SUCCESS STORIES: IMPROVING THE BUSINESS PROCESS</a:t>
            </a:r>
          </a:p>
        </p:txBody>
      </p:sp>
      <p:sp>
        <p:nvSpPr>
          <p:cNvPr id="33" name="Rectangle 2"/>
          <p:cNvSpPr txBox="1">
            <a:spLocks noChangeArrowheads="1"/>
          </p:cNvSpPr>
          <p:nvPr/>
        </p:nvSpPr>
        <p:spPr bwMode="auto">
          <a:xfrm>
            <a:off x="116839" y="1280770"/>
            <a:ext cx="115704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None/>
              <a:defRPr sz="2000">
                <a:solidFill>
                  <a:schemeClr val="accent3">
                    <a:lumMod val="75000"/>
                  </a:schemeClr>
                </a:solidFill>
              </a:defRPr>
            </a:lvl1pPr>
          </a:lstStyle>
          <a:p>
            <a:pPr fontAlgn="base">
              <a:spcBef>
                <a:spcPct val="0"/>
              </a:spcBef>
              <a:spcAft>
                <a:spcPct val="0"/>
              </a:spcAft>
              <a:buClr>
                <a:srgbClr val="92D400"/>
              </a:buClr>
              <a:buSzPct val="75000"/>
              <a:buFont typeface="Wingdings" pitchFamily="2" charset="2"/>
              <a:buNone/>
            </a:pPr>
            <a:r>
              <a:rPr lang="en-US" dirty="0">
                <a:solidFill>
                  <a:schemeClr val="accent1"/>
                </a:solidFill>
                <a:latin typeface="Arial Black" panose="020B0A04020102020204" pitchFamily="34" charset="0"/>
              </a:rPr>
              <a:t>PROGRAM STAFF REDUCED THE TIME REQUIRED TO COMPLETE THE PROCESS BY 128 DAYS - A 61% REDUCTION IN OVERALL CYCLE TIME</a:t>
            </a:r>
            <a:r>
              <a:rPr lang="en-US" dirty="0">
                <a:solidFill>
                  <a:schemeClr val="accent1"/>
                </a:solidFill>
              </a:rPr>
              <a:t>.</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128" y="4724057"/>
            <a:ext cx="5122569" cy="1868179"/>
          </a:xfrm>
          <a:prstGeom prst="rightArrow">
            <a:avLst/>
          </a:prstGeom>
        </p:spPr>
      </p:pic>
      <p:sp>
        <p:nvSpPr>
          <p:cNvPr id="35" name="Rectangle 34"/>
          <p:cNvSpPr/>
          <p:nvPr/>
        </p:nvSpPr>
        <p:spPr bwMode="auto">
          <a:xfrm>
            <a:off x="1944689" y="4685021"/>
            <a:ext cx="5122569" cy="1868179"/>
          </a:xfrm>
          <a:prstGeom prst="rect">
            <a:avLst/>
          </a:prstGeom>
          <a:noFill/>
          <a:ln>
            <a:solidFill>
              <a:schemeClr val="bg1">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18288" tIns="18288" rIns="18288" bIns="18288" rtlCol="0" anchor="ctr" anchorCtr="1">
            <a:noAutofit/>
          </a:bodyPr>
          <a:lstStyle/>
          <a:p>
            <a:pPr algn="ctr" eaLnBrk="0" fontAlgn="base" hangingPunct="0">
              <a:spcBef>
                <a:spcPct val="0"/>
              </a:spcBef>
              <a:spcAft>
                <a:spcPts val="500"/>
              </a:spcAft>
            </a:pPr>
            <a:endParaRPr lang="en-US" sz="1200" dirty="0">
              <a:solidFill>
                <a:srgbClr val="FFFFFF"/>
              </a:solidFill>
            </a:endParaRPr>
          </a:p>
        </p:txBody>
      </p:sp>
      <p:sp>
        <p:nvSpPr>
          <p:cNvPr id="36" name="TextBox 35"/>
          <p:cNvSpPr txBox="1"/>
          <p:nvPr/>
        </p:nvSpPr>
        <p:spPr bwMode="auto">
          <a:xfrm>
            <a:off x="3288407" y="4843526"/>
            <a:ext cx="1805404" cy="258532"/>
          </a:xfrm>
          <a:prstGeom prst="rect">
            <a:avLst/>
          </a:prstGeom>
          <a:solidFill>
            <a:schemeClr val="bg1"/>
          </a:solidFill>
          <a:ln w="12700" algn="ctr">
            <a:noFill/>
            <a:miter lim="800000"/>
            <a:headEnd/>
            <a:tailEnd/>
          </a:ln>
        </p:spPr>
        <p:txBody>
          <a:bodyPr wrap="square" lIns="18288" tIns="18288" rIns="18288" bIns="18288" rtlCol="0">
            <a:spAutoFit/>
          </a:bodyPr>
          <a:lstStyle/>
          <a:p>
            <a:pPr fontAlgn="base">
              <a:lnSpc>
                <a:spcPct val="90000"/>
              </a:lnSpc>
              <a:spcBef>
                <a:spcPct val="0"/>
              </a:spcBef>
              <a:spcAft>
                <a:spcPct val="0"/>
              </a:spcAft>
            </a:pPr>
            <a:r>
              <a:rPr lang="en-US" sz="1600" b="1" dirty="0">
                <a:solidFill>
                  <a:srgbClr val="000000"/>
                </a:solidFill>
              </a:rPr>
              <a:t>After: 81 days</a:t>
            </a: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26100" y="2095770"/>
            <a:ext cx="6539800" cy="2476230"/>
          </a:xfrm>
          <a:prstGeom prst="wave">
            <a:avLst/>
          </a:prstGeom>
        </p:spPr>
      </p:pic>
      <p:sp>
        <p:nvSpPr>
          <p:cNvPr id="38" name="TextBox 37"/>
          <p:cNvSpPr txBox="1"/>
          <p:nvPr/>
        </p:nvSpPr>
        <p:spPr bwMode="auto">
          <a:xfrm>
            <a:off x="6495246" y="2191935"/>
            <a:ext cx="2009835" cy="258532"/>
          </a:xfrm>
          <a:prstGeom prst="rect">
            <a:avLst/>
          </a:prstGeom>
          <a:solidFill>
            <a:schemeClr val="bg1"/>
          </a:solidFill>
          <a:ln w="12700" algn="ctr">
            <a:noFill/>
            <a:miter lim="800000"/>
            <a:headEnd/>
            <a:tailEnd/>
          </a:ln>
        </p:spPr>
        <p:txBody>
          <a:bodyPr wrap="square" lIns="18288" tIns="18288" rIns="18288" bIns="18288" rtlCol="0">
            <a:spAutoFit/>
          </a:bodyPr>
          <a:lstStyle/>
          <a:p>
            <a:pPr fontAlgn="base">
              <a:lnSpc>
                <a:spcPct val="90000"/>
              </a:lnSpc>
              <a:spcBef>
                <a:spcPct val="0"/>
              </a:spcBef>
              <a:spcAft>
                <a:spcPct val="0"/>
              </a:spcAft>
            </a:pPr>
            <a:r>
              <a:rPr lang="en-US" sz="1600" b="1" dirty="0">
                <a:solidFill>
                  <a:srgbClr val="000000"/>
                </a:solidFill>
              </a:rPr>
              <a:t>Before: 209 days</a:t>
            </a:r>
          </a:p>
        </p:txBody>
      </p:sp>
      <p:sp>
        <p:nvSpPr>
          <p:cNvPr id="39" name="Rectangle 38"/>
          <p:cNvSpPr/>
          <p:nvPr/>
        </p:nvSpPr>
        <p:spPr bwMode="auto">
          <a:xfrm>
            <a:off x="2826101" y="2059218"/>
            <a:ext cx="6538528" cy="2494506"/>
          </a:xfrm>
          <a:prstGeom prst="rect">
            <a:avLst/>
          </a:prstGeom>
          <a:noFill/>
          <a:ln>
            <a:solidFill>
              <a:schemeClr val="bg1">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18288" tIns="18288" rIns="18288" bIns="18288" rtlCol="0" anchor="ctr" anchorCtr="1">
            <a:noAutofit/>
          </a:bodyPr>
          <a:lstStyle/>
          <a:p>
            <a:pPr algn="ctr" eaLnBrk="0" fontAlgn="base" hangingPunct="0">
              <a:spcBef>
                <a:spcPct val="0"/>
              </a:spcBef>
              <a:spcAft>
                <a:spcPts val="500"/>
              </a:spcAft>
            </a:pPr>
            <a:endParaRPr lang="en-US" sz="1200" dirty="0">
              <a:solidFill>
                <a:srgbClr val="FFFFFF"/>
              </a:solidFill>
            </a:endParaRPr>
          </a:p>
        </p:txBody>
      </p:sp>
      <p:sp>
        <p:nvSpPr>
          <p:cNvPr id="40" name="Rectangle 39"/>
          <p:cNvSpPr/>
          <p:nvPr/>
        </p:nvSpPr>
        <p:spPr bwMode="auto">
          <a:xfrm>
            <a:off x="7170136" y="4659219"/>
            <a:ext cx="3085770" cy="1893980"/>
          </a:xfrm>
          <a:prstGeom prst="rect">
            <a:avLst/>
          </a:prstGeom>
          <a:solidFill>
            <a:srgbClr val="FFFFC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92D400"/>
              </a:buClr>
              <a:buSzPct val="75000"/>
              <a:buFont typeface="Wingdings" pitchFamily="2" charset="2"/>
              <a:buChar char="n"/>
            </a:pPr>
            <a:endParaRPr lang="en-US" sz="800" dirty="0">
              <a:solidFill>
                <a:srgbClr val="FFFFFF"/>
              </a:solidFill>
            </a:endParaRPr>
          </a:p>
        </p:txBody>
      </p:sp>
      <p:sp>
        <p:nvSpPr>
          <p:cNvPr id="41" name="Rectangle 40"/>
          <p:cNvSpPr/>
          <p:nvPr/>
        </p:nvSpPr>
        <p:spPr>
          <a:xfrm>
            <a:off x="7250689" y="4908659"/>
            <a:ext cx="2924664" cy="1420902"/>
          </a:xfrm>
          <a:prstGeom prst="rect">
            <a:avLst/>
          </a:prstGeom>
        </p:spPr>
        <p:txBody>
          <a:bodyPr wrap="square">
            <a:spAutoFit/>
          </a:bodyPr>
          <a:lstStyle/>
          <a:p>
            <a:pPr algn="ctr" eaLnBrk="0" fontAlgn="base" hangingPunct="0">
              <a:spcBef>
                <a:spcPct val="0"/>
              </a:spcBef>
              <a:spcAft>
                <a:spcPts val="500"/>
              </a:spcAft>
            </a:pPr>
            <a:r>
              <a:rPr lang="en-US" dirty="0">
                <a:solidFill>
                  <a:srgbClr val="000000">
                    <a:lumMod val="75000"/>
                    <a:lumOff val="25000"/>
                  </a:srgbClr>
                </a:solidFill>
                <a:latin typeface="Arial" panose="020B0604020202020204" pitchFamily="34" charset="0"/>
                <a:cs typeface="Arial" panose="020B0604020202020204" pitchFamily="34" charset="0"/>
              </a:rPr>
              <a:t>Process Yield Increased</a:t>
            </a:r>
          </a:p>
          <a:p>
            <a:pPr algn="ctr" eaLnBrk="0" fontAlgn="base" hangingPunct="0">
              <a:spcBef>
                <a:spcPct val="0"/>
              </a:spcBef>
              <a:spcAft>
                <a:spcPts val="500"/>
              </a:spcAft>
            </a:pPr>
            <a:r>
              <a:rPr lang="en-US" b="1" dirty="0">
                <a:solidFill>
                  <a:srgbClr val="000000">
                    <a:lumMod val="75000"/>
                    <a:lumOff val="25000"/>
                  </a:srgbClr>
                </a:solidFill>
                <a:latin typeface="Arial" panose="020B0604020202020204" pitchFamily="34" charset="0"/>
                <a:cs typeface="Arial" panose="020B0604020202020204" pitchFamily="34" charset="0"/>
              </a:rPr>
              <a:t>0.5% </a:t>
            </a:r>
            <a:r>
              <a:rPr lang="en-US" b="1" dirty="0">
                <a:solidFill>
                  <a:srgbClr val="000000">
                    <a:lumMod val="75000"/>
                    <a:lumOff val="25000"/>
                  </a:srgbClr>
                </a:solidFill>
                <a:latin typeface="Arial" panose="020B0604020202020204" pitchFamily="34" charset="0"/>
                <a:cs typeface="Arial" panose="020B0604020202020204" pitchFamily="34" charset="0"/>
                <a:sym typeface="Wingdings" panose="05000000000000000000" pitchFamily="2" charset="2"/>
              </a:rPr>
              <a:t> 65.1%</a:t>
            </a:r>
          </a:p>
          <a:p>
            <a:pPr algn="ctr" eaLnBrk="0" fontAlgn="base" hangingPunct="0">
              <a:spcBef>
                <a:spcPct val="0"/>
              </a:spcBef>
              <a:spcAft>
                <a:spcPts val="500"/>
              </a:spcAft>
            </a:pPr>
            <a:r>
              <a:rPr lang="en-US" sz="1400" dirty="0">
                <a:solidFill>
                  <a:srgbClr val="000000">
                    <a:lumMod val="75000"/>
                    <a:lumOff val="25000"/>
                  </a:srgbClr>
                </a:solidFill>
                <a:latin typeface="Arial" panose="020B0604020202020204" pitchFamily="34" charset="0"/>
                <a:cs typeface="Arial" panose="020B0604020202020204" pitchFamily="34" charset="0"/>
                <a:sym typeface="Wingdings" panose="05000000000000000000" pitchFamily="2" charset="2"/>
              </a:rPr>
              <a:t>(Likelihood for an application to successfully complete the process without any errors or rework)</a:t>
            </a:r>
            <a:endParaRPr lang="en-US" sz="14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80E211BF-08AD-4A66-B00D-D3F8727C2A95}"/>
              </a:ext>
            </a:extLst>
          </p:cNvPr>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2474666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gs>
            <a:gs pos="100000">
              <a:schemeClr val="accent3"/>
            </a:gs>
          </a:gsLst>
          <a:lin ang="18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228601" y="533400"/>
            <a:ext cx="11963399" cy="6172199"/>
          </a:xfrm>
        </p:spPr>
        <p:txBody>
          <a:bodyPr/>
          <a:lstStyle/>
          <a:p>
            <a:r>
              <a:rPr lang="en-US" sz="10000" dirty="0"/>
              <a:t>Course Wrap up</a:t>
            </a:r>
            <a:endParaRPr lang="en-US" sz="10000" dirty="0">
              <a:solidFill>
                <a:schemeClr val="bg1"/>
              </a:solidFill>
            </a:endParaRPr>
          </a:p>
        </p:txBody>
      </p:sp>
    </p:spTree>
    <p:extLst>
      <p:ext uri="{BB962C8B-B14F-4D97-AF65-F5344CB8AC3E}">
        <p14:creationId xmlns:p14="http://schemas.microsoft.com/office/powerpoint/2010/main" val="1054424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FFFF00"/>
            </a:gs>
            <a:gs pos="98000">
              <a:srgbClr val="FF9500"/>
            </a:gs>
          </a:gsLst>
          <a:lin ang="60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190500" y="1866901"/>
            <a:ext cx="12001499" cy="4762500"/>
          </a:xfrm>
        </p:spPr>
        <p:txBody>
          <a:bodyPr>
            <a:noAutofit/>
          </a:bodyPr>
          <a:lstStyle/>
          <a:p>
            <a:r>
              <a:rPr lang="en-US" sz="13900" dirty="0">
                <a:solidFill>
                  <a:schemeClr val="bg1"/>
                </a:solidFill>
              </a:rPr>
              <a:t>BREAKOUT</a:t>
            </a:r>
          </a:p>
        </p:txBody>
      </p:sp>
      <p:sp>
        <p:nvSpPr>
          <p:cNvPr id="7" name="TextBox 6"/>
          <p:cNvSpPr txBox="1"/>
          <p:nvPr/>
        </p:nvSpPr>
        <p:spPr>
          <a:xfrm>
            <a:off x="361950" y="3810000"/>
            <a:ext cx="11468100" cy="1295400"/>
          </a:xfrm>
          <a:prstGeom prst="rect">
            <a:avLst/>
          </a:prstGeom>
          <a:noFill/>
        </p:spPr>
        <p:txBody>
          <a:bodyPr wrap="square" lIns="0" tIns="0" rIns="0" bIns="45720" rtlCol="0">
            <a:no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WHEN YOU GET BACK TO THE OFFICE, WHAT WILL YOU DO NEXT WITH REGARD TO YOUR LEAN JOURNEY?</a:t>
            </a:r>
            <a:endPar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Freeform 6"/>
          <p:cNvSpPr>
            <a:spLocks noChangeAspect="1"/>
          </p:cNvSpPr>
          <p:nvPr/>
        </p:nvSpPr>
        <p:spPr bwMode="auto">
          <a:xfrm>
            <a:off x="419100" y="381000"/>
            <a:ext cx="891838" cy="92354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gradFill>
            <a:gsLst>
              <a:gs pos="0">
                <a:srgbClr val="A100FF"/>
              </a:gs>
              <a:gs pos="100000">
                <a:srgbClr val="380089"/>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391322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800" dirty="0"/>
              <a:t>Real time</a:t>
            </a:r>
            <a:br>
              <a:rPr lang="en-US" sz="7800" dirty="0"/>
            </a:br>
            <a:r>
              <a:rPr lang="en-US" sz="7800" dirty="0"/>
              <a:t>feedback</a:t>
            </a:r>
          </a:p>
        </p:txBody>
      </p:sp>
      <p:sp>
        <p:nvSpPr>
          <p:cNvPr id="3" name="Text Placeholder 2"/>
          <p:cNvSpPr>
            <a:spLocks noGrp="1"/>
          </p:cNvSpPr>
          <p:nvPr>
            <p:ph type="body" sz="quarter" idx="13"/>
          </p:nvPr>
        </p:nvSpPr>
        <p:spPr>
          <a:xfrm>
            <a:off x="381001" y="4495800"/>
            <a:ext cx="9982200" cy="952498"/>
          </a:xfrm>
        </p:spPr>
        <p:txBody>
          <a:bodyPr anchor="b" anchorCtr="0"/>
          <a:lstStyle/>
          <a:p>
            <a:r>
              <a:rPr lang="en-US" sz="2800" dirty="0"/>
              <a:t>Use Post it notes to provide feedback on the course</a:t>
            </a:r>
            <a:endParaRPr lang="en-US" sz="2800" dirty="0">
              <a:solidFill>
                <a:srgbClr val="00FF00"/>
              </a:solidFill>
            </a:endParaRPr>
          </a:p>
        </p:txBody>
      </p:sp>
      <p:sp>
        <p:nvSpPr>
          <p:cNvPr id="4" name="Text Placeholder 3"/>
          <p:cNvSpPr>
            <a:spLocks noGrp="1"/>
          </p:cNvSpPr>
          <p:nvPr>
            <p:ph type="body" sz="quarter" idx="14"/>
          </p:nvPr>
        </p:nvSpPr>
        <p:spPr>
          <a:xfrm>
            <a:off x="381001" y="3048001"/>
            <a:ext cx="11430000" cy="800100"/>
          </a:xfrm>
        </p:spPr>
        <p:txBody>
          <a:bodyPr/>
          <a:lstStyle/>
          <a:p>
            <a:r>
              <a:rPr lang="en-US" dirty="0"/>
              <a:t>Benefits and concerns</a:t>
            </a:r>
          </a:p>
        </p:txBody>
      </p:sp>
      <p:grpSp>
        <p:nvGrpSpPr>
          <p:cNvPr id="8" name="Group 7"/>
          <p:cNvGrpSpPr>
            <a:grpSpLocks noChangeAspect="1"/>
          </p:cNvGrpSpPr>
          <p:nvPr/>
        </p:nvGrpSpPr>
        <p:grpSpPr>
          <a:xfrm>
            <a:off x="10159341" y="399112"/>
            <a:ext cx="1664208" cy="446694"/>
            <a:chOff x="9638475" y="1219200"/>
            <a:chExt cx="1389888" cy="37306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475" y="1372165"/>
              <a:ext cx="1389888" cy="220098"/>
            </a:xfrm>
            <a:prstGeom prst="rect">
              <a:avLst/>
            </a:prstGeom>
          </p:spPr>
        </p:pic>
        <p:sp>
          <p:nvSpPr>
            <p:cNvPr id="10" name="Freeform 5"/>
            <p:cNvSpPr>
              <a:spLocks/>
            </p:cNvSpPr>
            <p:nvPr/>
          </p:nvSpPr>
          <p:spPr bwMode="auto">
            <a:xfrm>
              <a:off x="10448925" y="1219200"/>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a:ea typeface="+mn-ea"/>
                <a:cs typeface="+mn-cs"/>
              </a:endParaRPr>
            </a:p>
          </p:txBody>
        </p:sp>
      </p:grpSp>
    </p:spTree>
    <p:extLst>
      <p:ext uri="{BB962C8B-B14F-4D97-AF65-F5344CB8AC3E}">
        <p14:creationId xmlns:p14="http://schemas.microsoft.com/office/powerpoint/2010/main" val="284772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en-US"/>
              <a:t>Copyright 2018 Accenture. All rights reserved.</a:t>
            </a:r>
            <a:endParaRPr lang="en-US" dirty="0"/>
          </a:p>
        </p:txBody>
      </p:sp>
      <p:sp>
        <p:nvSpPr>
          <p:cNvPr id="2" name="Title 1"/>
          <p:cNvSpPr>
            <a:spLocks noGrp="1"/>
          </p:cNvSpPr>
          <p:nvPr>
            <p:ph type="title"/>
          </p:nvPr>
        </p:nvSpPr>
        <p:spPr/>
        <p:txBody>
          <a:bodyPr/>
          <a:lstStyle/>
          <a:p>
            <a:r>
              <a:rPr lang="en-US" dirty="0"/>
              <a:t>Introductions</a:t>
            </a:r>
          </a:p>
        </p:txBody>
      </p:sp>
      <p:sp>
        <p:nvSpPr>
          <p:cNvPr id="8" name="Content Placeholder 7"/>
          <p:cNvSpPr>
            <a:spLocks noGrp="1"/>
          </p:cNvSpPr>
          <p:nvPr>
            <p:ph idx="18"/>
          </p:nvPr>
        </p:nvSpPr>
        <p:spPr>
          <a:xfrm>
            <a:off x="381000" y="1349991"/>
            <a:ext cx="10134599" cy="4689475"/>
          </a:xfrm>
        </p:spPr>
        <p:txBody>
          <a:bodyPr>
            <a:normAutofit/>
          </a:bodyPr>
          <a:lstStyle/>
          <a:p>
            <a:r>
              <a:rPr lang="en-US" dirty="0"/>
              <a:t>Your Name</a:t>
            </a:r>
          </a:p>
          <a:p>
            <a:endParaRPr lang="en-US" dirty="0"/>
          </a:p>
          <a:p>
            <a:r>
              <a:rPr lang="en-US" dirty="0"/>
              <a:t>Your Organization and your Role</a:t>
            </a:r>
          </a:p>
          <a:p>
            <a:endParaRPr lang="en-US" dirty="0"/>
          </a:p>
          <a:p>
            <a:r>
              <a:rPr lang="en-US" dirty="0"/>
              <a:t>Your Previous Lean Experience?</a:t>
            </a:r>
          </a:p>
          <a:p>
            <a:endParaRPr lang="en-US" dirty="0"/>
          </a:p>
          <a:p>
            <a:r>
              <a:rPr lang="en-US" dirty="0"/>
              <a:t>Where on the Lean Journey is your Organization?</a:t>
            </a:r>
          </a:p>
        </p:txBody>
      </p:sp>
    </p:spTree>
    <p:extLst>
      <p:ext uri="{BB962C8B-B14F-4D97-AF65-F5344CB8AC3E}">
        <p14:creationId xmlns:p14="http://schemas.microsoft.com/office/powerpoint/2010/main" val="81273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381000" y="1219200"/>
            <a:ext cx="8572500" cy="4689475"/>
          </a:xfrm>
        </p:spPr>
        <p:txBody>
          <a:bodyPr>
            <a:normAutofit/>
          </a:bodyPr>
          <a:lstStyle/>
          <a:p>
            <a:r>
              <a:rPr lang="en-US" dirty="0"/>
              <a:t>Class Hours</a:t>
            </a:r>
          </a:p>
          <a:p>
            <a:pPr lvl="1"/>
            <a:r>
              <a:rPr lang="en-US" dirty="0"/>
              <a:t>8:00 AM – 12:00 PM (CT)</a:t>
            </a:r>
          </a:p>
          <a:p>
            <a:r>
              <a:rPr lang="en-US" dirty="0"/>
              <a:t>Safety</a:t>
            </a:r>
          </a:p>
          <a:p>
            <a:pPr lvl="1"/>
            <a:r>
              <a:rPr lang="en-US" dirty="0"/>
              <a:t>Fire Exits</a:t>
            </a:r>
          </a:p>
          <a:p>
            <a:pPr lvl="1"/>
            <a:r>
              <a:rPr lang="en-US" dirty="0"/>
              <a:t>Trips and Other Hazards</a:t>
            </a:r>
          </a:p>
          <a:p>
            <a:r>
              <a:rPr lang="en-US" dirty="0"/>
              <a:t>Restroom Locations</a:t>
            </a:r>
          </a:p>
          <a:p>
            <a:r>
              <a:rPr lang="en-US" dirty="0"/>
              <a:t>Breaks</a:t>
            </a:r>
          </a:p>
          <a:p>
            <a:r>
              <a:rPr lang="en-US" dirty="0"/>
              <a:t>Other Items - Benefits and Concerns</a:t>
            </a:r>
          </a:p>
          <a:p>
            <a:endParaRPr lang="en-US" dirty="0"/>
          </a:p>
          <a:p>
            <a:pPr marL="55562" lvl="1" indent="0">
              <a:buNone/>
            </a:pPr>
            <a:endParaRPr lang="en-US" dirty="0"/>
          </a:p>
        </p:txBody>
      </p:sp>
      <p:sp>
        <p:nvSpPr>
          <p:cNvPr id="8" name="Title 7"/>
          <p:cNvSpPr>
            <a:spLocks noGrp="1"/>
          </p:cNvSpPr>
          <p:nvPr>
            <p:ph type="title"/>
          </p:nvPr>
        </p:nvSpPr>
        <p:spPr/>
        <p:txBody>
          <a:bodyPr/>
          <a:lstStyle/>
          <a:p>
            <a:r>
              <a:rPr lang="en-US" dirty="0"/>
              <a:t>CLASSROOM LOGISTICS</a:t>
            </a:r>
          </a:p>
        </p:txBody>
      </p:sp>
      <p:sp>
        <p:nvSpPr>
          <p:cNvPr id="3" name="Footer Placeholder 2"/>
          <p:cNvSpPr>
            <a:spLocks noGrp="1"/>
          </p:cNvSpPr>
          <p:nvPr>
            <p:ph type="ftr" sz="quarter" idx="20"/>
          </p:nvPr>
        </p:nvSpPr>
        <p:spPr/>
        <p:txBody>
          <a:bodyPr/>
          <a:lstStyle/>
          <a:p>
            <a:r>
              <a:rPr lang="en-US"/>
              <a:t>Copyright 2018 Accenture. All rights reserved.</a:t>
            </a:r>
            <a:endParaRPr lang="en-US" dirty="0"/>
          </a:p>
        </p:txBody>
      </p:sp>
    </p:spTree>
    <p:extLst>
      <p:ext uri="{BB962C8B-B14F-4D97-AF65-F5344CB8AC3E}">
        <p14:creationId xmlns:p14="http://schemas.microsoft.com/office/powerpoint/2010/main" val="368850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gs>
            <a:gs pos="100000">
              <a:schemeClr val="accent3"/>
            </a:gs>
          </a:gsLst>
          <a:lin ang="18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bwMode="grayWhite">
          <a:xfrm>
            <a:off x="0" y="495302"/>
            <a:ext cx="10210799" cy="6172199"/>
          </a:xfrm>
        </p:spPr>
        <p:txBody>
          <a:bodyPr/>
          <a:lstStyle/>
          <a:p>
            <a:r>
              <a:rPr lang="en-US" dirty="0"/>
              <a:t>Evolution</a:t>
            </a:r>
            <a:r>
              <a:rPr lang="en-US" dirty="0">
                <a:solidFill>
                  <a:schemeClr val="bg1"/>
                </a:solidFill>
              </a:rPr>
              <a:t> Of Lean</a:t>
            </a:r>
          </a:p>
          <a:p>
            <a:r>
              <a:rPr lang="en-US" dirty="0">
                <a:solidFill>
                  <a:schemeClr val="bg1"/>
                </a:solidFill>
              </a:rPr>
              <a:t>(Lean 101)</a:t>
            </a:r>
          </a:p>
        </p:txBody>
      </p:sp>
    </p:spTree>
    <p:extLst>
      <p:ext uri="{BB962C8B-B14F-4D97-AF65-F5344CB8AC3E}">
        <p14:creationId xmlns:p14="http://schemas.microsoft.com/office/powerpoint/2010/main" val="69824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45BEA099-7258-4110-AAC0-624939F59D2E}"/>
              </a:ext>
            </a:extLst>
          </p:cNvPr>
          <p:cNvSpPr>
            <a:spLocks noGrp="1" noChangeArrowheads="1"/>
          </p:cNvSpPr>
          <p:nvPr>
            <p:ph type="title"/>
          </p:nvPr>
        </p:nvSpPr>
        <p:spPr>
          <a:xfrm>
            <a:off x="228600" y="281840"/>
            <a:ext cx="12192000" cy="533401"/>
          </a:xfrm>
        </p:spPr>
        <p:txBody>
          <a:bodyPr>
            <a:normAutofit/>
          </a:bodyPr>
          <a:lstStyle/>
          <a:p>
            <a:pPr eaLnBrk="1" hangingPunct="1"/>
            <a:r>
              <a:rPr lang="en-US" altLang="en-US" dirty="0"/>
              <a:t>WHAT IS THIS REALLY ALL ABOUT?</a:t>
            </a:r>
          </a:p>
        </p:txBody>
      </p:sp>
      <p:sp>
        <p:nvSpPr>
          <p:cNvPr id="10244" name="Rectangle 5">
            <a:extLst>
              <a:ext uri="{FF2B5EF4-FFF2-40B4-BE49-F238E27FC236}">
                <a16:creationId xmlns:a16="http://schemas.microsoft.com/office/drawing/2014/main" id="{09B65F8F-CEDF-47EE-9566-22BEC547A866}"/>
              </a:ext>
            </a:extLst>
          </p:cNvPr>
          <p:cNvSpPr>
            <a:spLocks noGrp="1" noChangeArrowheads="1"/>
          </p:cNvSpPr>
          <p:nvPr>
            <p:ph type="body" idx="1"/>
          </p:nvPr>
        </p:nvSpPr>
        <p:spPr>
          <a:xfrm>
            <a:off x="381002" y="2133600"/>
            <a:ext cx="8991598" cy="3276600"/>
          </a:xfrm>
        </p:spPr>
        <p:txBody>
          <a:bodyPr/>
          <a:lstStyle/>
          <a:p>
            <a:pPr marL="512761" indent="-457200" eaLnBrk="1" hangingPunct="1">
              <a:buFont typeface="Arial" panose="020B0604020202020204" pitchFamily="34" charset="0"/>
              <a:buChar char="•"/>
            </a:pPr>
            <a:r>
              <a:rPr lang="en-US" altLang="en-US" dirty="0"/>
              <a:t>Improved Citizen Experience</a:t>
            </a:r>
          </a:p>
          <a:p>
            <a:pPr marL="512761" indent="-457200" eaLnBrk="1" hangingPunct="1">
              <a:buFont typeface="Arial" panose="020B0604020202020204" pitchFamily="34" charset="0"/>
              <a:buChar char="•"/>
            </a:pPr>
            <a:r>
              <a:rPr lang="en-US" altLang="en-US" dirty="0"/>
              <a:t>Shorter Time to Complete Core Processes</a:t>
            </a:r>
          </a:p>
          <a:p>
            <a:pPr marL="512761" indent="-457200" eaLnBrk="1" hangingPunct="1">
              <a:buFont typeface="Arial" panose="020B0604020202020204" pitchFamily="34" charset="0"/>
              <a:buChar char="•"/>
            </a:pPr>
            <a:r>
              <a:rPr lang="en-US" altLang="en-US" dirty="0"/>
              <a:t>Downward Price Pressure: Lower Costs</a:t>
            </a:r>
          </a:p>
          <a:p>
            <a:pPr marL="512761" indent="-457200" eaLnBrk="1" hangingPunct="1">
              <a:buFont typeface="Arial" panose="020B0604020202020204" pitchFamily="34" charset="0"/>
              <a:buChar char="•"/>
            </a:pPr>
            <a:r>
              <a:rPr lang="en-US" altLang="en-US" dirty="0"/>
              <a:t>Higher Citizen Satisfaction</a:t>
            </a:r>
          </a:p>
          <a:p>
            <a:pPr marL="512761" indent="-457200" eaLnBrk="1" hangingPunct="1">
              <a:buFont typeface="Arial" panose="020B0604020202020204" pitchFamily="34" charset="0"/>
              <a:buChar char="•"/>
            </a:pPr>
            <a:r>
              <a:rPr lang="en-US" altLang="en-US" dirty="0"/>
              <a:t>Reduce Errors and Rework</a:t>
            </a:r>
          </a:p>
          <a:p>
            <a:pPr marL="512761" indent="-457200" eaLnBrk="1" hangingPunct="1">
              <a:buFont typeface="Arial" panose="020B0604020202020204" pitchFamily="34" charset="0"/>
              <a:buChar char="•"/>
            </a:pPr>
            <a:r>
              <a:rPr lang="en-US" altLang="en-US" dirty="0"/>
              <a:t>Do More with Less</a:t>
            </a:r>
          </a:p>
        </p:txBody>
      </p:sp>
      <p:sp>
        <p:nvSpPr>
          <p:cNvPr id="2" name="Footer Placeholder 1">
            <a:extLst>
              <a:ext uri="{FF2B5EF4-FFF2-40B4-BE49-F238E27FC236}">
                <a16:creationId xmlns:a16="http://schemas.microsoft.com/office/drawing/2014/main" id="{22C82A69-3F60-44D6-ADE4-564003D8E18F}"/>
              </a:ext>
            </a:extLst>
          </p:cNvPr>
          <p:cNvSpPr>
            <a:spLocks noGrp="1"/>
          </p:cNvSpPr>
          <p:nvPr>
            <p:ph type="ftr" sz="quarter" idx="20"/>
          </p:nvPr>
        </p:nvSpPr>
        <p:spPr/>
        <p:txBody>
          <a:bodyPr/>
          <a:lstStyle/>
          <a:p>
            <a:r>
              <a:rPr lang="en-US"/>
              <a:t>Copyright 2018 Accenture. All rights reserved.</a:t>
            </a:r>
            <a:endParaRPr lang="en-US" dirty="0"/>
          </a:p>
        </p:txBody>
      </p:sp>
      <p:sp>
        <p:nvSpPr>
          <p:cNvPr id="6" name="Text Placeholder 9">
            <a:extLst>
              <a:ext uri="{FF2B5EF4-FFF2-40B4-BE49-F238E27FC236}">
                <a16:creationId xmlns:a16="http://schemas.microsoft.com/office/drawing/2014/main" id="{D0608266-6B78-46E0-AF0F-915E62D90EE7}"/>
              </a:ext>
            </a:extLst>
          </p:cNvPr>
          <p:cNvSpPr txBox="1">
            <a:spLocks/>
          </p:cNvSpPr>
          <p:nvPr/>
        </p:nvSpPr>
        <p:spPr>
          <a:xfrm>
            <a:off x="137160" y="1013216"/>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WHY IS EVERY ORGANIZATION DRIVEN TO QUALITY, COST AND CYCLE TIME REDUCTION GOALS?</a:t>
            </a:r>
          </a:p>
        </p:txBody>
      </p:sp>
      <p:sp>
        <p:nvSpPr>
          <p:cNvPr id="7" name="Text Placeholder 9">
            <a:extLst>
              <a:ext uri="{FF2B5EF4-FFF2-40B4-BE49-F238E27FC236}">
                <a16:creationId xmlns:a16="http://schemas.microsoft.com/office/drawing/2014/main" id="{C6E1B577-4AC2-4397-B3C3-3F102E11D45E}"/>
              </a:ext>
            </a:extLst>
          </p:cNvPr>
          <p:cNvSpPr txBox="1">
            <a:spLocks/>
          </p:cNvSpPr>
          <p:nvPr/>
        </p:nvSpPr>
        <p:spPr>
          <a:xfrm>
            <a:off x="162560" y="5785080"/>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t>This can be achieved through a culture of continuous improvement</a:t>
            </a:r>
          </a:p>
        </p:txBody>
      </p:sp>
    </p:spTree>
    <p:extLst>
      <p:ext uri="{BB962C8B-B14F-4D97-AF65-F5344CB8AC3E}">
        <p14:creationId xmlns:p14="http://schemas.microsoft.com/office/powerpoint/2010/main" val="113849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45BEA099-7258-4110-AAC0-624939F59D2E}"/>
              </a:ext>
            </a:extLst>
          </p:cNvPr>
          <p:cNvSpPr>
            <a:spLocks noGrp="1" noChangeArrowheads="1"/>
          </p:cNvSpPr>
          <p:nvPr>
            <p:ph type="title"/>
          </p:nvPr>
        </p:nvSpPr>
        <p:spPr>
          <a:xfrm>
            <a:off x="228600" y="281840"/>
            <a:ext cx="12192000" cy="533401"/>
          </a:xfrm>
        </p:spPr>
        <p:txBody>
          <a:bodyPr>
            <a:normAutofit/>
          </a:bodyPr>
          <a:lstStyle/>
          <a:p>
            <a:pPr eaLnBrk="1" hangingPunct="1"/>
            <a:r>
              <a:rPr lang="en-US" altLang="en-US" dirty="0"/>
              <a:t>WHY 99% is not good enough</a:t>
            </a:r>
          </a:p>
        </p:txBody>
      </p:sp>
      <p:sp>
        <p:nvSpPr>
          <p:cNvPr id="10244" name="Rectangle 5">
            <a:extLst>
              <a:ext uri="{FF2B5EF4-FFF2-40B4-BE49-F238E27FC236}">
                <a16:creationId xmlns:a16="http://schemas.microsoft.com/office/drawing/2014/main" id="{09B65F8F-CEDF-47EE-9566-22BEC547A866}"/>
              </a:ext>
            </a:extLst>
          </p:cNvPr>
          <p:cNvSpPr>
            <a:spLocks noGrp="1" noChangeArrowheads="1"/>
          </p:cNvSpPr>
          <p:nvPr>
            <p:ph type="body" idx="1"/>
          </p:nvPr>
        </p:nvSpPr>
        <p:spPr>
          <a:xfrm>
            <a:off x="381002" y="1769399"/>
            <a:ext cx="10896598" cy="2800350"/>
          </a:xfrm>
        </p:spPr>
        <p:txBody>
          <a:bodyPr/>
          <a:lstStyle/>
          <a:p>
            <a:pPr marL="512761" indent="-457200">
              <a:buFont typeface="Arial" panose="020B0604020202020204" pitchFamily="34" charset="0"/>
              <a:buChar char="•"/>
            </a:pPr>
            <a:r>
              <a:rPr lang="en-US" altLang="en-US" dirty="0"/>
              <a:t>20,000 lost articles of mail per hour</a:t>
            </a:r>
          </a:p>
          <a:p>
            <a:pPr marL="512761" indent="-457200">
              <a:buFont typeface="Arial" panose="020B0604020202020204" pitchFamily="34" charset="0"/>
              <a:buChar char="•"/>
            </a:pPr>
            <a:r>
              <a:rPr lang="en-US" altLang="en-US" dirty="0"/>
              <a:t>Unsafe drinking water almost 15 minutes each day</a:t>
            </a:r>
          </a:p>
          <a:p>
            <a:pPr marL="512761" indent="-457200">
              <a:buFont typeface="Arial" panose="020B0604020202020204" pitchFamily="34" charset="0"/>
              <a:buChar char="•"/>
            </a:pPr>
            <a:r>
              <a:rPr lang="en-US" altLang="en-US" dirty="0"/>
              <a:t>5,000 incorrect surgical operations per week</a:t>
            </a:r>
          </a:p>
          <a:p>
            <a:pPr marL="512761" indent="-457200">
              <a:buFont typeface="Arial" panose="020B0604020202020204" pitchFamily="34" charset="0"/>
              <a:buChar char="•"/>
            </a:pPr>
            <a:r>
              <a:rPr lang="en-US" altLang="en-US" dirty="0"/>
              <a:t>2 short or long landings at most major airports each day</a:t>
            </a:r>
          </a:p>
          <a:p>
            <a:pPr marL="512761" indent="-457200">
              <a:buFont typeface="Arial" panose="020B0604020202020204" pitchFamily="34" charset="0"/>
              <a:buChar char="•"/>
            </a:pPr>
            <a:r>
              <a:rPr lang="en-US" altLang="en-US" dirty="0"/>
              <a:t>200,000 wrong drug prescriptions each year</a:t>
            </a:r>
          </a:p>
          <a:p>
            <a:pPr marL="512761" indent="-457200">
              <a:buFont typeface="Arial" panose="020B0604020202020204" pitchFamily="34" charset="0"/>
              <a:buChar char="•"/>
            </a:pPr>
            <a:r>
              <a:rPr lang="en-US" altLang="en-US" dirty="0"/>
              <a:t>No electricity for almost 7 hours per month</a:t>
            </a:r>
          </a:p>
        </p:txBody>
      </p:sp>
      <p:sp>
        <p:nvSpPr>
          <p:cNvPr id="2" name="Footer Placeholder 1">
            <a:extLst>
              <a:ext uri="{FF2B5EF4-FFF2-40B4-BE49-F238E27FC236}">
                <a16:creationId xmlns:a16="http://schemas.microsoft.com/office/drawing/2014/main" id="{22C82A69-3F60-44D6-ADE4-564003D8E18F}"/>
              </a:ext>
            </a:extLst>
          </p:cNvPr>
          <p:cNvSpPr>
            <a:spLocks noGrp="1"/>
          </p:cNvSpPr>
          <p:nvPr>
            <p:ph type="ftr" sz="quarter" idx="20"/>
          </p:nvPr>
        </p:nvSpPr>
        <p:spPr/>
        <p:txBody>
          <a:bodyPr/>
          <a:lstStyle/>
          <a:p>
            <a:r>
              <a:rPr lang="en-US"/>
              <a:t>Copyright 2018 Accenture. All rights reserved.</a:t>
            </a:r>
            <a:endParaRPr lang="en-US" dirty="0"/>
          </a:p>
        </p:txBody>
      </p:sp>
      <p:sp>
        <p:nvSpPr>
          <p:cNvPr id="6" name="Text Placeholder 9">
            <a:extLst>
              <a:ext uri="{FF2B5EF4-FFF2-40B4-BE49-F238E27FC236}">
                <a16:creationId xmlns:a16="http://schemas.microsoft.com/office/drawing/2014/main" id="{D0608266-6B78-46E0-AF0F-915E62D90EE7}"/>
              </a:ext>
            </a:extLst>
          </p:cNvPr>
          <p:cNvSpPr txBox="1">
            <a:spLocks/>
          </p:cNvSpPr>
          <p:nvPr/>
        </p:nvSpPr>
        <p:spPr>
          <a:xfrm>
            <a:off x="137160" y="1013216"/>
            <a:ext cx="11597640" cy="73181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0" kern="1200" cap="none" baseline="0">
                <a:solidFill>
                  <a:schemeClr val="tx1"/>
                </a:solidFill>
                <a:latin typeface="Arial Black" panose="020B0A04020102020204" pitchFamily="34" charset="0"/>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accent1"/>
                </a:solidFill>
              </a:rPr>
              <a:t>THE “GOODNESS” LEVEL OF 99% EQUATES TO:</a:t>
            </a:r>
          </a:p>
        </p:txBody>
      </p:sp>
    </p:spTree>
    <p:extLst>
      <p:ext uri="{BB962C8B-B14F-4D97-AF65-F5344CB8AC3E}">
        <p14:creationId xmlns:p14="http://schemas.microsoft.com/office/powerpoint/2010/main" val="1607266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CXhrdz.vUyJhIELTW1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CXhrdz.vUyJhIELTW1p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CXhrdz.vUyJhIELTW1p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CXhrdz.vUyJhIELTW1pLQ"/>
</p:tagLst>
</file>

<file path=ppt/theme/theme1.xml><?xml version="1.0" encoding="utf-8"?>
<a:theme xmlns:a="http://schemas.openxmlformats.org/drawingml/2006/main" name="Title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Master_Arial_2017 v1" id="{BFFC7005-D7BE-40E3-83B0-367A400EF32B}" vid="{EE94AFD5-8C99-4A57-B246-21C8F75E9D6A}"/>
    </a:ext>
  </a:extLst>
</a:theme>
</file>

<file path=ppt/theme/theme2.xml><?xml version="1.0" encoding="utf-8"?>
<a:theme xmlns:a="http://schemas.openxmlformats.org/drawingml/2006/main" name="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Master_Arial_2017 v1" id="{BFFC7005-D7BE-40E3-83B0-367A400EF32B}" vid="{9EDCCE36-7FD1-489E-AC77-A235F91A6269}"/>
    </a:ext>
  </a:extLst>
</a:theme>
</file>

<file path=ppt/theme/theme3.xml><?xml version="1.0" encoding="utf-8"?>
<a:theme xmlns:a="http://schemas.openxmlformats.org/drawingml/2006/main" name="Section Divider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Master_Arial_2017 v1" id="{BFFC7005-D7BE-40E3-83B0-367A400EF32B}" vid="{84A28C10-F074-4455-88A8-3B2F726495FD}"/>
    </a:ext>
  </a:extLst>
</a:theme>
</file>

<file path=ppt/theme/theme4.xml><?xml version="1.0" encoding="utf-8"?>
<a:theme xmlns:a="http://schemas.openxmlformats.org/drawingml/2006/main" name="Specialty Slide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Master_Arial_2017 v1" id="{BFFC7005-D7BE-40E3-83B0-367A400EF32B}" vid="{9BE5F91C-68CE-4069-A9A7-D9EDC1AA27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Accenture_Master_Arial_01_2017</Template>
  <TotalTime>1301</TotalTime>
  <Words>4937</Words>
  <Application>Microsoft Office PowerPoint</Application>
  <PresentationFormat>Widescreen</PresentationFormat>
  <Paragraphs>723</Paragraphs>
  <Slides>47</Slides>
  <Notes>47</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9" baseType="lpstr">
      <vt:lpstr>Arial</vt:lpstr>
      <vt:lpstr>Arial Black</vt:lpstr>
      <vt:lpstr>Arial Narrow</vt:lpstr>
      <vt:lpstr>Graphik</vt:lpstr>
      <vt:lpstr>Times</vt:lpstr>
      <vt:lpstr>Wingdings</vt:lpstr>
      <vt:lpstr>ヒラギノ角ゴ Pro W3</vt:lpstr>
      <vt:lpstr>Titles</vt:lpstr>
      <vt:lpstr>Content Layouts</vt:lpstr>
      <vt:lpstr>Section Dividers</vt:lpstr>
      <vt:lpstr>Specialty Slides</vt:lpstr>
      <vt:lpstr>Chart</vt:lpstr>
      <vt:lpstr>LEAN</vt:lpstr>
      <vt:lpstr>Course Agenda</vt:lpstr>
      <vt:lpstr>Meet your instructors</vt:lpstr>
      <vt:lpstr>Lean baseline SURVEY</vt:lpstr>
      <vt:lpstr>Introductions</vt:lpstr>
      <vt:lpstr>CLASSROOM LOGISTICS</vt:lpstr>
      <vt:lpstr>PowerPoint Presentation</vt:lpstr>
      <vt:lpstr>WHAT IS THIS REALLY ALL ABOUT?</vt:lpstr>
      <vt:lpstr>WHY 99% is not good enough</vt:lpstr>
      <vt:lpstr>Lean Can Be Applied to All types of Processes, Not Just Manufacturing</vt:lpstr>
      <vt:lpstr>“OUR PRODUCTION CYCLE IS 33 HOURS FROM IRON ORE TO AN AUTOMOBILE, COMPARED TO 12 DAYS WHICH WE THOUGHT WAS RECORD BREAKING.”</vt:lpstr>
      <vt:lpstr>LEAN’S Roots in Manufacturing</vt:lpstr>
      <vt:lpstr>TYPES OF MUDA (WASTE)</vt:lpstr>
      <vt:lpstr>“There is nothing so useless as doing efficiently that which should not be done at all.”</vt:lpstr>
      <vt:lpstr>PowerPoint Presentation</vt:lpstr>
      <vt:lpstr>Lean Methods of Improvement</vt:lpstr>
      <vt:lpstr>The Foundations of Lean</vt:lpstr>
      <vt:lpstr>PowerPoint Presentation</vt:lpstr>
      <vt:lpstr>PowerPoint Presentation</vt:lpstr>
      <vt:lpstr>Which Process to Focus on?</vt:lpstr>
      <vt:lpstr>Operations Assessment</vt:lpstr>
      <vt:lpstr>Overview of Operations Assessment Method</vt:lpstr>
      <vt:lpstr>PowerPoint Presentation</vt:lpstr>
      <vt:lpstr>Implementation Plans</vt:lpstr>
      <vt:lpstr>Implementation Plans</vt:lpstr>
      <vt:lpstr>PowerPoint Presentation</vt:lpstr>
      <vt:lpstr>What Is Kaizen?</vt:lpstr>
      <vt:lpstr>Steps to a Successful Kaizen Event</vt:lpstr>
      <vt:lpstr>Steps to a Successful Kaizen Event</vt:lpstr>
      <vt:lpstr>Steps to a Successful Kaizen Event</vt:lpstr>
      <vt:lpstr>BPR Workshop Methodology</vt:lpstr>
      <vt:lpstr>The process is engaging, highly visual and participative</vt:lpstr>
      <vt:lpstr>Value-Stream Mapping</vt:lpstr>
      <vt:lpstr>Feedback Plan – Kaizen event</vt:lpstr>
      <vt:lpstr>Benefits of Culture Change</vt:lpstr>
      <vt:lpstr>When to Bring in BPR/Kaizen?</vt:lpstr>
      <vt:lpstr>BPR Workshop Menu</vt:lpstr>
      <vt:lpstr>Current State Validation &amp; Mapping</vt:lpstr>
      <vt:lpstr>Process Standardization</vt:lpstr>
      <vt:lpstr>Process Optimization</vt:lpstr>
      <vt:lpstr>Opportunities for Replication</vt:lpstr>
      <vt:lpstr>Elimination and Innovation</vt:lpstr>
      <vt:lpstr>BPR Workshop Outcomes</vt:lpstr>
      <vt:lpstr>PowerPoint Presentation</vt:lpstr>
      <vt:lpstr>PowerPoint Presentation</vt:lpstr>
      <vt:lpstr>PowerPoint Presentation</vt:lpstr>
      <vt:lpstr>Real time feedback</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new template</dc:title>
  <dc:creator>Kosik, Kelton J.</dc:creator>
  <cp:lastModifiedBy>Kosik, Kelton J.</cp:lastModifiedBy>
  <cp:revision>152</cp:revision>
  <dcterms:created xsi:type="dcterms:W3CDTF">2018-09-25T16:40:44Z</dcterms:created>
  <dcterms:modified xsi:type="dcterms:W3CDTF">2018-10-17T15:09:26Z</dcterms:modified>
</cp:coreProperties>
</file>