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52" r:id="rId1"/>
    <p:sldMasterId id="2147483688" r:id="rId2"/>
    <p:sldMasterId id="2147483649" r:id="rId3"/>
    <p:sldMasterId id="2147483685" r:id="rId4"/>
    <p:sldMasterId id="2147483651" r:id="rId5"/>
  </p:sldMasterIdLst>
  <p:notesMasterIdLst>
    <p:notesMasterId r:id="rId21"/>
  </p:notesMasterIdLst>
  <p:sldIdLst>
    <p:sldId id="264" r:id="rId6"/>
    <p:sldId id="282" r:id="rId7"/>
    <p:sldId id="281" r:id="rId8"/>
    <p:sldId id="257" r:id="rId9"/>
    <p:sldId id="279" r:id="rId10"/>
    <p:sldId id="280" r:id="rId11"/>
    <p:sldId id="278" r:id="rId12"/>
    <p:sldId id="283" r:id="rId13"/>
    <p:sldId id="284" r:id="rId14"/>
    <p:sldId id="290" r:id="rId15"/>
    <p:sldId id="287" r:id="rId16"/>
    <p:sldId id="288" r:id="rId17"/>
    <p:sldId id="289" r:id="rId18"/>
    <p:sldId id="286" r:id="rId19"/>
    <p:sldId id="262" r:id="rId20"/>
  </p:sldIdLst>
  <p:sldSz cx="13004800" cy="9753600"/>
  <p:notesSz cx="6858000" cy="9144000"/>
  <p:defaultTextStyle>
    <a:defPPr>
      <a:defRPr lang="en-US"/>
    </a:defPPr>
    <a:lvl1pPr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1pPr>
    <a:lvl2pPr marL="228600" indent="228600"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2pPr>
    <a:lvl3pPr marL="457200" indent="457200"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3pPr>
    <a:lvl4pPr marL="685800" indent="685800"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4pPr>
    <a:lvl5pPr marL="914400" indent="914400"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5pPr>
    <a:lvl6pPr marL="2286000" algn="l" defTabSz="457200" rtl="0" eaLnBrk="1" latinLnBrk="0" hangingPunct="1">
      <a:defRPr kern="1200">
        <a:solidFill>
          <a:srgbClr val="5C6670"/>
        </a:solidFill>
        <a:latin typeface="Trebuchet MS" pitchFamily="-100" charset="0"/>
        <a:ea typeface="Trebuchet MS" pitchFamily="-100" charset="0"/>
        <a:cs typeface="Trebuchet MS" pitchFamily="-100" charset="0"/>
        <a:sym typeface="Trebuchet MS" pitchFamily="-100" charset="0"/>
      </a:defRPr>
    </a:lvl6pPr>
    <a:lvl7pPr marL="2743200" algn="l" defTabSz="457200" rtl="0" eaLnBrk="1" latinLnBrk="0" hangingPunct="1">
      <a:defRPr kern="1200">
        <a:solidFill>
          <a:srgbClr val="5C6670"/>
        </a:solidFill>
        <a:latin typeface="Trebuchet MS" pitchFamily="-100" charset="0"/>
        <a:ea typeface="Trebuchet MS" pitchFamily="-100" charset="0"/>
        <a:cs typeface="Trebuchet MS" pitchFamily="-100" charset="0"/>
        <a:sym typeface="Trebuchet MS" pitchFamily="-100" charset="0"/>
      </a:defRPr>
    </a:lvl7pPr>
    <a:lvl8pPr marL="3200400" algn="l" defTabSz="457200" rtl="0" eaLnBrk="1" latinLnBrk="0" hangingPunct="1">
      <a:defRPr kern="1200">
        <a:solidFill>
          <a:srgbClr val="5C6670"/>
        </a:solidFill>
        <a:latin typeface="Trebuchet MS" pitchFamily="-100" charset="0"/>
        <a:ea typeface="Trebuchet MS" pitchFamily="-100" charset="0"/>
        <a:cs typeface="Trebuchet MS" pitchFamily="-100" charset="0"/>
        <a:sym typeface="Trebuchet MS" pitchFamily="-100" charset="0"/>
      </a:defRPr>
    </a:lvl8pPr>
    <a:lvl9pPr marL="3657600" algn="l" defTabSz="457200" rtl="0" eaLnBrk="1" latinLnBrk="0" hangingPunct="1">
      <a:defRPr kern="1200">
        <a:solidFill>
          <a:srgbClr val="5C6670"/>
        </a:solidFill>
        <a:latin typeface="Trebuchet MS" pitchFamily="-100" charset="0"/>
        <a:ea typeface="Trebuchet MS" pitchFamily="-100" charset="0"/>
        <a:cs typeface="Trebuchet MS" pitchFamily="-100" charset="0"/>
        <a:sym typeface="Trebuchet MS" pitchFamily="-100" charset="0"/>
      </a:defRPr>
    </a:lvl9pPr>
  </p:defaultTextStyle>
  <p:extLst>
    <p:ext uri="{EFAFB233-063F-42B5-8137-9DF3F51BA10A}">
      <p15:sldGuideLst xmlns:p15="http://schemas.microsoft.com/office/powerpoint/2012/main">
        <p15:guide id="1" orient="horz" pos="2832">
          <p15:clr>
            <a:srgbClr val="A4A3A4"/>
          </p15:clr>
        </p15:guide>
        <p15:guide id="2" pos="40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2AA9"/>
    <a:srgbClr val="6CC049"/>
    <a:srgbClr val="00B2E2"/>
    <a:srgbClr val="E95F1A"/>
    <a:srgbClr val="4A535D"/>
    <a:srgbClr val="5EB7E3"/>
    <a:srgbClr val="523F2D"/>
    <a:srgbClr val="F5CD3B"/>
    <a:srgbClr val="3266BE"/>
    <a:srgbClr val="C7C9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170" autoAdjust="0"/>
    <p:restoredTop sz="94660"/>
  </p:normalViewPr>
  <p:slideViewPr>
    <p:cSldViewPr showGuides="1">
      <p:cViewPr varScale="1">
        <p:scale>
          <a:sx n="59" d="100"/>
          <a:sy n="59" d="100"/>
        </p:scale>
        <p:origin x="998" y="58"/>
      </p:cViewPr>
      <p:guideLst>
        <p:guide orient="horz" pos="2832"/>
        <p:guide pos="40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1"/>
          <p:cNvSpPr>
            <a:spLocks noGrp="1" noRot="1" noChangeAspect="1"/>
          </p:cNvSpPr>
          <p:nvPr>
            <p:ph type="sldImg" idx="2"/>
          </p:nvPr>
        </p:nvSpPr>
        <p:spPr bwMode="auto">
          <a:xfrm>
            <a:off x="1143000" y="685800"/>
            <a:ext cx="4572000" cy="3429000"/>
          </a:xfrm>
          <a:prstGeom prst="rect">
            <a:avLst/>
          </a:prstGeom>
          <a:noFill/>
          <a:ln w="12700" cap="rnd">
            <a:noFill/>
            <a:round/>
            <a:headEnd/>
            <a:tailEnd/>
          </a:ln>
        </p:spPr>
      </p:sp>
      <p:sp>
        <p:nvSpPr>
          <p:cNvPr id="10242" name="Rectangle 2"/>
          <p:cNvSpPr>
            <a:spLocks noGrp="1"/>
          </p:cNvSpPr>
          <p:nvPr>
            <p:ph type="body" sz="quarter" idx="3"/>
          </p:nvPr>
        </p:nvSpPr>
        <p:spPr bwMode="auto">
          <a:xfrm>
            <a:off x="914400" y="4343400"/>
            <a:ext cx="5029200" cy="4114800"/>
          </a:xfrm>
          <a:prstGeom prst="rect">
            <a:avLst/>
          </a:prstGeom>
          <a:noFill/>
          <a:ln w="12700" cap="rnd"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pPr lvl="0"/>
            <a:r>
              <a:rPr lang="en-US" noProof="0">
                <a:sym typeface="Avenir" charset="0"/>
              </a:rPr>
              <a:t>Click to edit Master text styles</a:t>
            </a:r>
          </a:p>
          <a:p>
            <a:pPr lvl="1"/>
            <a:r>
              <a:rPr lang="en-US" noProof="0">
                <a:sym typeface="Avenir" charset="0"/>
              </a:rPr>
              <a:t>Second level</a:t>
            </a:r>
          </a:p>
          <a:p>
            <a:pPr lvl="2"/>
            <a:r>
              <a:rPr lang="en-US" noProof="0">
                <a:sym typeface="Avenir" charset="0"/>
              </a:rPr>
              <a:t>Third level</a:t>
            </a:r>
          </a:p>
          <a:p>
            <a:pPr lvl="3"/>
            <a:r>
              <a:rPr lang="en-US" noProof="0">
                <a:sym typeface="Avenir" charset="0"/>
              </a:rPr>
              <a:t>Fourth level</a:t>
            </a:r>
          </a:p>
          <a:p>
            <a:pPr lvl="4"/>
            <a:r>
              <a:rPr lang="en-US" noProof="0">
                <a:sym typeface="Avenir" charset="0"/>
              </a:rPr>
              <a:t>Fifth level</a:t>
            </a:r>
          </a:p>
        </p:txBody>
      </p:sp>
    </p:spTree>
    <p:extLst>
      <p:ext uri="{BB962C8B-B14F-4D97-AF65-F5344CB8AC3E}">
        <p14:creationId xmlns:p14="http://schemas.microsoft.com/office/powerpoint/2010/main" val="3247773485"/>
      </p:ext>
    </p:extLst>
  </p:cSld>
  <p:clrMap bg1="lt1" tx1="dk1" bg2="lt2" tx2="dk2" accent1="accent1" accent2="accent2" accent3="accent3" accent4="accent4" accent5="accent5" accent6="accent6" hlink="hlink" folHlink="folHlink"/>
  <p:notesStyle>
    <a:lvl1pPr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1pPr>
    <a:lvl2pPr marL="2286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2pPr>
    <a:lvl3pPr marL="4572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3pPr>
    <a:lvl4pPr marL="6858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4pPr>
    <a:lvl5pPr marL="9144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1443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4725" y="3548063"/>
            <a:ext cx="11055350" cy="2090737"/>
          </a:xfrm>
        </p:spPr>
        <p:txBody>
          <a:body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1951038" y="5638800"/>
            <a:ext cx="9102725" cy="2381250"/>
          </a:xfrm>
          <a:prstGeom prst="rect">
            <a:avLst/>
          </a:prstGeom>
        </p:spPr>
        <p:txBody>
          <a:bodyPr vert="horz"/>
          <a:lstStyle>
            <a:lvl1pPr marL="0" indent="0" algn="ctr">
              <a:buNone/>
              <a:defRPr>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635000" y="533400"/>
            <a:ext cx="10972800" cy="1249680"/>
          </a:xfrm>
          <a:prstGeom prst="rect">
            <a:avLst/>
          </a:prstGeom>
        </p:spPr>
        <p:txBody>
          <a:bodyPr anchor="t"/>
          <a:lstStyle>
            <a:lvl1pPr algn="l">
              <a:defRPr sz="6000" b="0">
                <a:solidFill>
                  <a:srgbClr val="53585F"/>
                </a:solidFill>
              </a:defRPr>
            </a:lvl1pPr>
          </a:lstStyle>
          <a:p>
            <a:r>
              <a:rPr lang="en-US" dirty="0" smtClean="0"/>
              <a:t>Click to edit Master title style</a:t>
            </a:r>
            <a:endParaRPr lang="en-US" dirty="0"/>
          </a:p>
        </p:txBody>
      </p:sp>
      <p:sp>
        <p:nvSpPr>
          <p:cNvPr id="7" name="Content Placeholder 2"/>
          <p:cNvSpPr>
            <a:spLocks noGrp="1"/>
          </p:cNvSpPr>
          <p:nvPr>
            <p:ph idx="1" hasCustomPrompt="1"/>
          </p:nvPr>
        </p:nvSpPr>
        <p:spPr>
          <a:xfrm>
            <a:off x="650875" y="1905000"/>
            <a:ext cx="10972800" cy="6553200"/>
          </a:xfrm>
          <a:prstGeom prst="rect">
            <a:avLst/>
          </a:prstGeom>
        </p:spPr>
        <p:txBody>
          <a:bodyPr vert="horz"/>
          <a:lstStyle>
            <a:lvl1pPr>
              <a:defRPr baseline="0">
                <a:solidFill>
                  <a:srgbClr val="53585F"/>
                </a:solidFill>
              </a:defRPr>
            </a:lvl1pPr>
            <a:lvl2pPr>
              <a:defRPr>
                <a:solidFill>
                  <a:srgbClr val="53585F"/>
                </a:solidFill>
              </a:defRPr>
            </a:lvl2pPr>
            <a:lvl3pPr>
              <a:defRPr>
                <a:solidFill>
                  <a:srgbClr val="53585F"/>
                </a:solidFill>
              </a:defRPr>
            </a:lvl3pPr>
            <a:lvl4pPr>
              <a:defRPr>
                <a:solidFill>
                  <a:srgbClr val="53585F"/>
                </a:solidFill>
              </a:defRPr>
            </a:lvl4pPr>
            <a:lvl5pPr>
              <a:defRPr>
                <a:solidFill>
                  <a:srgbClr val="53585F"/>
                </a:solidFill>
              </a:defRPr>
            </a:lvl5pPr>
          </a:lstStyle>
          <a:p>
            <a:pPr lvl="0"/>
            <a:r>
              <a:rPr lang="en-US" dirty="0" smtClean="0"/>
              <a:t>Click to edit Master text styles for long amount of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descr="fall_in_co_4x3.jpg"/>
          <p:cNvPicPr>
            <a:picLocks noChangeAspect="1"/>
          </p:cNvPicPr>
          <p:nvPr userDrawn="1"/>
        </p:nvPicPr>
        <p:blipFill>
          <a:blip r:embed="rId2"/>
          <a:stretch>
            <a:fillRect/>
          </a:stretch>
        </p:blipFill>
        <p:spPr>
          <a:xfrm>
            <a:off x="0" y="0"/>
            <a:ext cx="13030200" cy="9772650"/>
          </a:xfrm>
          <a:prstGeom prst="rect">
            <a:avLst/>
          </a:prstGeom>
        </p:spPr>
      </p:pic>
      <p:pic>
        <p:nvPicPr>
          <p:cNvPr id="4" name="Picture 4" descr="CO_logo_horizontal_white.png"/>
          <p:cNvPicPr>
            <a:picLocks noChangeAspect="1"/>
          </p:cNvPicPr>
          <p:nvPr userDrawn="1"/>
        </p:nvPicPr>
        <p:blipFill>
          <a:blip r:embed="rId3"/>
          <a:srcRect/>
          <a:stretch>
            <a:fillRect/>
          </a:stretch>
        </p:blipFill>
        <p:spPr bwMode="auto">
          <a:xfrm>
            <a:off x="503238" y="8934450"/>
            <a:ext cx="2895600" cy="725488"/>
          </a:xfrm>
          <a:prstGeom prst="rect">
            <a:avLst/>
          </a:prstGeom>
          <a:noFill/>
          <a:ln w="9525">
            <a:noFill/>
            <a:miter lim="800000"/>
            <a:headEnd/>
            <a:tailEnd/>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1" name="Rectangle 30"/>
          <p:cNvSpPr/>
          <p:nvPr userDrawn="1"/>
        </p:nvSpPr>
        <p:spPr bwMode="auto">
          <a:xfrm>
            <a:off x="1092200" y="2667000"/>
            <a:ext cx="1524000" cy="1524000"/>
          </a:xfrm>
          <a:prstGeom prst="rect">
            <a:avLst/>
          </a:prstGeom>
          <a:solidFill>
            <a:srgbClr val="14943F"/>
          </a:solid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kern="1200" cap="none" normalizeH="0" baseline="0" dirty="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43" name="TextBox 42"/>
          <p:cNvSpPr txBox="1"/>
          <p:nvPr userDrawn="1"/>
        </p:nvSpPr>
        <p:spPr>
          <a:xfrm>
            <a:off x="1016000" y="2133600"/>
            <a:ext cx="4191000" cy="369332"/>
          </a:xfrm>
          <a:prstGeom prst="rect">
            <a:avLst/>
          </a:prstGeom>
          <a:noFill/>
        </p:spPr>
        <p:txBody>
          <a:bodyPr wrap="square" rtlCol="0">
            <a:spAutoFit/>
          </a:bodyPr>
          <a:lstStyle/>
          <a:p>
            <a:r>
              <a:rPr lang="en-US" dirty="0" err="1" smtClean="0"/>
              <a:t>brandCOLORADO</a:t>
            </a:r>
            <a:r>
              <a:rPr lang="en-US" baseline="0" dirty="0" smtClean="0"/>
              <a:t> colors</a:t>
            </a:r>
            <a:endParaRPr lang="en-US" dirty="0"/>
          </a:p>
        </p:txBody>
      </p:sp>
      <p:sp>
        <p:nvSpPr>
          <p:cNvPr id="15" name="TextBox 14"/>
          <p:cNvSpPr txBox="1"/>
          <p:nvPr userDrawn="1"/>
        </p:nvSpPr>
        <p:spPr>
          <a:xfrm>
            <a:off x="1092200" y="457200"/>
            <a:ext cx="7620000" cy="938719"/>
          </a:xfrm>
          <a:prstGeom prst="rect">
            <a:avLst/>
          </a:prstGeom>
          <a:noFill/>
        </p:spPr>
        <p:txBody>
          <a:bodyPr wrap="square" rtlCol="0">
            <a:spAutoFit/>
          </a:bodyPr>
          <a:lstStyle/>
          <a:p>
            <a:r>
              <a:rPr lang="en-US" sz="5500" b="1" i="1" kern="1200" baseline="0" dirty="0" smtClean="0">
                <a:solidFill>
                  <a:srgbClr val="5C6670"/>
                </a:solidFill>
                <a:latin typeface="Trebuchet MS" pitchFamily="-100" charset="0"/>
                <a:ea typeface="Trebuchet MS" pitchFamily="-100" charset="0"/>
                <a:cs typeface="Trebuchet MS" pitchFamily="-100" charset="0"/>
                <a:sym typeface="Trebuchet MS" pitchFamily="-100" charset="0"/>
              </a:rPr>
              <a:t>Using this template:</a:t>
            </a:r>
            <a:endParaRPr lang="en-US" sz="5500" dirty="0"/>
          </a:p>
        </p:txBody>
      </p:sp>
      <p:sp>
        <p:nvSpPr>
          <p:cNvPr id="16" name="Rectangle 15"/>
          <p:cNvSpPr/>
          <p:nvPr userDrawn="1"/>
        </p:nvSpPr>
        <p:spPr bwMode="auto">
          <a:xfrm>
            <a:off x="3073400" y="2667000"/>
            <a:ext cx="1524000" cy="1524000"/>
          </a:xfrm>
          <a:prstGeom prst="rect">
            <a:avLst/>
          </a:prstGeom>
          <a:solidFill>
            <a:srgbClr val="4A535D"/>
          </a:solid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kern="1200"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7" name="Rectangle 16"/>
          <p:cNvSpPr/>
          <p:nvPr userDrawn="1"/>
        </p:nvSpPr>
        <p:spPr bwMode="auto">
          <a:xfrm>
            <a:off x="5054600" y="2667000"/>
            <a:ext cx="1524000" cy="1524000"/>
          </a:xfrm>
          <a:prstGeom prst="rect">
            <a:avLst/>
          </a:prstGeom>
          <a:solidFill>
            <a:srgbClr val="C7C9C9"/>
          </a:solid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kern="1200"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8" name="Rectangle 17"/>
          <p:cNvSpPr/>
          <p:nvPr userDrawn="1"/>
        </p:nvSpPr>
        <p:spPr bwMode="auto">
          <a:xfrm>
            <a:off x="7035800" y="2667000"/>
            <a:ext cx="1524000" cy="1524000"/>
          </a:xfrm>
          <a:prstGeom prst="rect">
            <a:avLst/>
          </a:prstGeom>
          <a:solidFill>
            <a:srgbClr val="FFFFFF"/>
          </a:solidFill>
          <a:ln w="12700" cap="flat" cmpd="sng" algn="ctr">
            <a:solidFill>
              <a:srgbClr val="4A535D"/>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kern="1200"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9" name="Rectangle 18"/>
          <p:cNvSpPr/>
          <p:nvPr userDrawn="1"/>
        </p:nvSpPr>
        <p:spPr bwMode="auto">
          <a:xfrm>
            <a:off x="1092200" y="4572000"/>
            <a:ext cx="1524000" cy="1524000"/>
          </a:xfrm>
          <a:prstGeom prst="rect">
            <a:avLst/>
          </a:prstGeom>
          <a:solidFill>
            <a:srgbClr val="E95F1A"/>
          </a:solid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kern="1200"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20" name="Rectangle 19"/>
          <p:cNvSpPr/>
          <p:nvPr userDrawn="1"/>
        </p:nvSpPr>
        <p:spPr bwMode="auto">
          <a:xfrm>
            <a:off x="3073400" y="4572000"/>
            <a:ext cx="1524000" cy="1524000"/>
          </a:xfrm>
          <a:prstGeom prst="rect">
            <a:avLst/>
          </a:prstGeom>
          <a:solidFill>
            <a:srgbClr val="523F2D"/>
          </a:solid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kern="1200"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21" name="Rectangle 20"/>
          <p:cNvSpPr/>
          <p:nvPr userDrawn="1"/>
        </p:nvSpPr>
        <p:spPr bwMode="auto">
          <a:xfrm>
            <a:off x="5054600" y="4572000"/>
            <a:ext cx="1524000" cy="1524000"/>
          </a:xfrm>
          <a:prstGeom prst="rect">
            <a:avLst/>
          </a:prstGeom>
          <a:solidFill>
            <a:srgbClr val="5EB7E3"/>
          </a:solid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kern="1200"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22" name="TextBox 21"/>
          <p:cNvSpPr txBox="1"/>
          <p:nvPr userDrawn="1"/>
        </p:nvSpPr>
        <p:spPr>
          <a:xfrm>
            <a:off x="1016000" y="6934200"/>
            <a:ext cx="11125200" cy="2031325"/>
          </a:xfrm>
          <a:prstGeom prst="rect">
            <a:avLst/>
          </a:prstGeom>
          <a:noFill/>
        </p:spPr>
        <p:txBody>
          <a:bodyPr wrap="square" rtlCol="0">
            <a:spAutoFit/>
          </a:bodyPr>
          <a:lstStyle/>
          <a:p>
            <a:pPr marL="271463" indent="-271463">
              <a:buSzPct val="75000"/>
              <a:buFontTx/>
              <a:buChar char="•"/>
            </a:pPr>
            <a:r>
              <a:rPr lang="en-US" sz="1800" dirty="0" smtClean="0"/>
              <a:t>You may also choose to use your department’s extended color palette in this presentation.</a:t>
            </a:r>
          </a:p>
          <a:p>
            <a:pPr marL="271463" indent="-271463">
              <a:buSzPct val="75000"/>
              <a:buFontTx/>
              <a:buChar char="•"/>
            </a:pPr>
            <a:endParaRPr lang="en-US" sz="1800" dirty="0" smtClean="0"/>
          </a:p>
          <a:p>
            <a:pPr marL="271463" indent="-271463">
              <a:buSzPct val="75000"/>
              <a:buFontTx/>
              <a:buChar char="•"/>
            </a:pPr>
            <a:r>
              <a:rPr lang="en-US" sz="1800" dirty="0" smtClean="0"/>
              <a:t>When inserting lockups into keynote slide presentations, use </a:t>
            </a:r>
            <a:r>
              <a:rPr lang="en-US" sz="1800" dirty="0" err="1" smtClean="0"/>
              <a:t>png</a:t>
            </a:r>
            <a:r>
              <a:rPr lang="en-US" sz="1800" baseline="0" dirty="0" smtClean="0"/>
              <a:t> </a:t>
            </a:r>
            <a:r>
              <a:rPr lang="en-US" sz="1800" baseline="0" dirty="0" err="1" smtClean="0"/>
              <a:t>rgb</a:t>
            </a:r>
            <a:r>
              <a:rPr lang="en-US" sz="1800" baseline="0" dirty="0" smtClean="0"/>
              <a:t> </a:t>
            </a:r>
            <a:r>
              <a:rPr lang="en-US" sz="1800" baseline="0" smtClean="0"/>
              <a:t>300 medium </a:t>
            </a:r>
            <a:r>
              <a:rPr lang="en-US" sz="1800" baseline="0" dirty="0" smtClean="0"/>
              <a:t>file </a:t>
            </a:r>
            <a:r>
              <a:rPr lang="en-US" sz="1800" dirty="0" smtClean="0"/>
              <a:t>for the crispest result. You will need to scale this image down to the appropriate size. To preserve height-to-width ratio </a:t>
            </a:r>
            <a:r>
              <a:rPr lang="en-US" sz="1800" baseline="0" dirty="0" smtClean="0"/>
              <a:t>hold, “shift” while scaling.</a:t>
            </a:r>
            <a:endParaRPr lang="en-US" sz="1800" dirty="0" smtClean="0"/>
          </a:p>
          <a:p>
            <a:pPr marL="271463" indent="-271463">
              <a:buSzPct val="75000"/>
              <a:buFontTx/>
              <a:buChar char="•"/>
            </a:pPr>
            <a:endParaRPr lang="en-US" sz="1800" dirty="0" smtClean="0"/>
          </a:p>
          <a:p>
            <a:pPr marL="271463" indent="-271463">
              <a:buSzPct val="75000"/>
              <a:buFontTx/>
              <a:buChar char="•"/>
            </a:pPr>
            <a:r>
              <a:rPr lang="en-US" sz="1800" dirty="0" smtClean="0"/>
              <a:t>Reference the Colorado Brand Guidelines for more information.</a:t>
            </a:r>
            <a:endParaRPr lang="en-US" dirty="0"/>
          </a:p>
        </p:txBody>
      </p:sp>
      <p:sp>
        <p:nvSpPr>
          <p:cNvPr id="23" name="TextBox 22"/>
          <p:cNvSpPr txBox="1"/>
          <p:nvPr userDrawn="1"/>
        </p:nvSpPr>
        <p:spPr>
          <a:xfrm>
            <a:off x="9702800" y="2133600"/>
            <a:ext cx="2895600" cy="369332"/>
          </a:xfrm>
          <a:prstGeom prst="rect">
            <a:avLst/>
          </a:prstGeom>
          <a:noFill/>
        </p:spPr>
        <p:txBody>
          <a:bodyPr wrap="square" rtlCol="0">
            <a:spAutoFit/>
          </a:bodyPr>
          <a:lstStyle/>
          <a:p>
            <a:r>
              <a:rPr lang="en-US" dirty="0" smtClean="0"/>
              <a:t>CDPHE shield</a:t>
            </a:r>
            <a:r>
              <a:rPr lang="en-US" baseline="0" dirty="0" smtClean="0"/>
              <a:t> colors</a:t>
            </a:r>
            <a:endParaRPr lang="en-US" dirty="0"/>
          </a:p>
        </p:txBody>
      </p:sp>
      <p:sp>
        <p:nvSpPr>
          <p:cNvPr id="24" name="Rectangle 23"/>
          <p:cNvSpPr/>
          <p:nvPr userDrawn="1"/>
        </p:nvSpPr>
        <p:spPr bwMode="auto">
          <a:xfrm>
            <a:off x="9779000" y="2667000"/>
            <a:ext cx="1524000" cy="1524000"/>
          </a:xfrm>
          <a:prstGeom prst="rect">
            <a:avLst/>
          </a:prstGeom>
          <a:solidFill>
            <a:srgbClr val="00B2E2"/>
          </a:solid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kern="1200"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25" name="Rectangle 24"/>
          <p:cNvSpPr/>
          <p:nvPr userDrawn="1"/>
        </p:nvSpPr>
        <p:spPr bwMode="auto">
          <a:xfrm>
            <a:off x="9779000" y="4572000"/>
            <a:ext cx="1524000" cy="1524000"/>
          </a:xfrm>
          <a:prstGeom prst="rect">
            <a:avLst/>
          </a:prstGeom>
          <a:solidFill>
            <a:srgbClr val="6CC049"/>
          </a:solid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kern="1200"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cxnSp>
        <p:nvCxnSpPr>
          <p:cNvPr id="29" name="Straight Connector 28"/>
          <p:cNvCxnSpPr/>
          <p:nvPr userDrawn="1"/>
        </p:nvCxnSpPr>
        <p:spPr bwMode="auto">
          <a:xfrm rot="5400000">
            <a:off x="7455694" y="4381500"/>
            <a:ext cx="3428206" cy="794"/>
          </a:xfrm>
          <a:prstGeom prst="line">
            <a:avLst/>
          </a:prstGeom>
          <a:solidFill>
            <a:srgbClr val="14943F"/>
          </a:solidFill>
          <a:ln w="12700" cap="flat" cmpd="sng" algn="ctr">
            <a:solidFill>
              <a:srgbClr val="C7C9C9"/>
            </a:solidFill>
            <a:prstDash val="solid"/>
            <a:miter lim="0"/>
            <a:headEnd type="none" w="med" len="med"/>
            <a:tailEnd type="none" w="med" len="med"/>
          </a:ln>
          <a:effectLst/>
        </p:spPr>
      </p:cxnSp>
      <p:sp>
        <p:nvSpPr>
          <p:cNvPr id="26" name="TextBox 25"/>
          <p:cNvSpPr txBox="1"/>
          <p:nvPr userDrawn="1"/>
        </p:nvSpPr>
        <p:spPr>
          <a:xfrm>
            <a:off x="3073400" y="3087469"/>
            <a:ext cx="1524000" cy="646331"/>
          </a:xfrm>
          <a:prstGeom prst="rect">
            <a:avLst/>
          </a:prstGeom>
          <a:noFill/>
        </p:spPr>
        <p:txBody>
          <a:bodyPr wrap="square" rtlCol="0">
            <a:spAutoFit/>
          </a:bodyPr>
          <a:lstStyle/>
          <a:p>
            <a:pPr marL="0" marR="0" indent="0" algn="ctr" defTabSz="584200" rtl="0" eaLnBrk="1" fontAlgn="base" latinLnBrk="0" hangingPunct="0">
              <a:lnSpc>
                <a:spcPct val="100000"/>
              </a:lnSpc>
              <a:spcBef>
                <a:spcPct val="0"/>
              </a:spcBef>
              <a:spcAft>
                <a:spcPct val="0"/>
              </a:spcAft>
              <a:buClrTx/>
              <a:buSzTx/>
              <a:buFontTx/>
              <a:buNone/>
              <a:tabLst/>
              <a:defRPr/>
            </a:pPr>
            <a:r>
              <a:rPr lang="en-US" sz="1800" b="0" i="0" u="none" strike="noStrike" kern="1200" baseline="0" dirty="0" smtClean="0">
                <a:solidFill>
                  <a:srgbClr val="FFFFFF"/>
                </a:solidFill>
                <a:latin typeface="Trebuchet MS" pitchFamily="-106" charset="0"/>
                <a:ea typeface="Trebuchet MS" pitchFamily="-106" charset="0"/>
                <a:cs typeface="Trebuchet MS" pitchFamily="-106" charset="0"/>
                <a:sym typeface="Trebuchet MS" pitchFamily="-106" charset="0"/>
              </a:rPr>
              <a:t>RGB 92/102/112</a:t>
            </a:r>
            <a:endParaRPr lang="en-US" dirty="0">
              <a:solidFill>
                <a:srgbClr val="FFFFFF"/>
              </a:solidFill>
            </a:endParaRPr>
          </a:p>
        </p:txBody>
      </p:sp>
      <p:sp>
        <p:nvSpPr>
          <p:cNvPr id="27" name="TextBox 26"/>
          <p:cNvSpPr txBox="1"/>
          <p:nvPr userDrawn="1"/>
        </p:nvSpPr>
        <p:spPr>
          <a:xfrm>
            <a:off x="1092200" y="3087469"/>
            <a:ext cx="1524000" cy="646331"/>
          </a:xfrm>
          <a:prstGeom prst="rect">
            <a:avLst/>
          </a:prstGeom>
          <a:noFill/>
        </p:spPr>
        <p:txBody>
          <a:bodyPr wrap="square" rtlCol="0">
            <a:spAutoFit/>
          </a:bodyPr>
          <a:lstStyle/>
          <a:p>
            <a:pPr marL="0" marR="0" indent="0" algn="ctr" defTabSz="584200" rtl="0" eaLnBrk="1" fontAlgn="base" latinLnBrk="0" hangingPunct="0">
              <a:lnSpc>
                <a:spcPct val="100000"/>
              </a:lnSpc>
              <a:spcBef>
                <a:spcPct val="0"/>
              </a:spcBef>
              <a:spcAft>
                <a:spcPct val="0"/>
              </a:spcAft>
              <a:buClrTx/>
              <a:buSzTx/>
              <a:buFontTx/>
              <a:buNone/>
              <a:tabLst/>
              <a:defRPr/>
            </a:pPr>
            <a:r>
              <a:rPr lang="en-US" sz="1800" b="0" i="0" u="none" strike="noStrike" kern="1200" baseline="0" dirty="0" smtClean="0">
                <a:solidFill>
                  <a:srgbClr val="FFFFFF"/>
                </a:solidFill>
                <a:latin typeface="Trebuchet MS" pitchFamily="-106" charset="0"/>
                <a:ea typeface="Trebuchet MS" pitchFamily="-106" charset="0"/>
                <a:cs typeface="Trebuchet MS" pitchFamily="-106" charset="0"/>
                <a:sym typeface="Trebuchet MS" pitchFamily="-106" charset="0"/>
              </a:rPr>
              <a:t>RGB 0/149/58</a:t>
            </a:r>
            <a:endParaRPr lang="en-US" dirty="0">
              <a:solidFill>
                <a:srgbClr val="FFFFFF"/>
              </a:solidFill>
            </a:endParaRPr>
          </a:p>
        </p:txBody>
      </p:sp>
      <p:sp>
        <p:nvSpPr>
          <p:cNvPr id="38" name="TextBox 37"/>
          <p:cNvSpPr txBox="1"/>
          <p:nvPr userDrawn="1"/>
        </p:nvSpPr>
        <p:spPr>
          <a:xfrm>
            <a:off x="5054600" y="3087469"/>
            <a:ext cx="1524000" cy="646331"/>
          </a:xfrm>
          <a:prstGeom prst="rect">
            <a:avLst/>
          </a:prstGeom>
          <a:noFill/>
        </p:spPr>
        <p:txBody>
          <a:bodyPr wrap="square" rtlCol="0">
            <a:spAutoFit/>
          </a:bodyPr>
          <a:lstStyle/>
          <a:p>
            <a:pPr marL="0" marR="0" indent="0" algn="ctr" defTabSz="584200" rtl="0" eaLnBrk="1" fontAlgn="base" latinLnBrk="0" hangingPunct="0">
              <a:lnSpc>
                <a:spcPct val="100000"/>
              </a:lnSpc>
              <a:spcBef>
                <a:spcPct val="0"/>
              </a:spcBef>
              <a:spcAft>
                <a:spcPct val="0"/>
              </a:spcAft>
              <a:buClrTx/>
              <a:buSzTx/>
              <a:buFontTx/>
              <a:buNone/>
              <a:tabLst/>
              <a:defRPr/>
            </a:pPr>
            <a:r>
              <a:rPr lang="en-US" sz="1800" b="0" i="0" u="none" strike="noStrike" kern="1200" baseline="0" dirty="0" smtClean="0">
                <a:solidFill>
                  <a:srgbClr val="FFFFFF"/>
                </a:solidFill>
                <a:latin typeface="Trebuchet MS" pitchFamily="-106" charset="0"/>
                <a:ea typeface="Trebuchet MS" pitchFamily="-106" charset="0"/>
                <a:cs typeface="Trebuchet MS" pitchFamily="-106" charset="0"/>
                <a:sym typeface="Trebuchet MS" pitchFamily="-106" charset="0"/>
              </a:rPr>
              <a:t>RGB 208/210/211</a:t>
            </a:r>
            <a:endParaRPr lang="en-US" dirty="0">
              <a:solidFill>
                <a:srgbClr val="FFFFFF"/>
              </a:solidFill>
            </a:endParaRPr>
          </a:p>
        </p:txBody>
      </p:sp>
      <p:sp>
        <p:nvSpPr>
          <p:cNvPr id="39" name="TextBox 38"/>
          <p:cNvSpPr txBox="1"/>
          <p:nvPr userDrawn="1"/>
        </p:nvSpPr>
        <p:spPr>
          <a:xfrm>
            <a:off x="1092200" y="4992469"/>
            <a:ext cx="1524000" cy="646331"/>
          </a:xfrm>
          <a:prstGeom prst="rect">
            <a:avLst/>
          </a:prstGeom>
          <a:noFill/>
        </p:spPr>
        <p:txBody>
          <a:bodyPr wrap="square" rtlCol="0">
            <a:spAutoFit/>
          </a:bodyPr>
          <a:lstStyle/>
          <a:p>
            <a:pPr marL="0" marR="0" indent="0" algn="ctr" defTabSz="584200" rtl="0" eaLnBrk="1" fontAlgn="base" latinLnBrk="0" hangingPunct="0">
              <a:lnSpc>
                <a:spcPct val="100000"/>
              </a:lnSpc>
              <a:spcBef>
                <a:spcPct val="0"/>
              </a:spcBef>
              <a:spcAft>
                <a:spcPct val="0"/>
              </a:spcAft>
              <a:buClrTx/>
              <a:buSzTx/>
              <a:buFontTx/>
              <a:buNone/>
              <a:tabLst/>
              <a:defRPr/>
            </a:pPr>
            <a:r>
              <a:rPr lang="en-US" sz="1800" b="0" i="0" u="none" strike="noStrike" kern="1200" baseline="0" dirty="0" smtClean="0">
                <a:solidFill>
                  <a:srgbClr val="FFFFFF"/>
                </a:solidFill>
                <a:latin typeface="Trebuchet MS" pitchFamily="-106" charset="0"/>
                <a:ea typeface="Trebuchet MS" pitchFamily="-106" charset="0"/>
                <a:cs typeface="Trebuchet MS" pitchFamily="-106" charset="0"/>
                <a:sym typeface="Trebuchet MS" pitchFamily="-106" charset="0"/>
              </a:rPr>
              <a:t>RGB 239/117/33</a:t>
            </a:r>
            <a:endParaRPr lang="en-US" dirty="0">
              <a:solidFill>
                <a:srgbClr val="FFFFFF"/>
              </a:solidFill>
            </a:endParaRPr>
          </a:p>
        </p:txBody>
      </p:sp>
      <p:sp>
        <p:nvSpPr>
          <p:cNvPr id="40" name="TextBox 39"/>
          <p:cNvSpPr txBox="1"/>
          <p:nvPr userDrawn="1"/>
        </p:nvSpPr>
        <p:spPr>
          <a:xfrm>
            <a:off x="3073400" y="4992469"/>
            <a:ext cx="1524000" cy="646331"/>
          </a:xfrm>
          <a:prstGeom prst="rect">
            <a:avLst/>
          </a:prstGeom>
          <a:noFill/>
        </p:spPr>
        <p:txBody>
          <a:bodyPr wrap="square" rtlCol="0">
            <a:spAutoFit/>
          </a:bodyPr>
          <a:lstStyle/>
          <a:p>
            <a:pPr marL="0" marR="0" indent="0" algn="ctr" defTabSz="584200" rtl="0" eaLnBrk="1" fontAlgn="base" latinLnBrk="0" hangingPunct="0">
              <a:lnSpc>
                <a:spcPct val="100000"/>
              </a:lnSpc>
              <a:spcBef>
                <a:spcPct val="0"/>
              </a:spcBef>
              <a:spcAft>
                <a:spcPct val="0"/>
              </a:spcAft>
              <a:buClrTx/>
              <a:buSzTx/>
              <a:buFontTx/>
              <a:buNone/>
              <a:tabLst/>
              <a:defRPr/>
            </a:pPr>
            <a:r>
              <a:rPr lang="en-US" sz="1800" b="0" i="0" u="none" strike="noStrike" kern="1200" baseline="0" dirty="0" smtClean="0">
                <a:solidFill>
                  <a:srgbClr val="FFFFFF"/>
                </a:solidFill>
                <a:latin typeface="Trebuchet MS" pitchFamily="-106" charset="0"/>
                <a:ea typeface="Trebuchet MS" pitchFamily="-106" charset="0"/>
                <a:cs typeface="Trebuchet MS" pitchFamily="-106" charset="0"/>
                <a:sym typeface="Trebuchet MS" pitchFamily="-106" charset="0"/>
              </a:rPr>
              <a:t>RGB 101/80/60</a:t>
            </a:r>
            <a:endParaRPr lang="en-US" dirty="0">
              <a:solidFill>
                <a:srgbClr val="FFFFFF"/>
              </a:solidFill>
            </a:endParaRPr>
          </a:p>
        </p:txBody>
      </p:sp>
      <p:sp>
        <p:nvSpPr>
          <p:cNvPr id="41" name="TextBox 40"/>
          <p:cNvSpPr txBox="1"/>
          <p:nvPr userDrawn="1"/>
        </p:nvSpPr>
        <p:spPr>
          <a:xfrm>
            <a:off x="5054600" y="4992469"/>
            <a:ext cx="1524000" cy="646331"/>
          </a:xfrm>
          <a:prstGeom prst="rect">
            <a:avLst/>
          </a:prstGeom>
          <a:noFill/>
        </p:spPr>
        <p:txBody>
          <a:bodyPr wrap="square" rtlCol="0">
            <a:spAutoFit/>
          </a:bodyPr>
          <a:lstStyle/>
          <a:p>
            <a:pPr marL="0" marR="0" indent="0" algn="ctr" defTabSz="584200" rtl="0" eaLnBrk="1" fontAlgn="base" latinLnBrk="0" hangingPunct="0">
              <a:lnSpc>
                <a:spcPct val="100000"/>
              </a:lnSpc>
              <a:spcBef>
                <a:spcPct val="0"/>
              </a:spcBef>
              <a:spcAft>
                <a:spcPct val="0"/>
              </a:spcAft>
              <a:buClrTx/>
              <a:buSzTx/>
              <a:buFontTx/>
              <a:buNone/>
              <a:tabLst/>
              <a:defRPr/>
            </a:pPr>
            <a:r>
              <a:rPr lang="en-US" sz="1800" b="0" i="0" u="none" strike="noStrike" kern="1200" baseline="0" dirty="0" smtClean="0">
                <a:solidFill>
                  <a:srgbClr val="FFFFFF"/>
                </a:solidFill>
                <a:latin typeface="Trebuchet MS" pitchFamily="-106" charset="0"/>
                <a:ea typeface="Trebuchet MS" pitchFamily="-106" charset="0"/>
                <a:cs typeface="Trebuchet MS" pitchFamily="-106" charset="0"/>
                <a:sym typeface="Trebuchet MS" pitchFamily="-106" charset="0"/>
              </a:rPr>
              <a:t>RGB 110/196/232</a:t>
            </a:r>
            <a:endParaRPr lang="en-US" dirty="0">
              <a:solidFill>
                <a:srgbClr val="FFFFFF"/>
              </a:solidFill>
            </a:endParaRPr>
          </a:p>
        </p:txBody>
      </p:sp>
      <p:sp>
        <p:nvSpPr>
          <p:cNvPr id="42" name="TextBox 41"/>
          <p:cNvSpPr txBox="1"/>
          <p:nvPr userDrawn="1"/>
        </p:nvSpPr>
        <p:spPr>
          <a:xfrm>
            <a:off x="7035800" y="3087469"/>
            <a:ext cx="1524000" cy="646331"/>
          </a:xfrm>
          <a:prstGeom prst="rect">
            <a:avLst/>
          </a:prstGeom>
          <a:noFill/>
        </p:spPr>
        <p:txBody>
          <a:bodyPr wrap="square" rtlCol="0">
            <a:spAutoFit/>
          </a:bodyPr>
          <a:lstStyle/>
          <a:p>
            <a:pPr marL="0" marR="0" indent="0" algn="ctr" defTabSz="584200" rtl="0" eaLnBrk="1" fontAlgn="base" latinLnBrk="0" hangingPunct="0">
              <a:lnSpc>
                <a:spcPct val="100000"/>
              </a:lnSpc>
              <a:spcBef>
                <a:spcPct val="0"/>
              </a:spcBef>
              <a:spcAft>
                <a:spcPct val="0"/>
              </a:spcAft>
              <a:buClrTx/>
              <a:buSzTx/>
              <a:buFontTx/>
              <a:buNone/>
              <a:tabLst/>
              <a:defRPr/>
            </a:pPr>
            <a:r>
              <a:rPr lang="en-US" sz="1800" b="0" i="0" u="none" strike="noStrike" kern="1200" baseline="0" dirty="0" smtClean="0">
                <a:solidFill>
                  <a:srgbClr val="5C6670"/>
                </a:solidFill>
                <a:latin typeface="Trebuchet MS" pitchFamily="-106" charset="0"/>
                <a:ea typeface="Trebuchet MS" pitchFamily="-106" charset="0"/>
                <a:cs typeface="Trebuchet MS" pitchFamily="-106" charset="0"/>
                <a:sym typeface="Trebuchet MS" pitchFamily="-106" charset="0"/>
              </a:rPr>
              <a:t>RGB 255/255/255</a:t>
            </a:r>
            <a:endParaRPr lang="en-US" dirty="0"/>
          </a:p>
        </p:txBody>
      </p:sp>
      <p:sp>
        <p:nvSpPr>
          <p:cNvPr id="44" name="TextBox 43"/>
          <p:cNvSpPr txBox="1"/>
          <p:nvPr userDrawn="1"/>
        </p:nvSpPr>
        <p:spPr>
          <a:xfrm>
            <a:off x="9779000" y="3087469"/>
            <a:ext cx="1524000" cy="646331"/>
          </a:xfrm>
          <a:prstGeom prst="rect">
            <a:avLst/>
          </a:prstGeom>
          <a:noFill/>
        </p:spPr>
        <p:txBody>
          <a:bodyPr wrap="square" rtlCol="0">
            <a:spAutoFit/>
          </a:bodyPr>
          <a:lstStyle/>
          <a:p>
            <a:pPr marL="0" marR="0" indent="0" algn="ctr" defTabSz="584200" rtl="0" eaLnBrk="1" fontAlgn="base" latinLnBrk="0" hangingPunct="0">
              <a:lnSpc>
                <a:spcPct val="100000"/>
              </a:lnSpc>
              <a:spcBef>
                <a:spcPct val="0"/>
              </a:spcBef>
              <a:spcAft>
                <a:spcPct val="0"/>
              </a:spcAft>
              <a:buClrTx/>
              <a:buSzTx/>
              <a:buFontTx/>
              <a:buNone/>
              <a:tabLst/>
              <a:defRPr/>
            </a:pPr>
            <a:r>
              <a:rPr lang="en-US" sz="1800" b="0" i="0" u="none" strike="noStrike" kern="1200" baseline="0" dirty="0" smtClean="0">
                <a:solidFill>
                  <a:srgbClr val="FFFFFF"/>
                </a:solidFill>
                <a:latin typeface="Trebuchet MS" pitchFamily="-106" charset="0"/>
                <a:ea typeface="Trebuchet MS" pitchFamily="-106" charset="0"/>
                <a:cs typeface="Trebuchet MS" pitchFamily="-106" charset="0"/>
                <a:sym typeface="Trebuchet MS" pitchFamily="-106" charset="0"/>
              </a:rPr>
              <a:t>RGB </a:t>
            </a:r>
          </a:p>
          <a:p>
            <a:pPr marL="0" marR="0" indent="0" algn="ctr" defTabSz="584200" rtl="0" eaLnBrk="1" fontAlgn="base" latinLnBrk="0" hangingPunct="0">
              <a:lnSpc>
                <a:spcPct val="100000"/>
              </a:lnSpc>
              <a:spcBef>
                <a:spcPct val="0"/>
              </a:spcBef>
              <a:spcAft>
                <a:spcPct val="0"/>
              </a:spcAft>
              <a:buClrTx/>
              <a:buSzTx/>
              <a:buFontTx/>
              <a:buNone/>
              <a:tabLst/>
              <a:defRPr/>
            </a:pPr>
            <a:r>
              <a:rPr lang="en-US" dirty="0" smtClean="0">
                <a:solidFill>
                  <a:srgbClr val="FFFFFF"/>
                </a:solidFill>
              </a:rPr>
              <a:t>0/178/226</a:t>
            </a:r>
            <a:endParaRPr lang="en-US" dirty="0">
              <a:solidFill>
                <a:srgbClr val="FFFFFF"/>
              </a:solidFill>
            </a:endParaRPr>
          </a:p>
        </p:txBody>
      </p:sp>
      <p:sp>
        <p:nvSpPr>
          <p:cNvPr id="45" name="TextBox 44"/>
          <p:cNvSpPr txBox="1"/>
          <p:nvPr userDrawn="1"/>
        </p:nvSpPr>
        <p:spPr>
          <a:xfrm>
            <a:off x="9779000" y="4992469"/>
            <a:ext cx="1524000" cy="646331"/>
          </a:xfrm>
          <a:prstGeom prst="rect">
            <a:avLst/>
          </a:prstGeom>
          <a:noFill/>
        </p:spPr>
        <p:txBody>
          <a:bodyPr wrap="square" rtlCol="0">
            <a:spAutoFit/>
          </a:bodyPr>
          <a:lstStyle/>
          <a:p>
            <a:pPr marL="0" marR="0" indent="0" algn="ctr" defTabSz="584200" rtl="0" eaLnBrk="1" fontAlgn="base" latinLnBrk="0" hangingPunct="0">
              <a:lnSpc>
                <a:spcPct val="100000"/>
              </a:lnSpc>
              <a:spcBef>
                <a:spcPct val="0"/>
              </a:spcBef>
              <a:spcAft>
                <a:spcPct val="0"/>
              </a:spcAft>
              <a:buClrTx/>
              <a:buSzTx/>
              <a:buFontTx/>
              <a:buNone/>
              <a:tabLst/>
              <a:defRPr/>
            </a:pPr>
            <a:r>
              <a:rPr lang="en-US" sz="1800" b="0" i="0" u="none" strike="noStrike" kern="1200" baseline="0" dirty="0" smtClean="0">
                <a:solidFill>
                  <a:srgbClr val="FFFFFF"/>
                </a:solidFill>
                <a:latin typeface="Trebuchet MS" pitchFamily="-106" charset="0"/>
                <a:ea typeface="Trebuchet MS" pitchFamily="-106" charset="0"/>
                <a:cs typeface="Trebuchet MS" pitchFamily="-106" charset="0"/>
                <a:sym typeface="Trebuchet MS" pitchFamily="-106" charset="0"/>
              </a:rPr>
              <a:t>RGB 108/192/73</a:t>
            </a:r>
            <a:endParaRPr lang="en-US" dirty="0">
              <a:solidFill>
                <a:srgbClr val="FFFFFF"/>
              </a:solidFill>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5000" y="3962400"/>
            <a:ext cx="11734800" cy="2312987"/>
          </a:xfrm>
        </p:spPr>
        <p:txBody>
          <a:bodyPr/>
          <a:lstStyle/>
          <a:p>
            <a:r>
              <a:rPr lang="en-US" dirty="0" smtClean="0"/>
              <a:t>Click to edit </a:t>
            </a:r>
            <a:br>
              <a:rPr lang="en-US" dirty="0" smtClean="0"/>
            </a:br>
            <a:r>
              <a:rPr lang="en-US" dirty="0" smtClean="0"/>
              <a:t>Master 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4725" y="3548063"/>
            <a:ext cx="11055350" cy="2090737"/>
          </a:xfrm>
        </p:spPr>
        <p:txBody>
          <a:bodyPr anchor="b"/>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1951038" y="5791200"/>
            <a:ext cx="9102725" cy="2228850"/>
          </a:xfrm>
          <a:prstGeom prst="rect">
            <a:avLst/>
          </a:prstGeom>
        </p:spPr>
        <p:txBody>
          <a:bodyPr vert="horz" anchor="t"/>
          <a:lstStyle>
            <a:lvl1pPr marL="0" indent="0" algn="ctr">
              <a:buNone/>
              <a:defRPr>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5000" y="3962400"/>
            <a:ext cx="11734800" cy="2312987"/>
          </a:xfrm>
        </p:spPr>
        <p:txBody>
          <a:bodyPr/>
          <a:lstStyle/>
          <a:p>
            <a:r>
              <a:rPr lang="en-US" dirty="0" smtClean="0"/>
              <a:t>Click to edit </a:t>
            </a:r>
            <a:br>
              <a:rPr lang="en-US" dirty="0" smtClean="0"/>
            </a:br>
            <a:r>
              <a:rPr lang="en-US" dirty="0" smtClean="0"/>
              <a:t>Master title style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16000" y="2536825"/>
            <a:ext cx="10972800" cy="2090737"/>
          </a:xfrm>
          <a:prstGeom prst="rect">
            <a:avLst/>
          </a:prstGeom>
        </p:spPr>
        <p:txBody>
          <a:bodyPr/>
          <a:lstStyle>
            <a:lvl1pPr algn="ctr">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1016000" y="4822825"/>
            <a:ext cx="10972800" cy="2492375"/>
          </a:xfrm>
          <a:prstGeom prst="rect">
            <a:avLst/>
          </a:prstGeom>
        </p:spPr>
        <p:txBody>
          <a:bodyPr vert="horz"/>
          <a:lstStyle>
            <a:lvl1pPr marL="0" indent="0" algn="ctr">
              <a:buNone/>
              <a:defRPr>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5" name="Text Placeholder 4"/>
          <p:cNvSpPr>
            <a:spLocks noGrp="1"/>
          </p:cNvSpPr>
          <p:nvPr>
            <p:ph type="body" sz="quarter" idx="10" hasCustomPrompt="1"/>
          </p:nvPr>
        </p:nvSpPr>
        <p:spPr>
          <a:xfrm>
            <a:off x="1016000" y="1752600"/>
            <a:ext cx="10972800" cy="628776"/>
          </a:xfrm>
          <a:prstGeom prst="rect">
            <a:avLst/>
          </a:prstGeom>
        </p:spPr>
        <p:txBody>
          <a:bodyPr vert="horz"/>
          <a:lstStyle>
            <a:lvl1pPr algn="ctr">
              <a:defRPr sz="3200">
                <a:solidFill>
                  <a:schemeClr val="bg1"/>
                </a:solidFill>
              </a:defRPr>
            </a:lvl1pPr>
          </a:lstStyle>
          <a:p>
            <a:pPr lvl="0"/>
            <a:r>
              <a:rPr lang="en-US" dirty="0" smtClean="0"/>
              <a:t>SECTION 1</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18853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16000" y="2536825"/>
            <a:ext cx="10972800" cy="2090737"/>
          </a:xfrm>
          <a:prstGeom prst="rect">
            <a:avLst/>
          </a:prstGeom>
        </p:spPr>
        <p:txBody>
          <a:bodyPr/>
          <a:lstStyle>
            <a:lvl1pPr algn="ctr">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1016000" y="4822825"/>
            <a:ext cx="10972800" cy="2492375"/>
          </a:xfrm>
          <a:prstGeom prst="rect">
            <a:avLst/>
          </a:prstGeom>
        </p:spPr>
        <p:txBody>
          <a:bodyPr vert="horz"/>
          <a:lstStyle>
            <a:lvl1pPr marL="0" indent="0" algn="ctr">
              <a:buNone/>
              <a:defRPr>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6" name="Text Placeholder 4"/>
          <p:cNvSpPr>
            <a:spLocks noGrp="1"/>
          </p:cNvSpPr>
          <p:nvPr>
            <p:ph type="body" sz="quarter" idx="10" hasCustomPrompt="1"/>
          </p:nvPr>
        </p:nvSpPr>
        <p:spPr>
          <a:xfrm>
            <a:off x="1016000" y="1752600"/>
            <a:ext cx="10972800" cy="628776"/>
          </a:xfrm>
          <a:prstGeom prst="rect">
            <a:avLst/>
          </a:prstGeom>
        </p:spPr>
        <p:txBody>
          <a:bodyPr vert="horz"/>
          <a:lstStyle>
            <a:lvl1pPr algn="ctr">
              <a:defRPr sz="3200">
                <a:solidFill>
                  <a:schemeClr val="bg1"/>
                </a:solidFill>
              </a:defRPr>
            </a:lvl1pPr>
          </a:lstStyle>
          <a:p>
            <a:pPr lvl="0"/>
            <a:r>
              <a:rPr lang="en-US" dirty="0" smtClean="0"/>
              <a:t>SECTION 1</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1016000" y="2536825"/>
            <a:ext cx="10972800" cy="2090737"/>
          </a:xfrm>
          <a:prstGeom prst="rect">
            <a:avLst/>
          </a:prstGeom>
        </p:spPr>
        <p:txBody>
          <a:bodyPr/>
          <a:lstStyle>
            <a:lvl1pPr algn="ctr">
              <a:defRPr/>
            </a:lvl1pPr>
          </a:lstStyle>
          <a:p>
            <a:r>
              <a:rPr lang="en-US" dirty="0" smtClean="0"/>
              <a:t>Click to Edit </a:t>
            </a:r>
            <a:br>
              <a:rPr lang="en-US" dirty="0" smtClean="0"/>
            </a:br>
            <a:r>
              <a:rPr lang="en-US" dirty="0" smtClean="0"/>
              <a:t>Master Title Style</a:t>
            </a:r>
            <a:endParaRPr lang="en-US" dirty="0"/>
          </a:p>
        </p:txBody>
      </p:sp>
      <p:sp>
        <p:nvSpPr>
          <p:cNvPr id="6" name="Text Placeholder 4"/>
          <p:cNvSpPr>
            <a:spLocks noGrp="1"/>
          </p:cNvSpPr>
          <p:nvPr>
            <p:ph type="body" sz="quarter" idx="10" hasCustomPrompt="1"/>
          </p:nvPr>
        </p:nvSpPr>
        <p:spPr>
          <a:xfrm>
            <a:off x="1016000" y="1752600"/>
            <a:ext cx="10972800" cy="628776"/>
          </a:xfrm>
          <a:prstGeom prst="rect">
            <a:avLst/>
          </a:prstGeom>
        </p:spPr>
        <p:txBody>
          <a:bodyPr vert="horz"/>
          <a:lstStyle>
            <a:lvl1pPr algn="ctr">
              <a:defRPr sz="3200">
                <a:solidFill>
                  <a:schemeClr val="bg1"/>
                </a:solidFill>
              </a:defRPr>
            </a:lvl1pPr>
          </a:lstStyle>
          <a:p>
            <a:pPr lvl="0"/>
            <a:r>
              <a:rPr lang="en-US" dirty="0" smtClean="0"/>
              <a:t>SECTION 1</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16000" y="2536825"/>
            <a:ext cx="10972800" cy="2090737"/>
          </a:xfrm>
          <a:prstGeom prst="rect">
            <a:avLst/>
          </a:prstGeom>
        </p:spPr>
        <p:txBody>
          <a:bodyPr anchor="b"/>
          <a:lstStyle>
            <a:lvl1pPr algn="ctr">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1016000" y="4822825"/>
            <a:ext cx="10972800" cy="2492375"/>
          </a:xfrm>
          <a:prstGeom prst="rect">
            <a:avLst/>
          </a:prstGeom>
        </p:spPr>
        <p:txBody>
          <a:bodyPr vert="horz" anchor="t"/>
          <a:lstStyle>
            <a:lvl1pPr marL="0" indent="0" algn="ctr">
              <a:buNone/>
              <a:defRPr>
                <a:solidFill>
                  <a:srgbClr val="53585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6" name="Text Placeholder 4"/>
          <p:cNvSpPr>
            <a:spLocks noGrp="1"/>
          </p:cNvSpPr>
          <p:nvPr>
            <p:ph type="body" sz="quarter" idx="10" hasCustomPrompt="1"/>
          </p:nvPr>
        </p:nvSpPr>
        <p:spPr>
          <a:xfrm>
            <a:off x="1016000" y="1752600"/>
            <a:ext cx="10972800" cy="628776"/>
          </a:xfrm>
          <a:prstGeom prst="rect">
            <a:avLst/>
          </a:prstGeom>
        </p:spPr>
        <p:txBody>
          <a:bodyPr vert="horz"/>
          <a:lstStyle>
            <a:lvl1pPr algn="ctr">
              <a:defRPr sz="3200">
                <a:solidFill>
                  <a:schemeClr val="bg2"/>
                </a:solidFill>
              </a:defRPr>
            </a:lvl1pPr>
          </a:lstStyle>
          <a:p>
            <a:pPr lvl="0"/>
            <a:r>
              <a:rPr lang="en-US" dirty="0" smtClean="0"/>
              <a:t>SECTION 1</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35000" y="1447800"/>
            <a:ext cx="10972800" cy="2286000"/>
          </a:xfrm>
          <a:prstGeom prst="rect">
            <a:avLst/>
          </a:prstGeom>
        </p:spPr>
        <p:txBody>
          <a:bodyPr anchor="b"/>
          <a:lstStyle>
            <a:lvl1pPr algn="l">
              <a:defRPr sz="6000" b="0"/>
            </a:lvl1pPr>
          </a:lstStyle>
          <a:p>
            <a:r>
              <a:rPr lang="en-US" dirty="0" smtClean="0"/>
              <a:t>Click to Edit Master Title Style</a:t>
            </a:r>
            <a:endParaRPr lang="en-US" dirty="0"/>
          </a:p>
        </p:txBody>
      </p:sp>
      <p:sp>
        <p:nvSpPr>
          <p:cNvPr id="7" name="Content Placeholder 2"/>
          <p:cNvSpPr>
            <a:spLocks noGrp="1"/>
          </p:cNvSpPr>
          <p:nvPr>
            <p:ph idx="1" hasCustomPrompt="1"/>
          </p:nvPr>
        </p:nvSpPr>
        <p:spPr>
          <a:xfrm>
            <a:off x="650875" y="3886200"/>
            <a:ext cx="10972800" cy="4572000"/>
          </a:xfrm>
          <a:prstGeom prst="rect">
            <a:avLst/>
          </a:prstGeom>
        </p:spPr>
        <p:txBody>
          <a:bodyPr vert="horz"/>
          <a:lstStyle>
            <a:lvl1pPr>
              <a:defRPr baseline="0">
                <a:solidFill>
                  <a:srgbClr val="53585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 for small amount of text</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4.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descr="fall_in_co_4x3.jpg"/>
          <p:cNvPicPr>
            <a:picLocks noChangeAspect="1"/>
          </p:cNvPicPr>
          <p:nvPr/>
        </p:nvPicPr>
        <p:blipFill>
          <a:blip r:embed="rId4"/>
          <a:srcRect b="16730"/>
          <a:stretch>
            <a:fillRect/>
          </a:stretch>
        </p:blipFill>
        <p:spPr bwMode="auto">
          <a:xfrm>
            <a:off x="1" y="1"/>
            <a:ext cx="13030200" cy="8136363"/>
          </a:xfrm>
          <a:prstGeom prst="rect">
            <a:avLst/>
          </a:prstGeom>
          <a:noFill/>
          <a:ln w="3175">
            <a:noFill/>
            <a:miter lim="0"/>
            <a:headEnd/>
            <a:tailEnd/>
          </a:ln>
        </p:spPr>
      </p:pic>
      <p:sp>
        <p:nvSpPr>
          <p:cNvPr id="5122" name="AutoShape 2"/>
          <p:cNvSpPr>
            <a:spLocks/>
          </p:cNvSpPr>
          <p:nvPr/>
        </p:nvSpPr>
        <p:spPr bwMode="auto">
          <a:xfrm>
            <a:off x="0" y="0"/>
            <a:ext cx="13030200" cy="81549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5C6670">
              <a:alpha val="59677"/>
            </a:srgbClr>
          </a:solidFill>
          <a:ln w="12700" cap="flat" cmpd="sng">
            <a:solidFill>
              <a:srgbClr val="85888D">
                <a:alpha val="59677"/>
              </a:srgbClr>
            </a:solidFill>
            <a:prstDash val="solid"/>
            <a:miter lim="0"/>
            <a:headEnd/>
            <a:tailEnd/>
          </a:ln>
          <a:effectLst/>
        </p:spPr>
        <p:txBody>
          <a:bodyPr lIns="0" tIns="0" rIns="0" bIns="0" anchor="ctr">
            <a:prstTxWarp prst="textNoShape">
              <a:avLst/>
            </a:prstTxWarp>
          </a:bodyPr>
          <a:lstStyle/>
          <a:p>
            <a:pPr>
              <a:defRPr/>
            </a:pPr>
            <a:endParaRPr lang="en-US" sz="2200"/>
          </a:p>
        </p:txBody>
      </p:sp>
      <p:sp>
        <p:nvSpPr>
          <p:cNvPr id="1028" name="Rectangle 4"/>
          <p:cNvSpPr>
            <a:spLocks noGrp="1"/>
          </p:cNvSpPr>
          <p:nvPr>
            <p:ph type="title"/>
          </p:nvPr>
        </p:nvSpPr>
        <p:spPr bwMode="auto">
          <a:xfrm>
            <a:off x="635000" y="3886200"/>
            <a:ext cx="11734800" cy="2312987"/>
          </a:xfrm>
          <a:prstGeom prst="rect">
            <a:avLst/>
          </a:prstGeom>
          <a:noFill/>
          <a:ln w="3175">
            <a:noFill/>
            <a:miter lim="0"/>
            <a:headEnd/>
            <a:tailEnd/>
          </a:ln>
        </p:spPr>
        <p:txBody>
          <a:bodyPr vert="horz" wrap="square" lIns="0" tIns="0" rIns="0" bIns="0" numCol="1" anchor="t" anchorCtr="0" compatLnSpc="1">
            <a:prstTxWarp prst="textNoShape">
              <a:avLst/>
            </a:prstTxWarp>
          </a:bodyPr>
          <a:lstStyle/>
          <a:p>
            <a:pPr lvl="0"/>
            <a:r>
              <a:rPr lang="en-US" dirty="0">
                <a:sym typeface="Trebuchet MS" pitchFamily="-100" charset="0"/>
              </a:rPr>
              <a:t>Click to edit </a:t>
            </a:r>
            <a:br>
              <a:rPr lang="en-US" dirty="0">
                <a:sym typeface="Trebuchet MS" pitchFamily="-100" charset="0"/>
              </a:rPr>
            </a:br>
            <a:r>
              <a:rPr lang="en-US" dirty="0">
                <a:sym typeface="Trebuchet MS" pitchFamily="-100" charset="0"/>
              </a:rPr>
              <a:t>Master title style</a:t>
            </a:r>
          </a:p>
        </p:txBody>
      </p:sp>
      <p:sp>
        <p:nvSpPr>
          <p:cNvPr id="5125" name="AutoShape 5"/>
          <p:cNvSpPr>
            <a:spLocks/>
          </p:cNvSpPr>
          <p:nvPr/>
        </p:nvSpPr>
        <p:spPr bwMode="auto">
          <a:xfrm>
            <a:off x="0" y="8140700"/>
            <a:ext cx="13030200" cy="16276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FFFFFF"/>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a:defRPr/>
            </a:pPr>
            <a:endParaRPr lang="en-US" sz="2200"/>
          </a:p>
        </p:txBody>
      </p:sp>
      <p:pic>
        <p:nvPicPr>
          <p:cNvPr id="1031" name="Picture 7" descr="CO_logo_primary_white.png"/>
          <p:cNvPicPr>
            <a:picLocks noChangeAspect="1"/>
          </p:cNvPicPr>
          <p:nvPr userDrawn="1"/>
        </p:nvPicPr>
        <p:blipFill>
          <a:blip r:embed="rId5"/>
          <a:srcRect/>
          <a:stretch>
            <a:fillRect/>
          </a:stretch>
        </p:blipFill>
        <p:spPr bwMode="auto">
          <a:xfrm>
            <a:off x="4826000" y="404813"/>
            <a:ext cx="3316288" cy="3100387"/>
          </a:xfrm>
          <a:prstGeom prst="rect">
            <a:avLst/>
          </a:prstGeom>
          <a:noFill/>
          <a:ln w="9525">
            <a:noFill/>
            <a:miter lim="800000"/>
            <a:headEnd/>
            <a:tailEnd/>
          </a:ln>
        </p:spPr>
      </p:pic>
      <p:pic>
        <p:nvPicPr>
          <p:cNvPr id="2" name="Picture 1" descr="co_cdphe__dept_300_rgb.png"/>
          <p:cNvPicPr>
            <a:picLocks noChangeAspect="1"/>
          </p:cNvPicPr>
          <p:nvPr userDrawn="1"/>
        </p:nvPicPr>
        <p:blipFill>
          <a:blip r:embed="rId6">
            <a:alphaModFix/>
            <a:extLst>
              <a:ext uri="{28A0092B-C50C-407E-A947-70E740481C1C}">
                <a14:useLocalDpi xmlns:a14="http://schemas.microsoft.com/office/drawing/2010/main" val="0"/>
              </a:ext>
            </a:extLst>
          </a:blip>
          <a:stretch>
            <a:fillRect/>
          </a:stretch>
        </p:blipFill>
        <p:spPr>
          <a:xfrm>
            <a:off x="939800" y="8506991"/>
            <a:ext cx="4419600" cy="865609"/>
          </a:xfrm>
          <a:prstGeom prst="rect">
            <a:avLst/>
          </a:prstGeom>
        </p:spPr>
      </p:pic>
    </p:spTree>
  </p:cSld>
  <p:clrMap bg1="lt1" tx1="dk1" bg2="lt2" tx2="dk2" accent1="accent1" accent2="accent2" accent3="accent3" accent4="accent4" accent5="accent5" accent6="accent6" hlink="hlink" folHlink="folHlink"/>
  <p:sldLayoutIdLst>
    <p:sldLayoutId id="2147483657" r:id="rId1"/>
    <p:sldLayoutId id="2147483658" r:id="rId2"/>
  </p:sldLayoutIdLst>
  <p:txStyles>
    <p:titleStyle>
      <a:lvl1pPr algn="ctr" defTabSz="584200" rtl="0" eaLnBrk="0" fontAlgn="base" hangingPunct="0">
        <a:spcBef>
          <a:spcPct val="0"/>
        </a:spcBef>
        <a:spcAft>
          <a:spcPct val="0"/>
        </a:spcAft>
        <a:defRPr sz="6600" b="1" i="1">
          <a:solidFill>
            <a:srgbClr val="FFFFF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88530"/>
        </a:solidFill>
        <a:effectLst/>
      </p:bgPr>
    </p:bg>
    <p:spTree>
      <p:nvGrpSpPr>
        <p:cNvPr id="1" name=""/>
        <p:cNvGrpSpPr/>
        <p:nvPr/>
      </p:nvGrpSpPr>
      <p:grpSpPr>
        <a:xfrm>
          <a:off x="0" y="0"/>
          <a:ext cx="0" cy="0"/>
          <a:chOff x="0" y="0"/>
          <a:chExt cx="0" cy="0"/>
        </a:xfrm>
      </p:grpSpPr>
      <p:sp>
        <p:nvSpPr>
          <p:cNvPr id="1028" name="Rectangle 4"/>
          <p:cNvSpPr>
            <a:spLocks noGrp="1"/>
          </p:cNvSpPr>
          <p:nvPr>
            <p:ph type="title"/>
          </p:nvPr>
        </p:nvSpPr>
        <p:spPr bwMode="auto">
          <a:xfrm>
            <a:off x="635000" y="3886200"/>
            <a:ext cx="11734800" cy="2312987"/>
          </a:xfrm>
          <a:prstGeom prst="rect">
            <a:avLst/>
          </a:prstGeom>
          <a:noFill/>
          <a:ln w="3175">
            <a:noFill/>
            <a:miter lim="0"/>
            <a:headEnd/>
            <a:tailEnd/>
          </a:ln>
        </p:spPr>
        <p:txBody>
          <a:bodyPr vert="horz" wrap="square" lIns="0" tIns="0" rIns="0" bIns="0" numCol="1" anchor="t" anchorCtr="0" compatLnSpc="1">
            <a:prstTxWarp prst="textNoShape">
              <a:avLst/>
            </a:prstTxWarp>
          </a:bodyPr>
          <a:lstStyle/>
          <a:p>
            <a:pPr lvl="0"/>
            <a:r>
              <a:rPr lang="en-US" dirty="0">
                <a:sym typeface="Trebuchet MS" pitchFamily="-100" charset="0"/>
              </a:rPr>
              <a:t>Click to edit </a:t>
            </a:r>
            <a:br>
              <a:rPr lang="en-US" dirty="0">
                <a:sym typeface="Trebuchet MS" pitchFamily="-100" charset="0"/>
              </a:rPr>
            </a:br>
            <a:r>
              <a:rPr lang="en-US" dirty="0">
                <a:sym typeface="Trebuchet MS" pitchFamily="-100" charset="0"/>
              </a:rPr>
              <a:t>Master title style</a:t>
            </a:r>
          </a:p>
        </p:txBody>
      </p:sp>
      <p:sp>
        <p:nvSpPr>
          <p:cNvPr id="5125" name="AutoShape 5"/>
          <p:cNvSpPr>
            <a:spLocks/>
          </p:cNvSpPr>
          <p:nvPr/>
        </p:nvSpPr>
        <p:spPr bwMode="auto">
          <a:xfrm>
            <a:off x="0" y="8140700"/>
            <a:ext cx="13030200" cy="1630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FFFFFF"/>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a:defRPr/>
            </a:pPr>
            <a:endParaRPr lang="en-US" sz="2200"/>
          </a:p>
        </p:txBody>
      </p:sp>
      <p:pic>
        <p:nvPicPr>
          <p:cNvPr id="1031" name="Picture 7" descr="CO_logo_primary_white.png"/>
          <p:cNvPicPr>
            <a:picLocks noChangeAspect="1"/>
          </p:cNvPicPr>
          <p:nvPr userDrawn="1"/>
        </p:nvPicPr>
        <p:blipFill>
          <a:blip r:embed="rId4"/>
          <a:srcRect/>
          <a:stretch>
            <a:fillRect/>
          </a:stretch>
        </p:blipFill>
        <p:spPr bwMode="auto">
          <a:xfrm>
            <a:off x="4826000" y="404813"/>
            <a:ext cx="3316288" cy="3100387"/>
          </a:xfrm>
          <a:prstGeom prst="rect">
            <a:avLst/>
          </a:prstGeom>
          <a:noFill/>
          <a:ln w="9525">
            <a:noFill/>
            <a:miter lim="800000"/>
            <a:headEnd/>
            <a:tailEnd/>
          </a:ln>
        </p:spPr>
      </p:pic>
      <p:pic>
        <p:nvPicPr>
          <p:cNvPr id="6" name="Picture 5" descr="co_cdphe__dept_300_rgb.png"/>
          <p:cNvPicPr>
            <a:picLocks noChangeAspect="1"/>
          </p:cNvPicPr>
          <p:nvPr userDrawn="1"/>
        </p:nvPicPr>
        <p:blipFill>
          <a:blip r:embed="rId5">
            <a:alphaModFix/>
            <a:extLst>
              <a:ext uri="{28A0092B-C50C-407E-A947-70E740481C1C}">
                <a14:useLocalDpi xmlns:a14="http://schemas.microsoft.com/office/drawing/2010/main" val="0"/>
              </a:ext>
            </a:extLst>
          </a:blip>
          <a:stretch>
            <a:fillRect/>
          </a:stretch>
        </p:blipFill>
        <p:spPr>
          <a:xfrm>
            <a:off x="939800" y="8506991"/>
            <a:ext cx="4419600" cy="865609"/>
          </a:xfrm>
          <a:prstGeom prst="rect">
            <a:avLst/>
          </a:prstGeom>
        </p:spPr>
      </p:pic>
    </p:spTree>
  </p:cSld>
  <p:clrMap bg1="lt1" tx1="dk1" bg2="lt2" tx2="dk2" accent1="accent1" accent2="accent2" accent3="accent3" accent4="accent4" accent5="accent5" accent6="accent6" hlink="hlink" folHlink="folHlink"/>
  <p:sldLayoutIdLst>
    <p:sldLayoutId id="2147483689" r:id="rId1"/>
    <p:sldLayoutId id="2147483690" r:id="rId2"/>
  </p:sldLayoutIdLst>
  <p:txStyles>
    <p:titleStyle>
      <a:lvl1pPr algn="ctr" defTabSz="584200" rtl="0" eaLnBrk="0" fontAlgn="base" hangingPunct="0">
        <a:spcBef>
          <a:spcPct val="0"/>
        </a:spcBef>
        <a:spcAft>
          <a:spcPct val="0"/>
        </a:spcAft>
        <a:defRPr sz="6600" b="1" i="1">
          <a:solidFill>
            <a:srgbClr val="FFFFF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rgbClr val="5C6670"/>
        </a:solidFill>
        <a:effectLst/>
      </p:bgPr>
    </p:bg>
    <p:spTree>
      <p:nvGrpSpPr>
        <p:cNvPr id="1" name=""/>
        <p:cNvGrpSpPr/>
        <p:nvPr/>
      </p:nvGrpSpPr>
      <p:grpSpPr>
        <a:xfrm>
          <a:off x="0" y="0"/>
          <a:ext cx="0" cy="0"/>
          <a:chOff x="0" y="0"/>
          <a:chExt cx="0" cy="0"/>
        </a:xfrm>
      </p:grpSpPr>
      <p:sp>
        <p:nvSpPr>
          <p:cNvPr id="2050" name="AutoShape 2"/>
          <p:cNvSpPr>
            <a:spLocks/>
          </p:cNvSpPr>
          <p:nvPr/>
        </p:nvSpPr>
        <p:spPr bwMode="auto">
          <a:xfrm>
            <a:off x="0" y="8915400"/>
            <a:ext cx="13030200" cy="866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FFFF"/>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a:defRPr/>
            </a:pPr>
            <a:endParaRPr lang="en-US" sz="2200">
              <a:solidFill>
                <a:srgbClr val="FFFFFF"/>
              </a:solidFill>
            </a:endParaRPr>
          </a:p>
        </p:txBody>
      </p:sp>
      <p:pic>
        <p:nvPicPr>
          <p:cNvPr id="4099" name="Picture 4" descr="CO_logo_horizontal_slate.jpg"/>
          <p:cNvPicPr>
            <a:picLocks noChangeAspect="1"/>
          </p:cNvPicPr>
          <p:nvPr userDrawn="1"/>
        </p:nvPicPr>
        <p:blipFill>
          <a:blip r:embed="rId5"/>
          <a:srcRect/>
          <a:stretch>
            <a:fillRect/>
          </a:stretch>
        </p:blipFill>
        <p:spPr bwMode="auto">
          <a:xfrm>
            <a:off x="503238" y="8934450"/>
            <a:ext cx="2898775" cy="7270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9" r:id="rId1"/>
    <p:sldLayoutId id="2147483683" r:id="rId2"/>
    <p:sldLayoutId id="2147483660" r:id="rId3"/>
  </p:sldLayoutIdLst>
  <p:txStyles>
    <p:titleStyle>
      <a:lvl1pPr algn="ctr" defTabSz="584200" rtl="0" eaLnBrk="0" fontAlgn="base" hangingPunct="0">
        <a:spcBef>
          <a:spcPct val="0"/>
        </a:spcBef>
        <a:spcAft>
          <a:spcPct val="0"/>
        </a:spcAft>
        <a:defRPr sz="6600" b="1" i="1">
          <a:solidFill>
            <a:srgbClr val="FFFFF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solidFill>
          <a:srgbClr val="FFFFFF"/>
        </a:solidFill>
        <a:effectLst/>
      </p:bgPr>
    </p:bg>
    <p:spTree>
      <p:nvGrpSpPr>
        <p:cNvPr id="1" name=""/>
        <p:cNvGrpSpPr/>
        <p:nvPr/>
      </p:nvGrpSpPr>
      <p:grpSpPr>
        <a:xfrm>
          <a:off x="0" y="0"/>
          <a:ext cx="0" cy="0"/>
          <a:chOff x="0" y="0"/>
          <a:chExt cx="0" cy="0"/>
        </a:xfrm>
      </p:grpSpPr>
      <p:sp>
        <p:nvSpPr>
          <p:cNvPr id="3075" name="AutoShape 3"/>
          <p:cNvSpPr>
            <a:spLocks/>
          </p:cNvSpPr>
          <p:nvPr/>
        </p:nvSpPr>
        <p:spPr bwMode="auto">
          <a:xfrm>
            <a:off x="0" y="8915400"/>
            <a:ext cx="13030200" cy="866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188530"/>
          </a:solidFill>
          <a:ln w="12700" cap="flat" cmpd="sng">
            <a:noFill/>
            <a:prstDash val="solid"/>
            <a:miter lim="0"/>
            <a:headEnd/>
            <a:tailEnd/>
          </a:ln>
          <a:effectLst/>
        </p:spPr>
        <p:txBody>
          <a:bodyPr lIns="50800" tIns="50800" rIns="50800" bIns="50800" anchor="ctr">
            <a:prstTxWarp prst="textNoShape">
              <a:avLst/>
            </a:prstTxWarp>
          </a:bodyPr>
          <a:lstStyle/>
          <a:p>
            <a:pPr>
              <a:defRPr/>
            </a:pPr>
            <a:endParaRPr lang="en-US" sz="2200">
              <a:solidFill>
                <a:srgbClr val="53C1DD"/>
              </a:solidFill>
            </a:endParaRPr>
          </a:p>
        </p:txBody>
      </p:sp>
      <p:pic>
        <p:nvPicPr>
          <p:cNvPr id="13317" name="Picture 5" descr="CO_logo_horizontal_white.png"/>
          <p:cNvPicPr>
            <a:picLocks noChangeAspect="1"/>
          </p:cNvPicPr>
          <p:nvPr userDrawn="1"/>
        </p:nvPicPr>
        <p:blipFill>
          <a:blip r:embed="rId5"/>
          <a:srcRect/>
          <a:stretch>
            <a:fillRect/>
          </a:stretch>
        </p:blipFill>
        <p:spPr bwMode="auto">
          <a:xfrm>
            <a:off x="503238" y="8934450"/>
            <a:ext cx="2895600" cy="7254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3" r:id="rId1"/>
    <p:sldLayoutId id="2147483687" r:id="rId2"/>
    <p:sldLayoutId id="2147483696" r:id="rId3"/>
  </p:sldLayoutIdLst>
  <p:txStyles>
    <p:titleStyle>
      <a:lvl1pPr algn="l" defTabSz="584200" rtl="0" eaLnBrk="0" fontAlgn="base" hangingPunct="0">
        <a:spcBef>
          <a:spcPct val="0"/>
        </a:spcBef>
        <a:spcAft>
          <a:spcPct val="0"/>
        </a:spcAft>
        <a:defRPr sz="6600" b="1" i="1">
          <a:solidFill>
            <a:schemeClr val="bg2"/>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1" r:id="rId1"/>
    <p:sldLayoutId id="2147483682" r:id="rId2"/>
  </p:sldLayoutIdLst>
  <p:txStyles>
    <p:titleStyle>
      <a:lvl1pPr algn="ctr" defTabSz="584200" rtl="0" eaLnBrk="0" fontAlgn="base" hangingPunct="0">
        <a:spcBef>
          <a:spcPct val="0"/>
        </a:spcBef>
        <a:spcAft>
          <a:spcPct val="0"/>
        </a:spcAft>
        <a:defRPr sz="6600" b="1" i="1">
          <a:solidFill>
            <a:srgbClr val="FFFFF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hyperlink" Target="mailto:ericm.brown@state.co.us" TargetMode="Externa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smtClean="0"/>
              <a:t>Open Data Platforms at the Colorado Department of Public Health and Environment</a:t>
            </a:r>
            <a:endParaRPr lang="en-US" sz="4400" dirty="0"/>
          </a:p>
        </p:txBody>
      </p:sp>
      <p:sp>
        <p:nvSpPr>
          <p:cNvPr id="3" name="Subtitle 2"/>
          <p:cNvSpPr>
            <a:spLocks noGrp="1"/>
          </p:cNvSpPr>
          <p:nvPr>
            <p:ph type="subTitle" idx="1"/>
          </p:nvPr>
        </p:nvSpPr>
        <p:spPr/>
        <p:txBody>
          <a:bodyPr/>
          <a:lstStyle/>
          <a:p>
            <a:r>
              <a:rPr lang="en-US" dirty="0" smtClean="0"/>
              <a:t>Eric Brown, </a:t>
            </a:r>
            <a:r>
              <a:rPr lang="en-US" sz="1600" dirty="0" smtClean="0"/>
              <a:t>M.P.A.</a:t>
            </a:r>
            <a:r>
              <a:rPr lang="en-US" dirty="0" smtClean="0"/>
              <a:t> </a:t>
            </a:r>
          </a:p>
          <a:p>
            <a:pPr>
              <a:spcBef>
                <a:spcPts val="0"/>
              </a:spcBef>
            </a:pPr>
            <a:r>
              <a:rPr lang="en-US" dirty="0" smtClean="0"/>
              <a:t>Environmental Data Coordinator</a:t>
            </a:r>
          </a:p>
          <a:p>
            <a:pPr>
              <a:spcBef>
                <a:spcPts val="0"/>
              </a:spcBef>
            </a:pPr>
            <a:r>
              <a:rPr lang="en-US" dirty="0" smtClean="0"/>
              <a:t>Colorado Department of </a:t>
            </a:r>
          </a:p>
          <a:p>
            <a:pPr>
              <a:spcBef>
                <a:spcPts val="0"/>
              </a:spcBef>
            </a:pPr>
            <a:r>
              <a:rPr lang="en-US" dirty="0" smtClean="0"/>
              <a:t>Public Health &amp; Environment</a:t>
            </a:r>
            <a:endParaRPr lang="en-US" dirty="0"/>
          </a:p>
        </p:txBody>
      </p:sp>
      <p:sp>
        <p:nvSpPr>
          <p:cNvPr id="6" name="TextBox 5"/>
          <p:cNvSpPr txBox="1"/>
          <p:nvPr/>
        </p:nvSpPr>
        <p:spPr>
          <a:xfrm>
            <a:off x="1924800" y="8473626"/>
            <a:ext cx="184666" cy="369332"/>
          </a:xfrm>
          <a:prstGeom prst="rect">
            <a:avLst/>
          </a:prstGeom>
          <a:noFill/>
        </p:spPr>
        <p:txBody>
          <a:bodyPr wrap="none" rtlCol="0">
            <a:spAutoFit/>
          </a:bodyPr>
          <a:lstStyle/>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58800" y="457200"/>
            <a:ext cx="11778543" cy="6625431"/>
          </a:xfrm>
          <a:prstGeom prst="rect">
            <a:avLst/>
          </a:prstGeom>
        </p:spPr>
      </p:pic>
      <p:sp>
        <p:nvSpPr>
          <p:cNvPr id="5" name="TextBox 4"/>
          <p:cNvSpPr txBox="1"/>
          <p:nvPr/>
        </p:nvSpPr>
        <p:spPr>
          <a:xfrm>
            <a:off x="451516" y="7162800"/>
            <a:ext cx="12526433" cy="1754326"/>
          </a:xfrm>
          <a:prstGeom prst="rect">
            <a:avLst/>
          </a:prstGeom>
          <a:noFill/>
        </p:spPr>
        <p:txBody>
          <a:bodyPr wrap="square" rtlCol="0">
            <a:spAutoFit/>
          </a:bodyPr>
          <a:lstStyle/>
          <a:p>
            <a:r>
              <a:rPr lang="en-US" sz="3600" dirty="0" smtClean="0">
                <a:solidFill>
                  <a:schemeClr val="bg1"/>
                </a:solidFill>
              </a:rPr>
              <a:t>CDPHE Tableau Server provides the platform for internal data sharing and collab</a:t>
            </a:r>
            <a:r>
              <a:rPr lang="en-US" sz="3600" dirty="0" smtClean="0">
                <a:solidFill>
                  <a:schemeClr val="bg1"/>
                </a:solidFill>
              </a:rPr>
              <a:t>oration on program analytics and drives the open data </a:t>
            </a:r>
            <a:r>
              <a:rPr lang="en-US" sz="3600" smtClean="0">
                <a:solidFill>
                  <a:schemeClr val="bg1"/>
                </a:solidFill>
              </a:rPr>
              <a:t>culture shift we want</a:t>
            </a:r>
            <a:endParaRPr lang="en-US" sz="3600" dirty="0">
              <a:solidFill>
                <a:schemeClr val="bg1"/>
              </a:solidFill>
            </a:endParaRPr>
          </a:p>
        </p:txBody>
      </p:sp>
    </p:spTree>
    <p:extLst>
      <p:ext uri="{BB962C8B-B14F-4D97-AF65-F5344CB8AC3E}">
        <p14:creationId xmlns:p14="http://schemas.microsoft.com/office/powerpoint/2010/main" val="2580253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77800" y="381000"/>
            <a:ext cx="12598397" cy="7086599"/>
          </a:xfrm>
          <a:prstGeom prst="rect">
            <a:avLst/>
          </a:prstGeom>
        </p:spPr>
      </p:pic>
      <p:sp>
        <p:nvSpPr>
          <p:cNvPr id="7" name="TextBox 6"/>
          <p:cNvSpPr txBox="1"/>
          <p:nvPr/>
        </p:nvSpPr>
        <p:spPr>
          <a:xfrm>
            <a:off x="419098" y="7848600"/>
            <a:ext cx="12115800" cy="954107"/>
          </a:xfrm>
          <a:prstGeom prst="rect">
            <a:avLst/>
          </a:prstGeom>
          <a:noFill/>
        </p:spPr>
        <p:txBody>
          <a:bodyPr wrap="square" rtlCol="0">
            <a:spAutoFit/>
          </a:bodyPr>
          <a:lstStyle/>
          <a:p>
            <a:r>
              <a:rPr lang="en-US" sz="2800" dirty="0" smtClean="0">
                <a:solidFill>
                  <a:schemeClr val="bg1"/>
                </a:solidFill>
              </a:rPr>
              <a:t>Colorado DPHE environmental programs web drawer provides online access to historical documents and records</a:t>
            </a:r>
            <a:endParaRPr lang="en-US" sz="2800" dirty="0">
              <a:solidFill>
                <a:schemeClr val="bg1"/>
              </a:solidFill>
            </a:endParaRPr>
          </a:p>
        </p:txBody>
      </p:sp>
    </p:spTree>
    <p:extLst>
      <p:ext uri="{BB962C8B-B14F-4D97-AF65-F5344CB8AC3E}">
        <p14:creationId xmlns:p14="http://schemas.microsoft.com/office/powerpoint/2010/main" val="1713187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054600" y="3657600"/>
            <a:ext cx="7721599" cy="4343400"/>
          </a:xfrm>
          <a:prstGeom prst="rect">
            <a:avLst/>
          </a:prstGeom>
        </p:spPr>
      </p:pic>
      <p:pic>
        <p:nvPicPr>
          <p:cNvPr id="5" name="Picture 4"/>
          <p:cNvPicPr>
            <a:picLocks noChangeAspect="1"/>
          </p:cNvPicPr>
          <p:nvPr/>
        </p:nvPicPr>
        <p:blipFill>
          <a:blip r:embed="rId3"/>
          <a:stretch>
            <a:fillRect/>
          </a:stretch>
        </p:blipFill>
        <p:spPr>
          <a:xfrm>
            <a:off x="177800" y="228600"/>
            <a:ext cx="7416801" cy="4171951"/>
          </a:xfrm>
          <a:prstGeom prst="rect">
            <a:avLst/>
          </a:prstGeom>
        </p:spPr>
      </p:pic>
      <p:sp>
        <p:nvSpPr>
          <p:cNvPr id="7" name="Rectangle 6"/>
          <p:cNvSpPr/>
          <p:nvPr/>
        </p:nvSpPr>
        <p:spPr>
          <a:xfrm>
            <a:off x="406400" y="8153400"/>
            <a:ext cx="10134600" cy="584775"/>
          </a:xfrm>
          <a:prstGeom prst="rect">
            <a:avLst/>
          </a:prstGeom>
        </p:spPr>
        <p:txBody>
          <a:bodyPr wrap="square">
            <a:spAutoFit/>
          </a:bodyPr>
          <a:lstStyle/>
          <a:p>
            <a:r>
              <a:rPr lang="en-US" sz="3200" dirty="0" smtClean="0">
                <a:solidFill>
                  <a:schemeClr val="bg1"/>
                </a:solidFill>
              </a:rPr>
              <a:t>State enterprise level open data portal</a:t>
            </a:r>
            <a:endParaRPr lang="en-US" sz="3200" dirty="0">
              <a:solidFill>
                <a:schemeClr val="bg1"/>
              </a:solidFill>
            </a:endParaRPr>
          </a:p>
        </p:txBody>
      </p:sp>
    </p:spTree>
    <p:extLst>
      <p:ext uri="{BB962C8B-B14F-4D97-AF65-F5344CB8AC3E}">
        <p14:creationId xmlns:p14="http://schemas.microsoft.com/office/powerpoint/2010/main" val="3194459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16000" y="2057400"/>
            <a:ext cx="10972800" cy="2090737"/>
          </a:xfrm>
        </p:spPr>
        <p:txBody>
          <a:bodyPr/>
          <a:lstStyle/>
          <a:p>
            <a:pPr algn="l"/>
            <a:r>
              <a:rPr lang="en-US" sz="3200" dirty="0"/>
              <a:t>Philosophical</a:t>
            </a:r>
            <a:br>
              <a:rPr lang="en-US" sz="3200" dirty="0"/>
            </a:br>
            <a:r>
              <a:rPr lang="en-US" sz="3200" b="0" i="0" dirty="0"/>
              <a:t>Can we provide open data and in what format?</a:t>
            </a:r>
            <a:br>
              <a:rPr lang="en-US" sz="3200" b="0" i="0" dirty="0"/>
            </a:br>
            <a:r>
              <a:rPr lang="en-US" sz="3200" dirty="0" smtClean="0"/>
              <a:t/>
            </a:r>
            <a:br>
              <a:rPr lang="en-US" sz="3200" dirty="0" smtClean="0"/>
            </a:br>
            <a:r>
              <a:rPr lang="en-US" sz="3200" dirty="0" smtClean="0"/>
              <a:t>Scientific</a:t>
            </a:r>
            <a:r>
              <a:rPr lang="en-US" sz="3200" dirty="0"/>
              <a:t/>
            </a:r>
            <a:br>
              <a:rPr lang="en-US" sz="3200" dirty="0"/>
            </a:br>
            <a:r>
              <a:rPr lang="en-US" sz="3200" b="0" i="0" dirty="0"/>
              <a:t>Can the user apply the same analysis methods that the agency does or that the statute requires?</a:t>
            </a:r>
            <a:r>
              <a:rPr lang="en-US" sz="3200" dirty="0"/>
              <a:t/>
            </a:r>
            <a:br>
              <a:rPr lang="en-US" sz="3200" dirty="0"/>
            </a:br>
            <a:r>
              <a:rPr lang="en-US" sz="3200" dirty="0" smtClean="0"/>
              <a:t/>
            </a:r>
            <a:br>
              <a:rPr lang="en-US" sz="3200" dirty="0" smtClean="0"/>
            </a:br>
            <a:r>
              <a:rPr lang="en-US" sz="3200" dirty="0" smtClean="0"/>
              <a:t>Cultural</a:t>
            </a:r>
            <a:r>
              <a:rPr lang="en-US" sz="3200" dirty="0"/>
              <a:t/>
            </a:r>
            <a:br>
              <a:rPr lang="en-US" sz="3200" dirty="0"/>
            </a:br>
            <a:r>
              <a:rPr lang="en-US" sz="3200" b="0" i="0" dirty="0"/>
              <a:t>What liability might we be exposed to given misinterpretation of the data? </a:t>
            </a:r>
            <a:r>
              <a:rPr lang="en-US" sz="3200" b="0" i="0" dirty="0" smtClean="0"/>
              <a:t/>
            </a:r>
            <a:br>
              <a:rPr lang="en-US" sz="3200" b="0" i="0" dirty="0" smtClean="0"/>
            </a:br>
            <a:r>
              <a:rPr lang="en-US" sz="3200" b="0" i="0" dirty="0" smtClean="0"/>
              <a:t/>
            </a:r>
            <a:br>
              <a:rPr lang="en-US" sz="3200" b="0" i="0" dirty="0" smtClean="0"/>
            </a:br>
            <a:r>
              <a:rPr lang="en-US" sz="3200" dirty="0" smtClean="0"/>
              <a:t>Resources</a:t>
            </a:r>
            <a:r>
              <a:rPr lang="en-US" sz="3200" i="0" dirty="0" smtClean="0"/>
              <a:t/>
            </a:r>
            <a:br>
              <a:rPr lang="en-US" sz="3200" i="0" dirty="0" smtClean="0"/>
            </a:br>
            <a:r>
              <a:rPr lang="en-US" sz="3200" b="0" i="0" dirty="0" smtClean="0"/>
              <a:t>Costs of development, support &amp; response to inquiry</a:t>
            </a:r>
            <a:r>
              <a:rPr lang="en-US" b="0" dirty="0"/>
              <a:t/>
            </a:r>
            <a:br>
              <a:rPr lang="en-US" b="0" dirty="0"/>
            </a:br>
            <a:endParaRPr lang="en-US" b="0" dirty="0"/>
          </a:p>
        </p:txBody>
      </p:sp>
      <p:sp>
        <p:nvSpPr>
          <p:cNvPr id="3" name="Text Placeholder 2"/>
          <p:cNvSpPr>
            <a:spLocks noGrp="1"/>
          </p:cNvSpPr>
          <p:nvPr>
            <p:ph type="body" sz="quarter" idx="10"/>
          </p:nvPr>
        </p:nvSpPr>
        <p:spPr>
          <a:xfrm>
            <a:off x="0" y="838200"/>
            <a:ext cx="12446000" cy="628776"/>
          </a:xfrm>
        </p:spPr>
        <p:txBody>
          <a:bodyPr/>
          <a:lstStyle/>
          <a:p>
            <a:r>
              <a:rPr lang="en-US" sz="4400" dirty="0"/>
              <a:t>Constraints on Open Data in the Public Sector</a:t>
            </a:r>
          </a:p>
        </p:txBody>
      </p:sp>
    </p:spTree>
    <p:extLst>
      <p:ext uri="{BB962C8B-B14F-4D97-AF65-F5344CB8AC3E}">
        <p14:creationId xmlns:p14="http://schemas.microsoft.com/office/powerpoint/2010/main" val="1431806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solidFill>
                  <a:schemeClr val="bg1"/>
                </a:solidFill>
              </a:rPr>
              <a:t>QUESTIONS?</a:t>
            </a:r>
            <a:endParaRPr lang="en-US" dirty="0">
              <a:solidFill>
                <a:schemeClr val="bg1"/>
              </a:solidFill>
            </a:endParaRPr>
          </a:p>
        </p:txBody>
      </p:sp>
    </p:spTree>
    <p:extLst>
      <p:ext uri="{BB962C8B-B14F-4D97-AF65-F5344CB8AC3E}">
        <p14:creationId xmlns:p14="http://schemas.microsoft.com/office/powerpoint/2010/main" val="1564724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alpha val="70000"/>
          </a:srgbClr>
        </a:solidFill>
        <a:effectLst/>
      </p:bgPr>
    </p:bg>
    <p:spTree>
      <p:nvGrpSpPr>
        <p:cNvPr id="1" name=""/>
        <p:cNvGrpSpPr/>
        <p:nvPr/>
      </p:nvGrpSpPr>
      <p:grpSpPr>
        <a:xfrm>
          <a:off x="0" y="0"/>
          <a:ext cx="0" cy="0"/>
          <a:chOff x="0" y="0"/>
          <a:chExt cx="0" cy="0"/>
        </a:xfrm>
      </p:grpSpPr>
      <p:sp>
        <p:nvSpPr>
          <p:cNvPr id="2" name="Rectangle 1"/>
          <p:cNvSpPr/>
          <p:nvPr/>
        </p:nvSpPr>
        <p:spPr>
          <a:xfrm>
            <a:off x="787400" y="2438400"/>
            <a:ext cx="11963400" cy="2123658"/>
          </a:xfrm>
          <a:prstGeom prst="rect">
            <a:avLst/>
          </a:prstGeom>
          <a:solidFill>
            <a:srgbClr val="FFFFFF">
              <a:alpha val="75000"/>
            </a:srgbClr>
          </a:solidFill>
        </p:spPr>
        <p:txBody>
          <a:bodyPr wrap="square">
            <a:spAutoFit/>
          </a:bodyPr>
          <a:lstStyle/>
          <a:p>
            <a:r>
              <a:rPr lang="en-US" sz="3600" dirty="0">
                <a:solidFill>
                  <a:schemeClr val="accent3">
                    <a:lumMod val="50000"/>
                  </a:schemeClr>
                </a:solidFill>
              </a:rPr>
              <a:t>Eric </a:t>
            </a:r>
            <a:r>
              <a:rPr lang="en-US" sz="3600" dirty="0" smtClean="0">
                <a:solidFill>
                  <a:schemeClr val="accent3">
                    <a:lumMod val="50000"/>
                  </a:schemeClr>
                </a:solidFill>
              </a:rPr>
              <a:t>Brown </a:t>
            </a:r>
            <a:r>
              <a:rPr lang="en-US" sz="1600" dirty="0">
                <a:solidFill>
                  <a:schemeClr val="accent3">
                    <a:lumMod val="50000"/>
                  </a:schemeClr>
                </a:solidFill>
              </a:rPr>
              <a:t>M.P.A. </a:t>
            </a:r>
          </a:p>
          <a:p>
            <a:pPr>
              <a:spcBef>
                <a:spcPts val="0"/>
              </a:spcBef>
            </a:pPr>
            <a:r>
              <a:rPr lang="en-US" sz="2400" dirty="0">
                <a:solidFill>
                  <a:schemeClr val="accent3">
                    <a:lumMod val="50000"/>
                  </a:schemeClr>
                </a:solidFill>
              </a:rPr>
              <a:t>Environmental Data Coordinator</a:t>
            </a:r>
          </a:p>
          <a:p>
            <a:pPr>
              <a:spcBef>
                <a:spcPts val="0"/>
              </a:spcBef>
            </a:pPr>
            <a:r>
              <a:rPr lang="en-US" sz="2400" dirty="0">
                <a:solidFill>
                  <a:schemeClr val="accent3">
                    <a:lumMod val="50000"/>
                  </a:schemeClr>
                </a:solidFill>
              </a:rPr>
              <a:t>Colorado Department of </a:t>
            </a:r>
            <a:r>
              <a:rPr lang="en-US" sz="2400" dirty="0" smtClean="0">
                <a:solidFill>
                  <a:schemeClr val="accent3">
                    <a:lumMod val="50000"/>
                  </a:schemeClr>
                </a:solidFill>
              </a:rPr>
              <a:t>Public </a:t>
            </a:r>
            <a:r>
              <a:rPr lang="en-US" sz="2400" dirty="0">
                <a:solidFill>
                  <a:schemeClr val="accent3">
                    <a:lumMod val="50000"/>
                  </a:schemeClr>
                </a:solidFill>
              </a:rPr>
              <a:t>Health &amp; </a:t>
            </a:r>
            <a:r>
              <a:rPr lang="en-US" sz="2400" dirty="0" smtClean="0">
                <a:solidFill>
                  <a:schemeClr val="accent3">
                    <a:lumMod val="50000"/>
                  </a:schemeClr>
                </a:solidFill>
              </a:rPr>
              <a:t>Environment</a:t>
            </a:r>
          </a:p>
          <a:p>
            <a:pPr>
              <a:spcBef>
                <a:spcPts val="0"/>
              </a:spcBef>
            </a:pPr>
            <a:r>
              <a:rPr lang="en-US" sz="2400" dirty="0" smtClean="0">
                <a:solidFill>
                  <a:schemeClr val="accent3">
                    <a:lumMod val="50000"/>
                  </a:schemeClr>
                </a:solidFill>
              </a:rPr>
              <a:t>Email: </a:t>
            </a:r>
            <a:r>
              <a:rPr lang="en-US" sz="2400" dirty="0" smtClean="0">
                <a:solidFill>
                  <a:schemeClr val="accent3">
                    <a:lumMod val="50000"/>
                  </a:schemeClr>
                </a:solidFill>
                <a:hlinkClick r:id="rId2"/>
              </a:rPr>
              <a:t>ericm.brown@state.co.us</a:t>
            </a:r>
            <a:endParaRPr lang="en-US" sz="2400" dirty="0" smtClean="0">
              <a:solidFill>
                <a:schemeClr val="accent3">
                  <a:lumMod val="50000"/>
                </a:schemeClr>
              </a:solidFill>
            </a:endParaRPr>
          </a:p>
          <a:p>
            <a:pPr>
              <a:spcBef>
                <a:spcPts val="0"/>
              </a:spcBef>
            </a:pPr>
            <a:r>
              <a:rPr lang="en-US" sz="2400" dirty="0" smtClean="0">
                <a:solidFill>
                  <a:schemeClr val="accent3">
                    <a:lumMod val="50000"/>
                  </a:schemeClr>
                </a:solidFill>
              </a:rPr>
              <a:t>Phone: (303) 692-3630</a:t>
            </a:r>
            <a:endParaRPr lang="en-US" sz="2400" dirty="0">
              <a:solidFill>
                <a:schemeClr val="accent3">
                  <a:lumMod val="50000"/>
                </a:schemeClr>
              </a:solidFill>
            </a:endParaRPr>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787400" y="533400"/>
            <a:ext cx="10972800" cy="628776"/>
          </a:xfrm>
        </p:spPr>
        <p:txBody>
          <a:bodyPr/>
          <a:lstStyle/>
          <a:p>
            <a:pPr algn="l">
              <a:spcBef>
                <a:spcPts val="0"/>
              </a:spcBef>
            </a:pPr>
            <a:r>
              <a:rPr lang="en-US" sz="7200" dirty="0" smtClean="0"/>
              <a:t>Colorado DPHE Platforms</a:t>
            </a:r>
            <a:endParaRPr lang="en-US" sz="4000" dirty="0" smtClean="0"/>
          </a:p>
          <a:p>
            <a:pPr algn="l">
              <a:spcBef>
                <a:spcPts val="0"/>
              </a:spcBef>
            </a:pPr>
            <a:endParaRPr lang="en-US" sz="4000" dirty="0" smtClean="0"/>
          </a:p>
          <a:p>
            <a:pPr algn="l">
              <a:spcBef>
                <a:spcPts val="0"/>
              </a:spcBef>
            </a:pPr>
            <a:endParaRPr lang="en-US" sz="4000" dirty="0"/>
          </a:p>
          <a:p>
            <a:pPr marL="742950" indent="-742950" algn="l">
              <a:spcBef>
                <a:spcPts val="0"/>
              </a:spcBef>
              <a:buFont typeface="+mj-lt"/>
              <a:buAutoNum type="arabicPeriod"/>
            </a:pPr>
            <a:r>
              <a:rPr lang="en-US" sz="4000" dirty="0" smtClean="0"/>
              <a:t>Data </a:t>
            </a:r>
            <a:r>
              <a:rPr lang="en-US" sz="4000" dirty="0"/>
              <a:t>Request </a:t>
            </a:r>
            <a:r>
              <a:rPr lang="en-US" sz="4000" dirty="0" smtClean="0"/>
              <a:t>System</a:t>
            </a:r>
          </a:p>
          <a:p>
            <a:pPr marL="742950" indent="-742950" algn="l">
              <a:spcBef>
                <a:spcPts val="0"/>
              </a:spcBef>
              <a:buFont typeface="+mj-lt"/>
              <a:buAutoNum type="arabicPeriod"/>
            </a:pPr>
            <a:r>
              <a:rPr lang="en-US" sz="4000" dirty="0" smtClean="0"/>
              <a:t>Local </a:t>
            </a:r>
            <a:r>
              <a:rPr lang="en-US" sz="4000" dirty="0"/>
              <a:t>Environmental Health Reporting </a:t>
            </a:r>
            <a:r>
              <a:rPr lang="en-US" sz="4000" dirty="0" smtClean="0"/>
              <a:t>Tool</a:t>
            </a:r>
          </a:p>
          <a:p>
            <a:pPr marL="742950" indent="-742950" algn="l">
              <a:spcBef>
                <a:spcPts val="0"/>
              </a:spcBef>
              <a:buFont typeface="+mj-lt"/>
              <a:buAutoNum type="arabicPeriod"/>
            </a:pPr>
            <a:r>
              <a:rPr lang="en-US" sz="4000" dirty="0" smtClean="0"/>
              <a:t>Environmental Web Drawer</a:t>
            </a:r>
          </a:p>
          <a:p>
            <a:pPr marL="742950" indent="-742950" algn="l">
              <a:spcBef>
                <a:spcPts val="0"/>
              </a:spcBef>
              <a:buFont typeface="+mj-lt"/>
              <a:buAutoNum type="arabicPeriod"/>
            </a:pPr>
            <a:r>
              <a:rPr lang="en-US" sz="4000" dirty="0" smtClean="0"/>
              <a:t>Colorado </a:t>
            </a:r>
            <a:r>
              <a:rPr lang="en-US" sz="4000" dirty="0"/>
              <a:t>Information Marketplace</a:t>
            </a:r>
            <a:r>
              <a:rPr lang="en-US" dirty="0"/>
              <a:t/>
            </a:r>
            <a:br>
              <a:rPr lang="en-US" dirty="0"/>
            </a:br>
            <a:endParaRPr lang="en-US" dirty="0"/>
          </a:p>
        </p:txBody>
      </p:sp>
    </p:spTree>
    <p:extLst>
      <p:ext uri="{BB962C8B-B14F-4D97-AF65-F5344CB8AC3E}">
        <p14:creationId xmlns:p14="http://schemas.microsoft.com/office/powerpoint/2010/main" val="1829207343"/>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77800" y="762000"/>
            <a:ext cx="12573000" cy="7072313"/>
          </a:xfrm>
          <a:prstGeom prst="rect">
            <a:avLst/>
          </a:prstGeom>
          <a:ln w="38100">
            <a:noFill/>
          </a:ln>
          <a:effectLst>
            <a:softEdge rad="50800"/>
          </a:effectLst>
        </p:spPr>
      </p:pic>
    </p:spTree>
    <p:extLst>
      <p:ext uri="{BB962C8B-B14F-4D97-AF65-F5344CB8AC3E}">
        <p14:creationId xmlns:p14="http://schemas.microsoft.com/office/powerpoint/2010/main" val="97685891"/>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p:nvPr>
        </p:nvSpPr>
        <p:spPr/>
        <p:txBody>
          <a:bodyPr/>
          <a:lstStyle/>
          <a:p>
            <a:r>
              <a:rPr lang="en-US" dirty="0"/>
              <a:t/>
            </a:r>
            <a:br>
              <a:rPr lang="en-US" dirty="0"/>
            </a:br>
            <a:r>
              <a:rPr lang="en-US" dirty="0"/>
              <a:t/>
            </a:r>
            <a:br>
              <a:rPr lang="en-US" dirty="0"/>
            </a:br>
            <a:r>
              <a:rPr lang="en-US" dirty="0"/>
              <a:t/>
            </a:r>
            <a:br>
              <a:rPr lang="en-US" dirty="0"/>
            </a:br>
            <a:endParaRPr lang="en-US" dirty="0"/>
          </a:p>
        </p:txBody>
      </p:sp>
      <p:pic>
        <p:nvPicPr>
          <p:cNvPr id="5" name="Picture 4"/>
          <p:cNvPicPr>
            <a:picLocks noChangeAspect="1"/>
          </p:cNvPicPr>
          <p:nvPr/>
        </p:nvPicPr>
        <p:blipFill>
          <a:blip r:embed="rId3"/>
          <a:stretch>
            <a:fillRect/>
          </a:stretch>
        </p:blipFill>
        <p:spPr>
          <a:xfrm>
            <a:off x="282979" y="1447800"/>
            <a:ext cx="12515042" cy="5706291"/>
          </a:xfrm>
          <a:prstGeom prst="rect">
            <a:avLst/>
          </a:prstGeom>
        </p:spPr>
      </p:pic>
      <p:sp>
        <p:nvSpPr>
          <p:cNvPr id="2" name="TextBox 1"/>
          <p:cNvSpPr txBox="1"/>
          <p:nvPr/>
        </p:nvSpPr>
        <p:spPr>
          <a:xfrm>
            <a:off x="482600" y="381000"/>
            <a:ext cx="12115800" cy="830997"/>
          </a:xfrm>
          <a:prstGeom prst="rect">
            <a:avLst/>
          </a:prstGeom>
          <a:noFill/>
        </p:spPr>
        <p:txBody>
          <a:bodyPr wrap="square" rtlCol="0">
            <a:spAutoFit/>
          </a:bodyPr>
          <a:lstStyle/>
          <a:p>
            <a:r>
              <a:rPr lang="en-US" sz="4800" dirty="0" smtClean="0">
                <a:solidFill>
                  <a:schemeClr val="bg1"/>
                </a:solidFill>
              </a:rPr>
              <a:t>CDPHE Data Request System</a:t>
            </a:r>
            <a:endParaRPr lang="en-US" sz="4800" dirty="0">
              <a:solidFill>
                <a:schemeClr val="bg1"/>
              </a:solidFill>
            </a:endParaRPr>
          </a:p>
        </p:txBody>
      </p:sp>
      <p:sp>
        <p:nvSpPr>
          <p:cNvPr id="3" name="TextBox 2"/>
          <p:cNvSpPr txBox="1"/>
          <p:nvPr/>
        </p:nvSpPr>
        <p:spPr>
          <a:xfrm>
            <a:off x="482600" y="7620000"/>
            <a:ext cx="12115800" cy="954107"/>
          </a:xfrm>
          <a:prstGeom prst="rect">
            <a:avLst/>
          </a:prstGeom>
          <a:noFill/>
        </p:spPr>
        <p:txBody>
          <a:bodyPr wrap="square" rtlCol="0">
            <a:spAutoFit/>
          </a:bodyPr>
          <a:lstStyle/>
          <a:p>
            <a:r>
              <a:rPr lang="en-US" sz="2800" dirty="0" smtClean="0">
                <a:solidFill>
                  <a:schemeClr val="bg1"/>
                </a:solidFill>
              </a:rPr>
              <a:t>Access to a variety of public and secure environmental or public health data and records</a:t>
            </a:r>
            <a:endParaRPr lang="en-US" sz="2800" dirty="0">
              <a:solidFill>
                <a:schemeClr val="bg1"/>
              </a:solidFill>
            </a:endParaRPr>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05193" y="1295400"/>
            <a:ext cx="8784413" cy="4546729"/>
          </a:xfrm>
          <a:prstGeom prst="rect">
            <a:avLst/>
          </a:prstGeom>
          <a:effectLst>
            <a:softEdge rad="63500"/>
          </a:effectLst>
        </p:spPr>
      </p:pic>
      <p:pic>
        <p:nvPicPr>
          <p:cNvPr id="6" name="Picture 5"/>
          <p:cNvPicPr>
            <a:picLocks noChangeAspect="1"/>
          </p:cNvPicPr>
          <p:nvPr/>
        </p:nvPicPr>
        <p:blipFill>
          <a:blip r:embed="rId3"/>
          <a:stretch>
            <a:fillRect/>
          </a:stretch>
        </p:blipFill>
        <p:spPr>
          <a:xfrm>
            <a:off x="4445000" y="840289"/>
            <a:ext cx="8252011" cy="3810000"/>
          </a:xfrm>
          <a:prstGeom prst="rect">
            <a:avLst/>
          </a:prstGeom>
          <a:ln w="38100">
            <a:solidFill>
              <a:schemeClr val="tx2">
                <a:lumMod val="10000"/>
              </a:schemeClr>
            </a:solidFill>
          </a:ln>
          <a:effectLst>
            <a:softEdge rad="38100"/>
          </a:effectLst>
        </p:spPr>
      </p:pic>
      <p:pic>
        <p:nvPicPr>
          <p:cNvPr id="7" name="Picture 6"/>
          <p:cNvPicPr>
            <a:picLocks noChangeAspect="1"/>
          </p:cNvPicPr>
          <p:nvPr/>
        </p:nvPicPr>
        <p:blipFill>
          <a:blip r:embed="rId4"/>
          <a:stretch>
            <a:fillRect/>
          </a:stretch>
        </p:blipFill>
        <p:spPr>
          <a:xfrm>
            <a:off x="2005149" y="3276600"/>
            <a:ext cx="10405291" cy="4897632"/>
          </a:xfrm>
          <a:prstGeom prst="rect">
            <a:avLst/>
          </a:prstGeom>
          <a:ln w="38100">
            <a:solidFill>
              <a:schemeClr val="tx2">
                <a:lumMod val="10000"/>
              </a:schemeClr>
            </a:solidFill>
          </a:ln>
          <a:effectLst>
            <a:softEdge rad="38100"/>
          </a:effectLst>
        </p:spPr>
      </p:pic>
      <p:sp>
        <p:nvSpPr>
          <p:cNvPr id="12" name="TextBox 11"/>
          <p:cNvSpPr txBox="1"/>
          <p:nvPr/>
        </p:nvSpPr>
        <p:spPr>
          <a:xfrm>
            <a:off x="330200" y="33241"/>
            <a:ext cx="12115800" cy="830997"/>
          </a:xfrm>
          <a:prstGeom prst="rect">
            <a:avLst/>
          </a:prstGeom>
          <a:noFill/>
        </p:spPr>
        <p:txBody>
          <a:bodyPr wrap="square" rtlCol="0">
            <a:spAutoFit/>
          </a:bodyPr>
          <a:lstStyle/>
          <a:p>
            <a:r>
              <a:rPr lang="en-US" sz="4800" dirty="0" smtClean="0">
                <a:solidFill>
                  <a:schemeClr val="bg1"/>
                </a:solidFill>
              </a:rPr>
              <a:t>CDPHE Data Request System</a:t>
            </a:r>
            <a:endParaRPr lang="en-US" sz="4800" dirty="0">
              <a:solidFill>
                <a:schemeClr val="bg1"/>
              </a:solidFill>
            </a:endParaRPr>
          </a:p>
        </p:txBody>
      </p:sp>
      <p:sp>
        <p:nvSpPr>
          <p:cNvPr id="13" name="TextBox 12"/>
          <p:cNvSpPr txBox="1"/>
          <p:nvPr/>
        </p:nvSpPr>
        <p:spPr>
          <a:xfrm>
            <a:off x="330200" y="8271908"/>
            <a:ext cx="12115800" cy="523220"/>
          </a:xfrm>
          <a:prstGeom prst="rect">
            <a:avLst/>
          </a:prstGeom>
          <a:noFill/>
        </p:spPr>
        <p:txBody>
          <a:bodyPr wrap="square" rtlCol="0">
            <a:spAutoFit/>
          </a:bodyPr>
          <a:lstStyle/>
          <a:p>
            <a:r>
              <a:rPr lang="en-US" sz="2800" dirty="0" smtClean="0">
                <a:solidFill>
                  <a:schemeClr val="bg1"/>
                </a:solidFill>
              </a:rPr>
              <a:t>Select from a range of environmental or public health topics</a:t>
            </a:r>
            <a:endParaRPr lang="en-US" sz="2800" dirty="0">
              <a:solidFill>
                <a:schemeClr val="bg1"/>
              </a:solidFill>
            </a:endParaRPr>
          </a:p>
        </p:txBody>
      </p:sp>
    </p:spTree>
    <p:extLst>
      <p:ext uri="{BB962C8B-B14F-4D97-AF65-F5344CB8AC3E}">
        <p14:creationId xmlns:p14="http://schemas.microsoft.com/office/powerpoint/2010/main" val="1800149793"/>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58800" y="1097280"/>
            <a:ext cx="6248400" cy="3514725"/>
          </a:xfrm>
          <a:prstGeom prst="rect">
            <a:avLst/>
          </a:prstGeom>
        </p:spPr>
      </p:pic>
      <p:pic>
        <p:nvPicPr>
          <p:cNvPr id="4" name="Picture 3"/>
          <p:cNvPicPr>
            <a:picLocks noChangeAspect="1"/>
          </p:cNvPicPr>
          <p:nvPr/>
        </p:nvPicPr>
        <p:blipFill>
          <a:blip r:embed="rId3"/>
          <a:stretch>
            <a:fillRect/>
          </a:stretch>
        </p:blipFill>
        <p:spPr>
          <a:xfrm>
            <a:off x="2898163" y="3124200"/>
            <a:ext cx="9635067" cy="5419726"/>
          </a:xfrm>
          <a:prstGeom prst="rect">
            <a:avLst/>
          </a:prstGeom>
        </p:spPr>
      </p:pic>
      <p:cxnSp>
        <p:nvCxnSpPr>
          <p:cNvPr id="8" name="Straight Arrow Connector 7"/>
          <p:cNvCxnSpPr/>
          <p:nvPr/>
        </p:nvCxnSpPr>
        <p:spPr bwMode="auto">
          <a:xfrm flipH="1">
            <a:off x="3530601" y="2718874"/>
            <a:ext cx="3058140" cy="1414295"/>
          </a:xfrm>
          <a:prstGeom prst="straightConnector1">
            <a:avLst/>
          </a:prstGeom>
          <a:solidFill>
            <a:srgbClr val="14943F"/>
          </a:solidFill>
          <a:ln w="28575" cap="flat" cmpd="sng" algn="ctr">
            <a:solidFill>
              <a:srgbClr val="000000"/>
            </a:solidFill>
            <a:prstDash val="solid"/>
            <a:miter lim="0"/>
            <a:headEnd type="none" w="med" len="med"/>
            <a:tailEnd type="triangle"/>
          </a:ln>
          <a:effectLst>
            <a:softEdge rad="0"/>
          </a:effectLst>
        </p:spPr>
      </p:cxnSp>
      <p:cxnSp>
        <p:nvCxnSpPr>
          <p:cNvPr id="14" name="Straight Arrow Connector 13"/>
          <p:cNvCxnSpPr/>
          <p:nvPr/>
        </p:nvCxnSpPr>
        <p:spPr bwMode="auto">
          <a:xfrm flipH="1">
            <a:off x="5740400" y="3745307"/>
            <a:ext cx="961752" cy="395006"/>
          </a:xfrm>
          <a:prstGeom prst="straightConnector1">
            <a:avLst/>
          </a:prstGeom>
          <a:solidFill>
            <a:srgbClr val="14943F"/>
          </a:solidFill>
          <a:ln w="28575" cap="flat" cmpd="sng" algn="ctr">
            <a:solidFill>
              <a:srgbClr val="000000"/>
            </a:solidFill>
            <a:prstDash val="solid"/>
            <a:miter lim="0"/>
            <a:headEnd type="none" w="med" len="med"/>
            <a:tailEnd type="triangle"/>
          </a:ln>
          <a:effectLst>
            <a:softEdge rad="0"/>
          </a:effectLst>
        </p:spPr>
      </p:cxnSp>
      <p:pic>
        <p:nvPicPr>
          <p:cNvPr id="6" name="Picture 5"/>
          <p:cNvPicPr>
            <a:picLocks noChangeAspect="1"/>
          </p:cNvPicPr>
          <p:nvPr/>
        </p:nvPicPr>
        <p:blipFill>
          <a:blip r:embed="rId4"/>
          <a:stretch>
            <a:fillRect/>
          </a:stretch>
        </p:blipFill>
        <p:spPr>
          <a:xfrm>
            <a:off x="6588741" y="2625210"/>
            <a:ext cx="5575407" cy="1291147"/>
          </a:xfrm>
          <a:prstGeom prst="rect">
            <a:avLst/>
          </a:prstGeom>
          <a:effectLst>
            <a:softEdge rad="50800"/>
          </a:effectLst>
        </p:spPr>
      </p:pic>
      <p:sp>
        <p:nvSpPr>
          <p:cNvPr id="21" name="TextBox 20"/>
          <p:cNvSpPr txBox="1"/>
          <p:nvPr/>
        </p:nvSpPr>
        <p:spPr>
          <a:xfrm>
            <a:off x="417430" y="237980"/>
            <a:ext cx="12115800" cy="830997"/>
          </a:xfrm>
          <a:prstGeom prst="rect">
            <a:avLst/>
          </a:prstGeom>
          <a:noFill/>
        </p:spPr>
        <p:txBody>
          <a:bodyPr wrap="square" rtlCol="0">
            <a:spAutoFit/>
          </a:bodyPr>
          <a:lstStyle/>
          <a:p>
            <a:r>
              <a:rPr lang="en-US" sz="4800" dirty="0" smtClean="0">
                <a:solidFill>
                  <a:schemeClr val="bg1"/>
                </a:solidFill>
              </a:rPr>
              <a:t>Local Environmental Health Reporting Tool</a:t>
            </a:r>
            <a:endParaRPr lang="en-US" sz="4800" dirty="0">
              <a:solidFill>
                <a:schemeClr val="bg1"/>
              </a:solidFill>
            </a:endParaRPr>
          </a:p>
        </p:txBody>
      </p:sp>
    </p:spTree>
    <p:extLst>
      <p:ext uri="{BB962C8B-B14F-4D97-AF65-F5344CB8AC3E}">
        <p14:creationId xmlns:p14="http://schemas.microsoft.com/office/powerpoint/2010/main" val="3801272826"/>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41827" y="1143000"/>
            <a:ext cx="12552170" cy="5943600"/>
          </a:xfrm>
          <a:prstGeom prst="rect">
            <a:avLst/>
          </a:prstGeom>
        </p:spPr>
      </p:pic>
      <p:sp>
        <p:nvSpPr>
          <p:cNvPr id="8" name="TextBox 7"/>
          <p:cNvSpPr txBox="1"/>
          <p:nvPr/>
        </p:nvSpPr>
        <p:spPr>
          <a:xfrm>
            <a:off x="460012" y="7543800"/>
            <a:ext cx="12115800" cy="954107"/>
          </a:xfrm>
          <a:prstGeom prst="rect">
            <a:avLst/>
          </a:prstGeom>
          <a:noFill/>
        </p:spPr>
        <p:txBody>
          <a:bodyPr wrap="square" rtlCol="0">
            <a:spAutoFit/>
          </a:bodyPr>
          <a:lstStyle/>
          <a:p>
            <a:r>
              <a:rPr lang="en-US" sz="2800" dirty="0" smtClean="0">
                <a:solidFill>
                  <a:schemeClr val="bg1"/>
                </a:solidFill>
              </a:rPr>
              <a:t>Local EH Reporting tool platform can be configured for raw or summary data download</a:t>
            </a:r>
            <a:endParaRPr lang="en-US" sz="2800" dirty="0">
              <a:solidFill>
                <a:schemeClr val="bg1"/>
              </a:solidFill>
            </a:endParaRPr>
          </a:p>
        </p:txBody>
      </p:sp>
    </p:spTree>
    <p:extLst>
      <p:ext uri="{BB962C8B-B14F-4D97-AF65-F5344CB8AC3E}">
        <p14:creationId xmlns:p14="http://schemas.microsoft.com/office/powerpoint/2010/main" val="4254863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1600" y="838200"/>
            <a:ext cx="12733866" cy="7162800"/>
          </a:xfrm>
          <a:prstGeom prst="rect">
            <a:avLst/>
          </a:prstGeom>
        </p:spPr>
      </p:pic>
      <p:sp>
        <p:nvSpPr>
          <p:cNvPr id="6" name="Oval 5"/>
          <p:cNvSpPr/>
          <p:nvPr/>
        </p:nvSpPr>
        <p:spPr bwMode="auto">
          <a:xfrm>
            <a:off x="6654800" y="2667000"/>
            <a:ext cx="2514600" cy="609600"/>
          </a:xfrm>
          <a:prstGeom prst="ellipse">
            <a:avLst/>
          </a:prstGeom>
          <a:noFill/>
          <a:ln w="22225" cap="flat" cmpd="sng" algn="ctr">
            <a:solidFill>
              <a:srgbClr val="000000"/>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8" name="Oval 7"/>
          <p:cNvSpPr/>
          <p:nvPr/>
        </p:nvSpPr>
        <p:spPr bwMode="auto">
          <a:xfrm>
            <a:off x="6654800" y="4800600"/>
            <a:ext cx="2743200" cy="685800"/>
          </a:xfrm>
          <a:prstGeom prst="ellipse">
            <a:avLst/>
          </a:prstGeom>
          <a:noFill/>
          <a:ln w="22225" cap="flat" cmpd="sng" algn="ctr">
            <a:solidFill>
              <a:srgbClr val="000000"/>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9" name="TextBox 8"/>
          <p:cNvSpPr txBox="1"/>
          <p:nvPr/>
        </p:nvSpPr>
        <p:spPr>
          <a:xfrm>
            <a:off x="410633" y="8239780"/>
            <a:ext cx="12115800" cy="523220"/>
          </a:xfrm>
          <a:prstGeom prst="rect">
            <a:avLst/>
          </a:prstGeom>
          <a:noFill/>
        </p:spPr>
        <p:txBody>
          <a:bodyPr wrap="square" rtlCol="0">
            <a:spAutoFit/>
          </a:bodyPr>
          <a:lstStyle/>
          <a:p>
            <a:r>
              <a:rPr lang="en-US" sz="2800" dirty="0" smtClean="0">
                <a:solidFill>
                  <a:schemeClr val="bg1"/>
                </a:solidFill>
              </a:rPr>
              <a:t>State level measurements and county level queries</a:t>
            </a:r>
            <a:endParaRPr lang="en-US" sz="2800" dirty="0">
              <a:solidFill>
                <a:schemeClr val="bg1"/>
              </a:solidFill>
            </a:endParaRPr>
          </a:p>
        </p:txBody>
      </p:sp>
    </p:spTree>
    <p:extLst>
      <p:ext uri="{BB962C8B-B14F-4D97-AF65-F5344CB8AC3E}">
        <p14:creationId xmlns:p14="http://schemas.microsoft.com/office/powerpoint/2010/main" val="38864810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7801" y="8001000"/>
            <a:ext cx="12526433" cy="523220"/>
          </a:xfrm>
          <a:prstGeom prst="rect">
            <a:avLst/>
          </a:prstGeom>
          <a:noFill/>
        </p:spPr>
        <p:txBody>
          <a:bodyPr wrap="square" rtlCol="0">
            <a:spAutoFit/>
          </a:bodyPr>
          <a:lstStyle/>
          <a:p>
            <a:r>
              <a:rPr lang="en-US" sz="2800" dirty="0" smtClean="0">
                <a:solidFill>
                  <a:schemeClr val="bg1"/>
                </a:solidFill>
              </a:rPr>
              <a:t>Depending on program data may be queried to industry, material or chemical</a:t>
            </a:r>
            <a:endParaRPr lang="en-US" sz="2800" dirty="0">
              <a:solidFill>
                <a:schemeClr val="bg1"/>
              </a:solidFill>
            </a:endParaRPr>
          </a:p>
        </p:txBody>
      </p:sp>
      <p:pic>
        <p:nvPicPr>
          <p:cNvPr id="6" name="Picture 5"/>
          <p:cNvPicPr>
            <a:picLocks noChangeAspect="1"/>
          </p:cNvPicPr>
          <p:nvPr/>
        </p:nvPicPr>
        <p:blipFill>
          <a:blip r:embed="rId2"/>
          <a:stretch>
            <a:fillRect/>
          </a:stretch>
        </p:blipFill>
        <p:spPr>
          <a:xfrm>
            <a:off x="2463800" y="1080566"/>
            <a:ext cx="10392834" cy="4901134"/>
          </a:xfrm>
          <a:prstGeom prst="rect">
            <a:avLst/>
          </a:prstGeom>
          <a:ln w="50800">
            <a:solidFill>
              <a:srgbClr val="000000"/>
            </a:solidFill>
          </a:ln>
          <a:effectLst>
            <a:softEdge rad="50800"/>
          </a:effectLst>
        </p:spPr>
      </p:pic>
      <p:pic>
        <p:nvPicPr>
          <p:cNvPr id="4" name="Picture 3"/>
          <p:cNvPicPr>
            <a:picLocks noChangeAspect="1"/>
          </p:cNvPicPr>
          <p:nvPr/>
        </p:nvPicPr>
        <p:blipFill>
          <a:blip r:embed="rId3"/>
          <a:stretch>
            <a:fillRect/>
          </a:stretch>
        </p:blipFill>
        <p:spPr>
          <a:xfrm>
            <a:off x="177801" y="685800"/>
            <a:ext cx="7597352" cy="3429000"/>
          </a:xfrm>
          <a:prstGeom prst="rect">
            <a:avLst/>
          </a:prstGeom>
          <a:ln w="50800">
            <a:solidFill>
              <a:srgbClr val="000000"/>
            </a:solidFill>
          </a:ln>
          <a:effectLst>
            <a:softEdge rad="50800"/>
          </a:effectLst>
        </p:spPr>
      </p:pic>
      <p:pic>
        <p:nvPicPr>
          <p:cNvPr id="5" name="Picture 4"/>
          <p:cNvPicPr>
            <a:picLocks noChangeAspect="1"/>
          </p:cNvPicPr>
          <p:nvPr/>
        </p:nvPicPr>
        <p:blipFill>
          <a:blip r:embed="rId4"/>
          <a:stretch>
            <a:fillRect/>
          </a:stretch>
        </p:blipFill>
        <p:spPr>
          <a:xfrm>
            <a:off x="627962" y="2693795"/>
            <a:ext cx="11626110" cy="5294142"/>
          </a:xfrm>
          <a:prstGeom prst="rect">
            <a:avLst/>
          </a:prstGeom>
          <a:ln w="50800">
            <a:solidFill>
              <a:srgbClr val="000000"/>
            </a:solidFill>
          </a:ln>
          <a:effectLst>
            <a:softEdge rad="50800"/>
          </a:effectLst>
        </p:spPr>
      </p:pic>
    </p:spTree>
    <p:extLst>
      <p:ext uri="{BB962C8B-B14F-4D97-AF65-F5344CB8AC3E}">
        <p14:creationId xmlns:p14="http://schemas.microsoft.com/office/powerpoint/2010/main" val="578242494"/>
      </p:ext>
    </p:extLst>
  </p:cSld>
  <p:clrMapOvr>
    <a:masterClrMapping/>
  </p:clrMapOvr>
</p:sld>
</file>

<file path=ppt/theme/theme1.xml><?xml version="1.0" encoding="utf-8"?>
<a:theme xmlns:a="http://schemas.openxmlformats.org/drawingml/2006/main" name="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theme>
</file>

<file path=ppt/theme/theme2.xml><?xml version="1.0" encoding="utf-8"?>
<a:theme xmlns:a="http://schemas.openxmlformats.org/drawingml/2006/main" name="8_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theme>
</file>

<file path=ppt/theme/theme3.xml><?xml version="1.0" encoding="utf-8"?>
<a:theme xmlns:a="http://schemas.openxmlformats.org/drawingml/2006/main" name="1_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theme>
</file>

<file path=ppt/theme/theme4.xml><?xml version="1.0" encoding="utf-8"?>
<a:theme xmlns:a="http://schemas.openxmlformats.org/drawingml/2006/main" name="7_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theme>
</file>

<file path=ppt/theme/theme5.xml><?xml version="1.0" encoding="utf-8"?>
<a:theme xmlns:a="http://schemas.openxmlformats.org/drawingml/2006/main" name="6_Office Theme">
  <a:themeElements>
    <a:clrScheme name="Custom 1">
      <a:dk1>
        <a:sysClr val="windowText" lastClr="000000"/>
      </a:dk1>
      <a:lt1>
        <a:sysClr val="window" lastClr="FFFFFF"/>
      </a:lt1>
      <a:dk2>
        <a:srgbClr val="005868"/>
      </a:dk2>
      <a:lt2>
        <a:srgbClr val="EEECE1"/>
      </a:lt2>
      <a:accent1>
        <a:srgbClr val="E52D00"/>
      </a:accent1>
      <a:accent2>
        <a:srgbClr val="002426"/>
      </a:accent2>
      <a:accent3>
        <a:srgbClr val="665100"/>
      </a:accent3>
      <a:accent4>
        <a:srgbClr val="EFD5A8"/>
      </a:accent4>
      <a:accent5>
        <a:srgbClr val="4BACC6"/>
      </a:accent5>
      <a:accent6>
        <a:srgbClr val="F79646"/>
      </a:accent6>
      <a:hlink>
        <a:srgbClr val="0000FF"/>
      </a:hlink>
      <a:folHlink>
        <a:srgbClr val="801714"/>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688</TotalTime>
  <Words>194</Words>
  <Application>Microsoft Office PowerPoint</Application>
  <PresentationFormat>Custom</PresentationFormat>
  <Paragraphs>32</Paragraphs>
  <Slides>15</Slides>
  <Notes>1</Notes>
  <HiddenSlides>0</HiddenSlides>
  <MMClips>0</MMClips>
  <ScaleCrop>false</ScaleCrop>
  <HeadingPairs>
    <vt:vector size="6" baseType="variant">
      <vt:variant>
        <vt:lpstr>Fonts Used</vt:lpstr>
      </vt:variant>
      <vt:variant>
        <vt:i4>2</vt:i4>
      </vt:variant>
      <vt:variant>
        <vt:lpstr>Theme</vt:lpstr>
      </vt:variant>
      <vt:variant>
        <vt:i4>5</vt:i4>
      </vt:variant>
      <vt:variant>
        <vt:lpstr>Slide Titles</vt:lpstr>
      </vt:variant>
      <vt:variant>
        <vt:i4>15</vt:i4>
      </vt:variant>
    </vt:vector>
  </HeadingPairs>
  <TitlesOfParts>
    <vt:vector size="22" baseType="lpstr">
      <vt:lpstr>Avenir</vt:lpstr>
      <vt:lpstr>Trebuchet MS</vt:lpstr>
      <vt:lpstr>Office Theme</vt:lpstr>
      <vt:lpstr>8_Office Theme</vt:lpstr>
      <vt:lpstr>1_Office Theme</vt:lpstr>
      <vt:lpstr>7_Office Theme</vt:lpstr>
      <vt:lpstr>6_Office Theme</vt:lpstr>
      <vt:lpstr>Open Data Platforms at the Colorado Department of Public Health and Environment</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Philosophical Can we provide open data and in what format?  Scientific Can the user apply the same analysis methods that the agency does or that the statute requires?  Cultural What liability might we be exposed to given misinterpretation of the data?   Resources Costs of development, support &amp; response to inquiry </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Sed Euismod Risus Scelerisque Aliquet</dc:title>
  <dc:creator>Brown, Eric M.</dc:creator>
  <cp:lastModifiedBy>Brown, Eric M.</cp:lastModifiedBy>
  <cp:revision>79</cp:revision>
  <dcterms:created xsi:type="dcterms:W3CDTF">2014-01-16T23:28:42Z</dcterms:created>
  <dcterms:modified xsi:type="dcterms:W3CDTF">2018-10-19T17:04:57Z</dcterms:modified>
</cp:coreProperties>
</file>