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handoutMasterIdLst>
    <p:handoutMasterId r:id="rId29"/>
  </p:handoutMasterIdLst>
  <p:sldIdLst>
    <p:sldId id="256" r:id="rId2"/>
    <p:sldId id="302" r:id="rId3"/>
    <p:sldId id="303" r:id="rId4"/>
    <p:sldId id="257" r:id="rId5"/>
    <p:sldId id="309" r:id="rId6"/>
    <p:sldId id="292" r:id="rId7"/>
    <p:sldId id="289" r:id="rId8"/>
    <p:sldId id="293" r:id="rId9"/>
    <p:sldId id="294" r:id="rId10"/>
    <p:sldId id="311" r:id="rId11"/>
    <p:sldId id="295" r:id="rId12"/>
    <p:sldId id="296" r:id="rId13"/>
    <p:sldId id="297" r:id="rId14"/>
    <p:sldId id="258" r:id="rId15"/>
    <p:sldId id="298" r:id="rId16"/>
    <p:sldId id="299" r:id="rId17"/>
    <p:sldId id="300" r:id="rId18"/>
    <p:sldId id="301" r:id="rId19"/>
    <p:sldId id="304" r:id="rId20"/>
    <p:sldId id="287" r:id="rId21"/>
    <p:sldId id="305" r:id="rId22"/>
    <p:sldId id="308" r:id="rId23"/>
    <p:sldId id="261" r:id="rId24"/>
    <p:sldId id="306" r:id="rId25"/>
    <p:sldId id="307" r:id="rId26"/>
    <p:sldId id="260" r:id="rId27"/>
  </p:sldIdLst>
  <p:sldSz cx="12192000" cy="6858000"/>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2442" autoAdjust="0"/>
  </p:normalViewPr>
  <p:slideViewPr>
    <p:cSldViewPr snapToGrid="0" showGuides="1">
      <p:cViewPr varScale="1">
        <p:scale>
          <a:sx n="80" d="100"/>
          <a:sy n="80" d="100"/>
        </p:scale>
        <p:origin x="936" y="78"/>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6434"/>
          </a:xfrm>
          <a:prstGeom prst="rect">
            <a:avLst/>
          </a:prstGeom>
        </p:spPr>
        <p:txBody>
          <a:bodyPr vert="horz" lIns="91440" tIns="45720" rIns="91440" bIns="45720" rtlCol="0"/>
          <a:lstStyle>
            <a:lvl1pPr algn="r">
              <a:defRPr sz="1200"/>
            </a:lvl1pPr>
          </a:lstStyle>
          <a:p>
            <a:fld id="{A3E27396-E7D0-42D4-AE18-94985DEAD000}" type="datetimeFigureOut">
              <a:rPr lang="en-US" smtClean="0"/>
              <a:t>10/18/2018</a:t>
            </a:fld>
            <a:endParaRPr lang="en-US"/>
          </a:p>
        </p:txBody>
      </p:sp>
      <p:sp>
        <p:nvSpPr>
          <p:cNvPr id="4" name="Footer Placeholder 3"/>
          <p:cNvSpPr>
            <a:spLocks noGrp="1"/>
          </p:cNvSpPr>
          <p:nvPr>
            <p:ph type="ftr" sz="quarter" idx="2"/>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6433"/>
          </a:xfrm>
          <a:prstGeom prst="rect">
            <a:avLst/>
          </a:prstGeom>
        </p:spPr>
        <p:txBody>
          <a:bodyPr vert="horz" lIns="91440" tIns="45720" rIns="91440" bIns="45720" rtlCol="0" anchor="b"/>
          <a:lstStyle>
            <a:lvl1pPr algn="r">
              <a:defRPr sz="1200"/>
            </a:lvl1pPr>
          </a:lstStyle>
          <a:p>
            <a:fld id="{3690AD2F-14C0-4EE0-9B0D-C834D5901167}" type="slidenum">
              <a:rPr lang="en-US" smtClean="0"/>
              <a:t>‹#›</a:t>
            </a:fld>
            <a:endParaRPr lang="en-US"/>
          </a:p>
        </p:txBody>
      </p:sp>
    </p:spTree>
    <p:extLst>
      <p:ext uri="{BB962C8B-B14F-4D97-AF65-F5344CB8AC3E}">
        <p14:creationId xmlns:p14="http://schemas.microsoft.com/office/powerpoint/2010/main" val="19511805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BD48D93A-FA47-45E7-B79E-2373428F09C5}" type="datetimeFigureOut">
              <a:rPr lang="en-US" smtClean="0"/>
              <a:t>10/18/2018</a:t>
            </a:fld>
            <a:endParaRPr lang="en-US"/>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BFB67C12-AC34-44B6-A11B-4CA4754B7635}" type="slidenum">
              <a:rPr lang="en-US" smtClean="0"/>
              <a:t>‹#›</a:t>
            </a:fld>
            <a:endParaRPr lang="en-US"/>
          </a:p>
        </p:txBody>
      </p:sp>
    </p:spTree>
    <p:extLst>
      <p:ext uri="{BB962C8B-B14F-4D97-AF65-F5344CB8AC3E}">
        <p14:creationId xmlns:p14="http://schemas.microsoft.com/office/powerpoint/2010/main" val="14520857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B67C12-AC34-44B6-A11B-4CA4754B7635}" type="slidenum">
              <a:rPr lang="en-US" smtClean="0"/>
              <a:t>1</a:t>
            </a:fld>
            <a:endParaRPr lang="en-US"/>
          </a:p>
        </p:txBody>
      </p:sp>
    </p:spTree>
    <p:extLst>
      <p:ext uri="{BB962C8B-B14F-4D97-AF65-F5344CB8AC3E}">
        <p14:creationId xmlns:p14="http://schemas.microsoft.com/office/powerpoint/2010/main" val="1407479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used to get regular FOIA requests for the full database</a:t>
            </a:r>
            <a:r>
              <a:rPr lang="en-US" baseline="0" dirty="0" smtClean="0"/>
              <a:t> of permitted wells</a:t>
            </a:r>
          </a:p>
          <a:p>
            <a:r>
              <a:rPr lang="en-US" baseline="0" dirty="0" smtClean="0"/>
              <a:t>It took one professional </a:t>
            </a:r>
            <a:r>
              <a:rPr lang="en-US" baseline="0" dirty="0" err="1" smtClean="0"/>
              <a:t>stafaf</a:t>
            </a:r>
            <a:r>
              <a:rPr lang="en-US" baseline="0" dirty="0" smtClean="0"/>
              <a:t> person a full day to handle each</a:t>
            </a:r>
          </a:p>
          <a:p>
            <a:endParaRPr lang="en-US" dirty="0"/>
          </a:p>
        </p:txBody>
      </p:sp>
      <p:sp>
        <p:nvSpPr>
          <p:cNvPr id="4" name="Slide Number Placeholder 3"/>
          <p:cNvSpPr>
            <a:spLocks noGrp="1"/>
          </p:cNvSpPr>
          <p:nvPr>
            <p:ph type="sldNum" sz="quarter" idx="10"/>
          </p:nvPr>
        </p:nvSpPr>
        <p:spPr/>
        <p:txBody>
          <a:bodyPr/>
          <a:lstStyle/>
          <a:p>
            <a:fld id="{BFB67C12-AC34-44B6-A11B-4CA4754B7635}" type="slidenum">
              <a:rPr lang="en-US" smtClean="0"/>
              <a:t>11</a:t>
            </a:fld>
            <a:endParaRPr lang="en-US"/>
          </a:p>
        </p:txBody>
      </p:sp>
    </p:spTree>
    <p:extLst>
      <p:ext uri="{BB962C8B-B14F-4D97-AF65-F5344CB8AC3E}">
        <p14:creationId xmlns:p14="http://schemas.microsoft.com/office/powerpoint/2010/main" val="21014948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we direct all to our Open data</a:t>
            </a:r>
            <a:endParaRPr lang="en-US" dirty="0"/>
          </a:p>
        </p:txBody>
      </p:sp>
      <p:sp>
        <p:nvSpPr>
          <p:cNvPr id="4" name="Slide Number Placeholder 3"/>
          <p:cNvSpPr>
            <a:spLocks noGrp="1"/>
          </p:cNvSpPr>
          <p:nvPr>
            <p:ph type="sldNum" sz="quarter" idx="10"/>
          </p:nvPr>
        </p:nvSpPr>
        <p:spPr/>
        <p:txBody>
          <a:bodyPr/>
          <a:lstStyle/>
          <a:p>
            <a:fld id="{BFB67C12-AC34-44B6-A11B-4CA4754B7635}" type="slidenum">
              <a:rPr lang="en-US" smtClean="0"/>
              <a:t>12</a:t>
            </a:fld>
            <a:endParaRPr lang="en-US"/>
          </a:p>
        </p:txBody>
      </p:sp>
    </p:spTree>
    <p:extLst>
      <p:ext uri="{BB962C8B-B14F-4D97-AF65-F5344CB8AC3E}">
        <p14:creationId xmlns:p14="http://schemas.microsoft.com/office/powerpoint/2010/main" val="10515793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they handle it</a:t>
            </a:r>
            <a:r>
              <a:rPr lang="en-US" baseline="0" dirty="0" smtClean="0"/>
              <a:t> themselves</a:t>
            </a:r>
            <a:endParaRPr lang="en-US" dirty="0"/>
          </a:p>
        </p:txBody>
      </p:sp>
      <p:sp>
        <p:nvSpPr>
          <p:cNvPr id="4" name="Slide Number Placeholder 3"/>
          <p:cNvSpPr>
            <a:spLocks noGrp="1"/>
          </p:cNvSpPr>
          <p:nvPr>
            <p:ph type="sldNum" sz="quarter" idx="10"/>
          </p:nvPr>
        </p:nvSpPr>
        <p:spPr/>
        <p:txBody>
          <a:bodyPr/>
          <a:lstStyle/>
          <a:p>
            <a:fld id="{BFB67C12-AC34-44B6-A11B-4CA4754B7635}" type="slidenum">
              <a:rPr lang="en-US" smtClean="0"/>
              <a:t>13</a:t>
            </a:fld>
            <a:endParaRPr lang="en-US"/>
          </a:p>
        </p:txBody>
      </p:sp>
    </p:spTree>
    <p:extLst>
      <p:ext uri="{BB962C8B-B14F-4D97-AF65-F5344CB8AC3E}">
        <p14:creationId xmlns:p14="http://schemas.microsoft.com/office/powerpoint/2010/main" val="42310351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FB67C12-AC34-44B6-A11B-4CA4754B7635}" type="slidenum">
              <a:rPr lang="en-US" smtClean="0"/>
              <a:t>14</a:t>
            </a:fld>
            <a:endParaRPr lang="en-US"/>
          </a:p>
        </p:txBody>
      </p:sp>
    </p:spTree>
    <p:extLst>
      <p:ext uri="{BB962C8B-B14F-4D97-AF65-F5344CB8AC3E}">
        <p14:creationId xmlns:p14="http://schemas.microsoft.com/office/powerpoint/2010/main" val="22095921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FB67C12-AC34-44B6-A11B-4CA4754B7635}" type="slidenum">
              <a:rPr lang="en-US" smtClean="0"/>
              <a:t>15</a:t>
            </a:fld>
            <a:endParaRPr lang="en-US"/>
          </a:p>
        </p:txBody>
      </p:sp>
    </p:spTree>
    <p:extLst>
      <p:ext uri="{BB962C8B-B14F-4D97-AF65-F5344CB8AC3E}">
        <p14:creationId xmlns:p14="http://schemas.microsoft.com/office/powerpoint/2010/main" val="2621999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FB67C12-AC34-44B6-A11B-4CA4754B7635}" type="slidenum">
              <a:rPr lang="en-US" smtClean="0"/>
              <a:t>16</a:t>
            </a:fld>
            <a:endParaRPr lang="en-US"/>
          </a:p>
        </p:txBody>
      </p:sp>
    </p:spTree>
    <p:extLst>
      <p:ext uri="{BB962C8B-B14F-4D97-AF65-F5344CB8AC3E}">
        <p14:creationId xmlns:p14="http://schemas.microsoft.com/office/powerpoint/2010/main" val="16326509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FB67C12-AC34-44B6-A11B-4CA4754B7635}" type="slidenum">
              <a:rPr lang="en-US" smtClean="0"/>
              <a:t>17</a:t>
            </a:fld>
            <a:endParaRPr lang="en-US"/>
          </a:p>
        </p:txBody>
      </p:sp>
    </p:spTree>
    <p:extLst>
      <p:ext uri="{BB962C8B-B14F-4D97-AF65-F5344CB8AC3E}">
        <p14:creationId xmlns:p14="http://schemas.microsoft.com/office/powerpoint/2010/main" val="6079574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FB67C12-AC34-44B6-A11B-4CA4754B7635}" type="slidenum">
              <a:rPr lang="en-US" smtClean="0"/>
              <a:t>18</a:t>
            </a:fld>
            <a:endParaRPr lang="en-US"/>
          </a:p>
        </p:txBody>
      </p:sp>
    </p:spTree>
    <p:extLst>
      <p:ext uri="{BB962C8B-B14F-4D97-AF65-F5344CB8AC3E}">
        <p14:creationId xmlns:p14="http://schemas.microsoft.com/office/powerpoint/2010/main" val="37254435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F2277D-4E65-471B-8FDC-312617F5EA89}" type="slidenum">
              <a:rPr lang="en-US" smtClean="0"/>
              <a:pPr/>
              <a:t>19</a:t>
            </a:fld>
            <a:endParaRPr lang="en-US"/>
          </a:p>
        </p:txBody>
      </p:sp>
    </p:spTree>
    <p:extLst>
      <p:ext uri="{BB962C8B-B14F-4D97-AF65-F5344CB8AC3E}">
        <p14:creationId xmlns:p14="http://schemas.microsoft.com/office/powerpoint/2010/main" val="1931455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Month-Long Data Jam</a:t>
            </a:r>
          </a:p>
          <a:p>
            <a:r>
              <a:rPr lang="en-US" dirty="0" smtClean="0"/>
              <a:t>A kick-off event to set the scene</a:t>
            </a:r>
          </a:p>
          <a:p>
            <a:r>
              <a:rPr lang="en-US" dirty="0" smtClean="0"/>
              <a:t>An ideation session to explore the issues</a:t>
            </a:r>
          </a:p>
          <a:p>
            <a:r>
              <a:rPr lang="en-US" dirty="0" smtClean="0"/>
              <a:t>Workshops on mapping, data access, visualizations, story-telling</a:t>
            </a:r>
          </a:p>
          <a:p>
            <a:r>
              <a:rPr lang="en-US" dirty="0" smtClean="0"/>
              <a:t>A final event for presentations, judging and awards</a:t>
            </a:r>
          </a:p>
        </p:txBody>
      </p:sp>
      <p:sp>
        <p:nvSpPr>
          <p:cNvPr id="4" name="Slide Number Placeholder 3"/>
          <p:cNvSpPr>
            <a:spLocks noGrp="1"/>
          </p:cNvSpPr>
          <p:nvPr>
            <p:ph type="sldNum" sz="quarter" idx="10"/>
          </p:nvPr>
        </p:nvSpPr>
        <p:spPr/>
        <p:txBody>
          <a:bodyPr/>
          <a:lstStyle/>
          <a:p>
            <a:fld id="{BFB67C12-AC34-44B6-A11B-4CA4754B7635}" type="slidenum">
              <a:rPr lang="en-US" smtClean="0"/>
              <a:t>20</a:t>
            </a:fld>
            <a:endParaRPr lang="en-US"/>
          </a:p>
        </p:txBody>
      </p:sp>
    </p:spTree>
    <p:extLst>
      <p:ext uri="{BB962C8B-B14F-4D97-AF65-F5344CB8AC3E}">
        <p14:creationId xmlns:p14="http://schemas.microsoft.com/office/powerpoint/2010/main" val="2475940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an agency made up of scientists and engineers, DNREC collects and keeps a lot of data</a:t>
            </a:r>
          </a:p>
          <a:p>
            <a:r>
              <a:rPr lang="en-US" dirty="0" smtClean="0"/>
              <a:t>Those data are mostly public data</a:t>
            </a:r>
          </a:p>
          <a:p>
            <a:r>
              <a:rPr lang="en-US" dirty="0" smtClean="0"/>
              <a:t>With obvious privacy and security exceptions</a:t>
            </a:r>
          </a:p>
          <a:p>
            <a:r>
              <a:rPr lang="en-US" dirty="0" smtClean="0"/>
              <a:t>And we have a strong tradition of openness and transparency</a:t>
            </a:r>
          </a:p>
        </p:txBody>
      </p:sp>
      <p:sp>
        <p:nvSpPr>
          <p:cNvPr id="4" name="Slide Number Placeholder 3"/>
          <p:cNvSpPr>
            <a:spLocks noGrp="1"/>
          </p:cNvSpPr>
          <p:nvPr>
            <p:ph type="sldNum" sz="quarter" idx="10"/>
          </p:nvPr>
        </p:nvSpPr>
        <p:spPr/>
        <p:txBody>
          <a:bodyPr/>
          <a:lstStyle/>
          <a:p>
            <a:fld id="{BFB67C12-AC34-44B6-A11B-4CA4754B7635}" type="slidenum">
              <a:rPr lang="en-US" smtClean="0"/>
              <a:t>2</a:t>
            </a:fld>
            <a:endParaRPr lang="en-US"/>
          </a:p>
        </p:txBody>
      </p:sp>
    </p:spTree>
    <p:extLst>
      <p:ext uri="{BB962C8B-B14F-4D97-AF65-F5344CB8AC3E}">
        <p14:creationId xmlns:p14="http://schemas.microsoft.com/office/powerpoint/2010/main" val="18895908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Eight teams stayed in the challenge for the full month</a:t>
            </a:r>
          </a:p>
          <a:p>
            <a:r>
              <a:rPr lang="en-US" dirty="0" smtClean="0"/>
              <a:t>They presented ideas for new websites and new apps</a:t>
            </a:r>
          </a:p>
          <a:p>
            <a:r>
              <a:rPr lang="en-US" dirty="0" smtClean="0"/>
              <a:t>Focused on a single agency or data from both</a:t>
            </a:r>
          </a:p>
          <a:p>
            <a:r>
              <a:rPr lang="en-US" dirty="0" smtClean="0"/>
              <a:t>There were tie-ins to external systems (Open Street Map, Yelp, Etc.) and crowd-sourcing ideas</a:t>
            </a:r>
          </a:p>
          <a:p>
            <a:r>
              <a:rPr lang="en-US" dirty="0" smtClean="0"/>
              <a:t>Two $1000 idea awards, two $5000 awards and two $10,000 awards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BFB67C12-AC34-44B6-A11B-4CA4754B7635}" type="slidenum">
              <a:rPr lang="en-US" smtClean="0"/>
              <a:t>21</a:t>
            </a:fld>
            <a:endParaRPr lang="en-US"/>
          </a:p>
        </p:txBody>
      </p:sp>
    </p:spTree>
    <p:extLst>
      <p:ext uri="{BB962C8B-B14F-4D97-AF65-F5344CB8AC3E}">
        <p14:creationId xmlns:p14="http://schemas.microsoft.com/office/powerpoint/2010/main" val="22283721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Challenges</a:t>
            </a:r>
          </a:p>
          <a:p>
            <a:endParaRPr lang="en-US" dirty="0"/>
          </a:p>
        </p:txBody>
      </p:sp>
      <p:sp>
        <p:nvSpPr>
          <p:cNvPr id="4" name="Slide Number Placeholder 3"/>
          <p:cNvSpPr>
            <a:spLocks noGrp="1"/>
          </p:cNvSpPr>
          <p:nvPr>
            <p:ph type="sldNum" sz="quarter" idx="10"/>
          </p:nvPr>
        </p:nvSpPr>
        <p:spPr/>
        <p:txBody>
          <a:bodyPr/>
          <a:lstStyle/>
          <a:p>
            <a:fld id="{BFB67C12-AC34-44B6-A11B-4CA4754B7635}" type="slidenum">
              <a:rPr lang="en-US" smtClean="0"/>
              <a:t>23</a:t>
            </a:fld>
            <a:endParaRPr lang="en-US"/>
          </a:p>
        </p:txBody>
      </p:sp>
    </p:spTree>
    <p:extLst>
      <p:ext uri="{BB962C8B-B14F-4D97-AF65-F5344CB8AC3E}">
        <p14:creationId xmlns:p14="http://schemas.microsoft.com/office/powerpoint/2010/main" val="5053716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FB67C12-AC34-44B6-A11B-4CA4754B7635}" type="slidenum">
              <a:rPr lang="en-US" smtClean="0"/>
              <a:t>24</a:t>
            </a:fld>
            <a:endParaRPr lang="en-US"/>
          </a:p>
        </p:txBody>
      </p:sp>
    </p:spTree>
    <p:extLst>
      <p:ext uri="{BB962C8B-B14F-4D97-AF65-F5344CB8AC3E}">
        <p14:creationId xmlns:p14="http://schemas.microsoft.com/office/powerpoint/2010/main" val="21898477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FB67C12-AC34-44B6-A11B-4CA4754B7635}" type="slidenum">
              <a:rPr lang="en-US" smtClean="0"/>
              <a:t>25</a:t>
            </a:fld>
            <a:endParaRPr lang="en-US"/>
          </a:p>
        </p:txBody>
      </p:sp>
    </p:spTree>
    <p:extLst>
      <p:ext uri="{BB962C8B-B14F-4D97-AF65-F5344CB8AC3E}">
        <p14:creationId xmlns:p14="http://schemas.microsoft.com/office/powerpoint/2010/main" val="11629411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B67C12-AC34-44B6-A11B-4CA4754B7635}" type="slidenum">
              <a:rPr lang="en-US" smtClean="0"/>
              <a:t>26</a:t>
            </a:fld>
            <a:endParaRPr lang="en-US"/>
          </a:p>
        </p:txBody>
      </p:sp>
    </p:spTree>
    <p:extLst>
      <p:ext uri="{BB962C8B-B14F-4D97-AF65-F5344CB8AC3E}">
        <p14:creationId xmlns:p14="http://schemas.microsoft.com/office/powerpoint/2010/main" val="7496869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when do we stop?</a:t>
            </a:r>
          </a:p>
          <a:p>
            <a:r>
              <a:rPr lang="en-US" dirty="0" smtClean="0"/>
              <a:t>And how can you find anything?</a:t>
            </a:r>
          </a:p>
          <a:p>
            <a:endParaRPr lang="en-US" dirty="0"/>
          </a:p>
        </p:txBody>
      </p:sp>
      <p:sp>
        <p:nvSpPr>
          <p:cNvPr id="4" name="Slide Number Placeholder 3"/>
          <p:cNvSpPr>
            <a:spLocks noGrp="1"/>
          </p:cNvSpPr>
          <p:nvPr>
            <p:ph type="sldNum" sz="quarter" idx="10"/>
          </p:nvPr>
        </p:nvSpPr>
        <p:spPr/>
        <p:txBody>
          <a:bodyPr/>
          <a:lstStyle/>
          <a:p>
            <a:fld id="{BFB67C12-AC34-44B6-A11B-4CA4754B7635}" type="slidenum">
              <a:rPr lang="en-US" smtClean="0"/>
              <a:t>3</a:t>
            </a:fld>
            <a:endParaRPr lang="en-US"/>
          </a:p>
        </p:txBody>
      </p:sp>
    </p:spTree>
    <p:extLst>
      <p:ext uri="{BB962C8B-B14F-4D97-AF65-F5344CB8AC3E}">
        <p14:creationId xmlns:p14="http://schemas.microsoft.com/office/powerpoint/2010/main" val="41678518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Established by Governor Markell in 2016 and expanded by Governor Carney in 2018</a:t>
            </a:r>
          </a:p>
          <a:p>
            <a:r>
              <a:rPr lang="en-US" sz="1200" b="0" i="0" kern="1200" dirty="0" smtClean="0">
                <a:solidFill>
                  <a:schemeClr val="tx1"/>
                </a:solidFill>
                <a:effectLst/>
                <a:latin typeface="+mn-lt"/>
                <a:ea typeface="+mn-ea"/>
                <a:cs typeface="+mn-cs"/>
              </a:rPr>
              <a:t>Started with a small group of agency members</a:t>
            </a:r>
          </a:p>
          <a:p>
            <a:r>
              <a:rPr lang="en-US" sz="1200" b="0" i="0" kern="1200" dirty="0" smtClean="0">
                <a:solidFill>
                  <a:schemeClr val="tx1"/>
                </a:solidFill>
                <a:effectLst/>
                <a:latin typeface="+mn-lt"/>
                <a:ea typeface="+mn-ea"/>
                <a:cs typeface="+mn-cs"/>
              </a:rPr>
              <a:t>Expanded by second EO</a:t>
            </a:r>
          </a:p>
          <a:p>
            <a:r>
              <a:rPr lang="en-US" sz="1200" b="0" i="0" kern="1200" dirty="0" smtClean="0">
                <a:solidFill>
                  <a:schemeClr val="tx1"/>
                </a:solidFill>
                <a:effectLst/>
                <a:latin typeface="+mn-lt"/>
                <a:ea typeface="+mn-ea"/>
                <a:cs typeface="+mn-cs"/>
              </a:rPr>
              <a:t>All agencies</a:t>
            </a:r>
            <a:r>
              <a:rPr lang="en-US" sz="1200" b="0" i="0" kern="1200" baseline="0" dirty="0" smtClean="0">
                <a:solidFill>
                  <a:schemeClr val="tx1"/>
                </a:solidFill>
                <a:effectLst/>
                <a:latin typeface="+mn-lt"/>
                <a:ea typeface="+mn-ea"/>
                <a:cs typeface="+mn-cs"/>
              </a:rPr>
              <a:t> now required to develop a list of all data sets</a:t>
            </a:r>
          </a:p>
          <a:p>
            <a:r>
              <a:rPr lang="en-US" sz="1200" b="0" i="0" kern="1200" baseline="0" dirty="0" smtClean="0">
                <a:solidFill>
                  <a:schemeClr val="tx1"/>
                </a:solidFill>
                <a:effectLst/>
                <a:latin typeface="+mn-lt"/>
                <a:ea typeface="+mn-ea"/>
                <a:cs typeface="+mn-cs"/>
              </a:rPr>
              <a:t>Strategic plan on how to publish them all</a:t>
            </a:r>
            <a:endParaRPr lang="en-US" dirty="0"/>
          </a:p>
        </p:txBody>
      </p:sp>
      <p:sp>
        <p:nvSpPr>
          <p:cNvPr id="4" name="Slide Number Placeholder 3"/>
          <p:cNvSpPr>
            <a:spLocks noGrp="1"/>
          </p:cNvSpPr>
          <p:nvPr>
            <p:ph type="sldNum" sz="quarter" idx="10"/>
          </p:nvPr>
        </p:nvSpPr>
        <p:spPr/>
        <p:txBody>
          <a:bodyPr/>
          <a:lstStyle/>
          <a:p>
            <a:fld id="{BFB67C12-AC34-44B6-A11B-4CA4754B7635}" type="slidenum">
              <a:rPr lang="en-US" smtClean="0"/>
              <a:t>4</a:t>
            </a:fld>
            <a:endParaRPr lang="en-US"/>
          </a:p>
        </p:txBody>
      </p:sp>
    </p:spTree>
    <p:extLst>
      <p:ext uri="{BB962C8B-B14F-4D97-AF65-F5344CB8AC3E}">
        <p14:creationId xmlns:p14="http://schemas.microsoft.com/office/powerpoint/2010/main" val="24649419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FB67C12-AC34-44B6-A11B-4CA4754B7635}" type="slidenum">
              <a:rPr lang="en-US" smtClean="0"/>
              <a:t>6</a:t>
            </a:fld>
            <a:endParaRPr lang="en-US"/>
          </a:p>
        </p:txBody>
      </p:sp>
    </p:spTree>
    <p:extLst>
      <p:ext uri="{BB962C8B-B14F-4D97-AF65-F5344CB8AC3E}">
        <p14:creationId xmlns:p14="http://schemas.microsoft.com/office/powerpoint/2010/main" val="8260069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FB67C12-AC34-44B6-A11B-4CA4754B7635}" type="slidenum">
              <a:rPr lang="en-US" smtClean="0"/>
              <a:t>7</a:t>
            </a:fld>
            <a:endParaRPr lang="en-US"/>
          </a:p>
        </p:txBody>
      </p:sp>
    </p:spTree>
    <p:extLst>
      <p:ext uri="{BB962C8B-B14F-4D97-AF65-F5344CB8AC3E}">
        <p14:creationId xmlns:p14="http://schemas.microsoft.com/office/powerpoint/2010/main" val="38522938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FB67C12-AC34-44B6-A11B-4CA4754B7635}" type="slidenum">
              <a:rPr lang="en-US" smtClean="0"/>
              <a:t>8</a:t>
            </a:fld>
            <a:endParaRPr lang="en-US"/>
          </a:p>
        </p:txBody>
      </p:sp>
    </p:spTree>
    <p:extLst>
      <p:ext uri="{BB962C8B-B14F-4D97-AF65-F5344CB8AC3E}">
        <p14:creationId xmlns:p14="http://schemas.microsoft.com/office/powerpoint/2010/main" val="33763084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FB67C12-AC34-44B6-A11B-4CA4754B7635}" type="slidenum">
              <a:rPr lang="en-US" smtClean="0"/>
              <a:t>9</a:t>
            </a:fld>
            <a:endParaRPr lang="en-US"/>
          </a:p>
        </p:txBody>
      </p:sp>
    </p:spTree>
    <p:extLst>
      <p:ext uri="{BB962C8B-B14F-4D97-AF65-F5344CB8AC3E}">
        <p14:creationId xmlns:p14="http://schemas.microsoft.com/office/powerpoint/2010/main" val="28966882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FB67C12-AC34-44B6-A11B-4CA4754B7635}" type="slidenum">
              <a:rPr lang="en-US" smtClean="0"/>
              <a:t>10</a:t>
            </a:fld>
            <a:endParaRPr lang="en-US"/>
          </a:p>
        </p:txBody>
      </p:sp>
    </p:spTree>
    <p:extLst>
      <p:ext uri="{BB962C8B-B14F-4D97-AF65-F5344CB8AC3E}">
        <p14:creationId xmlns:p14="http://schemas.microsoft.com/office/powerpoint/2010/main" val="41632861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ctr">
              <a:defRPr sz="6000"/>
            </a:lvl1pPr>
          </a:lstStyle>
          <a:p>
            <a:r>
              <a:rPr lang="en-US" dirty="0" smtClean="0"/>
              <a:t>Advent</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E6C7FE7C-88CB-4680-9C53-88558D255DF8}" type="datetimeFigureOut">
              <a:rPr lang="en-US" smtClean="0"/>
              <a:t>10/18/2018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E6AE27-48C9-464F-8EF8-2C948554F2A3}" type="slidenum">
              <a:rPr lang="en-US" smtClean="0"/>
              <a:t>‹#›</a:t>
            </a:fld>
            <a:endParaRPr lang="en-US"/>
          </a:p>
        </p:txBody>
      </p:sp>
    </p:spTree>
    <p:extLst>
      <p:ext uri="{BB962C8B-B14F-4D97-AF65-F5344CB8AC3E}">
        <p14:creationId xmlns:p14="http://schemas.microsoft.com/office/powerpoint/2010/main" val="1911857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C7FE7C-88CB-4680-9C53-88558D255DF8}" type="datetimeFigureOut">
              <a:rPr lang="en-US" smtClean="0"/>
              <a:t>10/18/2018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E6AE27-48C9-464F-8EF8-2C948554F2A3}" type="slidenum">
              <a:rPr lang="en-US" smtClean="0"/>
              <a:t>‹#›</a:t>
            </a:fld>
            <a:endParaRPr lang="en-US"/>
          </a:p>
        </p:txBody>
      </p:sp>
    </p:spTree>
    <p:extLst>
      <p:ext uri="{BB962C8B-B14F-4D97-AF65-F5344CB8AC3E}">
        <p14:creationId xmlns:p14="http://schemas.microsoft.com/office/powerpoint/2010/main" val="6931673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C7FE7C-88CB-4680-9C53-88558D255DF8}" type="datetimeFigureOut">
              <a:rPr lang="en-US" smtClean="0"/>
              <a:t>10/18/2018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E6AE27-48C9-464F-8EF8-2C948554F2A3}" type="slidenum">
              <a:rPr lang="en-US" smtClean="0"/>
              <a:t>‹#›</a:t>
            </a:fld>
            <a:endParaRPr lang="en-US"/>
          </a:p>
        </p:txBody>
      </p:sp>
    </p:spTree>
    <p:extLst>
      <p:ext uri="{BB962C8B-B14F-4D97-AF65-F5344CB8AC3E}">
        <p14:creationId xmlns:p14="http://schemas.microsoft.com/office/powerpoint/2010/main" val="884591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56076" y="5648768"/>
            <a:ext cx="1684648" cy="1175047"/>
          </a:xfrm>
          <a:prstGeom prst="rect">
            <a:avLst/>
          </a:prstGeom>
        </p:spPr>
      </p:pic>
    </p:spTree>
    <p:extLst>
      <p:ext uri="{BB962C8B-B14F-4D97-AF65-F5344CB8AC3E}">
        <p14:creationId xmlns:p14="http://schemas.microsoft.com/office/powerpoint/2010/main" val="1680021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6C7FE7C-88CB-4680-9C53-88558D255DF8}" type="datetimeFigureOut">
              <a:rPr lang="en-US" smtClean="0"/>
              <a:t>10/18/2018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E6AE27-48C9-464F-8EF8-2C948554F2A3}" type="slidenum">
              <a:rPr lang="en-US" smtClean="0"/>
              <a:t>‹#›</a:t>
            </a:fld>
            <a:endParaRPr lang="en-US"/>
          </a:p>
        </p:txBody>
      </p:sp>
    </p:spTree>
    <p:extLst>
      <p:ext uri="{BB962C8B-B14F-4D97-AF65-F5344CB8AC3E}">
        <p14:creationId xmlns:p14="http://schemas.microsoft.com/office/powerpoint/2010/main" val="3618717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6C7FE7C-88CB-4680-9C53-88558D255DF8}" type="datetimeFigureOut">
              <a:rPr lang="en-US" smtClean="0"/>
              <a:t>10/18/2018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E6AE27-48C9-464F-8EF8-2C948554F2A3}" type="slidenum">
              <a:rPr lang="en-US" smtClean="0"/>
              <a:t>‹#›</a:t>
            </a:fld>
            <a:endParaRPr lang="en-US"/>
          </a:p>
        </p:txBody>
      </p:sp>
    </p:spTree>
    <p:extLst>
      <p:ext uri="{BB962C8B-B14F-4D97-AF65-F5344CB8AC3E}">
        <p14:creationId xmlns:p14="http://schemas.microsoft.com/office/powerpoint/2010/main" val="2795858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6C7FE7C-88CB-4680-9C53-88558D255DF8}" type="datetimeFigureOut">
              <a:rPr lang="en-US" smtClean="0"/>
              <a:t>10/18/2018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E6AE27-48C9-464F-8EF8-2C948554F2A3}" type="slidenum">
              <a:rPr lang="en-US" smtClean="0"/>
              <a:t>‹#›</a:t>
            </a:fld>
            <a:endParaRPr lang="en-US"/>
          </a:p>
        </p:txBody>
      </p:sp>
    </p:spTree>
    <p:extLst>
      <p:ext uri="{BB962C8B-B14F-4D97-AF65-F5344CB8AC3E}">
        <p14:creationId xmlns:p14="http://schemas.microsoft.com/office/powerpoint/2010/main" val="43331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6C7FE7C-88CB-4680-9C53-88558D255DF8}" type="datetimeFigureOut">
              <a:rPr lang="en-US" smtClean="0"/>
              <a:t>10/18/2018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E6AE27-48C9-464F-8EF8-2C948554F2A3}" type="slidenum">
              <a:rPr lang="en-US" smtClean="0"/>
              <a:t>‹#›</a:t>
            </a:fld>
            <a:endParaRPr lang="en-US"/>
          </a:p>
        </p:txBody>
      </p:sp>
    </p:spTree>
    <p:extLst>
      <p:ext uri="{BB962C8B-B14F-4D97-AF65-F5344CB8AC3E}">
        <p14:creationId xmlns:p14="http://schemas.microsoft.com/office/powerpoint/2010/main" val="2705203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C7FE7C-88CB-4680-9C53-88558D255DF8}" type="datetimeFigureOut">
              <a:rPr lang="en-US" smtClean="0"/>
              <a:t>10/18/2018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E6AE27-48C9-464F-8EF8-2C948554F2A3}" type="slidenum">
              <a:rPr lang="en-US" smtClean="0"/>
              <a:t>‹#›</a:t>
            </a:fld>
            <a:endParaRPr lang="en-US"/>
          </a:p>
        </p:txBody>
      </p:sp>
    </p:spTree>
    <p:extLst>
      <p:ext uri="{BB962C8B-B14F-4D97-AF65-F5344CB8AC3E}">
        <p14:creationId xmlns:p14="http://schemas.microsoft.com/office/powerpoint/2010/main" val="3638966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6C7FE7C-88CB-4680-9C53-88558D255DF8}" type="datetimeFigureOut">
              <a:rPr lang="en-US" smtClean="0"/>
              <a:t>10/18/2018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E6AE27-48C9-464F-8EF8-2C948554F2A3}" type="slidenum">
              <a:rPr lang="en-US" smtClean="0"/>
              <a:t>‹#›</a:t>
            </a:fld>
            <a:endParaRPr lang="en-US"/>
          </a:p>
        </p:txBody>
      </p:sp>
    </p:spTree>
    <p:extLst>
      <p:ext uri="{BB962C8B-B14F-4D97-AF65-F5344CB8AC3E}">
        <p14:creationId xmlns:p14="http://schemas.microsoft.com/office/powerpoint/2010/main" val="1514253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6C7FE7C-88CB-4680-9C53-88558D255DF8}" type="datetimeFigureOut">
              <a:rPr lang="en-US" smtClean="0"/>
              <a:t>10/18/2018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E6AE27-48C9-464F-8EF8-2C948554F2A3}" type="slidenum">
              <a:rPr lang="en-US" smtClean="0"/>
              <a:t>‹#›</a:t>
            </a:fld>
            <a:endParaRPr lang="en-US"/>
          </a:p>
        </p:txBody>
      </p:sp>
    </p:spTree>
    <p:extLst>
      <p:ext uri="{BB962C8B-B14F-4D97-AF65-F5344CB8AC3E}">
        <p14:creationId xmlns:p14="http://schemas.microsoft.com/office/powerpoint/2010/main" val="26195975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C7FE7C-88CB-4680-9C53-88558D255DF8}" type="datetimeFigureOut">
              <a:rPr lang="en-US" smtClean="0"/>
              <a:t>10/18/2018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E6AE27-48C9-464F-8EF8-2C948554F2A3}" type="slidenum">
              <a:rPr lang="en-US" smtClean="0"/>
              <a:t>‹#›</a:t>
            </a:fld>
            <a:endParaRPr lang="en-US"/>
          </a:p>
        </p:txBody>
      </p:sp>
    </p:spTree>
    <p:extLst>
      <p:ext uri="{BB962C8B-B14F-4D97-AF65-F5344CB8AC3E}">
        <p14:creationId xmlns:p14="http://schemas.microsoft.com/office/powerpoint/2010/main" val="8665905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Adventures in Open Data</a:t>
            </a:r>
            <a:endParaRPr lang="en-US" dirty="0"/>
          </a:p>
        </p:txBody>
      </p:sp>
      <p:sp>
        <p:nvSpPr>
          <p:cNvPr id="3" name="Subtitle 2"/>
          <p:cNvSpPr>
            <a:spLocks noGrp="1"/>
          </p:cNvSpPr>
          <p:nvPr>
            <p:ph type="subTitle" idx="1"/>
          </p:nvPr>
        </p:nvSpPr>
        <p:spPr/>
        <p:txBody>
          <a:bodyPr>
            <a:normAutofit/>
          </a:bodyPr>
          <a:lstStyle/>
          <a:p>
            <a:r>
              <a:rPr lang="en-US" b="1" dirty="0" smtClean="0"/>
              <a:t>Mike Mahaffie</a:t>
            </a:r>
          </a:p>
          <a:p>
            <a:pPr>
              <a:spcBef>
                <a:spcPts val="0"/>
              </a:spcBef>
            </a:pPr>
            <a:r>
              <a:rPr lang="en-US" sz="1600" dirty="0" smtClean="0"/>
              <a:t>Web &amp; Digital Media</a:t>
            </a:r>
          </a:p>
          <a:p>
            <a:pPr>
              <a:spcBef>
                <a:spcPts val="0"/>
              </a:spcBef>
            </a:pPr>
            <a:endParaRPr lang="en-US" sz="1600" dirty="0" smtClean="0"/>
          </a:p>
          <a:p>
            <a:r>
              <a:rPr lang="en-US" dirty="0" smtClean="0"/>
              <a:t>Delaware Department of Natural Resources</a:t>
            </a:r>
          </a:p>
          <a:p>
            <a:pPr>
              <a:spcBef>
                <a:spcPts val="0"/>
              </a:spcBef>
            </a:pPr>
            <a:r>
              <a:rPr lang="en-US" dirty="0" smtClean="0"/>
              <a:t>and Environmental Control</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1584" y="693360"/>
            <a:ext cx="2088832" cy="1456966"/>
          </a:xfrm>
          <a:prstGeom prst="rect">
            <a:avLst/>
          </a:prstGeom>
        </p:spPr>
      </p:pic>
    </p:spTree>
    <p:extLst>
      <p:ext uri="{BB962C8B-B14F-4D97-AF65-F5344CB8AC3E}">
        <p14:creationId xmlns:p14="http://schemas.microsoft.com/office/powerpoint/2010/main" val="6100284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7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 Deck</a:t>
            </a:r>
            <a:endParaRPr lang="en-US" dirty="0"/>
          </a:p>
        </p:txBody>
      </p:sp>
      <p:sp>
        <p:nvSpPr>
          <p:cNvPr id="3" name="Content Placeholder 2"/>
          <p:cNvSpPr>
            <a:spLocks noGrp="1"/>
          </p:cNvSpPr>
          <p:nvPr>
            <p:ph idx="1"/>
          </p:nvPr>
        </p:nvSpPr>
        <p:spPr>
          <a:xfrm>
            <a:off x="838200" y="1825624"/>
            <a:ext cx="10515600" cy="3444208"/>
          </a:xfrm>
        </p:spPr>
        <p:txBody>
          <a:bodyPr>
            <a:normAutofit/>
          </a:bodyPr>
          <a:lstStyle/>
          <a:p>
            <a:r>
              <a:rPr lang="en-US" sz="3200" b="1" dirty="0" smtClean="0">
                <a:effectLst>
                  <a:outerShdw blurRad="38100" dist="38100" dir="2700000" algn="tl">
                    <a:srgbClr val="000000">
                      <a:alpha val="43137"/>
                    </a:srgbClr>
                  </a:outerShdw>
                </a:effectLst>
              </a:rPr>
              <a:t>Major permit program data</a:t>
            </a:r>
          </a:p>
          <a:p>
            <a:r>
              <a:rPr lang="en-US" sz="3200" b="1" dirty="0" smtClean="0">
                <a:effectLst>
                  <a:outerShdw blurRad="38100" dist="38100" dir="2700000" algn="tl">
                    <a:srgbClr val="000000">
                      <a:alpha val="43137"/>
                    </a:srgbClr>
                  </a:outerShdw>
                </a:effectLst>
              </a:rPr>
              <a:t>Professional licensing</a:t>
            </a:r>
            <a:endParaRPr lang="en-US" sz="3200" b="1" dirty="0">
              <a:effectLst>
                <a:outerShdw blurRad="38100" dist="38100" dir="2700000" algn="tl">
                  <a:srgbClr val="000000">
                    <a:alpha val="43137"/>
                  </a:srgbClr>
                </a:outerShdw>
              </a:effectLst>
            </a:endParaRPr>
          </a:p>
          <a:p>
            <a:r>
              <a:rPr lang="en-US" sz="3200" b="1" dirty="0" smtClean="0">
                <a:effectLst>
                  <a:outerShdw blurRad="38100" dist="38100" dir="2700000" algn="tl">
                    <a:srgbClr val="000000">
                      <a:alpha val="43137"/>
                    </a:srgbClr>
                  </a:outerShdw>
                </a:effectLst>
              </a:rPr>
              <a:t>Wildlife and fisheries data</a:t>
            </a:r>
            <a:endParaRPr lang="en-US" sz="3200" b="1" dirty="0">
              <a:effectLst>
                <a:outerShdw blurRad="38100" dist="38100" dir="2700000" algn="tl">
                  <a:srgbClr val="000000">
                    <a:alpha val="43137"/>
                  </a:srgbClr>
                </a:outerShdw>
              </a:effectLst>
            </a:endParaRPr>
          </a:p>
          <a:p>
            <a:r>
              <a:rPr lang="en-US" sz="3200" b="1" dirty="0" smtClean="0">
                <a:effectLst>
                  <a:outerShdw blurRad="38100" dist="38100" dir="2700000" algn="tl">
                    <a:srgbClr val="000000">
                      <a:alpha val="43137"/>
                    </a:srgbClr>
                  </a:outerShdw>
                </a:effectLst>
              </a:rPr>
              <a:t>Inspections and enforcement</a:t>
            </a:r>
            <a:endParaRPr lang="en-US" sz="3200" b="1" dirty="0">
              <a:effectLst>
                <a:outerShdw blurRad="38100" dist="38100" dir="2700000" algn="tl">
                  <a:srgbClr val="000000">
                    <a:alpha val="43137"/>
                  </a:srgbClr>
                </a:outerShdw>
              </a:effectLst>
            </a:endParaRPr>
          </a:p>
          <a:p>
            <a:r>
              <a:rPr lang="en-US" sz="3200" b="1" dirty="0" smtClean="0">
                <a:effectLst>
                  <a:outerShdw blurRad="38100" dist="38100" dir="2700000" algn="tl">
                    <a:srgbClr val="000000">
                      <a:alpha val="43137"/>
                    </a:srgbClr>
                  </a:outerShdw>
                </a:effectLst>
              </a:rPr>
              <a:t>Public inquiries (FOIA, Media Queries, etc.)</a:t>
            </a:r>
            <a:endParaRPr lang="en-US"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716029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Self-Service FOIA</a:t>
            </a:r>
            <a:endParaRPr lang="en-US" dirty="0"/>
          </a:p>
        </p:txBody>
      </p:sp>
      <p:pic>
        <p:nvPicPr>
          <p:cNvPr id="4" name="Picture 3"/>
          <p:cNvPicPr>
            <a:picLocks noChangeAspect="1"/>
          </p:cNvPicPr>
          <p:nvPr/>
        </p:nvPicPr>
        <p:blipFill rotWithShape="1">
          <a:blip r:embed="rId3"/>
          <a:srcRect r="30274"/>
          <a:stretch/>
        </p:blipFill>
        <p:spPr>
          <a:xfrm>
            <a:off x="838201" y="2392471"/>
            <a:ext cx="10515600" cy="2384269"/>
          </a:xfrm>
          <a:prstGeom prst="rect">
            <a:avLst/>
          </a:prstGeom>
        </p:spPr>
      </p:pic>
      <p:grpSp>
        <p:nvGrpSpPr>
          <p:cNvPr id="12" name="Group 11"/>
          <p:cNvGrpSpPr/>
          <p:nvPr/>
        </p:nvGrpSpPr>
        <p:grpSpPr>
          <a:xfrm>
            <a:off x="709863" y="276726"/>
            <a:ext cx="10900611" cy="5053263"/>
            <a:chOff x="709863" y="276726"/>
            <a:chExt cx="10900611" cy="5053263"/>
          </a:xfrm>
        </p:grpSpPr>
        <p:cxnSp>
          <p:nvCxnSpPr>
            <p:cNvPr id="5" name="Straight Connector 4"/>
            <p:cNvCxnSpPr/>
            <p:nvPr/>
          </p:nvCxnSpPr>
          <p:spPr>
            <a:xfrm>
              <a:off x="709863" y="276726"/>
              <a:ext cx="10900611" cy="505326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709863" y="365126"/>
              <a:ext cx="10900611" cy="496486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264720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Self-Service FOIA</a:t>
            </a:r>
            <a:endParaRPr lang="en-US" dirty="0"/>
          </a:p>
        </p:txBody>
      </p:sp>
      <p:pic>
        <p:nvPicPr>
          <p:cNvPr id="3" name="Picture 2"/>
          <p:cNvPicPr>
            <a:picLocks noChangeAspect="1"/>
          </p:cNvPicPr>
          <p:nvPr/>
        </p:nvPicPr>
        <p:blipFill rotWithShape="1">
          <a:blip r:embed="rId3"/>
          <a:srcRect b="15495"/>
          <a:stretch/>
        </p:blipFill>
        <p:spPr>
          <a:xfrm>
            <a:off x="1239032" y="1487335"/>
            <a:ext cx="8191500" cy="5038725"/>
          </a:xfrm>
          <a:prstGeom prst="rect">
            <a:avLst/>
          </a:prstGeom>
        </p:spPr>
      </p:pic>
      <p:sp>
        <p:nvSpPr>
          <p:cNvPr id="4" name="Oval 3"/>
          <p:cNvSpPr/>
          <p:nvPr/>
        </p:nvSpPr>
        <p:spPr>
          <a:xfrm>
            <a:off x="6316579" y="4247147"/>
            <a:ext cx="3657600" cy="252663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61626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Self-Service FOIA</a:t>
            </a:r>
            <a:endParaRPr lang="en-US" dirty="0"/>
          </a:p>
        </p:txBody>
      </p:sp>
      <p:pic>
        <p:nvPicPr>
          <p:cNvPr id="4" name="Picture 3"/>
          <p:cNvPicPr>
            <a:picLocks noChangeAspect="1"/>
          </p:cNvPicPr>
          <p:nvPr/>
        </p:nvPicPr>
        <p:blipFill>
          <a:blip r:embed="rId3"/>
          <a:stretch>
            <a:fillRect/>
          </a:stretch>
        </p:blipFill>
        <p:spPr>
          <a:xfrm>
            <a:off x="838200" y="1350201"/>
            <a:ext cx="9639300" cy="5410200"/>
          </a:xfrm>
          <a:prstGeom prst="rect">
            <a:avLst/>
          </a:prstGeom>
        </p:spPr>
      </p:pic>
      <p:sp>
        <p:nvSpPr>
          <p:cNvPr id="5" name="Oval 4"/>
          <p:cNvSpPr/>
          <p:nvPr/>
        </p:nvSpPr>
        <p:spPr>
          <a:xfrm>
            <a:off x="649705" y="3428999"/>
            <a:ext cx="2406316" cy="120315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30567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r="-17000" b="-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Telling Stories</a:t>
            </a:r>
            <a:endParaRPr lang="en-US" dirty="0">
              <a:solidFill>
                <a:schemeClr val="bg1"/>
              </a:solidFill>
            </a:endParaRPr>
          </a:p>
        </p:txBody>
      </p:sp>
      <p:sp>
        <p:nvSpPr>
          <p:cNvPr id="3" name="Content Placeholder 2"/>
          <p:cNvSpPr>
            <a:spLocks noGrp="1"/>
          </p:cNvSpPr>
          <p:nvPr>
            <p:ph idx="1"/>
          </p:nvPr>
        </p:nvSpPr>
        <p:spPr>
          <a:effectLst>
            <a:outerShdw blurRad="50800" dist="38100" dir="8100000" algn="tr" rotWithShape="0">
              <a:prstClr val="black">
                <a:alpha val="40000"/>
              </a:prstClr>
            </a:outerShdw>
          </a:effectLst>
        </p:spPr>
        <p:txBody>
          <a:bodyPr>
            <a:normAutofit/>
          </a:bodyPr>
          <a:lstStyle/>
          <a:p>
            <a:r>
              <a:rPr lang="en-US" sz="3200" b="1" dirty="0" smtClean="0">
                <a:solidFill>
                  <a:schemeClr val="bg1"/>
                </a:solidFill>
                <a:effectLst>
                  <a:outerShdw blurRad="38100" dist="38100" dir="2700000" algn="tl">
                    <a:srgbClr val="000000">
                      <a:alpha val="43137"/>
                    </a:srgbClr>
                  </a:outerShdw>
                </a:effectLst>
              </a:rPr>
              <a:t>Using data from the portal </a:t>
            </a:r>
          </a:p>
          <a:p>
            <a:r>
              <a:rPr lang="en-US" sz="3200" b="1" dirty="0" smtClean="0">
                <a:solidFill>
                  <a:schemeClr val="bg1"/>
                </a:solidFill>
                <a:effectLst>
                  <a:outerShdw blurRad="38100" dist="38100" dir="2700000" algn="tl">
                    <a:srgbClr val="000000">
                      <a:alpha val="43137"/>
                    </a:srgbClr>
                  </a:outerShdw>
                </a:effectLst>
              </a:rPr>
              <a:t>Combining data visualization with photography and text </a:t>
            </a:r>
          </a:p>
          <a:p>
            <a:r>
              <a:rPr lang="en-US" sz="3200" b="1" dirty="0" smtClean="0">
                <a:solidFill>
                  <a:schemeClr val="bg1"/>
                </a:solidFill>
                <a:effectLst>
                  <a:outerShdw blurRad="38100" dist="38100" dir="2700000" algn="tl">
                    <a:srgbClr val="000000">
                      <a:alpha val="43137"/>
                    </a:srgbClr>
                  </a:outerShdw>
                </a:effectLst>
              </a:rPr>
              <a:t>Using a story format to present data and information</a:t>
            </a:r>
            <a:br>
              <a:rPr lang="en-US" sz="3200" b="1" dirty="0" smtClean="0">
                <a:solidFill>
                  <a:schemeClr val="bg1"/>
                </a:solidFill>
                <a:effectLst>
                  <a:outerShdw blurRad="38100" dist="38100" dir="2700000" algn="tl">
                    <a:srgbClr val="000000">
                      <a:alpha val="43137"/>
                    </a:srgbClr>
                  </a:outerShdw>
                </a:effectLst>
              </a:rPr>
            </a:br>
            <a:r>
              <a:rPr lang="en-US" sz="3200" b="1" dirty="0" smtClean="0">
                <a:solidFill>
                  <a:schemeClr val="bg1"/>
                </a:solidFill>
                <a:effectLst>
                  <a:outerShdw blurRad="38100" dist="38100" dir="2700000" algn="tl">
                    <a:srgbClr val="000000">
                      <a:alpha val="43137"/>
                    </a:srgbClr>
                  </a:outerShdw>
                </a:effectLst>
              </a:rPr>
              <a:t>in a less formal way</a:t>
            </a:r>
          </a:p>
          <a:p>
            <a:pPr marL="0" indent="0">
              <a:buNone/>
            </a:pPr>
            <a:endParaRPr lang="en-US" sz="32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496503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71463" y="-214313"/>
            <a:ext cx="12734925" cy="7286625"/>
          </a:xfrm>
          <a:prstGeom prst="rect">
            <a:avLst/>
          </a:prstGeom>
        </p:spPr>
      </p:pic>
    </p:spTree>
    <p:extLst>
      <p:ext uri="{BB962C8B-B14F-4D97-AF65-F5344CB8AC3E}">
        <p14:creationId xmlns:p14="http://schemas.microsoft.com/office/powerpoint/2010/main" val="10027035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8125" y="314325"/>
            <a:ext cx="12668250" cy="6229350"/>
          </a:xfrm>
          <a:prstGeom prst="rect">
            <a:avLst/>
          </a:prstGeom>
        </p:spPr>
      </p:pic>
    </p:spTree>
    <p:extLst>
      <p:ext uri="{BB962C8B-B14F-4D97-AF65-F5344CB8AC3E}">
        <p14:creationId xmlns:p14="http://schemas.microsoft.com/office/powerpoint/2010/main" val="38976670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300" y="649706"/>
            <a:ext cx="12182700" cy="5808244"/>
          </a:xfrm>
          <a:prstGeom prst="rect">
            <a:avLst/>
          </a:prstGeom>
        </p:spPr>
      </p:pic>
    </p:spTree>
    <p:extLst>
      <p:ext uri="{BB962C8B-B14F-4D97-AF65-F5344CB8AC3E}">
        <p14:creationId xmlns:p14="http://schemas.microsoft.com/office/powerpoint/2010/main" val="20436843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4873" t="18462" r="4992" b="15627"/>
          <a:stretch/>
        </p:blipFill>
        <p:spPr>
          <a:xfrm>
            <a:off x="48127" y="304800"/>
            <a:ext cx="12079706" cy="6529137"/>
          </a:xfrm>
          <a:prstGeom prst="rect">
            <a:avLst/>
          </a:prstGeom>
        </p:spPr>
      </p:pic>
    </p:spTree>
    <p:extLst>
      <p:ext uri="{BB962C8B-B14F-4D97-AF65-F5344CB8AC3E}">
        <p14:creationId xmlns:p14="http://schemas.microsoft.com/office/powerpoint/2010/main" val="15408579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 Others to Use the Data</a:t>
            </a:r>
            <a:endParaRPr lang="en-US" dirty="0"/>
          </a:p>
        </p:txBody>
      </p:sp>
      <p:sp>
        <p:nvSpPr>
          <p:cNvPr id="3" name="Content Placeholder 2"/>
          <p:cNvSpPr>
            <a:spLocks noGrp="1"/>
          </p:cNvSpPr>
          <p:nvPr>
            <p:ph idx="1"/>
          </p:nvPr>
        </p:nvSpPr>
        <p:spPr/>
        <p:txBody>
          <a:bodyPr/>
          <a:lstStyle/>
          <a:p>
            <a:pPr marL="0" indent="0">
              <a:buNone/>
            </a:pPr>
            <a:r>
              <a:rPr lang="en-US" sz="3200" dirty="0" smtClean="0"/>
              <a:t>The 2018 Delaware Open </a:t>
            </a:r>
            <a:r>
              <a:rPr lang="en-US" sz="3200" dirty="0"/>
              <a:t>D</a:t>
            </a:r>
            <a:r>
              <a:rPr lang="en-US" sz="3200" dirty="0" smtClean="0"/>
              <a:t>ata Challenge</a:t>
            </a:r>
          </a:p>
          <a:p>
            <a:r>
              <a:rPr lang="en-US" dirty="0" smtClean="0"/>
              <a:t>Three state agencies</a:t>
            </a:r>
          </a:p>
          <a:p>
            <a:r>
              <a:rPr lang="en-US" dirty="0" smtClean="0"/>
              <a:t>Open Data Delaware</a:t>
            </a:r>
          </a:p>
          <a:p>
            <a:r>
              <a:rPr lang="en-US" dirty="0" smtClean="0"/>
              <a:t>Engage the “civic hacker” community</a:t>
            </a:r>
          </a:p>
          <a:p>
            <a:r>
              <a:rPr lang="en-US" dirty="0" smtClean="0"/>
              <a:t>Up to </a:t>
            </a:r>
            <a:r>
              <a:rPr lang="en-US" dirty="0"/>
              <a:t>$37,000 in prizes</a:t>
            </a:r>
          </a:p>
          <a:p>
            <a:r>
              <a:rPr lang="en-US" dirty="0"/>
              <a:t>Awards possible for products and </a:t>
            </a:r>
            <a:r>
              <a:rPr lang="en-US" dirty="0" smtClean="0"/>
              <a:t>ideas</a:t>
            </a:r>
            <a:endParaRPr lang="en-US"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4270" y="5087008"/>
            <a:ext cx="8814706" cy="1254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29081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 Everything Online”</a:t>
            </a:r>
            <a:endParaRPr lang="en-US" dirty="0"/>
          </a:p>
        </p:txBody>
      </p:sp>
      <p:pic>
        <p:nvPicPr>
          <p:cNvPr id="4" name="Picture 3"/>
          <p:cNvPicPr>
            <a:picLocks noChangeAspect="1"/>
          </p:cNvPicPr>
          <p:nvPr/>
        </p:nvPicPr>
        <p:blipFill rotWithShape="1">
          <a:blip r:embed="rId3"/>
          <a:srcRect b="13282"/>
          <a:stretch/>
        </p:blipFill>
        <p:spPr>
          <a:xfrm>
            <a:off x="1463839" y="1690688"/>
            <a:ext cx="8902262" cy="4806365"/>
          </a:xfrm>
          <a:prstGeom prst="rect">
            <a:avLst/>
          </a:prstGeom>
        </p:spPr>
      </p:pic>
    </p:spTree>
    <p:extLst>
      <p:ext uri="{BB962C8B-B14F-4D97-AF65-F5344CB8AC3E}">
        <p14:creationId xmlns:p14="http://schemas.microsoft.com/office/powerpoint/2010/main" val="12366292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a:stretch>
            <a:fillRect l="-19000" r="-2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1"/>
                </a:solidFill>
                <a:effectLst>
                  <a:outerShdw blurRad="38100" dist="38100" dir="2700000" algn="tl">
                    <a:srgbClr val="000000">
                      <a:alpha val="43137"/>
                    </a:srgbClr>
                  </a:outerShdw>
                </a:effectLst>
              </a:rPr>
              <a:t>Set a Challenge</a:t>
            </a:r>
          </a:p>
        </p:txBody>
      </p:sp>
      <p:sp>
        <p:nvSpPr>
          <p:cNvPr id="3" name="Content Placeholder 2"/>
          <p:cNvSpPr>
            <a:spLocks noGrp="1"/>
          </p:cNvSpPr>
          <p:nvPr>
            <p:ph idx="1"/>
          </p:nvPr>
        </p:nvSpPr>
        <p:spPr>
          <a:effectLst>
            <a:outerShdw dist="723900" dir="2700000" sx="70000" sy="70000" algn="tl" rotWithShape="0">
              <a:prstClr val="black"/>
            </a:outerShdw>
          </a:effectLst>
        </p:spPr>
        <p:txBody>
          <a:bodyPr/>
          <a:lstStyle/>
          <a:p>
            <a:pPr marL="0" indent="0">
              <a:buNone/>
            </a:pPr>
            <a:r>
              <a:rPr lang="en-US" sz="3200" b="1" dirty="0">
                <a:solidFill>
                  <a:schemeClr val="bg1"/>
                </a:solidFill>
                <a:effectLst>
                  <a:outerShdw blurRad="38100" dist="38100" dir="2700000" algn="tl">
                    <a:srgbClr val="000000">
                      <a:alpha val="43137"/>
                    </a:srgbClr>
                  </a:outerShdw>
                </a:effectLst>
              </a:rPr>
              <a:t>Delaware has natural beauty and great recreational opportunities. We have parks, forests, beaches, rivers, ponds, bays and an ocean to explore and enjoy. We have roads, trails, bike routes, buses and rail to get us there. But not everyone is always able to take advantage of these opportunities. There are different reasons for this, and different ways to solve these problems. DelDOT and DNREC have come to the Open Data Challenge for help finding solutions.</a:t>
            </a:r>
          </a:p>
          <a:p>
            <a:pPr marL="0" indent="0">
              <a:buNone/>
            </a:pPr>
            <a:endParaRPr lang="en-US"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506699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2h7qju2c3qvcc3s86ekn8n0-wpengine.netdna-ssl.com/delaware/wp-content/uploads/sites/6/2018/05/IMG_4480-e152657135134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78" y="529389"/>
            <a:ext cx="12147747" cy="587141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82316" y="4780546"/>
            <a:ext cx="3657600" cy="523220"/>
          </a:xfrm>
          <a:prstGeom prst="rect">
            <a:avLst/>
          </a:prstGeom>
          <a:noFill/>
        </p:spPr>
        <p:txBody>
          <a:bodyPr wrap="square" rtlCol="0">
            <a:spAutoFit/>
          </a:bodyPr>
          <a:lstStyle/>
          <a:p>
            <a:r>
              <a:rPr lang="en-US" sz="2800" b="1" dirty="0" smtClean="0">
                <a:solidFill>
                  <a:schemeClr val="bg1"/>
                </a:solidFill>
              </a:rPr>
              <a:t>$32,000 Awarded</a:t>
            </a:r>
            <a:endParaRPr lang="en-US" sz="2800" b="1" dirty="0">
              <a:solidFill>
                <a:schemeClr val="bg1"/>
              </a:solidFill>
            </a:endParaRPr>
          </a:p>
        </p:txBody>
      </p:sp>
    </p:spTree>
    <p:extLst>
      <p:ext uri="{BB962C8B-B14F-4D97-AF65-F5344CB8AC3E}">
        <p14:creationId xmlns:p14="http://schemas.microsoft.com/office/powerpoint/2010/main" val="14879055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Lessons Learned</a:t>
            </a:r>
            <a:endParaRPr lang="en-US" dirty="0"/>
          </a:p>
        </p:txBody>
      </p:sp>
      <p:sp>
        <p:nvSpPr>
          <p:cNvPr id="3" name="Content Placeholder 2"/>
          <p:cNvSpPr>
            <a:spLocks noGrp="1"/>
          </p:cNvSpPr>
          <p:nvPr>
            <p:ph idx="1"/>
          </p:nvPr>
        </p:nvSpPr>
        <p:spPr/>
        <p:txBody>
          <a:bodyPr>
            <a:normAutofit/>
          </a:bodyPr>
          <a:lstStyle/>
          <a:p>
            <a:r>
              <a:rPr lang="en-US" sz="3200" dirty="0" smtClean="0"/>
              <a:t>Ideation session generated ideas for apps and ideas for program-specific updates</a:t>
            </a:r>
          </a:p>
          <a:p>
            <a:r>
              <a:rPr lang="en-US" sz="3200" dirty="0" smtClean="0"/>
              <a:t>Outside perspectives showed us interesting alternatives:</a:t>
            </a:r>
          </a:p>
          <a:p>
            <a:pPr lvl="1"/>
            <a:r>
              <a:rPr lang="en-US" sz="2800" dirty="0" smtClean="0"/>
              <a:t>Commuting through state park trails</a:t>
            </a:r>
          </a:p>
          <a:p>
            <a:pPr lvl="1"/>
            <a:r>
              <a:rPr lang="en-US" sz="2800" dirty="0" smtClean="0"/>
              <a:t>Itinerary-building for tourists and visitors</a:t>
            </a:r>
          </a:p>
          <a:p>
            <a:r>
              <a:rPr lang="en-US" sz="3200" dirty="0" smtClean="0"/>
              <a:t>Non-contracted users offer less deferential feedback</a:t>
            </a:r>
          </a:p>
          <a:p>
            <a:pPr lvl="1"/>
            <a:r>
              <a:rPr lang="en-US" sz="2800" dirty="0" smtClean="0"/>
              <a:t>They’re not trying to please us</a:t>
            </a:r>
            <a:endParaRPr lang="en-US" sz="2800" dirty="0"/>
          </a:p>
        </p:txBody>
      </p:sp>
    </p:spTree>
    <p:extLst>
      <p:ext uri="{BB962C8B-B14F-4D97-AF65-F5344CB8AC3E}">
        <p14:creationId xmlns:p14="http://schemas.microsoft.com/office/powerpoint/2010/main" val="2032063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4000" b="-5000"/>
          </a:stretch>
        </a:blipFill>
        <a:effectLst/>
      </p:bgPr>
    </p:bg>
    <p:spTree>
      <p:nvGrpSpPr>
        <p:cNvPr id="1" name=""/>
        <p:cNvGrpSpPr/>
        <p:nvPr/>
      </p:nvGrpSpPr>
      <p:grpSpPr>
        <a:xfrm>
          <a:off x="0" y="0"/>
          <a:ext cx="0" cy="0"/>
          <a:chOff x="0" y="0"/>
          <a:chExt cx="0" cy="0"/>
        </a:xfrm>
      </p:grpSpPr>
      <p:sp>
        <p:nvSpPr>
          <p:cNvPr id="7" name="Content Placeholder 2"/>
          <p:cNvSpPr>
            <a:spLocks noGrp="1"/>
          </p:cNvSpPr>
          <p:nvPr>
            <p:ph idx="1"/>
          </p:nvPr>
        </p:nvSpPr>
        <p:spPr>
          <a:xfrm>
            <a:off x="838200" y="2470483"/>
            <a:ext cx="10515600" cy="4026569"/>
          </a:xfrm>
        </p:spPr>
        <p:txBody>
          <a:bodyPr>
            <a:noAutofit/>
          </a:bodyPr>
          <a:lstStyle/>
          <a:p>
            <a:r>
              <a:rPr lang="en-US" sz="3200" b="1" dirty="0" smtClean="0">
                <a:solidFill>
                  <a:schemeClr val="bg1"/>
                </a:solidFill>
                <a:effectLst>
                  <a:outerShdw blurRad="38100" dist="38100" dir="2700000" algn="tl">
                    <a:srgbClr val="000000">
                      <a:alpha val="43137"/>
                    </a:srgbClr>
                  </a:outerShdw>
                </a:effectLst>
              </a:rPr>
              <a:t>It’s easy to get some people excited about modern web sites and open data</a:t>
            </a:r>
          </a:p>
          <a:p>
            <a:r>
              <a:rPr lang="en-US" sz="3200" b="1" dirty="0" smtClean="0">
                <a:solidFill>
                  <a:schemeClr val="bg1"/>
                </a:solidFill>
                <a:effectLst>
                  <a:outerShdw blurRad="38100" dist="38100" dir="2700000" algn="tl">
                    <a:srgbClr val="000000">
                      <a:alpha val="43137"/>
                    </a:srgbClr>
                  </a:outerShdw>
                </a:effectLst>
              </a:rPr>
              <a:t>It’s harder to get the rank and file and general staff on board</a:t>
            </a:r>
          </a:p>
          <a:p>
            <a:r>
              <a:rPr lang="en-US" sz="3200" b="1" dirty="0" smtClean="0">
                <a:solidFill>
                  <a:schemeClr val="bg1"/>
                </a:solidFill>
                <a:effectLst>
                  <a:outerShdw blurRad="38100" dist="38100" dir="2700000" algn="tl">
                    <a:srgbClr val="000000">
                      <a:alpha val="43137"/>
                    </a:srgbClr>
                  </a:outerShdw>
                </a:effectLst>
              </a:rPr>
              <a:t>“Organizational Change Management” needs to be more than just a buzzword</a:t>
            </a:r>
          </a:p>
          <a:p>
            <a:r>
              <a:rPr lang="en-US" sz="3200" b="1" dirty="0" smtClean="0">
                <a:solidFill>
                  <a:schemeClr val="bg1"/>
                </a:solidFill>
                <a:effectLst>
                  <a:outerShdw blurRad="38100" dist="38100" dir="2700000" algn="tl">
                    <a:srgbClr val="000000">
                      <a:alpha val="43137"/>
                    </a:srgbClr>
                  </a:outerShdw>
                </a:effectLst>
              </a:rPr>
              <a:t>“But we’ve always done it this way” can be more</a:t>
            </a:r>
            <a:r>
              <a:rPr lang="en-US" sz="3200" b="1" dirty="0">
                <a:solidFill>
                  <a:schemeClr val="bg1"/>
                </a:solidFill>
                <a:effectLst>
                  <a:outerShdw blurRad="38100" dist="38100" dir="2700000" algn="tl">
                    <a:srgbClr val="000000">
                      <a:alpha val="43137"/>
                    </a:srgbClr>
                  </a:outerShdw>
                </a:effectLst>
              </a:rPr>
              <a:t> </a:t>
            </a:r>
            <a:r>
              <a:rPr lang="en-US" sz="3200" b="1" dirty="0" smtClean="0">
                <a:solidFill>
                  <a:schemeClr val="bg1"/>
                </a:solidFill>
                <a:effectLst>
                  <a:outerShdw blurRad="38100" dist="38100" dir="2700000" algn="tl">
                    <a:srgbClr val="000000">
                      <a:alpha val="43137"/>
                    </a:srgbClr>
                  </a:outerShdw>
                </a:effectLst>
              </a:rPr>
              <a:t/>
            </a:r>
            <a:br>
              <a:rPr lang="en-US" sz="3200" b="1" dirty="0" smtClean="0">
                <a:solidFill>
                  <a:schemeClr val="bg1"/>
                </a:solidFill>
                <a:effectLst>
                  <a:outerShdw blurRad="38100" dist="38100" dir="2700000" algn="tl">
                    <a:srgbClr val="000000">
                      <a:alpha val="43137"/>
                    </a:srgbClr>
                  </a:outerShdw>
                </a:effectLst>
              </a:rPr>
            </a:br>
            <a:r>
              <a:rPr lang="en-US" sz="3200" b="1" dirty="0" smtClean="0">
                <a:solidFill>
                  <a:schemeClr val="bg1"/>
                </a:solidFill>
                <a:effectLst>
                  <a:outerShdw blurRad="38100" dist="38100" dir="2700000" algn="tl">
                    <a:srgbClr val="000000">
                      <a:alpha val="43137"/>
                    </a:srgbClr>
                  </a:outerShdw>
                </a:effectLst>
              </a:rPr>
              <a:t>powerful than you think</a:t>
            </a:r>
            <a:endParaRPr lang="en-US" sz="32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647699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3000" b="-3000"/>
          </a:stretch>
        </a:blipFill>
        <a:effectLst/>
      </p:bgPr>
    </p:bg>
    <p:spTree>
      <p:nvGrpSpPr>
        <p:cNvPr id="1" name=""/>
        <p:cNvGrpSpPr/>
        <p:nvPr/>
      </p:nvGrpSpPr>
      <p:grpSpPr>
        <a:xfrm>
          <a:off x="0" y="0"/>
          <a:ext cx="0" cy="0"/>
          <a:chOff x="0" y="0"/>
          <a:chExt cx="0" cy="0"/>
        </a:xfrm>
      </p:grpSpPr>
      <p:sp>
        <p:nvSpPr>
          <p:cNvPr id="4" name="Content Placeholder 2"/>
          <p:cNvSpPr>
            <a:spLocks noGrp="1"/>
          </p:cNvSpPr>
          <p:nvPr>
            <p:ph idx="1"/>
          </p:nvPr>
        </p:nvSpPr>
        <p:spPr>
          <a:xfrm>
            <a:off x="838200" y="481263"/>
            <a:ext cx="10515600" cy="3642310"/>
          </a:xfrm>
        </p:spPr>
        <p:txBody>
          <a:bodyPr>
            <a:normAutofit/>
          </a:bodyPr>
          <a:lstStyle/>
          <a:p>
            <a:pPr marL="0" indent="0">
              <a:buNone/>
            </a:pPr>
            <a:r>
              <a:rPr lang="en-US" sz="3200" b="1" dirty="0">
                <a:solidFill>
                  <a:schemeClr val="bg1"/>
                </a:solidFill>
                <a:effectLst>
                  <a:outerShdw blurRad="38100" dist="38100" dir="2700000" algn="tl">
                    <a:srgbClr val="000000">
                      <a:alpha val="43137"/>
                    </a:srgbClr>
                  </a:outerShdw>
                </a:effectLst>
              </a:rPr>
              <a:t>“I’m interested in somehow sharing our data but am hesitant to what </a:t>
            </a:r>
            <a:r>
              <a:rPr lang="en-US" sz="3200" b="1" dirty="0" smtClean="0">
                <a:solidFill>
                  <a:schemeClr val="bg1"/>
                </a:solidFill>
                <a:effectLst>
                  <a:outerShdw blurRad="38100" dist="38100" dir="2700000" algn="tl">
                    <a:srgbClr val="000000">
                      <a:alpha val="43137"/>
                    </a:srgbClr>
                  </a:outerShdw>
                </a:effectLst>
              </a:rPr>
              <a:t>extent </a:t>
            </a:r>
            <a:r>
              <a:rPr lang="en-US" sz="3200" b="1" dirty="0">
                <a:solidFill>
                  <a:schemeClr val="bg1"/>
                </a:solidFill>
                <a:effectLst>
                  <a:outerShdw blurRad="38100" dist="38100" dir="2700000" algn="tl">
                    <a:srgbClr val="000000">
                      <a:alpha val="43137"/>
                    </a:srgbClr>
                  </a:outerShdw>
                </a:effectLst>
              </a:rPr>
              <a:t>we share it as we still like to have some control over what data we share.  For instance we don’t necessarily want the raw data set out there for anyone to grab without our consent and/or knowledge</a:t>
            </a:r>
            <a:r>
              <a:rPr lang="en-US" sz="3200" b="1" dirty="0" smtClean="0">
                <a:solidFill>
                  <a:schemeClr val="bg1"/>
                </a:solidFill>
                <a:effectLst>
                  <a:outerShdw blurRad="38100" dist="38100" dir="2700000" algn="tl">
                    <a:srgbClr val="000000">
                      <a:alpha val="43137"/>
                    </a:srgbClr>
                  </a:outerShdw>
                </a:effectLst>
              </a:rPr>
              <a:t>.” </a:t>
            </a:r>
            <a:endParaRPr lang="en-US" sz="32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6670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b="-75000"/>
          </a:stretch>
        </a:blipFill>
        <a:effectLst/>
      </p:bgPr>
    </p:bg>
    <p:spTree>
      <p:nvGrpSpPr>
        <p:cNvPr id="1" name=""/>
        <p:cNvGrpSpPr/>
        <p:nvPr/>
      </p:nvGrpSpPr>
      <p:grpSpPr>
        <a:xfrm>
          <a:off x="0" y="0"/>
          <a:ext cx="0" cy="0"/>
          <a:chOff x="0" y="0"/>
          <a:chExt cx="0" cy="0"/>
        </a:xfrm>
      </p:grpSpPr>
      <p:sp>
        <p:nvSpPr>
          <p:cNvPr id="4" name="Content Placeholder 2"/>
          <p:cNvSpPr>
            <a:spLocks noGrp="1"/>
          </p:cNvSpPr>
          <p:nvPr>
            <p:ph idx="1"/>
          </p:nvPr>
        </p:nvSpPr>
        <p:spPr>
          <a:xfrm>
            <a:off x="838200" y="417093"/>
            <a:ext cx="10515600" cy="4026569"/>
          </a:xfrm>
        </p:spPr>
        <p:txBody>
          <a:bodyPr>
            <a:noAutofit/>
          </a:bodyPr>
          <a:lstStyle/>
          <a:p>
            <a:r>
              <a:rPr lang="en-US" sz="3200" b="1" dirty="0" smtClean="0">
                <a:effectLst>
                  <a:outerShdw blurRad="38100" dist="38100" dir="2700000" algn="tl">
                    <a:srgbClr val="000000">
                      <a:alpha val="43137"/>
                    </a:srgbClr>
                  </a:outerShdw>
                </a:effectLst>
              </a:rPr>
              <a:t>Open Data needs to be a fundamental part of our data infrastructure</a:t>
            </a:r>
          </a:p>
          <a:p>
            <a:r>
              <a:rPr lang="en-US" sz="3200" b="1" dirty="0" smtClean="0">
                <a:effectLst>
                  <a:outerShdw blurRad="38100" dist="38100" dir="2700000" algn="tl">
                    <a:srgbClr val="000000">
                      <a:alpha val="43137"/>
                    </a:srgbClr>
                  </a:outerShdw>
                </a:effectLst>
              </a:rPr>
              <a:t>Open Data needs to be a fundamental part of our organizational culture</a:t>
            </a:r>
          </a:p>
          <a:p>
            <a:r>
              <a:rPr lang="en-US" sz="3200" b="1" dirty="0" smtClean="0">
                <a:effectLst>
                  <a:outerShdw blurRad="38100" dist="38100" dir="2700000" algn="tl">
                    <a:srgbClr val="000000">
                      <a:alpha val="43137"/>
                    </a:srgbClr>
                  </a:outerShdw>
                </a:effectLst>
              </a:rPr>
              <a:t>We need to integrate data and information into our websites and applications</a:t>
            </a:r>
          </a:p>
          <a:p>
            <a:r>
              <a:rPr lang="en-US" sz="3200" b="1" dirty="0" smtClean="0">
                <a:effectLst>
                  <a:outerShdw blurRad="38100" dist="38100" dir="2700000" algn="tl">
                    <a:srgbClr val="000000">
                      <a:alpha val="43137"/>
                    </a:srgbClr>
                  </a:outerShdw>
                </a:effectLst>
              </a:rPr>
              <a:t>We can use the same data to help guide agency management</a:t>
            </a:r>
            <a:endParaRPr lang="en-US"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601380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332747" y="3549316"/>
            <a:ext cx="3080085" cy="400110"/>
          </a:xfrm>
          <a:prstGeom prst="rect">
            <a:avLst/>
          </a:prstGeom>
          <a:noFill/>
        </p:spPr>
        <p:txBody>
          <a:bodyPr wrap="square" rtlCol="0">
            <a:spAutoFit/>
          </a:bodyPr>
          <a:lstStyle/>
          <a:p>
            <a:r>
              <a:rPr lang="en-US" sz="2000" b="1" dirty="0" smtClean="0">
                <a:solidFill>
                  <a:schemeClr val="bg1"/>
                </a:solidFill>
                <a:effectLst>
                  <a:outerShdw blurRad="38100" dist="38100" dir="2700000" algn="tl">
                    <a:srgbClr val="000000">
                      <a:alpha val="43137"/>
                    </a:srgbClr>
                  </a:outerShdw>
                </a:effectLst>
              </a:rPr>
              <a:t>We’ll keep trying</a:t>
            </a:r>
            <a:endParaRPr lang="en-US" sz="2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712421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b="66113"/>
          <a:stretch/>
        </p:blipFill>
        <p:spPr>
          <a:xfrm>
            <a:off x="1694073" y="415727"/>
            <a:ext cx="2525000" cy="6283837"/>
          </a:xfrm>
          <a:prstGeom prst="rect">
            <a:avLst/>
          </a:prstGeom>
        </p:spPr>
      </p:pic>
      <p:pic>
        <p:nvPicPr>
          <p:cNvPr id="5" name="Picture 4"/>
          <p:cNvPicPr>
            <a:picLocks noChangeAspect="1"/>
          </p:cNvPicPr>
          <p:nvPr/>
        </p:nvPicPr>
        <p:blipFill rotWithShape="1">
          <a:blip r:embed="rId3"/>
          <a:srcRect t="35598" b="31583"/>
          <a:stretch/>
        </p:blipFill>
        <p:spPr>
          <a:xfrm>
            <a:off x="4785814" y="415727"/>
            <a:ext cx="2609596" cy="6289780"/>
          </a:xfrm>
          <a:prstGeom prst="rect">
            <a:avLst/>
          </a:prstGeom>
        </p:spPr>
      </p:pic>
      <p:pic>
        <p:nvPicPr>
          <p:cNvPr id="6" name="Picture 5"/>
          <p:cNvPicPr>
            <a:picLocks noChangeAspect="1"/>
          </p:cNvPicPr>
          <p:nvPr/>
        </p:nvPicPr>
        <p:blipFill rotWithShape="1">
          <a:blip r:embed="rId3"/>
          <a:srcRect t="66878"/>
          <a:stretch/>
        </p:blipFill>
        <p:spPr>
          <a:xfrm>
            <a:off x="7813387" y="415727"/>
            <a:ext cx="2581896" cy="6280371"/>
          </a:xfrm>
          <a:prstGeom prst="rect">
            <a:avLst/>
          </a:prstGeom>
        </p:spPr>
      </p:pic>
    </p:spTree>
    <p:extLst>
      <p:ext uri="{BB962C8B-B14F-4D97-AF65-F5344CB8AC3E}">
        <p14:creationId xmlns:p14="http://schemas.microsoft.com/office/powerpoint/2010/main" val="31810920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childTnLst>
                          </p:cTn>
                        </p:par>
                        <p:par>
                          <p:cTn id="8" fill="hold">
                            <p:stCondLst>
                              <p:cond delay="2000"/>
                            </p:stCondLst>
                            <p:childTnLst>
                              <p:par>
                                <p:cTn id="9" presetID="10" presetClass="entr" presetSubtype="0" fill="hold" nodeType="afterEffect">
                                  <p:stCondLst>
                                    <p:cond delay="5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r="-4000" b="-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Delaware Open Data Portal</a:t>
            </a:r>
            <a:endParaRPr lang="en-US" dirty="0"/>
          </a:p>
        </p:txBody>
      </p:sp>
      <p:sp>
        <p:nvSpPr>
          <p:cNvPr id="3" name="Content Placeholder 2"/>
          <p:cNvSpPr>
            <a:spLocks noGrp="1"/>
          </p:cNvSpPr>
          <p:nvPr>
            <p:ph idx="1"/>
          </p:nvPr>
        </p:nvSpPr>
        <p:spPr>
          <a:effectLst/>
        </p:spPr>
        <p:txBody>
          <a:bodyPr>
            <a:normAutofit/>
          </a:bodyPr>
          <a:lstStyle/>
          <a:p>
            <a:r>
              <a:rPr lang="en-US" sz="3200" b="1" dirty="0" smtClean="0"/>
              <a:t>Grew from agency responses to transparency scorecards</a:t>
            </a:r>
          </a:p>
          <a:p>
            <a:r>
              <a:rPr lang="en-US" sz="3200" b="1" dirty="0" smtClean="0"/>
              <a:t>Established by Executive Order</a:t>
            </a:r>
          </a:p>
          <a:p>
            <a:pPr marL="0" indent="0">
              <a:buNone/>
            </a:pPr>
            <a:endParaRPr lang="en-US" sz="3200" b="1" dirty="0" smtClean="0">
              <a:effectLst>
                <a:outerShdw blurRad="50800" dist="38100" dir="8100000" algn="tr" rotWithShape="0">
                  <a:prstClr val="black">
                    <a:alpha val="40000"/>
                  </a:prstClr>
                </a:outerShdw>
              </a:effectLst>
            </a:endParaRPr>
          </a:p>
          <a:p>
            <a:r>
              <a:rPr lang="en-US" sz="3200" b="1" dirty="0" smtClean="0">
                <a:solidFill>
                  <a:schemeClr val="bg1"/>
                </a:solidFill>
                <a:effectLst>
                  <a:outerShdw blurRad="38100" dist="38100" dir="2700000" algn="tl">
                    <a:srgbClr val="000000">
                      <a:alpha val="43137"/>
                    </a:srgbClr>
                  </a:outerShdw>
                </a:effectLst>
              </a:rPr>
              <a:t>Governed by an Open Data Council</a:t>
            </a:r>
          </a:p>
          <a:p>
            <a:r>
              <a:rPr lang="en-US" sz="3200" b="1" dirty="0" smtClean="0">
                <a:solidFill>
                  <a:schemeClr val="bg1"/>
                </a:solidFill>
                <a:effectLst>
                  <a:outerShdw blurRad="50800" dist="38100" dir="8100000" algn="tr" rotWithShape="0">
                    <a:schemeClr val="tx1">
                      <a:alpha val="40000"/>
                    </a:schemeClr>
                  </a:outerShdw>
                </a:effectLst>
              </a:rPr>
              <a:t>Linked to state checkbook</a:t>
            </a:r>
            <a:br>
              <a:rPr lang="en-US" sz="3200" b="1" dirty="0" smtClean="0">
                <a:solidFill>
                  <a:schemeClr val="bg1"/>
                </a:solidFill>
                <a:effectLst>
                  <a:outerShdw blurRad="50800" dist="38100" dir="8100000" algn="tr" rotWithShape="0">
                    <a:schemeClr val="tx1">
                      <a:alpha val="40000"/>
                    </a:schemeClr>
                  </a:outerShdw>
                </a:effectLst>
              </a:rPr>
            </a:br>
            <a:r>
              <a:rPr lang="en-US" sz="3200" b="1" dirty="0" smtClean="0">
                <a:solidFill>
                  <a:schemeClr val="bg1"/>
                </a:solidFill>
                <a:effectLst>
                  <a:outerShdw blurRad="50800" dist="38100" dir="8100000" algn="tr" rotWithShape="0">
                    <a:schemeClr val="tx1">
                      <a:alpha val="40000"/>
                    </a:schemeClr>
                  </a:outerShdw>
                </a:effectLst>
              </a:rPr>
              <a:t>and GIS data archive</a:t>
            </a:r>
          </a:p>
          <a:p>
            <a:pPr marL="0" indent="0">
              <a:buNone/>
            </a:pPr>
            <a:endParaRPr lang="en-US" sz="3200" dirty="0" smtClean="0">
              <a:solidFill>
                <a:schemeClr val="bg1"/>
              </a:solidFill>
              <a:effectLst>
                <a:outerShdw blurRad="50800" dist="38100" dir="8100000" algn="tr" rotWithShape="0">
                  <a:schemeClr val="tx1">
                    <a:alpha val="40000"/>
                  </a:schemeClr>
                </a:outerShdw>
              </a:effectLst>
            </a:endParaRPr>
          </a:p>
          <a:p>
            <a:pPr marL="0" indent="0">
              <a:buNone/>
            </a:pPr>
            <a:endParaRPr lang="en-US" sz="3200" dirty="0" smtClean="0">
              <a:effectLst>
                <a:outerShdw blurRad="50800" dist="38100" dir="8100000" algn="tr" rotWithShape="0">
                  <a:prstClr val="black">
                    <a:alpha val="40000"/>
                  </a:prstClr>
                </a:outerShdw>
              </a:effectLst>
            </a:endParaRPr>
          </a:p>
          <a:p>
            <a:pPr marL="0" indent="0">
              <a:buNone/>
            </a:pPr>
            <a:endParaRPr lang="en-US" sz="3200" dirty="0">
              <a:effectLst>
                <a:outerShdw blurRad="50800" dist="38100" dir="8100000" algn="tr" rotWithShape="0">
                  <a:prstClr val="black">
                    <a:alpha val="40000"/>
                  </a:prstClr>
                </a:outerShdw>
              </a:effectLst>
            </a:endParaRPr>
          </a:p>
        </p:txBody>
      </p:sp>
    </p:spTree>
    <p:extLst>
      <p:ext uri="{BB962C8B-B14F-4D97-AF65-F5344CB8AC3E}">
        <p14:creationId xmlns:p14="http://schemas.microsoft.com/office/powerpoint/2010/main" val="34024090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data.delaware.gov</a:t>
            </a:r>
            <a:endParaRPr lang="en-US" dirty="0"/>
          </a:p>
        </p:txBody>
      </p:sp>
      <p:sp>
        <p:nvSpPr>
          <p:cNvPr id="3" name="Content Placeholder 2"/>
          <p:cNvSpPr>
            <a:spLocks noGrp="1"/>
          </p:cNvSpPr>
          <p:nvPr>
            <p:ph idx="1"/>
          </p:nvPr>
        </p:nvSpPr>
        <p:spPr>
          <a:xfrm>
            <a:off x="838200" y="1825625"/>
            <a:ext cx="5257800" cy="4351338"/>
          </a:xfrm>
        </p:spPr>
        <p:txBody>
          <a:bodyPr/>
          <a:lstStyle/>
          <a:p>
            <a:r>
              <a:rPr lang="en-US" sz="3200" b="1" dirty="0" smtClean="0"/>
              <a:t>Launched October 2016</a:t>
            </a:r>
          </a:p>
          <a:p>
            <a:r>
              <a:rPr lang="en-US" sz="3200" b="1" dirty="0"/>
              <a:t>54 </a:t>
            </a:r>
            <a:r>
              <a:rPr lang="en-US" sz="3200" b="1" dirty="0" smtClean="0"/>
              <a:t>Datasets</a:t>
            </a:r>
            <a:endParaRPr lang="en-US" sz="3200" b="1" dirty="0"/>
          </a:p>
          <a:p>
            <a:r>
              <a:rPr lang="en-US" sz="3200" b="1" dirty="0"/>
              <a:t>38 </a:t>
            </a:r>
            <a:r>
              <a:rPr lang="en-US" sz="3200" b="1" dirty="0" smtClean="0"/>
              <a:t>Charts</a:t>
            </a:r>
            <a:endParaRPr lang="en-US" sz="3200" b="1" dirty="0"/>
          </a:p>
          <a:p>
            <a:r>
              <a:rPr lang="en-US" sz="3200" b="1" dirty="0" smtClean="0"/>
              <a:t>42 Filtered </a:t>
            </a:r>
            <a:r>
              <a:rPr lang="en-US" sz="3200" b="1" dirty="0"/>
              <a:t>views</a:t>
            </a:r>
          </a:p>
          <a:p>
            <a:r>
              <a:rPr lang="en-US" sz="3200" b="1" dirty="0" smtClean="0"/>
              <a:t>44 Maps</a:t>
            </a:r>
            <a:endParaRPr lang="en-US" sz="3200" b="1" dirty="0"/>
          </a:p>
          <a:p>
            <a:endParaRPr lang="en-US" dirty="0"/>
          </a:p>
        </p:txBody>
      </p:sp>
      <p:pic>
        <p:nvPicPr>
          <p:cNvPr id="1026" name="Picture 2" descr="data.delaware.go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82050" y="694530"/>
            <a:ext cx="2571750" cy="666751"/>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a:xfrm>
            <a:off x="6096000" y="1825625"/>
            <a:ext cx="52578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dirty="0" smtClean="0"/>
              <a:t>19 Environmental datasets</a:t>
            </a:r>
          </a:p>
          <a:p>
            <a:r>
              <a:rPr lang="en-US" sz="3200" b="1" dirty="0" smtClean="0"/>
              <a:t>50 more “on deck”</a:t>
            </a:r>
          </a:p>
          <a:p>
            <a:r>
              <a:rPr lang="en-US" sz="3200" b="1" dirty="0" smtClean="0"/>
              <a:t>Filtered views integrated with web site</a:t>
            </a:r>
          </a:p>
          <a:p>
            <a:r>
              <a:rPr lang="en-US" sz="3200" b="1" dirty="0" smtClean="0"/>
              <a:t>Data and charts used in published Environmental Perspectives stories</a:t>
            </a:r>
          </a:p>
          <a:p>
            <a:endParaRPr lang="en-US" dirty="0"/>
          </a:p>
        </p:txBody>
      </p:sp>
    </p:spTree>
    <p:extLst>
      <p:ext uri="{BB962C8B-B14F-4D97-AF65-F5344CB8AC3E}">
        <p14:creationId xmlns:p14="http://schemas.microsoft.com/office/powerpoint/2010/main" val="28986898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7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7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Environmental Data (so Far)</a:t>
            </a:r>
            <a:endParaRPr lang="en-US" dirty="0"/>
          </a:p>
        </p:txBody>
      </p:sp>
      <p:sp>
        <p:nvSpPr>
          <p:cNvPr id="3" name="Content Placeholder 2"/>
          <p:cNvSpPr>
            <a:spLocks noGrp="1"/>
          </p:cNvSpPr>
          <p:nvPr>
            <p:ph idx="1"/>
          </p:nvPr>
        </p:nvSpPr>
        <p:spPr>
          <a:xfrm>
            <a:off x="838200" y="1825624"/>
            <a:ext cx="10515600" cy="3107323"/>
          </a:xfrm>
        </p:spPr>
        <p:txBody>
          <a:bodyPr>
            <a:normAutofit/>
          </a:bodyPr>
          <a:lstStyle/>
          <a:p>
            <a:r>
              <a:rPr lang="en-US" sz="3200" b="1" dirty="0">
                <a:effectLst>
                  <a:outerShdw blurRad="38100" dist="38100" dir="2700000" algn="tl">
                    <a:srgbClr val="000000">
                      <a:alpha val="43137"/>
                    </a:srgbClr>
                  </a:outerShdw>
                </a:effectLst>
              </a:rPr>
              <a:t>Freshwater Pond Fish Community Surveys</a:t>
            </a:r>
          </a:p>
          <a:p>
            <a:r>
              <a:rPr lang="en-US" sz="3200" b="1" dirty="0">
                <a:effectLst>
                  <a:outerShdw blurRad="38100" dist="38100" dir="2700000" algn="tl">
                    <a:srgbClr val="000000">
                      <a:alpha val="43137"/>
                    </a:srgbClr>
                  </a:outerShdw>
                </a:effectLst>
              </a:rPr>
              <a:t>Horseshoe Crab Spawning Survey</a:t>
            </a:r>
          </a:p>
          <a:p>
            <a:r>
              <a:rPr lang="en-US" sz="3200" b="1" dirty="0">
                <a:effectLst>
                  <a:outerShdw blurRad="38100" dist="38100" dir="2700000" algn="tl">
                    <a:srgbClr val="000000">
                      <a:alpha val="43137"/>
                    </a:srgbClr>
                  </a:outerShdw>
                </a:effectLst>
              </a:rPr>
              <a:t>Aerial Waterfowl Survey Data</a:t>
            </a:r>
          </a:p>
          <a:p>
            <a:r>
              <a:rPr lang="en-US" sz="3200" b="1" dirty="0" smtClean="0">
                <a:effectLst>
                  <a:outerShdw blurRad="38100" dist="38100" dir="2700000" algn="tl">
                    <a:srgbClr val="000000">
                      <a:alpha val="43137"/>
                    </a:srgbClr>
                  </a:outerShdw>
                </a:effectLst>
              </a:rPr>
              <a:t>Delaware </a:t>
            </a:r>
            <a:r>
              <a:rPr lang="en-US" sz="3200" b="1" dirty="0">
                <a:effectLst>
                  <a:outerShdw blurRad="38100" dist="38100" dir="2700000" algn="tl">
                    <a:srgbClr val="000000">
                      <a:alpha val="43137"/>
                    </a:srgbClr>
                  </a:outerShdw>
                </a:effectLst>
              </a:rPr>
              <a:t>Natural Areas</a:t>
            </a:r>
          </a:p>
          <a:p>
            <a:r>
              <a:rPr lang="en-US" sz="3200" b="1" dirty="0">
                <a:effectLst>
                  <a:outerShdw blurRad="38100" dist="38100" dir="2700000" algn="tl">
                    <a:srgbClr val="000000">
                      <a:alpha val="43137"/>
                    </a:srgbClr>
                  </a:outerShdw>
                </a:effectLst>
              </a:rPr>
              <a:t>Open Space Program Land </a:t>
            </a:r>
            <a:r>
              <a:rPr lang="en-US" sz="3200" b="1" dirty="0" smtClean="0">
                <a:effectLst>
                  <a:outerShdw blurRad="38100" dist="38100" dir="2700000" algn="tl">
                    <a:srgbClr val="000000">
                      <a:alpha val="43137"/>
                    </a:srgbClr>
                  </a:outerShdw>
                </a:effectLst>
              </a:rPr>
              <a:t>Inventory</a:t>
            </a:r>
            <a:endParaRPr lang="en-US"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878798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7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Environmental Data (so Far)</a:t>
            </a:r>
            <a:endParaRPr lang="en-US" dirty="0"/>
          </a:p>
        </p:txBody>
      </p:sp>
      <p:sp>
        <p:nvSpPr>
          <p:cNvPr id="3" name="Content Placeholder 2"/>
          <p:cNvSpPr>
            <a:spLocks noGrp="1"/>
          </p:cNvSpPr>
          <p:nvPr>
            <p:ph idx="1"/>
          </p:nvPr>
        </p:nvSpPr>
        <p:spPr>
          <a:xfrm>
            <a:off x="838200" y="1825624"/>
            <a:ext cx="10515600" cy="3107323"/>
          </a:xfrm>
        </p:spPr>
        <p:txBody>
          <a:bodyPr>
            <a:normAutofit/>
          </a:bodyPr>
          <a:lstStyle/>
          <a:p>
            <a:r>
              <a:rPr lang="en-US" sz="3200" b="1" dirty="0">
                <a:effectLst>
                  <a:outerShdw blurRad="38100" dist="38100" dir="2700000" algn="tl">
                    <a:srgbClr val="000000">
                      <a:alpha val="43137"/>
                    </a:srgbClr>
                  </a:outerShdw>
                </a:effectLst>
              </a:rPr>
              <a:t>Recreational Water Advisories</a:t>
            </a:r>
          </a:p>
          <a:p>
            <a:r>
              <a:rPr lang="en-US" sz="3200" b="1" dirty="0">
                <a:effectLst>
                  <a:outerShdw blurRad="38100" dist="38100" dir="2700000" algn="tl">
                    <a:srgbClr val="000000">
                      <a:alpha val="43137"/>
                    </a:srgbClr>
                  </a:outerShdw>
                </a:effectLst>
              </a:rPr>
              <a:t>DNREC Events</a:t>
            </a:r>
          </a:p>
          <a:p>
            <a:r>
              <a:rPr lang="en-US" sz="3200" b="1" dirty="0">
                <a:effectLst>
                  <a:outerShdw blurRad="38100" dist="38100" dir="2700000" algn="tl">
                    <a:srgbClr val="000000">
                      <a:alpha val="43137"/>
                    </a:srgbClr>
                  </a:outerShdw>
                </a:effectLst>
              </a:rPr>
              <a:t>State Park Programs</a:t>
            </a:r>
          </a:p>
          <a:p>
            <a:r>
              <a:rPr lang="en-US" sz="3200" b="1" dirty="0">
                <a:effectLst>
                  <a:outerShdw blurRad="38100" dist="38100" dir="2700000" algn="tl">
                    <a:srgbClr val="000000">
                      <a:alpha val="43137"/>
                    </a:srgbClr>
                  </a:outerShdw>
                </a:effectLst>
              </a:rPr>
              <a:t>Grants for Weatherization Services</a:t>
            </a:r>
          </a:p>
          <a:p>
            <a:r>
              <a:rPr lang="en-US" sz="3200" b="1" dirty="0">
                <a:effectLst>
                  <a:outerShdw blurRad="38100" dist="38100" dir="2700000" algn="tl">
                    <a:srgbClr val="000000">
                      <a:alpha val="43137"/>
                    </a:srgbClr>
                  </a:outerShdw>
                </a:effectLst>
              </a:rPr>
              <a:t>Green Energy Program Grants</a:t>
            </a:r>
          </a:p>
        </p:txBody>
      </p:sp>
    </p:spTree>
    <p:extLst>
      <p:ext uri="{BB962C8B-B14F-4D97-AF65-F5344CB8AC3E}">
        <p14:creationId xmlns:p14="http://schemas.microsoft.com/office/powerpoint/2010/main" val="39665382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7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Environmental Data (so Far)</a:t>
            </a:r>
            <a:endParaRPr lang="en-US" dirty="0"/>
          </a:p>
        </p:txBody>
      </p:sp>
      <p:sp>
        <p:nvSpPr>
          <p:cNvPr id="3" name="Content Placeholder 2"/>
          <p:cNvSpPr>
            <a:spLocks noGrp="1"/>
          </p:cNvSpPr>
          <p:nvPr>
            <p:ph idx="1"/>
          </p:nvPr>
        </p:nvSpPr>
        <p:spPr>
          <a:xfrm>
            <a:off x="838200" y="1825624"/>
            <a:ext cx="10515600" cy="3107323"/>
          </a:xfrm>
        </p:spPr>
        <p:txBody>
          <a:bodyPr>
            <a:normAutofit/>
          </a:bodyPr>
          <a:lstStyle/>
          <a:p>
            <a:r>
              <a:rPr lang="en-US" sz="3200" b="1" dirty="0">
                <a:effectLst>
                  <a:outerShdw blurRad="38100" dist="38100" dir="2700000" algn="tl">
                    <a:srgbClr val="000000">
                      <a:alpha val="43137"/>
                    </a:srgbClr>
                  </a:outerShdw>
                </a:effectLst>
              </a:rPr>
              <a:t>Rebates for Alternative-Fuel Vehicles</a:t>
            </a:r>
          </a:p>
          <a:p>
            <a:r>
              <a:rPr lang="en-US" sz="3200" b="1" dirty="0">
                <a:effectLst>
                  <a:outerShdw blurRad="38100" dist="38100" dir="2700000" algn="tl">
                    <a:srgbClr val="000000">
                      <a:alpha val="43137"/>
                    </a:srgbClr>
                  </a:outerShdw>
                </a:effectLst>
              </a:rPr>
              <a:t>Electric Vehicle Charging Equipment Rebates</a:t>
            </a:r>
          </a:p>
          <a:p>
            <a:r>
              <a:rPr lang="en-US" sz="3200" b="1" dirty="0">
                <a:effectLst>
                  <a:outerShdw blurRad="38100" dist="38100" dir="2700000" algn="tl">
                    <a:srgbClr val="000000">
                      <a:alpha val="43137"/>
                    </a:srgbClr>
                  </a:outerShdw>
                </a:effectLst>
              </a:rPr>
              <a:t>Condition of Non-Tidal Wetlands</a:t>
            </a:r>
          </a:p>
          <a:p>
            <a:r>
              <a:rPr lang="en-US" sz="3200" b="1" dirty="0">
                <a:effectLst>
                  <a:outerShdw blurRad="38100" dist="38100" dir="2700000" algn="tl">
                    <a:srgbClr val="000000">
                      <a:alpha val="43137"/>
                    </a:srgbClr>
                  </a:outerShdw>
                </a:effectLst>
              </a:rPr>
              <a:t>Storm Water Notices of Intent</a:t>
            </a:r>
          </a:p>
          <a:p>
            <a:r>
              <a:rPr lang="en-US" sz="3200" b="1" dirty="0">
                <a:effectLst>
                  <a:outerShdw blurRad="38100" dist="38100" dir="2700000" algn="tl">
                    <a:srgbClr val="000000">
                      <a:alpha val="43137"/>
                    </a:srgbClr>
                  </a:outerShdw>
                </a:effectLst>
              </a:rPr>
              <a:t>Well Permits</a:t>
            </a:r>
          </a:p>
        </p:txBody>
      </p:sp>
    </p:spTree>
    <p:extLst>
      <p:ext uri="{BB962C8B-B14F-4D97-AF65-F5344CB8AC3E}">
        <p14:creationId xmlns:p14="http://schemas.microsoft.com/office/powerpoint/2010/main" val="31109339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7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Environmental Data (so Far)</a:t>
            </a:r>
            <a:endParaRPr lang="en-US" dirty="0"/>
          </a:p>
        </p:txBody>
      </p:sp>
      <p:sp>
        <p:nvSpPr>
          <p:cNvPr id="3" name="Content Placeholder 2"/>
          <p:cNvSpPr>
            <a:spLocks noGrp="1"/>
          </p:cNvSpPr>
          <p:nvPr>
            <p:ph idx="1"/>
          </p:nvPr>
        </p:nvSpPr>
        <p:spPr>
          <a:xfrm>
            <a:off x="838200" y="1825624"/>
            <a:ext cx="10515600" cy="3444208"/>
          </a:xfrm>
        </p:spPr>
        <p:txBody>
          <a:bodyPr>
            <a:normAutofit/>
          </a:bodyPr>
          <a:lstStyle/>
          <a:p>
            <a:r>
              <a:rPr lang="en-US" sz="3200" b="1" dirty="0">
                <a:effectLst>
                  <a:outerShdw blurRad="38100" dist="38100" dir="2700000" algn="tl">
                    <a:srgbClr val="000000">
                      <a:alpha val="43137"/>
                    </a:srgbClr>
                  </a:outerShdw>
                </a:effectLst>
              </a:rPr>
              <a:t>Permitted Septic Systems</a:t>
            </a:r>
          </a:p>
          <a:p>
            <a:r>
              <a:rPr lang="en-US" sz="3200" b="1" dirty="0">
                <a:effectLst>
                  <a:outerShdw blurRad="38100" dist="38100" dir="2700000" algn="tl">
                    <a:srgbClr val="000000">
                      <a:alpha val="43137"/>
                    </a:srgbClr>
                  </a:outerShdw>
                </a:effectLst>
              </a:rPr>
              <a:t>On-Site Wastewater </a:t>
            </a:r>
            <a:r>
              <a:rPr lang="en-US" sz="3200" b="1" dirty="0" smtClean="0">
                <a:effectLst>
                  <a:outerShdw blurRad="38100" dist="38100" dir="2700000" algn="tl">
                    <a:srgbClr val="000000">
                      <a:alpha val="43137"/>
                    </a:srgbClr>
                  </a:outerShdw>
                </a:effectLst>
              </a:rPr>
              <a:t>Treatment and </a:t>
            </a:r>
            <a:r>
              <a:rPr lang="en-US" sz="3200" b="1" dirty="0">
                <a:effectLst>
                  <a:outerShdw blurRad="38100" dist="38100" dir="2700000" algn="tl">
                    <a:srgbClr val="000000">
                      <a:alpha val="43137"/>
                    </a:srgbClr>
                  </a:outerShdw>
                </a:effectLst>
              </a:rPr>
              <a:t>Disposal System Contractors</a:t>
            </a:r>
          </a:p>
          <a:p>
            <a:r>
              <a:rPr lang="en-US" sz="3200" b="1" dirty="0">
                <a:effectLst>
                  <a:outerShdw blurRad="38100" dist="38100" dir="2700000" algn="tl">
                    <a:srgbClr val="000000">
                      <a:alpha val="43137"/>
                    </a:srgbClr>
                  </a:outerShdw>
                </a:effectLst>
              </a:rPr>
              <a:t>Toxics Release Inventory</a:t>
            </a:r>
          </a:p>
          <a:p>
            <a:r>
              <a:rPr lang="en-US" sz="3200" b="1" dirty="0">
                <a:effectLst>
                  <a:outerShdw blurRad="38100" dist="38100" dir="2700000" algn="tl">
                    <a:srgbClr val="000000">
                      <a:alpha val="43137"/>
                    </a:srgbClr>
                  </a:outerShdw>
                </a:effectLst>
              </a:rPr>
              <a:t>Air Quality Monitoring Data</a:t>
            </a:r>
          </a:p>
        </p:txBody>
      </p:sp>
    </p:spTree>
    <p:extLst>
      <p:ext uri="{BB962C8B-B14F-4D97-AF65-F5344CB8AC3E}">
        <p14:creationId xmlns:p14="http://schemas.microsoft.com/office/powerpoint/2010/main" val="40257067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431</TotalTime>
  <Words>828</Words>
  <Application>Microsoft Office PowerPoint</Application>
  <PresentationFormat>Widescreen</PresentationFormat>
  <Paragraphs>137</Paragraphs>
  <Slides>26</Slides>
  <Notes>24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Franklin Gothic Book</vt:lpstr>
      <vt:lpstr>Franklin Gothic Medium</vt:lpstr>
      <vt:lpstr>Office Theme</vt:lpstr>
      <vt:lpstr>Adventures in Open Data</vt:lpstr>
      <vt:lpstr>“Post Everything Online”</vt:lpstr>
      <vt:lpstr>PowerPoint Presentation</vt:lpstr>
      <vt:lpstr>The Delaware Open Data Portal</vt:lpstr>
      <vt:lpstr>data.delaware.gov</vt:lpstr>
      <vt:lpstr>Environmental Data (so Far)</vt:lpstr>
      <vt:lpstr>Environmental Data (so Far)</vt:lpstr>
      <vt:lpstr>Environmental Data (so Far)</vt:lpstr>
      <vt:lpstr>Environmental Data (so Far)</vt:lpstr>
      <vt:lpstr>On Deck</vt:lpstr>
      <vt:lpstr>Self-Service FOIA</vt:lpstr>
      <vt:lpstr>Self-Service FOIA</vt:lpstr>
      <vt:lpstr>Self-Service FOIA</vt:lpstr>
      <vt:lpstr>Telling Stories</vt:lpstr>
      <vt:lpstr>PowerPoint Presentation</vt:lpstr>
      <vt:lpstr>PowerPoint Presentation</vt:lpstr>
      <vt:lpstr>PowerPoint Presentation</vt:lpstr>
      <vt:lpstr>PowerPoint Presentation</vt:lpstr>
      <vt:lpstr>Get Others to Use the Data</vt:lpstr>
      <vt:lpstr>Set a Challenge</vt:lpstr>
      <vt:lpstr>PowerPoint Presentation</vt:lpstr>
      <vt:lpstr>Lessons Learned</vt:lpstr>
      <vt:lpstr>PowerPoint Presentation</vt:lpstr>
      <vt:lpstr>PowerPoint Presentation</vt:lpstr>
      <vt:lpstr>PowerPoint Presentation</vt:lpstr>
      <vt:lpstr>PowerPoint Presentation</vt:lpstr>
    </vt:vector>
  </TitlesOfParts>
  <Company>State of Delaware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Adventures in Open Data</dc:title>
  <dc:creator>Mahaffie, Mike (DNREC)</dc:creator>
  <cp:lastModifiedBy>Mahaffie, Mike (DNREC)</cp:lastModifiedBy>
  <cp:revision>27</cp:revision>
  <cp:lastPrinted>2018-10-16T19:24:56Z</cp:lastPrinted>
  <dcterms:created xsi:type="dcterms:W3CDTF">2018-10-12T19:27:48Z</dcterms:created>
  <dcterms:modified xsi:type="dcterms:W3CDTF">2018-10-18T18:45:55Z</dcterms:modified>
</cp:coreProperties>
</file>