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04F72-8E47-4323-83BF-AEED4BDC63F0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6F735-FDF0-49AD-9472-7A1101284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7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6F735-FDF0-49AD-9472-7A1101284D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14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C55C6-380C-492E-93F8-11B07DE88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392" y="168563"/>
            <a:ext cx="10102788" cy="1863437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Open Data Programs:</a:t>
            </a:r>
            <a:br>
              <a:rPr lang="en-US" sz="6000" b="1" dirty="0">
                <a:solidFill>
                  <a:srgbClr val="002060"/>
                </a:solidFill>
              </a:rPr>
            </a:br>
            <a:r>
              <a:rPr lang="en-US" sz="6000" b="1" dirty="0">
                <a:solidFill>
                  <a:srgbClr val="002060"/>
                </a:solidFill>
              </a:rPr>
              <a:t>Definitions</a:t>
            </a:r>
            <a:endParaRPr lang="en-US" sz="6000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542AF-E602-454A-AF00-C298888D9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392" y="1964834"/>
            <a:ext cx="10457264" cy="473152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</a:rPr>
              <a:t>Opening up data is about making information accessible and usable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But what types of data?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For whom?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For what purposes?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How should it be made available?</a:t>
            </a:r>
          </a:p>
        </p:txBody>
      </p:sp>
    </p:spTree>
    <p:extLst>
      <p:ext uri="{BB962C8B-B14F-4D97-AF65-F5344CB8AC3E}">
        <p14:creationId xmlns:p14="http://schemas.microsoft.com/office/powerpoint/2010/main" val="2770857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E078-68E9-4BDB-8FDE-C30891D76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148" y="181663"/>
            <a:ext cx="8534400" cy="919168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Open Data</a:t>
            </a:r>
            <a:endParaRPr lang="en-US" sz="6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B7C52-5B4D-44B3-A4A6-567B0A5BE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1" y="1100831"/>
            <a:ext cx="11833933" cy="5521911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FFFF00"/>
                </a:solidFill>
              </a:rPr>
              <a:t>Wikipedia: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b="1" u="sng" dirty="0">
                <a:solidFill>
                  <a:schemeClr val="bg1"/>
                </a:solidFill>
              </a:rPr>
              <a:t>Some data </a:t>
            </a:r>
            <a:r>
              <a:rPr lang="en-US" sz="3000" b="1" dirty="0">
                <a:solidFill>
                  <a:schemeClr val="bg1"/>
                </a:solidFill>
              </a:rPr>
              <a:t>should be freely available to </a:t>
            </a:r>
            <a:r>
              <a:rPr lang="en-US" sz="3000" b="1" u="sng" dirty="0">
                <a:solidFill>
                  <a:schemeClr val="bg1"/>
                </a:solidFill>
              </a:rPr>
              <a:t>everyone</a:t>
            </a:r>
            <a:r>
              <a:rPr lang="en-US" sz="3000" b="1" dirty="0">
                <a:solidFill>
                  <a:schemeClr val="bg1"/>
                </a:solidFill>
              </a:rPr>
              <a:t> to use &amp; republish as they wish, </a:t>
            </a:r>
            <a:r>
              <a:rPr lang="en-US" sz="3000" b="1" u="sng" dirty="0">
                <a:solidFill>
                  <a:schemeClr val="bg1"/>
                </a:solidFill>
              </a:rPr>
              <a:t>without restrictions </a:t>
            </a:r>
            <a:r>
              <a:rPr lang="en-US" sz="3000" b="1" dirty="0">
                <a:solidFill>
                  <a:schemeClr val="bg1"/>
                </a:solidFill>
              </a:rPr>
              <a:t>from copyright, patents or other mechanisms of control.</a:t>
            </a:r>
          </a:p>
          <a:p>
            <a:r>
              <a:rPr lang="en-US" sz="3000" b="1" dirty="0" err="1">
                <a:solidFill>
                  <a:srgbClr val="FFFF00"/>
                </a:solidFill>
              </a:rPr>
              <a:t>Socrata</a:t>
            </a:r>
            <a:r>
              <a:rPr lang="en-US" sz="3000" b="1" dirty="0">
                <a:solidFill>
                  <a:srgbClr val="FFFF00"/>
                </a:solidFill>
              </a:rPr>
              <a:t>: </a:t>
            </a:r>
            <a:r>
              <a:rPr lang="en-US" sz="3000" b="1" dirty="0">
                <a:solidFill>
                  <a:schemeClr val="bg1"/>
                </a:solidFill>
              </a:rPr>
              <a:t>Making </a:t>
            </a:r>
            <a:r>
              <a:rPr lang="en-US" sz="3000" b="1" u="sng" dirty="0">
                <a:solidFill>
                  <a:schemeClr val="bg1"/>
                </a:solidFill>
              </a:rPr>
              <a:t>data that belongs to the public </a:t>
            </a:r>
            <a:r>
              <a:rPr lang="en-US" sz="3000" b="1" dirty="0">
                <a:solidFill>
                  <a:schemeClr val="bg1"/>
                </a:solidFill>
              </a:rPr>
              <a:t>broadly accessible &amp; </a:t>
            </a:r>
            <a:r>
              <a:rPr lang="en-US" sz="3000" b="1" u="sng" dirty="0">
                <a:solidFill>
                  <a:schemeClr val="bg1"/>
                </a:solidFill>
              </a:rPr>
              <a:t>usable by humans and machines</a:t>
            </a:r>
            <a:r>
              <a:rPr lang="en-US" sz="3000" b="1" dirty="0">
                <a:solidFill>
                  <a:schemeClr val="bg1"/>
                </a:solidFill>
              </a:rPr>
              <a:t>, free of any constraints.</a:t>
            </a:r>
          </a:p>
          <a:p>
            <a:r>
              <a:rPr lang="en-US" sz="3000" b="1" dirty="0">
                <a:solidFill>
                  <a:srgbClr val="FFFF00"/>
                </a:solidFill>
              </a:rPr>
              <a:t>Open Knowledge International: </a:t>
            </a:r>
            <a:r>
              <a:rPr lang="en-US" sz="3000" b="1" dirty="0">
                <a:solidFill>
                  <a:schemeClr val="bg1"/>
                </a:solidFill>
              </a:rPr>
              <a:t>Data that can be </a:t>
            </a:r>
            <a:r>
              <a:rPr lang="en-US" sz="3000" b="1" u="sng" dirty="0">
                <a:solidFill>
                  <a:schemeClr val="bg1"/>
                </a:solidFill>
              </a:rPr>
              <a:t>freely used, re-used &amp; redistributed by anyone</a:t>
            </a:r>
            <a:r>
              <a:rPr lang="en-US" sz="3000" b="1" dirty="0">
                <a:solidFill>
                  <a:schemeClr val="bg1"/>
                </a:solidFill>
              </a:rPr>
              <a:t> - subject only, at most, to the requirement to attribute and </a:t>
            </a:r>
            <a:r>
              <a:rPr lang="en-US" sz="3000" b="1" dirty="0" err="1">
                <a:solidFill>
                  <a:schemeClr val="bg1"/>
                </a:solidFill>
              </a:rPr>
              <a:t>sharealike</a:t>
            </a:r>
            <a:r>
              <a:rPr lang="en-US" sz="3000" b="1" dirty="0">
                <a:solidFill>
                  <a:schemeClr val="bg1"/>
                </a:solidFill>
              </a:rPr>
              <a:t>.</a:t>
            </a:r>
          </a:p>
          <a:p>
            <a:r>
              <a:rPr lang="en-US" sz="3000" b="1" dirty="0">
                <a:solidFill>
                  <a:srgbClr val="FFFF00"/>
                </a:solidFill>
              </a:rPr>
              <a:t>Sunlight Foundation:  </a:t>
            </a:r>
            <a:r>
              <a:rPr lang="en-US" sz="3000" b="1" u="sng" dirty="0">
                <a:solidFill>
                  <a:schemeClr val="bg1"/>
                </a:solidFill>
              </a:rPr>
              <a:t>Includes text </a:t>
            </a:r>
            <a:r>
              <a:rPr lang="en-US" sz="3000" b="1" dirty="0">
                <a:solidFill>
                  <a:schemeClr val="bg1"/>
                </a:solidFill>
              </a:rPr>
              <a:t>such as policies, ordinances, executive orders.</a:t>
            </a:r>
            <a:endParaRPr 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43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7D36D-1B36-4D6D-BD56-CAB89A21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234" y="172786"/>
            <a:ext cx="10492774" cy="1185498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Open data principles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BB476-4772-4E11-9317-10C9F0CC4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97" y="1242874"/>
            <a:ext cx="11558725" cy="49714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FF00"/>
                </a:solidFill>
              </a:rPr>
              <a:t>Open data is: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Public –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We presume that data are as open as allowed by law and subject to (reasonable) privacy, confidentiality, and security restrictions.</a:t>
            </a:r>
          </a:p>
          <a:p>
            <a:pPr lvl="0"/>
            <a:r>
              <a:rPr lang="en-US" sz="3200" b="1" dirty="0">
                <a:solidFill>
                  <a:srgbClr val="FFFF00"/>
                </a:solidFill>
              </a:rPr>
              <a:t>Accessible –</a:t>
            </a:r>
            <a:r>
              <a:rPr lang="en-US" sz="3200" b="1" dirty="0"/>
              <a:t> </a:t>
            </a:r>
            <a:r>
              <a:rPr lang="en-US" sz="2800" b="1" dirty="0">
                <a:solidFill>
                  <a:schemeClr val="bg1"/>
                </a:solidFill>
              </a:rPr>
              <a:t>Available in convenient, modifiable, machine-readable, and open formats that can be retrieved, downloaded, indexed, and searched. </a:t>
            </a:r>
          </a:p>
          <a:p>
            <a:pPr lvl="0"/>
            <a:r>
              <a:rPr lang="en-US" sz="3200" b="1" dirty="0">
                <a:solidFill>
                  <a:srgbClr val="FFFF00"/>
                </a:solidFill>
              </a:rPr>
              <a:t>Described –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bg1"/>
                </a:solidFill>
              </a:rPr>
              <a:t>Give users sufficient information to understand their strengths, weaknesses, analytical limitations, security requirements, and how to process them.</a:t>
            </a:r>
          </a:p>
        </p:txBody>
      </p:sp>
    </p:spTree>
    <p:extLst>
      <p:ext uri="{BB962C8B-B14F-4D97-AF65-F5344CB8AC3E}">
        <p14:creationId xmlns:p14="http://schemas.microsoft.com/office/powerpoint/2010/main" val="154372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7D36D-1B36-4D6D-BD56-CAB89A21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39" y="172786"/>
            <a:ext cx="11150353" cy="1185498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Open data principles (</a:t>
            </a:r>
            <a:r>
              <a:rPr lang="en-US" sz="5400" b="1" cap="none" dirty="0">
                <a:solidFill>
                  <a:srgbClr val="002060"/>
                </a:solidFill>
              </a:rPr>
              <a:t>cont</a:t>
            </a:r>
            <a:r>
              <a:rPr lang="en-US" sz="5400" b="1" dirty="0">
                <a:solidFill>
                  <a:srgbClr val="002060"/>
                </a:solidFill>
              </a:rPr>
              <a:t>.)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BB476-4772-4E11-9317-10C9F0CC4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97" y="1242874"/>
            <a:ext cx="11558725" cy="5162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FF00"/>
                </a:solidFill>
              </a:rPr>
              <a:t>Open data is:</a:t>
            </a:r>
          </a:p>
          <a:p>
            <a:pPr lvl="0"/>
            <a:r>
              <a:rPr lang="en-US" sz="3200" b="1" dirty="0">
                <a:solidFill>
                  <a:srgbClr val="FFFF00"/>
                </a:solidFill>
              </a:rPr>
              <a:t>Reusable –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Available under an open license that places no restrictions on their use.</a:t>
            </a:r>
          </a:p>
          <a:p>
            <a:pPr lvl="0"/>
            <a:r>
              <a:rPr lang="en-US" sz="2800" b="1" dirty="0">
                <a:solidFill>
                  <a:srgbClr val="FFFF00"/>
                </a:solidFill>
              </a:rPr>
              <a:t>Complete –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bg1"/>
                </a:solidFill>
              </a:rPr>
              <a:t>Published as primary data (as close to source as possible) at the finest possible granularity.</a:t>
            </a:r>
          </a:p>
          <a:p>
            <a:pPr lvl="0"/>
            <a:r>
              <a:rPr lang="en-US" sz="3200" b="1" dirty="0">
                <a:solidFill>
                  <a:srgbClr val="FFFF00"/>
                </a:solidFill>
              </a:rPr>
              <a:t>Timely – </a:t>
            </a:r>
            <a:r>
              <a:rPr lang="en-US" sz="2800" b="1" dirty="0">
                <a:solidFill>
                  <a:schemeClr val="bg1"/>
                </a:solidFill>
              </a:rPr>
              <a:t>Published as quickly as possible, with appropriate and predicable updates.</a:t>
            </a:r>
          </a:p>
          <a:p>
            <a:pPr lvl="0"/>
            <a:r>
              <a:rPr lang="en-US" sz="3200" b="1" dirty="0">
                <a:solidFill>
                  <a:srgbClr val="FFFF00"/>
                </a:solidFill>
              </a:rPr>
              <a:t>Managed Post-Release – </a:t>
            </a:r>
            <a:r>
              <a:rPr lang="en-US" sz="2800" b="1" dirty="0">
                <a:solidFill>
                  <a:schemeClr val="bg1"/>
                </a:solidFill>
              </a:rPr>
              <a:t>Data should have a steward to manage and answer questions about it.</a:t>
            </a:r>
          </a:p>
        </p:txBody>
      </p:sp>
    </p:spTree>
    <p:extLst>
      <p:ext uri="{BB962C8B-B14F-4D97-AF65-F5344CB8AC3E}">
        <p14:creationId xmlns:p14="http://schemas.microsoft.com/office/powerpoint/2010/main" val="266538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7E950-A479-430F-8938-2CB57C8E4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77" y="1229421"/>
            <a:ext cx="11887200" cy="5517608"/>
          </a:xfrm>
        </p:spPr>
        <p:txBody>
          <a:bodyPr>
            <a:normAutofit fontScale="77500" lnSpcReduction="20000"/>
          </a:bodyPr>
          <a:lstStyle/>
          <a:p>
            <a:r>
              <a:rPr lang="en-US" sz="4700" b="1" dirty="0">
                <a:solidFill>
                  <a:srgbClr val="002060"/>
                </a:solidFill>
              </a:rPr>
              <a:t>API (Application Programming Interface)</a:t>
            </a:r>
          </a:p>
          <a:p>
            <a:pPr lvl="1"/>
            <a:r>
              <a:rPr lang="en-US" sz="3300" b="1" dirty="0">
                <a:solidFill>
                  <a:srgbClr val="FFFF00"/>
                </a:solidFill>
              </a:rPr>
              <a:t>GitHub: </a:t>
            </a:r>
            <a:r>
              <a:rPr lang="en-US" sz="3300" b="1" dirty="0">
                <a:solidFill>
                  <a:schemeClr val="bg1"/>
                </a:solidFill>
              </a:rPr>
              <a:t>A collection of protocols and subroutines for building software.</a:t>
            </a:r>
          </a:p>
          <a:p>
            <a:r>
              <a:rPr lang="en-US" sz="4700" b="1" dirty="0">
                <a:solidFill>
                  <a:srgbClr val="002060"/>
                </a:solidFill>
              </a:rPr>
              <a:t>Metadata</a:t>
            </a:r>
          </a:p>
          <a:p>
            <a:pPr lvl="1"/>
            <a:r>
              <a:rPr lang="en-US" sz="3300" b="1" dirty="0">
                <a:solidFill>
                  <a:srgbClr val="FFFF00"/>
                </a:solidFill>
              </a:rPr>
              <a:t>Practical Definition:  </a:t>
            </a:r>
            <a:r>
              <a:rPr lang="en-US" sz="3300" b="1" dirty="0">
                <a:solidFill>
                  <a:schemeClr val="bg1"/>
                </a:solidFill>
              </a:rPr>
              <a:t>The data about your data that helps people search, understand and utilize</a:t>
            </a:r>
          </a:p>
          <a:p>
            <a:pPr lvl="1"/>
            <a:r>
              <a:rPr lang="en-US" sz="3300" b="1" dirty="0">
                <a:solidFill>
                  <a:srgbClr val="FFFF00"/>
                </a:solidFill>
              </a:rPr>
              <a:t>Types of metadata:</a:t>
            </a:r>
          </a:p>
          <a:p>
            <a:pPr lvl="2"/>
            <a:r>
              <a:rPr lang="en-US" sz="3300" b="1" dirty="0">
                <a:solidFill>
                  <a:schemeClr val="bg1"/>
                </a:solidFill>
              </a:rPr>
              <a:t>Administrative Metadata</a:t>
            </a:r>
            <a:r>
              <a:rPr lang="en-US" sz="3300" dirty="0">
                <a:solidFill>
                  <a:schemeClr val="bg1"/>
                </a:solidFill>
              </a:rPr>
              <a:t> </a:t>
            </a:r>
          </a:p>
          <a:p>
            <a:pPr lvl="2"/>
            <a:r>
              <a:rPr lang="en-US" sz="3300" b="1" dirty="0">
                <a:solidFill>
                  <a:schemeClr val="bg1"/>
                </a:solidFill>
              </a:rPr>
              <a:t>Structural Metadata</a:t>
            </a:r>
            <a:endParaRPr lang="en-US" sz="3300" dirty="0">
              <a:solidFill>
                <a:schemeClr val="bg1"/>
              </a:solidFill>
            </a:endParaRPr>
          </a:p>
          <a:p>
            <a:pPr lvl="2"/>
            <a:r>
              <a:rPr lang="en-US" sz="3300" b="1" dirty="0">
                <a:solidFill>
                  <a:schemeClr val="bg1"/>
                </a:solidFill>
              </a:rPr>
              <a:t>Reference/Descriptive Metadata</a:t>
            </a:r>
            <a:r>
              <a:rPr lang="en-US" sz="3300" dirty="0">
                <a:solidFill>
                  <a:schemeClr val="bg1"/>
                </a:solidFill>
              </a:rPr>
              <a:t> </a:t>
            </a:r>
          </a:p>
          <a:p>
            <a:pPr lvl="2"/>
            <a:r>
              <a:rPr lang="en-US" sz="3300" b="1" dirty="0">
                <a:solidFill>
                  <a:schemeClr val="bg1"/>
                </a:solidFill>
              </a:rPr>
              <a:t>Behavioral Metadata </a:t>
            </a:r>
            <a:endParaRPr lang="en-US" sz="33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FA8D0B-21BB-4B9A-9853-702C675D4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09" y="96742"/>
            <a:ext cx="8534400" cy="1070089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More Definitions</a:t>
            </a:r>
          </a:p>
        </p:txBody>
      </p:sp>
    </p:spTree>
    <p:extLst>
      <p:ext uri="{BB962C8B-B14F-4D97-AF65-F5344CB8AC3E}">
        <p14:creationId xmlns:p14="http://schemas.microsoft.com/office/powerpoint/2010/main" val="1029199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FDD7-EBA3-4406-90F7-CA888406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685" y="148395"/>
            <a:ext cx="8534400" cy="1220740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Consumers of data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99608-4E30-4D54-ABA7-0951C3AFA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1" y="1256147"/>
            <a:ext cx="11904955" cy="55352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800" b="1" dirty="0">
                <a:solidFill>
                  <a:srgbClr val="FFFF00"/>
                </a:solidFill>
              </a:rPr>
              <a:t>Consumer:  A person who buys goods &amp; services.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2060"/>
                </a:solidFill>
              </a:rPr>
              <a:t>Who might find your information useful?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</a:rPr>
              <a:t>Federal, state, local governmental partners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</a:rPr>
              <a:t>Business and industry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</a:rPr>
              <a:t>Non-governmental organizations/advocacy groups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</a:rPr>
              <a:t>Neighbors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</a:rPr>
              <a:t>The public at large</a:t>
            </a:r>
          </a:p>
        </p:txBody>
      </p:sp>
    </p:spTree>
    <p:extLst>
      <p:ext uri="{BB962C8B-B14F-4D97-AF65-F5344CB8AC3E}">
        <p14:creationId xmlns:p14="http://schemas.microsoft.com/office/powerpoint/2010/main" val="82510385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</TotalTime>
  <Words>383</Words>
  <Application>Microsoft Office PowerPoint</Application>
  <PresentationFormat>Widescreen</PresentationFormat>
  <Paragraphs>41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Slice</vt:lpstr>
      <vt:lpstr>Open Data Programs: Definitions</vt:lpstr>
      <vt:lpstr>Open Data</vt:lpstr>
      <vt:lpstr>Open data principles</vt:lpstr>
      <vt:lpstr>Open data principles (cont.)</vt:lpstr>
      <vt:lpstr>More Definitions</vt:lpstr>
      <vt:lpstr>Consumers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Data Programs: Definitions</dc:title>
  <dc:creator>Thompson, Virginia</dc:creator>
  <cp:lastModifiedBy>Thompson, Virginia</cp:lastModifiedBy>
  <cp:revision>8</cp:revision>
  <dcterms:created xsi:type="dcterms:W3CDTF">2018-10-19T14:08:43Z</dcterms:created>
  <dcterms:modified xsi:type="dcterms:W3CDTF">2018-10-19T17:59:09Z</dcterms:modified>
</cp:coreProperties>
</file>