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98" r:id="rId4"/>
    <p:sldId id="278" r:id="rId5"/>
    <p:sldId id="326" r:id="rId6"/>
    <p:sldId id="262" r:id="rId7"/>
    <p:sldId id="341" r:id="rId8"/>
    <p:sldId id="301" r:id="rId9"/>
    <p:sldId id="295" r:id="rId10"/>
    <p:sldId id="333" r:id="rId11"/>
    <p:sldId id="328" r:id="rId12"/>
    <p:sldId id="325" r:id="rId13"/>
    <p:sldId id="337" r:id="rId14"/>
    <p:sldId id="338" r:id="rId15"/>
    <p:sldId id="317" r:id="rId16"/>
    <p:sldId id="324" r:id="rId17"/>
    <p:sldId id="319" r:id="rId18"/>
    <p:sldId id="320" r:id="rId19"/>
    <p:sldId id="279" r:id="rId20"/>
    <p:sldId id="280" r:id="rId21"/>
    <p:sldId id="342" r:id="rId22"/>
    <p:sldId id="316" r:id="rId23"/>
    <p:sldId id="282" r:id="rId24"/>
    <p:sldId id="291" r:id="rId25"/>
    <p:sldId id="285" r:id="rId26"/>
    <p:sldId id="315" r:id="rId27"/>
    <p:sldId id="330" r:id="rId28"/>
    <p:sldId id="331" r:id="rId29"/>
    <p:sldId id="340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tureira, Alan" initials="BA" lastIdx="5" clrIdx="0">
    <p:extLst>
      <p:ext uri="{19B8F6BF-5375-455C-9EA6-DF929625EA0E}">
        <p15:presenceInfo xmlns:p15="http://schemas.microsoft.com/office/powerpoint/2012/main" userId="S-1-5-21-1339303556-449845944-1601390327-281724" providerId="AD"/>
      </p:ext>
    </p:extLst>
  </p:cmAuthor>
  <p:cmAuthor id="2" name="David Scott" initials="DS" lastIdx="5" clrIdx="1">
    <p:extLst>
      <p:ext uri="{19B8F6BF-5375-455C-9EA6-DF929625EA0E}">
        <p15:presenceInfo xmlns:p15="http://schemas.microsoft.com/office/powerpoint/2012/main" userId="S-1-5-21-1547526159-1458754468-4124758297-1316" providerId="AD"/>
      </p:ext>
    </p:extLst>
  </p:cmAuthor>
  <p:cmAuthor id="3" name="Klevs, Mardi" initials="KM" lastIdx="2" clrIdx="2">
    <p:extLst>
      <p:ext uri="{19B8F6BF-5375-455C-9EA6-DF929625EA0E}">
        <p15:presenceInfo xmlns:p15="http://schemas.microsoft.com/office/powerpoint/2012/main" userId="S-1-5-21-1339303556-449845944-1601390327-112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446"/>
    <a:srgbClr val="0236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 autoAdjust="0"/>
    <p:restoredTop sz="96238" autoAdjust="0"/>
  </p:normalViewPr>
  <p:slideViewPr>
    <p:cSldViewPr>
      <p:cViewPr varScale="1">
        <p:scale>
          <a:sx n="139" d="100"/>
          <a:sy n="139" d="100"/>
        </p:scale>
        <p:origin x="12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3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FCAB-AEE3-4799-A6FC-BC603913A407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3F956-168C-442F-8114-2BCA6471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Title Slide for all EN2017 presentations.  Please insert your presentation title (in ALL CAPS),</a:t>
            </a:r>
            <a:r>
              <a:rPr lang="en-US" baseline="0" dirty="0"/>
              <a:t> your name (in plain text), and your organization affiliation (in </a:t>
            </a:r>
            <a:r>
              <a:rPr lang="en-US" i="1" baseline="0" dirty="0"/>
              <a:t>italics</a:t>
            </a:r>
            <a:r>
              <a:rPr lang="en-US" baseline="0" dirty="0"/>
              <a:t>)</a:t>
            </a:r>
            <a:r>
              <a:rPr lang="en-US" dirty="0"/>
              <a:t>.  Organizational logos may be used</a:t>
            </a:r>
            <a:r>
              <a:rPr lang="en-US" baseline="0" dirty="0"/>
              <a:t> starting with Slide 2.  </a:t>
            </a:r>
            <a:r>
              <a:rPr lang="en-US" b="1" baseline="0" dirty="0"/>
              <a:t>IMPORTANT: Format for </a:t>
            </a:r>
            <a:r>
              <a:rPr lang="en-US" b="1" baseline="0" dirty="0" err="1"/>
              <a:t>16x9</a:t>
            </a:r>
            <a:r>
              <a:rPr lang="en-US" b="1" baseline="0" dirty="0"/>
              <a:t> projection and monitors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3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1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4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8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0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8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3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9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1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3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3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AF10D-5FD2-4CA6-A0B9-B1BAF2A727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2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2A8C-7C9B-4EC0-AE51-650BD123D6A2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D06D-877B-417D-B62F-D5CA742A0806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D1A-3787-44B2-B4CF-4EDAA0559DB5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0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308C-77C3-46EA-BE75-27D0DD8AD48A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5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8AA2-04C7-4FE4-A793-1C02F3BC11B3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3388-598B-4273-91DF-DEE3A0A16749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1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1366-E018-4837-8436-4852A7343910}" type="datetime1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9DD-3361-4C66-9B46-083D125FF74D}" type="datetime1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35DC-3E8D-4B95-8EEE-12E55E46B046}" type="datetime1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EF42-FD02-4D17-89B6-E82F6FD3D049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558F-5840-4F89-B041-F99F2F8C6C9B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96E9-BB65-4ADD-886B-5AFE637FA78D}" type="datetime1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25A4-E7CD-4866-833A-391F4E89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5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26" Type="http://schemas.openxmlformats.org/officeDocument/2006/relationships/image" Target="../media/image27.jpg"/><Relationship Id="rId3" Type="http://schemas.openxmlformats.org/officeDocument/2006/relationships/audio" Target="../media/audio1.bin"/><Relationship Id="rId21" Type="http://schemas.openxmlformats.org/officeDocument/2006/relationships/image" Target="../media/image22.jpg"/><Relationship Id="rId34" Type="http://schemas.openxmlformats.org/officeDocument/2006/relationships/image" Target="../media/image35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3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29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32" Type="http://schemas.openxmlformats.org/officeDocument/2006/relationships/image" Target="../media/image33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28" Type="http://schemas.openxmlformats.org/officeDocument/2006/relationships/image" Target="../media/image29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31" Type="http://schemas.openxmlformats.org/officeDocument/2006/relationships/image" Target="../media/image32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Relationship Id="rId30" Type="http://schemas.openxmlformats.org/officeDocument/2006/relationships/image" Target="../media/image31.jpg"/><Relationship Id="rId35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5431"/>
            <a:ext cx="7620000" cy="186451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REGION 5 APP DEVELOPMENT </a:t>
            </a:r>
            <a:br>
              <a:rPr lang="en-US" dirty="0"/>
            </a:br>
            <a:r>
              <a:rPr lang="en-US" sz="2400" dirty="0"/>
              <a:t>Mardi Klevs</a:t>
            </a:r>
            <a:br>
              <a:rPr lang="en-US" sz="2400" dirty="0"/>
            </a:br>
            <a:r>
              <a:rPr lang="en-US" sz="2400" dirty="0"/>
              <a:t>Scott Bessler</a:t>
            </a:r>
            <a:br>
              <a:rPr lang="en-US" sz="2400" dirty="0"/>
            </a:br>
            <a:r>
              <a:rPr lang="en-US" sz="2400" dirty="0"/>
              <a:t>Christina Saldivar</a:t>
            </a:r>
            <a:br>
              <a:rPr lang="en-US" sz="2400" dirty="0"/>
            </a:br>
            <a:r>
              <a:rPr lang="en-US" sz="2400" i="1" dirty="0"/>
              <a:t>U.S. Environmental Protection Agency – Region 5</a:t>
            </a: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562350"/>
            <a:ext cx="7620000" cy="1314450"/>
          </a:xfrm>
        </p:spPr>
        <p:txBody>
          <a:bodyPr>
            <a:normAutofit fontScale="55000" lnSpcReduction="20000"/>
          </a:bodyPr>
          <a:lstStyle/>
          <a:p>
            <a:r>
              <a:rPr lang="en-US" sz="7400" b="1" dirty="0">
                <a:solidFill>
                  <a:srgbClr val="028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E-Enterprise </a:t>
            </a:r>
          </a:p>
          <a:p>
            <a:r>
              <a:rPr lang="en-US" sz="7400" b="1" dirty="0">
                <a:solidFill>
                  <a:srgbClr val="028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Meeting 2018</a:t>
            </a:r>
          </a:p>
          <a:p>
            <a:endParaRPr lang="en-US" sz="5500" dirty="0">
              <a:solidFill>
                <a:srgbClr val="023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\\gsdsrv4\PubProjects\Projects\hullmw\Environ_Data_eXchange_Network\EDEN_FINAL_EPACHOICE\EDEN_Final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304801"/>
            <a:ext cx="2590800" cy="13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6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4EC9BD5-DA3A-4BD7-ABC6-1EA792BFC191}"/>
              </a:ext>
            </a:extLst>
          </p:cNvPr>
          <p:cNvGrpSpPr/>
          <p:nvPr/>
        </p:nvGrpSpPr>
        <p:grpSpPr>
          <a:xfrm>
            <a:off x="2971800" y="1050768"/>
            <a:ext cx="3200400" cy="3341046"/>
            <a:chOff x="1382251" y="695325"/>
            <a:chExt cx="2526622" cy="28977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49CCEF-F5C0-4B1C-9487-0EFF697534C4}"/>
                </a:ext>
              </a:extLst>
            </p:cNvPr>
            <p:cNvGrpSpPr/>
            <p:nvPr/>
          </p:nvGrpSpPr>
          <p:grpSpPr>
            <a:xfrm>
              <a:off x="1382251" y="695325"/>
              <a:ext cx="2526622" cy="2897778"/>
              <a:chOff x="381000" y="742950"/>
              <a:chExt cx="2526622" cy="2897778"/>
            </a:xfrm>
          </p:grpSpPr>
          <p:pic>
            <p:nvPicPr>
              <p:cNvPr id="2050" name="Picture 2" descr="https://map22.epa.gov/arcgis/rest/directories/arcgisoutput/Utilities/PrintingTools_GPServer/_ags_3040c07b1af8455cbb41edf25a3fe355.png">
                <a:extLst>
                  <a:ext uri="{FF2B5EF4-FFF2-40B4-BE49-F238E27FC236}">
                    <a16:creationId xmlns:a16="http://schemas.microsoft.com/office/drawing/2014/main" id="{9604DDB9-4053-4DA2-A411-F0EE6EDA42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1" t="7255" r="47675" b="9782"/>
              <a:stretch/>
            </p:blipFill>
            <p:spPr bwMode="auto">
              <a:xfrm>
                <a:off x="533400" y="895350"/>
                <a:ext cx="1862935" cy="2745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E43CD1-FFA5-489B-9D59-6E43479C4551}"/>
                  </a:ext>
                </a:extLst>
              </p:cNvPr>
              <p:cNvSpPr/>
              <p:nvPr/>
            </p:nvSpPr>
            <p:spPr>
              <a:xfrm>
                <a:off x="2115419" y="32293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96328FE-4335-49FA-B48F-32328C52A748}"/>
                  </a:ext>
                </a:extLst>
              </p:cNvPr>
              <p:cNvSpPr/>
              <p:nvPr/>
            </p:nvSpPr>
            <p:spPr>
              <a:xfrm>
                <a:off x="2332357" y="2576437"/>
                <a:ext cx="575265" cy="223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89820B-73DE-47EE-AF6A-8C4335155B05}"/>
                  </a:ext>
                </a:extLst>
              </p:cNvPr>
              <p:cNvSpPr/>
              <p:nvPr/>
            </p:nvSpPr>
            <p:spPr>
              <a:xfrm>
                <a:off x="381000" y="74295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3D6F92-AD84-4B8B-9184-1CED056821FD}"/>
                </a:ext>
              </a:extLst>
            </p:cNvPr>
            <p:cNvSpPr/>
            <p:nvPr/>
          </p:nvSpPr>
          <p:spPr>
            <a:xfrm>
              <a:off x="1447800" y="1805063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3F434A-7430-4433-BABF-5DD013C9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30" y="0"/>
            <a:ext cx="8972169" cy="6953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23681"/>
                </a:solidFill>
              </a:rPr>
              <a:t>USS Lead Superfund Site: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5C23C-2E73-4CDF-8D5B-967739BC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85" y="695325"/>
            <a:ext cx="2863709" cy="43434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028446"/>
                </a:solidFill>
              </a:rPr>
              <a:t>East Chicago, Indiana</a:t>
            </a:r>
          </a:p>
          <a:p>
            <a:r>
              <a:rPr lang="en-US" sz="1400" b="1" dirty="0">
                <a:solidFill>
                  <a:srgbClr val="028446"/>
                </a:solidFill>
              </a:rPr>
              <a:t>U.S. Smelter and Lead Refinery, Inc. (USS Lead)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Lead Refining Facility:    1920 – 1972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Secondary Lead Smelter: 1972 – 1973 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Ceased Operations: 1985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Filed Bankruptcy: 1987</a:t>
            </a:r>
          </a:p>
          <a:p>
            <a:r>
              <a:rPr lang="en-US" sz="1400" b="1" dirty="0">
                <a:solidFill>
                  <a:srgbClr val="028446"/>
                </a:solidFill>
              </a:rPr>
              <a:t>Waste Materials: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Blast-furnace slag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Baghouse lead-containing dust</a:t>
            </a:r>
          </a:p>
          <a:p>
            <a:r>
              <a:rPr lang="en-US" sz="1400" b="1" dirty="0">
                <a:solidFill>
                  <a:srgbClr val="028446"/>
                </a:solidFill>
              </a:rPr>
              <a:t>Contaminates: Lead &amp; Arsenic 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Nearby Residential soils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Facility Site soils</a:t>
            </a:r>
          </a:p>
          <a:p>
            <a:pPr lvl="1">
              <a:buClr>
                <a:srgbClr val="028446"/>
              </a:buClr>
            </a:pPr>
            <a:r>
              <a:rPr lang="en-US" sz="1300" dirty="0"/>
              <a:t>Wetland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F7DB-1C8A-4AC3-9D0C-B04FE790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8C2325A4-E7CD-4866-833A-391F4E89E918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50B38F-7EFE-4806-9023-E6F8178FC354}"/>
              </a:ext>
            </a:extLst>
          </p:cNvPr>
          <p:cNvGrpSpPr/>
          <p:nvPr/>
        </p:nvGrpSpPr>
        <p:grpSpPr>
          <a:xfrm>
            <a:off x="5807864" y="823002"/>
            <a:ext cx="3058985" cy="1941526"/>
            <a:chOff x="-986837" y="2733528"/>
            <a:chExt cx="3654292" cy="33020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E64E1E-831C-435D-AF19-85D0CF938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53812" y="2733528"/>
              <a:ext cx="3621267" cy="28655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BC228-CC44-4B20-81A0-E8B0F499C9BF}"/>
                </a:ext>
              </a:extLst>
            </p:cNvPr>
            <p:cNvSpPr txBox="1"/>
            <p:nvPr/>
          </p:nvSpPr>
          <p:spPr>
            <a:xfrm>
              <a:off x="-986837" y="5616794"/>
              <a:ext cx="3617353" cy="41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USS Lead Operation: Charge mix for the blast furnace.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E13907-3184-438A-9E74-15EFC6568740}"/>
              </a:ext>
            </a:extLst>
          </p:cNvPr>
          <p:cNvGrpSpPr/>
          <p:nvPr/>
        </p:nvGrpSpPr>
        <p:grpSpPr>
          <a:xfrm>
            <a:off x="5838159" y="2995135"/>
            <a:ext cx="3068656" cy="1870970"/>
            <a:chOff x="3400994" y="2750764"/>
            <a:chExt cx="3653839" cy="3321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3AE72F-8B34-4FA6-8A47-CA5654643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3566" y="2750764"/>
              <a:ext cx="3621267" cy="28655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44A02-C7D0-4FD9-A864-46F4F4A9338A}"/>
                </a:ext>
              </a:extLst>
            </p:cNvPr>
            <p:cNvSpPr txBox="1"/>
            <p:nvPr/>
          </p:nvSpPr>
          <p:spPr>
            <a:xfrm>
              <a:off x="3400994" y="5634805"/>
              <a:ext cx="2437640" cy="43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USS Lead Operation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5ACCD3C-AE19-4D3A-831C-0610B54D1EC9}"/>
              </a:ext>
            </a:extLst>
          </p:cNvPr>
          <p:cNvSpPr/>
          <p:nvPr/>
        </p:nvSpPr>
        <p:spPr>
          <a:xfrm>
            <a:off x="533400" y="1885950"/>
            <a:ext cx="228600" cy="22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5E16B3-8B79-4A8C-A195-BA2927207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"/>
          <a:stretch/>
        </p:blipFill>
        <p:spPr>
          <a:xfrm>
            <a:off x="2863101" y="800099"/>
            <a:ext cx="6172201" cy="37641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B2321-30DC-4142-9258-4D20E4EE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DBCC5C-D393-41B7-A11E-A13FD3D3C8D7}"/>
              </a:ext>
            </a:extLst>
          </p:cNvPr>
          <p:cNvSpPr txBox="1">
            <a:spLocks/>
          </p:cNvSpPr>
          <p:nvPr/>
        </p:nvSpPr>
        <p:spPr>
          <a:xfrm>
            <a:off x="72416" y="800100"/>
            <a:ext cx="2681987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28446"/>
                </a:solidFill>
              </a:rPr>
              <a:t>ROD: November 2012</a:t>
            </a:r>
          </a:p>
          <a:p>
            <a:pPr lvl="1">
              <a:buClr>
                <a:srgbClr val="028446"/>
              </a:buClr>
              <a:buFont typeface="+mj-lt"/>
              <a:buAutoNum type="arabicParenR"/>
            </a:pPr>
            <a:r>
              <a:rPr lang="en-US" sz="1500" dirty="0"/>
              <a:t>Excavation of soil.</a:t>
            </a:r>
          </a:p>
          <a:p>
            <a:pPr lvl="1">
              <a:buClr>
                <a:srgbClr val="028446"/>
              </a:buClr>
              <a:buFont typeface="+mj-lt"/>
              <a:buAutoNum type="arabicParenR"/>
            </a:pPr>
            <a:r>
              <a:rPr lang="en-US" sz="1500" dirty="0"/>
              <a:t>Disposal of extracted soil at on off-site Subtitle D landfill.  Chemical stabilization in soil exceeding TC threshold.</a:t>
            </a:r>
          </a:p>
          <a:p>
            <a:pPr lvl="1">
              <a:buClr>
                <a:srgbClr val="028446"/>
              </a:buClr>
              <a:buFont typeface="+mj-lt"/>
              <a:buAutoNum type="arabicParenR"/>
            </a:pPr>
            <a:r>
              <a:rPr lang="en-US" sz="1500" dirty="0"/>
              <a:t>Establish visual barriers and implement institutional controls to prevent of exposure to contaminated soil over 24 inches </a:t>
            </a:r>
            <a:r>
              <a:rPr lang="en-US" sz="1500" dirty="0" err="1"/>
              <a:t>bgs</a:t>
            </a:r>
            <a:r>
              <a:rPr lang="en-US" sz="1500" dirty="0"/>
              <a:t>.</a:t>
            </a:r>
          </a:p>
          <a:p>
            <a:pPr lvl="1">
              <a:buClr>
                <a:srgbClr val="028446"/>
              </a:buClr>
              <a:buFont typeface="+mj-lt"/>
              <a:buAutoNum type="arabicParenR"/>
            </a:pPr>
            <a:r>
              <a:rPr lang="en-US" sz="1500" dirty="0"/>
              <a:t>Excavated soil replaced with 6 inches of clean topsoil. </a:t>
            </a:r>
          </a:p>
          <a:p>
            <a:pPr lvl="1">
              <a:buFont typeface="+mj-lt"/>
              <a:buAutoNum type="arabicParenR"/>
            </a:pPr>
            <a:endParaRPr lang="en-US" sz="1200" dirty="0"/>
          </a:p>
          <a:p>
            <a:endParaRPr lang="en-US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956FB-686D-4CAD-8B8F-7B8730C6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23681"/>
                </a:solidFill>
              </a:rPr>
              <a:t>USS Lead Superfund Site: Background (Cont.)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E9B6BE-9DBA-4A5F-A972-EE7705CC6C95}"/>
              </a:ext>
            </a:extLst>
          </p:cNvPr>
          <p:cNvSpPr/>
          <p:nvPr/>
        </p:nvSpPr>
        <p:spPr>
          <a:xfrm>
            <a:off x="2863101" y="4731127"/>
            <a:ext cx="4125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28446"/>
                </a:solidFill>
              </a:rPr>
              <a:t>https://www.epa.gov/uss-lead-superfund-site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778240-E568-418E-9A45-65B5BCCAA9B9}"/>
              </a:ext>
            </a:extLst>
          </p:cNvPr>
          <p:cNvSpPr txBox="1"/>
          <p:nvPr/>
        </p:nvSpPr>
        <p:spPr>
          <a:xfrm>
            <a:off x="2845913" y="4521043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USS Lead Site - Operation Unit 1: Residential Zone 1, Zone 2 &amp; Zone 3</a:t>
            </a:r>
          </a:p>
        </p:txBody>
      </p:sp>
    </p:spTree>
    <p:extLst>
      <p:ext uri="{BB962C8B-B14F-4D97-AF65-F5344CB8AC3E}">
        <p14:creationId xmlns:p14="http://schemas.microsoft.com/office/powerpoint/2010/main" val="321935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209A-BB84-4728-8CA2-E4F48B6A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7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23681"/>
                </a:solidFill>
              </a:rPr>
              <a:t>USS Lead Site: </a:t>
            </a:r>
            <a:br>
              <a:rPr lang="en-US" b="1" dirty="0">
                <a:solidFill>
                  <a:srgbClr val="023681"/>
                </a:solidFill>
              </a:rPr>
            </a:br>
            <a:r>
              <a:rPr lang="en-US" b="1" dirty="0">
                <a:solidFill>
                  <a:srgbClr val="023681"/>
                </a:solidFill>
              </a:rPr>
              <a:t>Tools to Capture Data in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2768-D76B-4222-AB13-EF46CF0E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6" y="1372792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028446"/>
                </a:solidFill>
              </a:rPr>
              <a:t>Esri’s</a:t>
            </a:r>
            <a:r>
              <a:rPr lang="en-US" b="1" dirty="0">
                <a:solidFill>
                  <a:srgbClr val="028446"/>
                </a:solidFill>
              </a:rPr>
              <a:t> Electronic Smart Form System</a:t>
            </a:r>
          </a:p>
          <a:p>
            <a:pPr lvl="1"/>
            <a:r>
              <a:rPr lang="en-US" dirty="0"/>
              <a:t>Field Data Collection</a:t>
            </a:r>
          </a:p>
          <a:p>
            <a:pPr lvl="1"/>
            <a:r>
              <a:rPr lang="en-US" dirty="0"/>
              <a:t>Integrated with </a:t>
            </a:r>
            <a:r>
              <a:rPr lang="en-US" dirty="0" err="1"/>
              <a:t>Geoplatform</a:t>
            </a:r>
            <a:endParaRPr lang="en-US" dirty="0"/>
          </a:p>
          <a:p>
            <a:r>
              <a:rPr lang="en-US" b="1" dirty="0">
                <a:solidFill>
                  <a:srgbClr val="028446"/>
                </a:solidFill>
              </a:rPr>
              <a:t>Works on Multiple Platforms</a:t>
            </a:r>
          </a:p>
          <a:p>
            <a:r>
              <a:rPr lang="en-US" b="1" dirty="0">
                <a:solidFill>
                  <a:srgbClr val="028446"/>
                </a:solidFill>
              </a:rPr>
              <a:t>Applications</a:t>
            </a:r>
          </a:p>
          <a:p>
            <a:pPr lvl="1"/>
            <a:r>
              <a:rPr lang="en-US" dirty="0"/>
              <a:t>Survey123 Connect (Developers)</a:t>
            </a:r>
          </a:p>
          <a:p>
            <a:pPr lvl="1"/>
            <a:r>
              <a:rPr lang="en-US" dirty="0"/>
              <a:t>Survey 123 for ArcGIS (Samplers)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AE12-05E5-496F-91A5-DD69C0DC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https://www.esri.com/arcgis-blog/wp-content/uploads/2016/06/appicon.png">
            <a:extLst>
              <a:ext uri="{FF2B5EF4-FFF2-40B4-BE49-F238E27FC236}">
                <a16:creationId xmlns:a16="http://schemas.microsoft.com/office/drawing/2014/main" id="{9CA9247E-4D2B-4889-98E0-4B115AB3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114550"/>
            <a:ext cx="10287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099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AE12-05E5-496F-91A5-DD69C0DC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2D864BC-F5CA-4B00-A1AC-1072FDC8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16005"/>
            <a:ext cx="2738842" cy="4324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A6D5D10-7191-4A28-885A-4A56B1CF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7579" y="716006"/>
            <a:ext cx="2738842" cy="4324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55473-7BBD-42C5-9C9D-46749B35C94D}"/>
              </a:ext>
            </a:extLst>
          </p:cNvPr>
          <p:cNvSpPr txBox="1">
            <a:spLocks/>
          </p:cNvSpPr>
          <p:nvPr/>
        </p:nvSpPr>
        <p:spPr>
          <a:xfrm>
            <a:off x="381000" y="19381"/>
            <a:ext cx="8527788" cy="1610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028446"/>
                </a:solidFill>
              </a:rPr>
              <a:t>Look-Up Tables &amp; Auto-Populating Fields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79BA237-3DBC-4EEF-86A0-F0A562C6041B}"/>
              </a:ext>
            </a:extLst>
          </p:cNvPr>
          <p:cNvSpPr/>
          <p:nvPr/>
        </p:nvSpPr>
        <p:spPr>
          <a:xfrm>
            <a:off x="4439810" y="2419350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AE12-05E5-496F-91A5-DD69C0DC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14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55473-7BBD-42C5-9C9D-46749B35C94D}"/>
              </a:ext>
            </a:extLst>
          </p:cNvPr>
          <p:cNvSpPr txBox="1">
            <a:spLocks/>
          </p:cNvSpPr>
          <p:nvPr/>
        </p:nvSpPr>
        <p:spPr>
          <a:xfrm>
            <a:off x="381000" y="19381"/>
            <a:ext cx="8527788" cy="1610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028446"/>
                </a:solidFill>
              </a:rPr>
              <a:t>Real-Time Calculations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79BA237-3DBC-4EEF-86A0-F0A562C6041B}"/>
              </a:ext>
            </a:extLst>
          </p:cNvPr>
          <p:cNvSpPr/>
          <p:nvPr/>
        </p:nvSpPr>
        <p:spPr>
          <a:xfrm>
            <a:off x="4439810" y="2419350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6D3FDC5-6DEA-46C8-98DD-C2488A08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630" y="716005"/>
            <a:ext cx="2743200" cy="4352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7E60346-3F2C-4F53-9342-9C09B4EA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850" y="716005"/>
            <a:ext cx="2743200" cy="4341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C97FD9-D6E5-474F-AE04-3EDC4FFF799C}"/>
              </a:ext>
            </a:extLst>
          </p:cNvPr>
          <p:cNvSpPr txBox="1">
            <a:spLocks/>
          </p:cNvSpPr>
          <p:nvPr/>
        </p:nvSpPr>
        <p:spPr>
          <a:xfrm>
            <a:off x="97698" y="3696996"/>
            <a:ext cx="1226489" cy="137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Ensures </a:t>
            </a:r>
          </a:p>
          <a:p>
            <a:pPr marL="0" indent="0">
              <a:buNone/>
            </a:pPr>
            <a:r>
              <a:rPr lang="en-US" sz="1600" dirty="0"/>
              <a:t>appropriate </a:t>
            </a:r>
          </a:p>
          <a:p>
            <a:pPr marL="0" indent="0">
              <a:buNone/>
            </a:pPr>
            <a:r>
              <a:rPr lang="en-US" sz="1600" dirty="0"/>
              <a:t>amount of soil </a:t>
            </a:r>
          </a:p>
          <a:p>
            <a:pPr marL="0" indent="0">
              <a:buNone/>
            </a:pPr>
            <a:r>
              <a:rPr lang="en-US" sz="1600" dirty="0"/>
              <a:t>is excavated.</a:t>
            </a:r>
          </a:p>
          <a:p>
            <a:endParaRPr lang="en-US" sz="1600" b="1" dirty="0">
              <a:solidFill>
                <a:srgbClr val="028446"/>
              </a:solidFill>
            </a:endParaRPr>
          </a:p>
          <a:p>
            <a:endParaRPr lang="en-US" sz="1600" b="1" dirty="0">
              <a:solidFill>
                <a:srgbClr val="028446"/>
              </a:solidFill>
            </a:endParaRPr>
          </a:p>
          <a:p>
            <a:endParaRPr lang="en-US" sz="1600" b="1" dirty="0">
              <a:solidFill>
                <a:srgbClr val="028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5129-03E9-43AD-B972-C6F2E970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8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Electronic Survey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981E-C826-4325-BCDC-5A9D9C3C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EF3B2C-46CF-415D-B057-D4280568016D}"/>
              </a:ext>
            </a:extLst>
          </p:cNvPr>
          <p:cNvGrpSpPr/>
          <p:nvPr/>
        </p:nvGrpSpPr>
        <p:grpSpPr>
          <a:xfrm>
            <a:off x="102568" y="931503"/>
            <a:ext cx="982980" cy="1686865"/>
            <a:chOff x="6715125" y="1063229"/>
            <a:chExt cx="1981200" cy="345112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0D037C3-6B24-4175-8F3E-5E47026741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3436" r="10526" b="3794"/>
            <a:stretch/>
          </p:blipFill>
          <p:spPr bwMode="auto">
            <a:xfrm>
              <a:off x="6715125" y="1063229"/>
              <a:ext cx="1981200" cy="345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C5C2E8-EB75-4650-9642-028638C5D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15"/>
            <a:stretch/>
          </p:blipFill>
          <p:spPr>
            <a:xfrm>
              <a:off x="6892528" y="1581294"/>
              <a:ext cx="1641872" cy="2397365"/>
            </a:xfrm>
            <a:prstGeom prst="rect">
              <a:avLst/>
            </a:prstGeom>
          </p:spPr>
        </p:pic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C1772375-BBE0-457D-9F5D-0E14FDB83780}"/>
              </a:ext>
            </a:extLst>
          </p:cNvPr>
          <p:cNvSpPr/>
          <p:nvPr/>
        </p:nvSpPr>
        <p:spPr>
          <a:xfrm>
            <a:off x="1093227" y="1521746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E9C365-F627-4624-88E3-4714D879B1C8}"/>
              </a:ext>
            </a:extLst>
          </p:cNvPr>
          <p:cNvGrpSpPr/>
          <p:nvPr/>
        </p:nvGrpSpPr>
        <p:grpSpPr>
          <a:xfrm>
            <a:off x="7114143" y="903200"/>
            <a:ext cx="1189594" cy="2063197"/>
            <a:chOff x="2152010" y="1268804"/>
            <a:chExt cx="990600" cy="1600200"/>
          </a:xfrm>
        </p:grpSpPr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59489D17-6056-4884-9B11-EB165A80DB39}"/>
                </a:ext>
              </a:extLst>
            </p:cNvPr>
            <p:cNvSpPr/>
            <p:nvPr/>
          </p:nvSpPr>
          <p:spPr>
            <a:xfrm>
              <a:off x="2152010" y="1268804"/>
              <a:ext cx="990600" cy="1600200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500" b="1" dirty="0"/>
            </a:p>
            <a:p>
              <a:pPr algn="ctr"/>
              <a:r>
                <a:rPr lang="en-US" sz="1400" b="1" dirty="0"/>
                <a:t>EPA’s Database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29ABA4-1B6D-4013-AA38-21FECB9D5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4354" y="1568053"/>
              <a:ext cx="762000" cy="827942"/>
            </a:xfrm>
            <a:prstGeom prst="rect">
              <a:avLst/>
            </a:prstGeom>
          </p:spPr>
        </p:pic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74BAF7B-D1D8-4732-B894-DE5980E1A349}"/>
              </a:ext>
            </a:extLst>
          </p:cNvPr>
          <p:cNvSpPr/>
          <p:nvPr/>
        </p:nvSpPr>
        <p:spPr>
          <a:xfrm>
            <a:off x="3227316" y="1521746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CECD7D36-14CC-4917-B599-0EF10A792F4B}"/>
              </a:ext>
            </a:extLst>
          </p:cNvPr>
          <p:cNvGrpSpPr/>
          <p:nvPr/>
        </p:nvGrpSpPr>
        <p:grpSpPr>
          <a:xfrm>
            <a:off x="5481862" y="3613336"/>
            <a:ext cx="3453046" cy="1438675"/>
            <a:chOff x="5481862" y="3613336"/>
            <a:chExt cx="3453046" cy="14386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15F18F6-0A9A-46CA-A2A9-AE1A3E845269}"/>
                </a:ext>
              </a:extLst>
            </p:cNvPr>
            <p:cNvGrpSpPr/>
            <p:nvPr/>
          </p:nvGrpSpPr>
          <p:grpSpPr>
            <a:xfrm>
              <a:off x="7299574" y="3613336"/>
              <a:ext cx="1635334" cy="1432536"/>
              <a:chOff x="4362794" y="819150"/>
              <a:chExt cx="1635334" cy="1432536"/>
            </a:xfrm>
          </p:grpSpPr>
          <p:pic>
            <p:nvPicPr>
              <p:cNvPr id="27" name="Picture 26" descr="Lab_Results.jpg">
                <a:extLst>
                  <a:ext uri="{FF2B5EF4-FFF2-40B4-BE49-F238E27FC236}">
                    <a16:creationId xmlns:a16="http://schemas.microsoft.com/office/drawing/2014/main" id="{A018F3CF-D29A-4E29-B009-AE081181E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362794" y="1275395"/>
                <a:ext cx="1635334" cy="976291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15B6957-73F6-49E4-AE39-79BAA211130F}"/>
                  </a:ext>
                </a:extLst>
              </p:cNvPr>
              <p:cNvSpPr/>
              <p:nvPr/>
            </p:nvSpPr>
            <p:spPr>
              <a:xfrm>
                <a:off x="4362794" y="819150"/>
                <a:ext cx="1635334" cy="4195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Analytical Lab Result Data</a:t>
                </a:r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448092E0-07D0-44D9-AB10-3BFD09851B33}"/>
                </a:ext>
              </a:extLst>
            </p:cNvPr>
            <p:cNvGrpSpPr/>
            <p:nvPr/>
          </p:nvGrpSpPr>
          <p:grpSpPr>
            <a:xfrm>
              <a:off x="5481862" y="3894303"/>
              <a:ext cx="1760562" cy="1157708"/>
              <a:chOff x="2439932" y="1175948"/>
              <a:chExt cx="1549348" cy="1378417"/>
            </a:xfrm>
          </p:grpSpPr>
          <p:pic>
            <p:nvPicPr>
              <p:cNvPr id="1026" name="Picture 2" descr="https://www.epa.gov/sites/production/files/styles/large/public/2016-09/collecting_soil_samples_0.jpg">
                <a:extLst>
                  <a:ext uri="{FF2B5EF4-FFF2-40B4-BE49-F238E27FC236}">
                    <a16:creationId xmlns:a16="http://schemas.microsoft.com/office/drawing/2014/main" id="{6ECC44A2-BB45-4019-AEA6-8839B13A6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932" y="1520175"/>
                <a:ext cx="1549348" cy="103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65C813-7D42-4895-B273-DA97A67D2AC6}"/>
                  </a:ext>
                </a:extLst>
              </p:cNvPr>
              <p:cNvSpPr/>
              <p:nvPr/>
            </p:nvSpPr>
            <p:spPr>
              <a:xfrm>
                <a:off x="2439932" y="1175948"/>
                <a:ext cx="1549348" cy="31105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Field Sampling Data</a:t>
                </a:r>
              </a:p>
            </p:txBody>
          </p: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6568A4D1-D4EF-498D-A5DB-D8627AE92884}"/>
              </a:ext>
            </a:extLst>
          </p:cNvPr>
          <p:cNvGrpSpPr/>
          <p:nvPr/>
        </p:nvGrpSpPr>
        <p:grpSpPr>
          <a:xfrm>
            <a:off x="1624628" y="906109"/>
            <a:ext cx="1491376" cy="2273903"/>
            <a:chOff x="570539" y="2716042"/>
            <a:chExt cx="1491376" cy="227390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7CE1CB5-6EA0-4C75-9B56-BBE0D72DF15F}"/>
                </a:ext>
              </a:extLst>
            </p:cNvPr>
            <p:cNvGrpSpPr/>
            <p:nvPr/>
          </p:nvGrpSpPr>
          <p:grpSpPr>
            <a:xfrm>
              <a:off x="573861" y="3081812"/>
              <a:ext cx="1488054" cy="1908133"/>
              <a:chOff x="2046070" y="955582"/>
              <a:chExt cx="1488054" cy="1908133"/>
            </a:xfrm>
          </p:grpSpPr>
          <p:pic>
            <p:nvPicPr>
              <p:cNvPr id="22" name="Picture 1">
                <a:extLst>
                  <a:ext uri="{FF2B5EF4-FFF2-40B4-BE49-F238E27FC236}">
                    <a16:creationId xmlns:a16="http://schemas.microsoft.com/office/drawing/2014/main" id="{D4567E84-0875-4F42-93C0-E41E7521D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640764" y="1499905"/>
                <a:ext cx="893360" cy="13638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FE25F46B-7DDB-41ED-B5CF-C1BDFEFDC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46070" y="955582"/>
                <a:ext cx="972720" cy="15359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0A25BB-CA46-4211-8177-91401A2D1234}"/>
                </a:ext>
              </a:extLst>
            </p:cNvPr>
            <p:cNvSpPr/>
            <p:nvPr/>
          </p:nvSpPr>
          <p:spPr>
            <a:xfrm>
              <a:off x="570539" y="2716042"/>
              <a:ext cx="1472067" cy="3110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Surveys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12DC518-0E4F-46C7-B863-F51C462D9FA4}"/>
              </a:ext>
            </a:extLst>
          </p:cNvPr>
          <p:cNvGrpSpPr/>
          <p:nvPr/>
        </p:nvGrpSpPr>
        <p:grpSpPr>
          <a:xfrm>
            <a:off x="3830975" y="882424"/>
            <a:ext cx="2424975" cy="2263812"/>
            <a:chOff x="3830975" y="882424"/>
            <a:chExt cx="2424975" cy="2263812"/>
          </a:xfrm>
        </p:grpSpPr>
        <p:pic>
          <p:nvPicPr>
            <p:cNvPr id="44" name="Picture 43" descr="monitoring.jpg">
              <a:extLst>
                <a:ext uri="{FF2B5EF4-FFF2-40B4-BE49-F238E27FC236}">
                  <a16:creationId xmlns:a16="http://schemas.microsoft.com/office/drawing/2014/main" id="{B98F6EA8-A339-4C2D-831D-D698AD46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/>
            <a:srcRect l="15951" r="1307"/>
            <a:stretch/>
          </p:blipFill>
          <p:spPr>
            <a:xfrm>
              <a:off x="3839782" y="1239319"/>
              <a:ext cx="2180018" cy="13344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5D34184E-90A0-47A2-A7A1-BA61FF295F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t="9231" b="4911"/>
            <a:stretch/>
          </p:blipFill>
          <p:spPr bwMode="auto">
            <a:xfrm>
              <a:off x="4046557" y="2004357"/>
              <a:ext cx="2209393" cy="11418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0D7F56-8ACE-4625-A141-FA9CCB5E0FD0}"/>
                </a:ext>
              </a:extLst>
            </p:cNvPr>
            <p:cNvSpPr/>
            <p:nvPr/>
          </p:nvSpPr>
          <p:spPr>
            <a:xfrm>
              <a:off x="3830975" y="882424"/>
              <a:ext cx="2424975" cy="3110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Exporting Data</a:t>
              </a:r>
            </a:p>
          </p:txBody>
        </p: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478DDD8D-3A3D-4BF1-A6AE-3D272E8E1251}"/>
              </a:ext>
            </a:extLst>
          </p:cNvPr>
          <p:cNvSpPr/>
          <p:nvPr/>
        </p:nvSpPr>
        <p:spPr>
          <a:xfrm>
            <a:off x="6429712" y="1521746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E39F59BF-5738-408A-B935-90590FF33209}"/>
              </a:ext>
            </a:extLst>
          </p:cNvPr>
          <p:cNvSpPr/>
          <p:nvPr/>
        </p:nvSpPr>
        <p:spPr>
          <a:xfrm rot="16200000">
            <a:off x="7468910" y="3103771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5129-03E9-43AD-B972-C6F2E970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8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Electronic Survey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981E-C826-4325-BCDC-5A9D9C3C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16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E9C365-F627-4624-88E3-4714D879B1C8}"/>
              </a:ext>
            </a:extLst>
          </p:cNvPr>
          <p:cNvGrpSpPr/>
          <p:nvPr/>
        </p:nvGrpSpPr>
        <p:grpSpPr>
          <a:xfrm>
            <a:off x="304800" y="984731"/>
            <a:ext cx="1189594" cy="2063197"/>
            <a:chOff x="2152010" y="1268804"/>
            <a:chExt cx="990600" cy="1600200"/>
          </a:xfrm>
        </p:grpSpPr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59489D17-6056-4884-9B11-EB165A80DB39}"/>
                </a:ext>
              </a:extLst>
            </p:cNvPr>
            <p:cNvSpPr/>
            <p:nvPr/>
          </p:nvSpPr>
          <p:spPr>
            <a:xfrm>
              <a:off x="2152010" y="1268804"/>
              <a:ext cx="990600" cy="1600200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b="1" dirty="0"/>
            </a:p>
            <a:p>
              <a:pPr algn="ctr"/>
              <a:r>
                <a:rPr lang="en-US" sz="1400" b="1" dirty="0"/>
                <a:t>Database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29ABA4-1B6D-4013-AA38-21FECB9D5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900" y="1638342"/>
              <a:ext cx="762000" cy="827942"/>
            </a:xfrm>
            <a:prstGeom prst="rect">
              <a:avLst/>
            </a:prstGeom>
          </p:spPr>
        </p:pic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94697716-D012-46C8-B2B5-3934EEC6D5D2}"/>
              </a:ext>
            </a:extLst>
          </p:cNvPr>
          <p:cNvGrpSpPr/>
          <p:nvPr/>
        </p:nvGrpSpPr>
        <p:grpSpPr>
          <a:xfrm>
            <a:off x="2576605" y="1213355"/>
            <a:ext cx="1985870" cy="1605947"/>
            <a:chOff x="4232066" y="3243405"/>
            <a:chExt cx="1985870" cy="1605947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7DD5A4F7-CC7F-4DD0-B3D0-6C06612C8299}"/>
                </a:ext>
              </a:extLst>
            </p:cNvPr>
            <p:cNvSpPr/>
            <p:nvPr/>
          </p:nvSpPr>
          <p:spPr>
            <a:xfrm>
              <a:off x="4232066" y="3630152"/>
              <a:ext cx="1985870" cy="1219200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Scribe.NET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B19FA6-077A-4A01-B377-F2C5FC0DFEE9}"/>
                </a:ext>
              </a:extLst>
            </p:cNvPr>
            <p:cNvSpPr/>
            <p:nvPr/>
          </p:nvSpPr>
          <p:spPr>
            <a:xfrm>
              <a:off x="4435675" y="3243405"/>
              <a:ext cx="1549348" cy="3110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Publish Scribe</a:t>
              </a:r>
            </a:p>
          </p:txBody>
        </p:sp>
      </p:grp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65EB728-08F6-4DC4-90E7-2DFDF3AA2ECE}"/>
              </a:ext>
            </a:extLst>
          </p:cNvPr>
          <p:cNvSpPr/>
          <p:nvPr/>
        </p:nvSpPr>
        <p:spPr>
          <a:xfrm>
            <a:off x="1676400" y="1746929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5B3B81C5-68B9-410D-8CF2-1D733D014895}"/>
              </a:ext>
            </a:extLst>
          </p:cNvPr>
          <p:cNvSpPr/>
          <p:nvPr/>
        </p:nvSpPr>
        <p:spPr>
          <a:xfrm>
            <a:off x="4957855" y="1746929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68FC8A-76EE-4150-932E-47D1702C284A}"/>
              </a:ext>
            </a:extLst>
          </p:cNvPr>
          <p:cNvGrpSpPr/>
          <p:nvPr/>
        </p:nvGrpSpPr>
        <p:grpSpPr>
          <a:xfrm>
            <a:off x="5833295" y="1131097"/>
            <a:ext cx="2828980" cy="3376409"/>
            <a:chOff x="7017176" y="2167350"/>
            <a:chExt cx="1888163" cy="282797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DA5C41-EB9E-4725-AC86-05A78FD5C546}"/>
                </a:ext>
              </a:extLst>
            </p:cNvPr>
            <p:cNvGrpSpPr/>
            <p:nvPr/>
          </p:nvGrpSpPr>
          <p:grpSpPr>
            <a:xfrm>
              <a:off x="7017176" y="2517728"/>
              <a:ext cx="1888163" cy="2477594"/>
              <a:chOff x="6942864" y="1022784"/>
              <a:chExt cx="1888163" cy="2477594"/>
            </a:xfrm>
          </p:grpSpPr>
          <p:pic>
            <p:nvPicPr>
              <p:cNvPr id="50" name="Picture 3" descr="published_service.jpg">
                <a:extLst>
                  <a:ext uri="{FF2B5EF4-FFF2-40B4-BE49-F238E27FC236}">
                    <a16:creationId xmlns:a16="http://schemas.microsoft.com/office/drawing/2014/main" id="{2C2DECB6-B21E-4D77-AFE6-F22540911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2864" y="1022784"/>
                <a:ext cx="1888163" cy="1182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0" descr="Partner_Viewer.jpg">
                <a:extLst>
                  <a:ext uri="{FF2B5EF4-FFF2-40B4-BE49-F238E27FC236}">
                    <a16:creationId xmlns:a16="http://schemas.microsoft.com/office/drawing/2014/main" id="{B45ED3EF-0B16-4F7D-90AD-8F039F93D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42864" y="2239603"/>
                <a:ext cx="1881280" cy="1260775"/>
              </a:xfrm>
              <a:prstGeom prst="rect">
                <a:avLst/>
              </a:prstGeom>
            </p:spPr>
          </p:pic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3885D9C-75C8-4A58-952D-D4D88BEF0109}"/>
                </a:ext>
              </a:extLst>
            </p:cNvPr>
            <p:cNvSpPr/>
            <p:nvPr/>
          </p:nvSpPr>
          <p:spPr>
            <a:xfrm>
              <a:off x="7024059" y="2167350"/>
              <a:ext cx="1881280" cy="3110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GIS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4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D894-5AEF-4432-8135-E2B1FD8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698" y="-59531"/>
            <a:ext cx="4225102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23681"/>
                </a:solidFill>
              </a:rPr>
              <a:t>SCRIBE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379B7-0F36-4187-8FEB-72EF31AA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81942-FF6C-4F6E-8189-8D77F26C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19150"/>
            <a:ext cx="4658778" cy="3124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F1B8E3-FE29-4BC1-8DAF-6CB0566C1B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819150"/>
            <a:ext cx="41910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1FDE-3B7B-49F3-A8B3-6BF3052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3964781"/>
            <a:ext cx="4049178" cy="984925"/>
          </a:xfrm>
        </p:spPr>
        <p:txBody>
          <a:bodyPr>
            <a:noAutofit/>
          </a:bodyPr>
          <a:lstStyle/>
          <a:p>
            <a:pPr>
              <a:buClr>
                <a:srgbClr val="028446"/>
              </a:buClr>
            </a:pPr>
            <a:r>
              <a:rPr lang="en-US" sz="1600" dirty="0"/>
              <a:t>Data from electronic surveys on Survey123 can be viewed as tabulated data and map the location of the collection site.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0923CF-83B5-4E9D-A66B-03C9D8B9A9B7}"/>
              </a:ext>
            </a:extLst>
          </p:cNvPr>
          <p:cNvSpPr txBox="1">
            <a:spLocks/>
          </p:cNvSpPr>
          <p:nvPr/>
        </p:nvSpPr>
        <p:spPr>
          <a:xfrm>
            <a:off x="4840722" y="3963489"/>
            <a:ext cx="4227078" cy="1077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28446"/>
              </a:buClr>
            </a:pPr>
            <a:r>
              <a:rPr lang="en-US" sz="1700" dirty="0"/>
              <a:t>Survey123 data uploaded and published into EPA’s Scribe Database (Microsoft Access).</a:t>
            </a:r>
          </a:p>
          <a:p>
            <a:pPr>
              <a:buClr>
                <a:srgbClr val="028446"/>
              </a:buClr>
            </a:pPr>
            <a:r>
              <a:rPr lang="en-US" sz="1700" dirty="0"/>
              <a:t>Personnel QC of data</a:t>
            </a:r>
          </a:p>
          <a:p>
            <a:pPr>
              <a:buClr>
                <a:srgbClr val="028446"/>
              </a:buClr>
            </a:pPr>
            <a:r>
              <a:rPr lang="en-US" sz="1700" dirty="0"/>
              <a:t>Permanent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6BAE7D-FE36-4EFE-A62B-D3E4004847CB}"/>
              </a:ext>
            </a:extLst>
          </p:cNvPr>
          <p:cNvSpPr txBox="1">
            <a:spLocks/>
          </p:cNvSpPr>
          <p:nvPr/>
        </p:nvSpPr>
        <p:spPr>
          <a:xfrm>
            <a:off x="76200" y="-59531"/>
            <a:ext cx="46587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3681"/>
                </a:solidFill>
              </a:rPr>
              <a:t>Survey123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5F6A8B2-5AE8-4275-93C4-E4A3C49060F9}"/>
              </a:ext>
            </a:extLst>
          </p:cNvPr>
          <p:cNvSpPr/>
          <p:nvPr/>
        </p:nvSpPr>
        <p:spPr>
          <a:xfrm>
            <a:off x="4167312" y="176689"/>
            <a:ext cx="480060" cy="384810"/>
          </a:xfrm>
          <a:prstGeom prst="rightArrow">
            <a:avLst/>
          </a:prstGeom>
          <a:solidFill>
            <a:srgbClr val="02844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D962-B8CA-430B-8DDB-D129B092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865"/>
            <a:ext cx="88392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23681"/>
                </a:solidFill>
              </a:rPr>
              <a:t>Geoportal Services For Internal/External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D68A-F773-428F-AE9D-105F1560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819125"/>
            <a:ext cx="5715000" cy="350042"/>
          </a:xfrm>
        </p:spPr>
        <p:txBody>
          <a:bodyPr>
            <a:noAutofit/>
          </a:bodyPr>
          <a:lstStyle/>
          <a:p>
            <a:pPr marL="0" indent="0">
              <a:buClr>
                <a:srgbClr val="028446"/>
              </a:buClr>
              <a:buNone/>
            </a:pPr>
            <a:r>
              <a:rPr lang="en-US" sz="1000" dirty="0"/>
              <a:t>USS Lead Dashboard: Soil Removal Sampling Results View for Internal/External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AABC9-F622-4261-978E-7534248D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6A7DA-553B-4133-B01E-0EAF7E279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3960"/>
            <a:ext cx="7550347" cy="4025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26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A1ADCC-F96C-4E2F-96E7-6B81E1AA9F81}"/>
              </a:ext>
            </a:extLst>
          </p:cNvPr>
          <p:cNvSpPr txBox="1">
            <a:spLocks/>
          </p:cNvSpPr>
          <p:nvPr/>
        </p:nvSpPr>
        <p:spPr>
          <a:xfrm>
            <a:off x="304800" y="120015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9">
              <a:lnSpc>
                <a:spcPct val="150000"/>
              </a:lnSpc>
              <a:spcBef>
                <a:spcPts val="894"/>
              </a:spcBef>
            </a:pPr>
            <a:r>
              <a:rPr lang="en-US" sz="5400" b="1" dirty="0">
                <a:solidFill>
                  <a:srgbClr val="023681"/>
                </a:solidFill>
              </a:rPr>
              <a:t>RRP Inspector Application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1800" b="1" i="1" dirty="0">
                <a:solidFill>
                  <a:srgbClr val="028446"/>
                </a:solidFill>
              </a:rPr>
              <a:t>U.S. EPA Region 5 TSCA Lead Enforcement Team: </a:t>
            </a:r>
          </a:p>
          <a:p>
            <a:pPr marL="45719">
              <a:lnSpc>
                <a:spcPct val="150000"/>
              </a:lnSpc>
              <a:spcBef>
                <a:spcPts val="894"/>
              </a:spcBef>
            </a:pPr>
            <a:r>
              <a:rPr lang="en-US" sz="1800" b="1" dirty="0">
                <a:solidFill>
                  <a:srgbClr val="028446"/>
                </a:solidFill>
              </a:rPr>
              <a:t>Scott Bessler, Christina Saldivar, Pamela Grace</a:t>
            </a:r>
          </a:p>
          <a:p>
            <a:pPr marL="45719">
              <a:lnSpc>
                <a:spcPct val="120000"/>
              </a:lnSpc>
              <a:spcBef>
                <a:spcPts val="894"/>
              </a:spcBef>
            </a:pPr>
            <a:r>
              <a:rPr lang="en-US" sz="1800" b="1" i="1" dirty="0">
                <a:solidFill>
                  <a:srgbClr val="028446"/>
                </a:solidFill>
              </a:rPr>
              <a:t>U.S. EPA Region 5 LCD Project Managers: </a:t>
            </a:r>
          </a:p>
          <a:p>
            <a:pPr marL="45719">
              <a:lnSpc>
                <a:spcPct val="120000"/>
              </a:lnSpc>
              <a:spcBef>
                <a:spcPts val="894"/>
              </a:spcBef>
            </a:pPr>
            <a:r>
              <a:rPr lang="en-US" sz="1800" b="1" dirty="0">
                <a:solidFill>
                  <a:srgbClr val="028446"/>
                </a:solidFill>
              </a:rPr>
              <a:t>Mardi Klevs and David Star</a:t>
            </a:r>
          </a:p>
          <a:p>
            <a:pPr marL="45719">
              <a:lnSpc>
                <a:spcPct val="120000"/>
              </a:lnSpc>
              <a:spcBef>
                <a:spcPts val="894"/>
              </a:spcBef>
            </a:pPr>
            <a:r>
              <a:rPr lang="en-US" sz="1800" b="1" dirty="0">
                <a:solidFill>
                  <a:srgbClr val="028446"/>
                </a:solidFill>
              </a:rPr>
              <a:t>Technical: David Rebot, </a:t>
            </a:r>
            <a:r>
              <a:rPr lang="en-US" sz="1800" b="1" i="1" dirty="0">
                <a:solidFill>
                  <a:srgbClr val="028446"/>
                </a:solidFill>
              </a:rPr>
              <a:t>U.S. EPA ORISE</a:t>
            </a:r>
            <a:r>
              <a:rPr lang="en-US" sz="1800" b="1" dirty="0">
                <a:solidFill>
                  <a:srgbClr val="028446"/>
                </a:solidFill>
              </a:rPr>
              <a:t>; Mark Messersmith, </a:t>
            </a:r>
            <a:r>
              <a:rPr lang="en-US" sz="1800" b="1" i="1" dirty="0">
                <a:solidFill>
                  <a:srgbClr val="028446"/>
                </a:solidFill>
              </a:rPr>
              <a:t>U.S. EPA OECA</a:t>
            </a:r>
          </a:p>
        </p:txBody>
      </p:sp>
      <p:pic>
        <p:nvPicPr>
          <p:cNvPr id="4098" name="Picture 2" descr="https://www.epa.gov/sites/production/files/lead/images/webbanner3.jpg">
            <a:extLst>
              <a:ext uri="{FF2B5EF4-FFF2-40B4-BE49-F238E27FC236}">
                <a16:creationId xmlns:a16="http://schemas.microsoft.com/office/drawing/2014/main" id="{78516CAF-D89F-46CC-A048-0EEFACD8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epa.gov/sites/production/files/lead/pubs/epa12-lead-safe-banners-728x90.jpg">
            <a:extLst>
              <a:ext uri="{FF2B5EF4-FFF2-40B4-BE49-F238E27FC236}">
                <a16:creationId xmlns:a16="http://schemas.microsoft.com/office/drawing/2014/main" id="{EABC5840-6825-40FC-AA9D-665D95032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8"/>
            <a:ext cx="8229600" cy="37040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U.S. EPA Region 5 has successfully experimented with various platforms to build mobile electronic tools to facilitate the processes of inspections/site assessments, including the Pesticide Label Matcher (PLM) [an E-Enterprise Project], the Lead Renovation, Repair and Painting Rule Inspector Application (RRP Inspector App), and the USS Lead Superfund Site Electronic Surveys.</a:t>
            </a:r>
            <a:endParaRPr lang="en-US" sz="3600" b="1" dirty="0">
              <a:solidFill>
                <a:srgbClr val="02368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5700" b="1" dirty="0">
                <a:solidFill>
                  <a:srgbClr val="023681"/>
                </a:solidFill>
                <a:latin typeface="+mj-lt"/>
              </a:rPr>
              <a:t>VISION</a:t>
            </a:r>
          </a:p>
          <a:p>
            <a:pPr marL="0" indent="0">
              <a:buNone/>
            </a:pPr>
            <a:r>
              <a:rPr lang="en-US" dirty="0"/>
              <a:t>Mobile inspection/site assessment applications will contribute to greater </a:t>
            </a:r>
            <a:r>
              <a:rPr lang="en-US" dirty="0">
                <a:solidFill>
                  <a:srgbClr val="028446"/>
                </a:solidFill>
              </a:rPr>
              <a:t>efficiency</a:t>
            </a:r>
            <a:r>
              <a:rPr lang="en-US" dirty="0"/>
              <a:t> and </a:t>
            </a:r>
            <a:r>
              <a:rPr lang="en-US" dirty="0">
                <a:solidFill>
                  <a:srgbClr val="028446"/>
                </a:solidFill>
              </a:rPr>
              <a:t>coordination </a:t>
            </a:r>
            <a:r>
              <a:rPr lang="en-US" dirty="0"/>
              <a:t>between U.S. EPA, State/Local Agencies, and other stakeholders active in the field.</a:t>
            </a:r>
          </a:p>
          <a:p>
            <a:pPr marL="0" indent="0">
              <a:buNone/>
            </a:pPr>
            <a:endParaRPr lang="en-US" b="1" u="sng" dirty="0">
              <a:solidFill>
                <a:srgbClr val="02368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7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D09CA7-BDDC-4EE0-B832-BDEDFB60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rgbClr val="023681"/>
                </a:solidFill>
              </a:rPr>
              <a:t>Lead Renovation, Repair and Painting Rule</a:t>
            </a:r>
            <a:br>
              <a:rPr lang="en-US" sz="3000" b="1" dirty="0">
                <a:solidFill>
                  <a:srgbClr val="023681"/>
                </a:solidFill>
              </a:rPr>
            </a:br>
            <a:r>
              <a:rPr lang="en-US" sz="3000" b="1" dirty="0">
                <a:solidFill>
                  <a:srgbClr val="023681"/>
                </a:solidFill>
              </a:rPr>
              <a:t> (RRP Rule)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B462E1-E4BF-4600-AEB1-2B7DB3F51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28446"/>
                </a:solidFill>
              </a:rPr>
              <a:t>RRP Rule Ensures: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1200-F88E-4D3A-BD48-C3A323C084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028446"/>
              </a:buClr>
            </a:pPr>
            <a:r>
              <a:rPr lang="en-US" dirty="0"/>
              <a:t>Reducing exposure of lead-based paint hazards associated with renovations for compensation in pre-1978 residential housing and child-occupied facilities.</a:t>
            </a:r>
          </a:p>
          <a:p>
            <a:pPr marL="0" indent="0">
              <a:buClr>
                <a:srgbClr val="028446"/>
              </a:buClr>
              <a:buNone/>
            </a:pPr>
            <a:endParaRPr lang="en-US" dirty="0"/>
          </a:p>
          <a:p>
            <a:pPr>
              <a:buClr>
                <a:srgbClr val="028446"/>
              </a:buClr>
            </a:pPr>
            <a:r>
              <a:rPr lang="en-US" dirty="0"/>
              <a:t>Household lead dust: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Home Renovations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Wear and tear of friction surfaces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Paint flaking</a:t>
            </a:r>
          </a:p>
          <a:p>
            <a:pPr marL="457200" lvl="1" indent="0">
              <a:buClr>
                <a:srgbClr val="028446"/>
              </a:buClr>
              <a:buNone/>
            </a:pPr>
            <a:endParaRPr lang="en-US" dirty="0"/>
          </a:p>
          <a:p>
            <a:pPr>
              <a:buClr>
                <a:srgbClr val="028446"/>
              </a:buClr>
            </a:pPr>
            <a:r>
              <a:rPr lang="en-US" dirty="0"/>
              <a:t>Emphasis on children under 6 years old.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Childhood Lead Poisoning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09C716-B866-475D-90EA-023BF1CA4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28446"/>
                </a:solidFill>
              </a:rPr>
              <a:t>RRP Rule Requirements: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A8B661-988C-4D46-A9E3-8C19049849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rgbClr val="028446"/>
              </a:buClr>
            </a:pPr>
            <a:r>
              <a:rPr lang="en-US" sz="1700" dirty="0"/>
              <a:t>Firm Certification</a:t>
            </a:r>
          </a:p>
          <a:p>
            <a:pPr>
              <a:buClr>
                <a:srgbClr val="028446"/>
              </a:buClr>
            </a:pPr>
            <a:r>
              <a:rPr lang="en-US" sz="1700" dirty="0"/>
              <a:t>Individual Renovator Certification</a:t>
            </a:r>
          </a:p>
          <a:p>
            <a:pPr>
              <a:buClr>
                <a:srgbClr val="028446"/>
              </a:buClr>
            </a:pPr>
            <a:r>
              <a:rPr lang="en-US" sz="1700" dirty="0"/>
              <a:t>Information Distribution</a:t>
            </a:r>
          </a:p>
          <a:p>
            <a:pPr>
              <a:buClr>
                <a:srgbClr val="028446"/>
              </a:buClr>
            </a:pPr>
            <a:r>
              <a:rPr lang="en-US" sz="1700" dirty="0"/>
              <a:t>Lead-Safety Work Practices</a:t>
            </a:r>
          </a:p>
          <a:p>
            <a:pPr>
              <a:buClr>
                <a:srgbClr val="028446"/>
              </a:buClr>
            </a:pPr>
            <a:r>
              <a:rPr lang="en-US" sz="1700" dirty="0"/>
              <a:t>Recordkeeping &amp; Reporting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57A68-BC7D-43C3-A8D0-BFAC76F5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051246-ACC1-448B-A7D0-A09913E84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3" b="16158"/>
          <a:stretch/>
        </p:blipFill>
        <p:spPr>
          <a:xfrm>
            <a:off x="7355810" y="3562350"/>
            <a:ext cx="1375387" cy="953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E128AA-D86A-48A4-932F-2891A50B7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8" r="11487"/>
          <a:stretch/>
        </p:blipFill>
        <p:spPr>
          <a:xfrm>
            <a:off x="4615211" y="3245457"/>
            <a:ext cx="2380128" cy="17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10" grpId="0" build="p"/>
      <p:bldP spid="10" grpId="1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57A68-BC7D-43C3-A8D0-BFAC76F5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8C2325A4-E7CD-4866-833A-391F4E89E918}" type="slidenum">
              <a:rPr lang="en-US" smtClean="0"/>
              <a:t>21</a:t>
            </a:fld>
            <a:endParaRPr lang="en-US"/>
          </a:p>
        </p:txBody>
      </p:sp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61BA9E5D-4C5C-4DE8-88E3-C06EF1988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6819"/>
          <a:stretch/>
        </p:blipFill>
        <p:spPr>
          <a:xfrm rot="5400000">
            <a:off x="-454278" y="1097062"/>
            <a:ext cx="3467100" cy="2362200"/>
          </a:xfr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585732-6AD5-4E79-B9AC-110FA455C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929" y="541278"/>
            <a:ext cx="3334333" cy="3500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2855E1-113F-47B6-8C40-7A278C52F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170" y="541278"/>
            <a:ext cx="2467831" cy="3467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ounded Rectangular Callout 7">
            <a:extLst>
              <a:ext uri="{FF2B5EF4-FFF2-40B4-BE49-F238E27FC236}">
                <a16:creationId xmlns:a16="http://schemas.microsoft.com/office/drawing/2014/main" id="{C0533511-4674-4C1D-A374-17A136975899}"/>
              </a:ext>
            </a:extLst>
          </p:cNvPr>
          <p:cNvSpPr/>
          <p:nvPr/>
        </p:nvSpPr>
        <p:spPr>
          <a:xfrm>
            <a:off x="3485099" y="3723085"/>
            <a:ext cx="1772700" cy="1357313"/>
          </a:xfrm>
          <a:prstGeom prst="wedgeRoundRectCallout">
            <a:avLst>
              <a:gd name="adj1" fmla="val -37457"/>
              <a:gd name="adj2" fmla="val -7442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“When we came home, we were shocked to see the perimeter of house covered with hundreds and thousands of lead paint chips.”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ABB554-E028-47A2-91AA-6A3F456934A2}"/>
              </a:ext>
            </a:extLst>
          </p:cNvPr>
          <p:cNvSpPr txBox="1"/>
          <p:nvPr/>
        </p:nvSpPr>
        <p:spPr>
          <a:xfrm>
            <a:off x="5181982" y="-13797"/>
            <a:ext cx="391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28446"/>
                </a:solidFill>
              </a:rPr>
              <a:t>Proper RRP Lead-Safety </a:t>
            </a:r>
          </a:p>
          <a:p>
            <a:r>
              <a:rPr lang="en-US" sz="1600" b="1" dirty="0">
                <a:solidFill>
                  <a:srgbClr val="028446"/>
                </a:solidFill>
              </a:rPr>
              <a:t>Work Practice Standards:</a:t>
            </a: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D1075AAE-AD02-424B-B30A-69467311E166}"/>
              </a:ext>
            </a:extLst>
          </p:cNvPr>
          <p:cNvSpPr/>
          <p:nvPr/>
        </p:nvSpPr>
        <p:spPr>
          <a:xfrm>
            <a:off x="124244" y="3801667"/>
            <a:ext cx="2109757" cy="1278731"/>
          </a:xfrm>
          <a:prstGeom prst="wedgeRoundRectCallout">
            <a:avLst>
              <a:gd name="adj1" fmla="val -15760"/>
              <a:gd name="adj2" fmla="val -9243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“[Contractor] and my landlord’s negligence exposed my daughter to lead and left us moving between five different living situation in the past few months.”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D5FF26-144E-4F4E-9243-14AAD3EBEFE0}"/>
              </a:ext>
            </a:extLst>
          </p:cNvPr>
          <p:cNvSpPr txBox="1"/>
          <p:nvPr/>
        </p:nvSpPr>
        <p:spPr>
          <a:xfrm>
            <a:off x="9191" y="0"/>
            <a:ext cx="508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RRP Violation Examples - Failure to Cover Ground in Exterior Renovation: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0B9245-D356-4E72-BC86-D5C157DB17FD}"/>
              </a:ext>
            </a:extLst>
          </p:cNvPr>
          <p:cNvSpPr txBox="1"/>
          <p:nvPr/>
        </p:nvSpPr>
        <p:spPr>
          <a:xfrm>
            <a:off x="7406098" y="-21748"/>
            <a:ext cx="60576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28446"/>
                </a:solidFill>
                <a:sym typeface="Wingdings" panose="05000000000000000000" pitchFamily="2" charset="2"/>
              </a:rPr>
              <a:t></a:t>
            </a:r>
            <a:endParaRPr lang="en-US" sz="4400" b="1" dirty="0">
              <a:ln/>
              <a:solidFill>
                <a:srgbClr val="028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5DE99B-BA09-42FF-A2C2-5A5DE2084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2733"/>
            <a:ext cx="4038600" cy="33944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28446"/>
              </a:buClr>
            </a:pPr>
            <a:r>
              <a:rPr lang="en-US" dirty="0"/>
              <a:t>EPA enforcement resources are quite limited.</a:t>
            </a:r>
          </a:p>
          <a:p>
            <a:pPr>
              <a:buClr>
                <a:srgbClr val="028446"/>
              </a:buClr>
            </a:pPr>
            <a:r>
              <a:rPr lang="en-US" dirty="0"/>
              <a:t>Limited Enforcement Presence </a:t>
            </a:r>
          </a:p>
          <a:p>
            <a:pPr>
              <a:buClr>
                <a:srgbClr val="028446"/>
              </a:buClr>
            </a:pPr>
            <a:r>
              <a:rPr lang="en-US" b="1" dirty="0"/>
              <a:t>HUGE</a:t>
            </a:r>
            <a:r>
              <a:rPr lang="en-US" dirty="0"/>
              <a:t> Regulated Community: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General Contractors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Special Trade Contractors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Residential Rental Property Owners/Managers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Maintenance Personnel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0CEC24-15B2-4530-9AF3-D4BADF13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68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23681"/>
                </a:solidFill>
              </a:rPr>
              <a:t>RRP Inspector: Need for Application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584B91-DEC2-4C38-A66D-F1692CFFF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2733"/>
            <a:ext cx="4038600" cy="33944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28446"/>
              </a:buClr>
            </a:pPr>
            <a:r>
              <a:rPr lang="en-US" dirty="0"/>
              <a:t>Create Partnerships with State/Local Health Departments</a:t>
            </a:r>
          </a:p>
          <a:p>
            <a:pPr>
              <a:buClr>
                <a:srgbClr val="028446"/>
              </a:buClr>
            </a:pPr>
            <a:r>
              <a:rPr lang="en-US" dirty="0"/>
              <a:t>RRP Inspector Application</a:t>
            </a:r>
          </a:p>
          <a:p>
            <a:pPr>
              <a:buClr>
                <a:srgbClr val="028446"/>
              </a:buClr>
            </a:pPr>
            <a:r>
              <a:rPr lang="en-US" dirty="0"/>
              <a:t>RRP Inspector is in beta testing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AB813-40F8-4846-84A6-A623FE9D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259881-087E-4388-A1D3-959BED2E2AF5}"/>
              </a:ext>
            </a:extLst>
          </p:cNvPr>
          <p:cNvGrpSpPr/>
          <p:nvPr/>
        </p:nvGrpSpPr>
        <p:grpSpPr>
          <a:xfrm>
            <a:off x="5029200" y="2603792"/>
            <a:ext cx="1524000" cy="2539708"/>
            <a:chOff x="-2971800" y="742950"/>
            <a:chExt cx="2362200" cy="411480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3649D37-D451-4C39-96B1-02B67E53AC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4" t="3096" r="10526" b="4133"/>
            <a:stretch/>
          </p:blipFill>
          <p:spPr bwMode="auto">
            <a:xfrm>
              <a:off x="-2971800" y="742950"/>
              <a:ext cx="23622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92DB249-FF5B-4F6A-B35E-276AF7424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87"/>
            <a:stretch/>
          </p:blipFill>
          <p:spPr>
            <a:xfrm>
              <a:off x="-2711009" y="1347584"/>
              <a:ext cx="1907457" cy="2895600"/>
            </a:xfrm>
            <a:prstGeom prst="rect">
              <a:avLst/>
            </a:prstGeom>
          </p:spPr>
        </p:pic>
      </p:grpSp>
      <p:pic>
        <p:nvPicPr>
          <p:cNvPr id="1028" name="Picture 4" descr="Image result for chicago department of health">
            <a:extLst>
              <a:ext uri="{FF2B5EF4-FFF2-40B4-BE49-F238E27FC236}">
                <a16:creationId xmlns:a16="http://schemas.microsoft.com/office/drawing/2014/main" id="{3508D5B0-9E43-472A-869D-F0246F0C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86" y="3353073"/>
            <a:ext cx="1863980" cy="7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A873-4640-4F05-A31F-E5CB4DD9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RRP Inspector: Technical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D056-F3CC-4F2D-9AFA-1EA382DA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638800" cy="33944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28446"/>
              </a:buClr>
            </a:pPr>
            <a:r>
              <a:rPr lang="en-US" dirty="0"/>
              <a:t>RRP Inspector is built on Survey123 for ArcGIS platform.</a:t>
            </a:r>
          </a:p>
          <a:p>
            <a:pPr>
              <a:buClr>
                <a:srgbClr val="028446"/>
              </a:buClr>
            </a:pPr>
            <a:r>
              <a:rPr lang="en-US" dirty="0"/>
              <a:t>Available and Free in all major App Stores and accessible on all major platforms.</a:t>
            </a:r>
          </a:p>
          <a:p>
            <a:pPr lvl="1">
              <a:buClr>
                <a:srgbClr val="028446"/>
              </a:buClr>
            </a:pPr>
            <a:r>
              <a:rPr lang="en-US" dirty="0"/>
              <a:t>Available in EPA’s App Catalog for EPA personnel devices. </a:t>
            </a:r>
          </a:p>
          <a:p>
            <a:pPr>
              <a:buClr>
                <a:srgbClr val="028446"/>
              </a:buClr>
            </a:pPr>
            <a:r>
              <a:rPr lang="en-US" dirty="0"/>
              <a:t>Information collected and submitted to EPA through a custom electronic survey.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9B169-C395-47C4-B542-98382D51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D12CB4-BB03-42AA-84A0-1087719D1ED9}"/>
              </a:ext>
            </a:extLst>
          </p:cNvPr>
          <p:cNvGrpSpPr/>
          <p:nvPr/>
        </p:nvGrpSpPr>
        <p:grpSpPr>
          <a:xfrm>
            <a:off x="6715125" y="1063229"/>
            <a:ext cx="1981200" cy="3451123"/>
            <a:chOff x="6715125" y="1063229"/>
            <a:chExt cx="1981200" cy="345112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30CE0AE-5FC1-4B8A-A35E-D9D48FC9B4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3436" r="10526" b="3794"/>
            <a:stretch/>
          </p:blipFill>
          <p:spPr bwMode="auto">
            <a:xfrm>
              <a:off x="6715125" y="1063229"/>
              <a:ext cx="1981200" cy="345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EAF046-2724-4A04-99F4-FDD5DCF66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15"/>
            <a:stretch/>
          </p:blipFill>
          <p:spPr>
            <a:xfrm>
              <a:off x="6892528" y="1581294"/>
              <a:ext cx="1641872" cy="2397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6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6D36-C5B6-4460-B3C5-668D6AB0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23681"/>
                </a:solidFill>
              </a:rPr>
              <a:t>RRP Inspector: Key Information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1896-9A00-47B0-8588-F8AFF94F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028446"/>
              </a:buClr>
            </a:pPr>
            <a:r>
              <a:rPr lang="en-US" dirty="0"/>
              <a:t>Renovation Contractor’s Identity.</a:t>
            </a:r>
          </a:p>
          <a:p>
            <a:pPr>
              <a:buClr>
                <a:srgbClr val="028446"/>
              </a:buClr>
            </a:pPr>
            <a:r>
              <a:rPr lang="en-US" dirty="0"/>
              <a:t>Renovation Property Address and GPS coordinates.</a:t>
            </a:r>
          </a:p>
          <a:p>
            <a:pPr>
              <a:buClr>
                <a:srgbClr val="028446"/>
              </a:buClr>
            </a:pPr>
            <a:r>
              <a:rPr lang="en-US" dirty="0"/>
              <a:t>Description and Pictures of RRP violations.</a:t>
            </a:r>
          </a:p>
          <a:p>
            <a:pPr>
              <a:buClr>
                <a:srgbClr val="028446"/>
              </a:buClr>
            </a:pPr>
            <a:r>
              <a:rPr lang="en-US" dirty="0"/>
              <a:t>Witness Statements.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Inspector submits key information into Survey123 and it is transmitted, stored and viewed in EPA’s </a:t>
            </a:r>
            <a:r>
              <a:rPr lang="en-US" dirty="0" err="1"/>
              <a:t>GeoPlatform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AF915-EEF0-445F-BBC1-744DF528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EADEE-9431-4F33-BCCE-FB065C4E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6450" y="4747351"/>
            <a:ext cx="2133600" cy="273844"/>
          </a:xfrm>
        </p:spPr>
        <p:txBody>
          <a:bodyPr/>
          <a:lstStyle/>
          <a:p>
            <a:fld id="{8C2325A4-E7CD-4866-833A-391F4E89E918}" type="slidenum">
              <a:rPr lang="en-US" smtClean="0"/>
              <a:t>25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F6EF1C-82BC-4B2A-A3D0-B078BC4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745"/>
            <a:ext cx="91440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23681"/>
                </a:solidFill>
              </a:rPr>
              <a:t>RRP Inspector: Information Collection Demo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BDB7F42-A077-4F32-9C06-42FAB259E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5028"/>
          <a:stretch/>
        </p:blipFill>
        <p:spPr bwMode="auto">
          <a:xfrm>
            <a:off x="3271919" y="930995"/>
            <a:ext cx="28956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870A8-6F22-4D8B-A57C-36B718CE05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/>
        </p:blipFill>
        <p:spPr>
          <a:xfrm>
            <a:off x="3765991" y="1428750"/>
            <a:ext cx="190745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BECE-EAE8-4223-B71B-700D50B4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8C2325A4-E7CD-4866-833A-391F4E89E91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D1CCC5-E245-4A5E-BB31-0A70ACF7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56671"/>
            <a:ext cx="6553200" cy="4284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5200DA-8B4F-4C8C-814A-1920A8DA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79"/>
            <a:ext cx="91440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23681"/>
                </a:solidFill>
              </a:rPr>
              <a:t>RRP Inspector: Survey123 to </a:t>
            </a:r>
            <a:r>
              <a:rPr lang="en-US" sz="3600" b="1" dirty="0" err="1">
                <a:solidFill>
                  <a:srgbClr val="023681"/>
                </a:solidFill>
              </a:rPr>
              <a:t>GeoPlatform</a:t>
            </a:r>
            <a:endParaRPr lang="en-US" sz="3600" b="1" dirty="0">
              <a:solidFill>
                <a:srgbClr val="023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43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A1BE-A9EA-4B63-AF0A-2ABCD47E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174"/>
            <a:ext cx="91440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23681"/>
                </a:solidFill>
              </a:rPr>
              <a:t>Cost and Time for PLM &amp; RRP Inspector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416CD3-A853-4F8B-9BC7-D80B63105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97" y="859929"/>
            <a:ext cx="4365527" cy="4555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rgbClr val="028446"/>
                </a:solidFill>
                <a:latin typeface="+mj-lt"/>
              </a:rPr>
              <a:t>Pesticide Label Matcher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88450B-CFC6-4A08-95B8-D57CDFF72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1228" y="859929"/>
            <a:ext cx="4117975" cy="47982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28446"/>
                </a:solidFill>
              </a:rPr>
              <a:t>RRP Inspector Application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22068F-EED2-4462-A92B-E2EBD2F1B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1225" y="1375470"/>
            <a:ext cx="4117975" cy="348228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/>
              <a:t>Milestones:</a:t>
            </a:r>
          </a:p>
          <a:p>
            <a:pPr lvl="1"/>
            <a:r>
              <a:rPr lang="en-US" dirty="0"/>
              <a:t>Collaborating with CDPH and Region 5 OECA. (March-April 2018)</a:t>
            </a:r>
          </a:p>
          <a:p>
            <a:pPr lvl="1"/>
            <a:r>
              <a:rPr lang="en-US" dirty="0"/>
              <a:t>Developing Custom Electronic Surveys             (May-June 2018)</a:t>
            </a:r>
          </a:p>
          <a:p>
            <a:pPr lvl="1"/>
            <a:r>
              <a:rPr lang="en-US" dirty="0"/>
              <a:t>Internal User Testing (July 2018)</a:t>
            </a:r>
          </a:p>
          <a:p>
            <a:pPr lvl="1"/>
            <a:r>
              <a:rPr lang="en-US" dirty="0"/>
              <a:t>Pilot Demo and Application Setup for External Partners. (August 2018)</a:t>
            </a:r>
          </a:p>
          <a:p>
            <a:pPr lvl="1"/>
            <a:r>
              <a:rPr lang="en-US" dirty="0"/>
              <a:t>Beta Testing Release with CDPH        (August-November 2018)</a:t>
            </a:r>
          </a:p>
          <a:p>
            <a:pPr lvl="1"/>
            <a:r>
              <a:rPr lang="en-US" dirty="0"/>
              <a:t>Review Results and Troubleshoot (2019)</a:t>
            </a:r>
          </a:p>
          <a:p>
            <a:pPr lvl="1"/>
            <a:endParaRPr lang="en-US" dirty="0"/>
          </a:p>
          <a:p>
            <a:r>
              <a:rPr lang="en-US" b="1" u="sng" dirty="0"/>
              <a:t>Cost:</a:t>
            </a:r>
          </a:p>
          <a:p>
            <a:pPr lvl="1"/>
            <a:r>
              <a:rPr lang="en-US" dirty="0"/>
              <a:t>Minimal Cost </a:t>
            </a:r>
          </a:p>
          <a:p>
            <a:pPr lvl="1"/>
            <a:r>
              <a:rPr lang="en-US" dirty="0"/>
              <a:t>Developed and managed internally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AA9D2-39CB-4051-B35A-4FF4F537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27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8C5529-98E0-4401-B5AC-7FBF2C279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97" y="1339750"/>
            <a:ext cx="4365527" cy="3701358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/>
              <a:t>Milestones:</a:t>
            </a:r>
          </a:p>
          <a:p>
            <a:pPr lvl="1"/>
            <a:r>
              <a:rPr lang="en-US" dirty="0"/>
              <a:t>Return on Investment Analysis (May 2015)</a:t>
            </a:r>
          </a:p>
          <a:p>
            <a:pPr lvl="1"/>
            <a:r>
              <a:rPr lang="en-US" dirty="0"/>
              <a:t>Feasibility Study (December 2015; June 2016)</a:t>
            </a:r>
          </a:p>
          <a:p>
            <a:pPr lvl="1"/>
            <a:r>
              <a:rPr lang="en-US" dirty="0"/>
              <a:t>18F Design Workshop (April 2016)</a:t>
            </a:r>
          </a:p>
          <a:p>
            <a:pPr lvl="1"/>
            <a:r>
              <a:rPr lang="en-US" dirty="0"/>
              <a:t>Development of Minimal Viable Product (MVP) (April 2016)</a:t>
            </a:r>
          </a:p>
          <a:p>
            <a:pPr lvl="1"/>
            <a:r>
              <a:rPr lang="en-US" dirty="0"/>
              <a:t>User Testing (May 2016)</a:t>
            </a:r>
          </a:p>
          <a:p>
            <a:pPr lvl="1"/>
            <a:r>
              <a:rPr lang="en-US" dirty="0"/>
              <a:t>Beta Testing Release 1.1 (August 2016 )</a:t>
            </a:r>
          </a:p>
          <a:p>
            <a:pPr lvl="1"/>
            <a:r>
              <a:rPr lang="en-US" dirty="0"/>
              <a:t>Beta Testing Release 1.2 (March 2017)</a:t>
            </a:r>
          </a:p>
          <a:p>
            <a:pPr lvl="1"/>
            <a:r>
              <a:rPr lang="en-US" dirty="0"/>
              <a:t>Production FY17 (September 2017) </a:t>
            </a:r>
          </a:p>
          <a:p>
            <a:pPr lvl="1"/>
            <a:r>
              <a:rPr lang="en-US" dirty="0"/>
              <a:t>Implementing Upgrades (2019)</a:t>
            </a:r>
          </a:p>
          <a:p>
            <a:r>
              <a:rPr lang="en-US" b="1" u="sng" dirty="0"/>
              <a:t>Cost:</a:t>
            </a:r>
          </a:p>
          <a:p>
            <a:pPr lvl="1"/>
            <a:r>
              <a:rPr lang="en-US" dirty="0"/>
              <a:t>Estimated several thousand dollars</a:t>
            </a:r>
          </a:p>
          <a:p>
            <a:pPr lvl="1"/>
            <a:r>
              <a:rPr lang="en-US" dirty="0"/>
              <a:t>Several projects in IT contract</a:t>
            </a:r>
          </a:p>
          <a:p>
            <a:pPr lvl="1"/>
            <a:r>
              <a:rPr lang="en-US" dirty="0"/>
              <a:t>In-process of establishing cost</a:t>
            </a:r>
          </a:p>
        </p:txBody>
      </p:sp>
    </p:spTree>
    <p:extLst>
      <p:ext uri="{BB962C8B-B14F-4D97-AF65-F5344CB8AC3E}">
        <p14:creationId xmlns:p14="http://schemas.microsoft.com/office/powerpoint/2010/main" val="4036493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4451-AAD8-4A76-84C0-9CFE6C6A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7E442-38A4-4E6F-83E9-A4A697B98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063229"/>
            <a:ext cx="5257800" cy="6036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28446"/>
                </a:solidFill>
              </a:rPr>
              <a:t>Pesticides Label Matcher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5F21-8BE3-42CA-9096-7FB4CC6D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28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11C057-C482-4E5F-9CA5-917A24A9F480}"/>
              </a:ext>
            </a:extLst>
          </p:cNvPr>
          <p:cNvSpPr txBox="1">
            <a:spLocks/>
          </p:cNvSpPr>
          <p:nvPr/>
        </p:nvSpPr>
        <p:spPr>
          <a:xfrm>
            <a:off x="2971800" y="2495550"/>
            <a:ext cx="20574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CC6BAB-9FEC-412D-AABF-3F4DB15EBC67}"/>
              </a:ext>
            </a:extLst>
          </p:cNvPr>
          <p:cNvGrpSpPr/>
          <p:nvPr/>
        </p:nvGrpSpPr>
        <p:grpSpPr>
          <a:xfrm>
            <a:off x="1068506" y="1733550"/>
            <a:ext cx="7046794" cy="3520561"/>
            <a:chOff x="1068506" y="1733550"/>
            <a:chExt cx="7046794" cy="3520561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DCF2CB8F-F992-4AA0-BB9E-F3E9CF4AFE11}"/>
                </a:ext>
              </a:extLst>
            </p:cNvPr>
            <p:cNvSpPr txBox="1">
              <a:spLocks/>
            </p:cNvSpPr>
            <p:nvPr/>
          </p:nvSpPr>
          <p:spPr>
            <a:xfrm>
              <a:off x="1068506" y="2152337"/>
              <a:ext cx="2057400" cy="31017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/>
              <a:r>
                <a:rPr lang="en-US" sz="1600" dirty="0"/>
                <a:t>State and Federal Pesticide Inspectors</a:t>
              </a:r>
            </a:p>
            <a:p>
              <a:pPr marL="285750" indent="-285750"/>
              <a:r>
                <a:rPr lang="en-US" sz="1600" dirty="0"/>
                <a:t>Regulated Community</a:t>
              </a:r>
            </a:p>
            <a:p>
              <a:pPr marL="285750" indent="-285750"/>
              <a:r>
                <a:rPr lang="en-US" sz="1600" dirty="0"/>
                <a:t>Public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F4A58C-CED5-454E-A8E4-5488374F2798}"/>
                </a:ext>
              </a:extLst>
            </p:cNvPr>
            <p:cNvSpPr txBox="1"/>
            <p:nvPr/>
          </p:nvSpPr>
          <p:spPr>
            <a:xfrm>
              <a:off x="1068506" y="1771293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USERS: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27A0B8A-5350-40B8-9DD2-7283E468BC5F}"/>
                </a:ext>
              </a:extLst>
            </p:cNvPr>
            <p:cNvSpPr txBox="1">
              <a:spLocks/>
            </p:cNvSpPr>
            <p:nvPr/>
          </p:nvSpPr>
          <p:spPr>
            <a:xfrm>
              <a:off x="3419475" y="2102882"/>
              <a:ext cx="2057400" cy="310177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/>
              <a:r>
                <a:rPr lang="en-US" sz="1600" dirty="0"/>
                <a:t>CGI: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Kathy Logan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Ted </a:t>
              </a:r>
              <a:r>
                <a:rPr lang="en-US" sz="1600" dirty="0" err="1"/>
                <a:t>Dacy</a:t>
              </a:r>
              <a:endParaRPr lang="en-US" sz="1600" dirty="0"/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 err="1"/>
                <a:t>Xiangbo</a:t>
              </a:r>
              <a:r>
                <a:rPr lang="en-US" sz="1600" dirty="0"/>
                <a:t> Li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Andrew Hebert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Joshua Martin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Michael Seavey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Aaron </a:t>
              </a:r>
              <a:r>
                <a:rPr lang="en-US" sz="1600" dirty="0" err="1"/>
                <a:t>Zamecnik</a:t>
              </a:r>
              <a:endParaRPr lang="en-US" sz="1600" dirty="0"/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Zack Connelly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Sue Dose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600" dirty="0"/>
                <a:t>Cody </a:t>
              </a:r>
              <a:r>
                <a:rPr lang="en-US" sz="1600" dirty="0" err="1"/>
                <a:t>Latiolais</a:t>
              </a:r>
              <a:endParaRPr 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69C24F-E13E-4431-846F-77A6BA68F158}"/>
                </a:ext>
              </a:extLst>
            </p:cNvPr>
            <p:cNvSpPr txBox="1"/>
            <p:nvPr/>
          </p:nvSpPr>
          <p:spPr>
            <a:xfrm>
              <a:off x="3419475" y="1742158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CONTRACTOR: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84219A0E-7817-4D75-BB5A-CC28044AFF20}"/>
                </a:ext>
              </a:extLst>
            </p:cNvPr>
            <p:cNvSpPr txBox="1">
              <a:spLocks/>
            </p:cNvSpPr>
            <p:nvPr/>
          </p:nvSpPr>
          <p:spPr>
            <a:xfrm>
              <a:off x="6057900" y="2102882"/>
              <a:ext cx="2057400" cy="310177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David Scott</a:t>
              </a:r>
            </a:p>
            <a:p>
              <a:r>
                <a:rPr lang="en-US" sz="1600" dirty="0"/>
                <a:t>Mardi Klevs</a:t>
              </a:r>
            </a:p>
            <a:p>
              <a:r>
                <a:rPr lang="en-US" sz="1600" dirty="0"/>
                <a:t>Alan </a:t>
              </a:r>
              <a:r>
                <a:rPr lang="en-US" sz="1600" dirty="0" err="1"/>
                <a:t>Boutureira</a:t>
              </a:r>
              <a:endParaRPr lang="en-US" sz="1600" dirty="0"/>
            </a:p>
            <a:p>
              <a:r>
                <a:rPr lang="en-US" sz="1600" dirty="0"/>
                <a:t>Patrick </a:t>
              </a:r>
              <a:r>
                <a:rPr lang="en-US" sz="1600" dirty="0" err="1"/>
                <a:t>Dobak</a:t>
              </a:r>
              <a:endParaRPr lang="en-US" sz="1600" dirty="0"/>
            </a:p>
            <a:p>
              <a:r>
                <a:rPr lang="en-US" sz="1600" dirty="0"/>
                <a:t>Robert Schultz</a:t>
              </a:r>
            </a:p>
            <a:p>
              <a:r>
                <a:rPr lang="en-US" sz="1600" dirty="0"/>
                <a:t>Many Pesticide State/Federal Program Directors and Staff.</a:t>
              </a:r>
            </a:p>
            <a:p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095BE9-A091-4788-BA26-6ED196C89723}"/>
                </a:ext>
              </a:extLst>
            </p:cNvPr>
            <p:cNvSpPr txBox="1"/>
            <p:nvPr/>
          </p:nvSpPr>
          <p:spPr>
            <a:xfrm>
              <a:off x="6057900" y="173355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TEAM MEMBERS: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951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4451-AAD8-4A76-84C0-9CFE6C6A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Acknowledgements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5F21-8BE3-42CA-9096-7FB4CC6D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29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11C057-C482-4E5F-9CA5-917A24A9F480}"/>
              </a:ext>
            </a:extLst>
          </p:cNvPr>
          <p:cNvSpPr txBox="1">
            <a:spLocks/>
          </p:cNvSpPr>
          <p:nvPr/>
        </p:nvSpPr>
        <p:spPr>
          <a:xfrm>
            <a:off x="2971800" y="2495550"/>
            <a:ext cx="20574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306483-3B43-404D-A322-8E3B5AD183B1}"/>
              </a:ext>
            </a:extLst>
          </p:cNvPr>
          <p:cNvGrpSpPr/>
          <p:nvPr/>
        </p:nvGrpSpPr>
        <p:grpSpPr>
          <a:xfrm>
            <a:off x="990600" y="1063229"/>
            <a:ext cx="7046794" cy="4190882"/>
            <a:chOff x="-1503244" y="5429685"/>
            <a:chExt cx="7046794" cy="4190882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3661499-2F5B-45EC-96D7-096D4DE33981}"/>
                </a:ext>
              </a:extLst>
            </p:cNvPr>
            <p:cNvSpPr txBox="1">
              <a:spLocks/>
            </p:cNvSpPr>
            <p:nvPr/>
          </p:nvSpPr>
          <p:spPr>
            <a:xfrm>
              <a:off x="-228600" y="5429685"/>
              <a:ext cx="5257800" cy="6036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028446"/>
                  </a:solidFill>
                </a:rPr>
                <a:t>RRP Inspector Application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EDE2A6-EB12-4920-9EF7-CF3CAE476840}"/>
                </a:ext>
              </a:extLst>
            </p:cNvPr>
            <p:cNvGrpSpPr/>
            <p:nvPr/>
          </p:nvGrpSpPr>
          <p:grpSpPr>
            <a:xfrm>
              <a:off x="-1503244" y="6137749"/>
              <a:ext cx="2057400" cy="3482818"/>
              <a:chOff x="604838" y="1895041"/>
              <a:chExt cx="2057400" cy="3482818"/>
            </a:xfrm>
          </p:grpSpPr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DB52D9EB-CCC9-4CBA-8E6F-7945C7928F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838" y="2276085"/>
                <a:ext cx="2057400" cy="310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1600" dirty="0"/>
                  <a:t>Local and State Health Departments</a:t>
                </a:r>
              </a:p>
              <a:p>
                <a:pPr marL="285750" indent="-285750"/>
                <a:r>
                  <a:rPr lang="en-US" sz="1600" dirty="0"/>
                  <a:t>Federal RRP Inspectors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1B50EC-8CE0-4CBA-AF47-074A681703FF}"/>
                  </a:ext>
                </a:extLst>
              </p:cNvPr>
              <p:cNvSpPr txBox="1"/>
              <p:nvPr/>
            </p:nvSpPr>
            <p:spPr>
              <a:xfrm>
                <a:off x="604838" y="1895041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USERS: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00717A-9DA4-4FCE-AAF8-C993DED95D70}"/>
                </a:ext>
              </a:extLst>
            </p:cNvPr>
            <p:cNvGrpSpPr/>
            <p:nvPr/>
          </p:nvGrpSpPr>
          <p:grpSpPr>
            <a:xfrm>
              <a:off x="847725" y="6108614"/>
              <a:ext cx="2057400" cy="3462498"/>
              <a:chOff x="2914650" y="1915361"/>
              <a:chExt cx="2057400" cy="3462498"/>
            </a:xfrm>
          </p:grpSpPr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1D39FF24-1566-4F31-BE99-B16E4E7EF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4650" y="2276085"/>
                <a:ext cx="2057400" cy="310177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1600" dirty="0"/>
                  <a:t>David Rebot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800" b="1" dirty="0"/>
                  <a:t>GIS ADMINSTRATORS:</a:t>
                </a:r>
              </a:p>
              <a:p>
                <a:r>
                  <a:rPr lang="en-US" sz="1600" dirty="0"/>
                  <a:t>Paisly Kauth</a:t>
                </a:r>
              </a:p>
              <a:p>
                <a:pPr marL="0" indent="0" algn="ctr">
                  <a:buNone/>
                </a:pPr>
                <a:endParaRPr lang="en-US" sz="1800" b="1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CFE30F-C679-4B0E-8652-92338829C8DA}"/>
                  </a:ext>
                </a:extLst>
              </p:cNvPr>
              <p:cNvSpPr txBox="1"/>
              <p:nvPr/>
            </p:nvSpPr>
            <p:spPr>
              <a:xfrm>
                <a:off x="2914650" y="1915361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DEVELOPERS: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E1B65D-3753-4A3C-9906-9561298F24B3}"/>
                </a:ext>
              </a:extLst>
            </p:cNvPr>
            <p:cNvGrpSpPr/>
            <p:nvPr/>
          </p:nvGrpSpPr>
          <p:grpSpPr>
            <a:xfrm>
              <a:off x="3486150" y="6100006"/>
              <a:ext cx="2057400" cy="3471106"/>
              <a:chOff x="5103019" y="1895041"/>
              <a:chExt cx="2057400" cy="3471106"/>
            </a:xfrm>
          </p:grpSpPr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7FFE6EB-DFDB-4681-9095-7C83EEB9A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3019" y="2264373"/>
                <a:ext cx="2057400" cy="310177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Scott Bessler</a:t>
                </a:r>
              </a:p>
              <a:p>
                <a:r>
                  <a:rPr lang="en-US" sz="1600" dirty="0"/>
                  <a:t>Mark Messersmith</a:t>
                </a:r>
              </a:p>
              <a:p>
                <a:r>
                  <a:rPr lang="en-US" sz="1600" dirty="0"/>
                  <a:t>Christina Saldivar</a:t>
                </a:r>
              </a:p>
              <a:p>
                <a:r>
                  <a:rPr lang="en-US" sz="1600" dirty="0"/>
                  <a:t>David Star</a:t>
                </a:r>
              </a:p>
              <a:p>
                <a:r>
                  <a:rPr lang="en-US" sz="1600" dirty="0"/>
                  <a:t>Kathy Triantafillou</a:t>
                </a:r>
              </a:p>
              <a:p>
                <a:r>
                  <a:rPr lang="en-US" sz="1600" dirty="0"/>
                  <a:t>Jodi Wilson</a:t>
                </a:r>
              </a:p>
              <a:p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EAF5D8-4AE7-4F0B-8387-7255543B3E2F}"/>
                  </a:ext>
                </a:extLst>
              </p:cNvPr>
              <p:cNvSpPr txBox="1"/>
              <p:nvPr/>
            </p:nvSpPr>
            <p:spPr>
              <a:xfrm>
                <a:off x="5103019" y="1895041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TEAM MEMBERS: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436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BAD6-2BBA-4CA7-8C0F-12618B96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E6BF6-5F96-4959-ACE5-47758F90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b="1" dirty="0">
                <a:solidFill>
                  <a:srgbClr val="028446"/>
                </a:solidFill>
              </a:rPr>
              <a:t>Pesticide Label Matcher</a:t>
            </a:r>
          </a:p>
          <a:p>
            <a:r>
              <a:rPr lang="en-US" b="1" dirty="0">
                <a:solidFill>
                  <a:srgbClr val="028446"/>
                </a:solidFill>
              </a:rPr>
              <a:t>USS Lead Superfund Site: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28446"/>
                </a:solidFill>
              </a:rPr>
              <a:t>    Electronic Surveys </a:t>
            </a:r>
          </a:p>
          <a:p>
            <a:r>
              <a:rPr lang="en-US" b="1" dirty="0">
                <a:solidFill>
                  <a:srgbClr val="028446"/>
                </a:solidFill>
              </a:rPr>
              <a:t>RRP Inspector Application</a:t>
            </a:r>
          </a:p>
          <a:p>
            <a:r>
              <a:rPr lang="en-US" b="1" dirty="0">
                <a:solidFill>
                  <a:srgbClr val="028446"/>
                </a:solidFill>
              </a:rPr>
              <a:t>Time and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B112E-AC22-40D6-AE74-4383A3F0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526D00-8A5C-4B7D-8A00-00FE0D4428B0}"/>
              </a:ext>
            </a:extLst>
          </p:cNvPr>
          <p:cNvGrpSpPr/>
          <p:nvPr/>
        </p:nvGrpSpPr>
        <p:grpSpPr>
          <a:xfrm>
            <a:off x="6324600" y="900114"/>
            <a:ext cx="2244827" cy="3867150"/>
            <a:chOff x="5867400" y="963812"/>
            <a:chExt cx="2244827" cy="38671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2847A0B-1226-4AFA-9021-90D7E14E3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963812"/>
              <a:ext cx="2244827" cy="38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A93CC0-3839-46B0-837D-1E1F7B59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650" y="2190750"/>
              <a:ext cx="1276350" cy="1276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12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2813-F5CE-497D-AC8B-F4975053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4950"/>
            <a:ext cx="9144000" cy="2362200"/>
          </a:xfrm>
        </p:spPr>
        <p:txBody>
          <a:bodyPr>
            <a:normAutofit fontScale="90000"/>
          </a:bodyPr>
          <a:lstStyle/>
          <a:p>
            <a:pPr marL="45719">
              <a:lnSpc>
                <a:spcPct val="150000"/>
              </a:lnSpc>
              <a:spcBef>
                <a:spcPts val="894"/>
              </a:spcBef>
            </a:pPr>
            <a:r>
              <a:rPr lang="en-US" sz="5400" b="1" dirty="0">
                <a:solidFill>
                  <a:srgbClr val="023681"/>
                </a:solidFill>
              </a:rPr>
              <a:t>Pesticide Label Matcher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1800" b="1" spc="-5" dirty="0">
                <a:solidFill>
                  <a:srgbClr val="028446"/>
                </a:solidFill>
                <a:cs typeface="Arial"/>
              </a:rPr>
              <a:t>State Co-Chair: David Scott, </a:t>
            </a:r>
            <a:r>
              <a:rPr lang="en-US" sz="1800" b="1" i="1" spc="-5" dirty="0">
                <a:solidFill>
                  <a:srgbClr val="028446"/>
                </a:solidFill>
                <a:cs typeface="Arial"/>
              </a:rPr>
              <a:t>Office of Indiana State Chemist</a:t>
            </a:r>
            <a:r>
              <a:rPr lang="en-US" sz="1800" b="1" spc="-5" dirty="0">
                <a:solidFill>
                  <a:srgbClr val="028446"/>
                </a:solidFill>
                <a:cs typeface="Arial"/>
              </a:rPr>
              <a:t>, scottde@purdue.edu </a:t>
            </a:r>
            <a:br>
              <a:rPr lang="en-US" sz="1800" b="1" spc="-5" dirty="0">
                <a:solidFill>
                  <a:srgbClr val="028446"/>
                </a:solidFill>
                <a:cs typeface="Arial"/>
              </a:rPr>
            </a:br>
            <a:r>
              <a:rPr lang="en-US" sz="1800" b="1" spc="-5" dirty="0">
                <a:solidFill>
                  <a:srgbClr val="028446"/>
                </a:solidFill>
                <a:cs typeface="Arial"/>
              </a:rPr>
              <a:t>EPA Co-Chair: Mardi Klevs, </a:t>
            </a:r>
            <a:r>
              <a:rPr lang="en-US" sz="1800" b="1" i="1" spc="-5" dirty="0">
                <a:solidFill>
                  <a:srgbClr val="028446"/>
                </a:solidFill>
                <a:cs typeface="Arial"/>
              </a:rPr>
              <a:t>U.S. EPA Region 5</a:t>
            </a:r>
            <a:br>
              <a:rPr lang="en-US" sz="1800" b="1" spc="-5" dirty="0">
                <a:solidFill>
                  <a:srgbClr val="028446"/>
                </a:solidFill>
                <a:cs typeface="Arial"/>
              </a:rPr>
            </a:br>
            <a:r>
              <a:rPr lang="en-US" sz="1800" b="1" spc="-5" dirty="0">
                <a:solidFill>
                  <a:srgbClr val="028446"/>
                </a:solidFill>
                <a:cs typeface="Arial"/>
              </a:rPr>
              <a:t>Project Manager: Alan Boutureira, </a:t>
            </a:r>
            <a:r>
              <a:rPr lang="en-US" sz="1800" b="1" i="1" spc="-5" dirty="0">
                <a:solidFill>
                  <a:srgbClr val="028446"/>
                </a:solidFill>
                <a:cs typeface="Arial"/>
              </a:rPr>
              <a:t>U.S. EPA OCSPP</a:t>
            </a:r>
            <a:br>
              <a:rPr lang="en-US" sz="1800" b="1" spc="-5" dirty="0">
                <a:solidFill>
                  <a:srgbClr val="028446"/>
                </a:solidFill>
                <a:cs typeface="Arial"/>
              </a:rPr>
            </a:br>
            <a:r>
              <a:rPr lang="en-US" sz="1800" b="1" spc="-5" dirty="0">
                <a:solidFill>
                  <a:srgbClr val="028446"/>
                </a:solidFill>
                <a:cs typeface="Arial"/>
              </a:rPr>
              <a:t>EELC Liaison: Louise Wise, </a:t>
            </a:r>
            <a:r>
              <a:rPr lang="en-US" sz="1800" b="1" i="1" spc="-5" dirty="0">
                <a:solidFill>
                  <a:srgbClr val="028446"/>
                </a:solidFill>
                <a:cs typeface="Arial"/>
              </a:rPr>
              <a:t>U.S. EPA OCSSP</a:t>
            </a:r>
            <a:br>
              <a:rPr lang="en-US" sz="1800" b="1" spc="-5" dirty="0">
                <a:solidFill>
                  <a:srgbClr val="028446"/>
                </a:solidFill>
                <a:cs typeface="Arial"/>
              </a:rPr>
            </a:br>
            <a:br>
              <a:rPr lang="en-US" sz="1800" b="1" spc="-5" dirty="0">
                <a:solidFill>
                  <a:srgbClr val="028446"/>
                </a:solidFill>
                <a:cs typeface="Arial"/>
              </a:rPr>
            </a:br>
            <a:endParaRPr lang="en-US" sz="5400" dirty="0">
              <a:solidFill>
                <a:srgbClr val="02844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C3EEE-C5A3-455F-A841-1F8E2C77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8BCA9-C9C3-4ADD-9346-076219E2D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84159"/>
            <a:ext cx="1205257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07817" y="-2770710"/>
            <a:ext cx="5892333" cy="252772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7B5BFFC-203B-4B33-8F19-BA61977FA7E4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EELabel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75" y="123591"/>
            <a:ext cx="2143125" cy="3095625"/>
          </a:xfrm>
          <a:prstGeom prst="rect">
            <a:avLst/>
          </a:prstGeom>
        </p:spPr>
      </p:pic>
      <p:pic>
        <p:nvPicPr>
          <p:cNvPr id="9" name="Picture 8" descr="EELabel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85" y="1795660"/>
            <a:ext cx="2143125" cy="3095625"/>
          </a:xfrm>
          <a:prstGeom prst="rect">
            <a:avLst/>
          </a:prstGeom>
        </p:spPr>
      </p:pic>
      <p:pic>
        <p:nvPicPr>
          <p:cNvPr id="10" name="Picture 9" descr="EELabel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33" y="131732"/>
            <a:ext cx="2143125" cy="3095625"/>
          </a:xfrm>
          <a:prstGeom prst="rect">
            <a:avLst/>
          </a:prstGeom>
        </p:spPr>
      </p:pic>
      <p:pic>
        <p:nvPicPr>
          <p:cNvPr id="11" name="Picture 10" descr="EELabel0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49" y="750500"/>
            <a:ext cx="2143125" cy="3095625"/>
          </a:xfrm>
          <a:prstGeom prst="rect">
            <a:avLst/>
          </a:prstGeom>
        </p:spPr>
      </p:pic>
      <p:pic>
        <p:nvPicPr>
          <p:cNvPr id="13" name="Picture 12" descr="EELabel0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047875"/>
            <a:ext cx="2143125" cy="3095625"/>
          </a:xfrm>
          <a:prstGeom prst="rect">
            <a:avLst/>
          </a:prstGeom>
        </p:spPr>
      </p:pic>
      <p:pic>
        <p:nvPicPr>
          <p:cNvPr id="14" name="Picture 13" descr="EELabel0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2143125" cy="3095625"/>
          </a:xfrm>
          <a:prstGeom prst="rect">
            <a:avLst/>
          </a:prstGeom>
        </p:spPr>
      </p:pic>
      <p:pic>
        <p:nvPicPr>
          <p:cNvPr id="15" name="Picture 14" descr="EELabel07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33" y="0"/>
            <a:ext cx="2143125" cy="3095625"/>
          </a:xfrm>
          <a:prstGeom prst="rect">
            <a:avLst/>
          </a:prstGeom>
        </p:spPr>
      </p:pic>
      <p:pic>
        <p:nvPicPr>
          <p:cNvPr id="16" name="Picture 15" descr="EELabel08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0" y="2077593"/>
            <a:ext cx="2143125" cy="3095625"/>
          </a:xfrm>
          <a:prstGeom prst="rect">
            <a:avLst/>
          </a:prstGeom>
        </p:spPr>
      </p:pic>
      <p:pic>
        <p:nvPicPr>
          <p:cNvPr id="17" name="Picture 16" descr="EELabel09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4" y="1309687"/>
            <a:ext cx="2143125" cy="3095625"/>
          </a:xfrm>
          <a:prstGeom prst="rect">
            <a:avLst/>
          </a:prstGeom>
        </p:spPr>
      </p:pic>
      <p:pic>
        <p:nvPicPr>
          <p:cNvPr id="18" name="Picture 17" descr="EELabel10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81" y="0"/>
            <a:ext cx="2143125" cy="3095625"/>
          </a:xfrm>
          <a:prstGeom prst="rect">
            <a:avLst/>
          </a:prstGeom>
        </p:spPr>
      </p:pic>
      <p:pic>
        <p:nvPicPr>
          <p:cNvPr id="19" name="Picture 18" descr="EELabel1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58" y="1339405"/>
            <a:ext cx="2143125" cy="3095625"/>
          </a:xfrm>
          <a:prstGeom prst="rect">
            <a:avLst/>
          </a:prstGeom>
        </p:spPr>
      </p:pic>
      <p:pic>
        <p:nvPicPr>
          <p:cNvPr id="20" name="Picture 19" descr="EELabel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0"/>
            <a:ext cx="2143125" cy="3095625"/>
          </a:xfrm>
          <a:prstGeom prst="rect">
            <a:avLst/>
          </a:prstGeom>
        </p:spPr>
      </p:pic>
      <p:pic>
        <p:nvPicPr>
          <p:cNvPr id="21" name="Picture 20" descr="EELabel1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5" y="2047875"/>
            <a:ext cx="2143125" cy="3095625"/>
          </a:xfrm>
          <a:prstGeom prst="rect">
            <a:avLst/>
          </a:prstGeom>
        </p:spPr>
      </p:pic>
      <p:pic>
        <p:nvPicPr>
          <p:cNvPr id="22" name="Picture 21" descr="EELabel14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047875"/>
            <a:ext cx="2143125" cy="3095625"/>
          </a:xfrm>
          <a:prstGeom prst="rect">
            <a:avLst/>
          </a:prstGeom>
        </p:spPr>
      </p:pic>
      <p:pic>
        <p:nvPicPr>
          <p:cNvPr id="23" name="Picture 22" descr="EELabel15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2143125" cy="3095625"/>
          </a:xfrm>
          <a:prstGeom prst="rect">
            <a:avLst/>
          </a:prstGeom>
        </p:spPr>
      </p:pic>
      <p:pic>
        <p:nvPicPr>
          <p:cNvPr id="25" name="Picture 24" descr="EELabel17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36" y="2047875"/>
            <a:ext cx="2143125" cy="3095625"/>
          </a:xfrm>
          <a:prstGeom prst="rect">
            <a:avLst/>
          </a:prstGeom>
        </p:spPr>
      </p:pic>
      <p:pic>
        <p:nvPicPr>
          <p:cNvPr id="26" name="Picture 25" descr="EELabel18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04" y="1859984"/>
            <a:ext cx="2143125" cy="3095625"/>
          </a:xfrm>
          <a:prstGeom prst="rect">
            <a:avLst/>
          </a:prstGeom>
        </p:spPr>
      </p:pic>
      <p:pic>
        <p:nvPicPr>
          <p:cNvPr id="28" name="Picture 27" descr="EELabel19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98" y="1100592"/>
            <a:ext cx="2143125" cy="3095625"/>
          </a:xfrm>
          <a:prstGeom prst="rect">
            <a:avLst/>
          </a:prstGeom>
        </p:spPr>
      </p:pic>
      <p:pic>
        <p:nvPicPr>
          <p:cNvPr id="30" name="Picture 29" descr="EELabel18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0"/>
            <a:ext cx="2143125" cy="3095625"/>
          </a:xfrm>
          <a:prstGeom prst="rect">
            <a:avLst/>
          </a:prstGeom>
        </p:spPr>
      </p:pic>
      <p:pic>
        <p:nvPicPr>
          <p:cNvPr id="31" name="Picture 30" descr="EELabel19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2143125" cy="3095625"/>
          </a:xfrm>
          <a:prstGeom prst="rect">
            <a:avLst/>
          </a:prstGeom>
        </p:spPr>
      </p:pic>
      <p:pic>
        <p:nvPicPr>
          <p:cNvPr id="32" name="Picture 31" descr="EELabel20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047875"/>
            <a:ext cx="2143125" cy="3095625"/>
          </a:xfrm>
          <a:prstGeom prst="rect">
            <a:avLst/>
          </a:prstGeom>
        </p:spPr>
      </p:pic>
      <p:pic>
        <p:nvPicPr>
          <p:cNvPr id="33" name="Picture 32" descr="EELabel2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19" y="0"/>
            <a:ext cx="2143125" cy="3095625"/>
          </a:xfrm>
          <a:prstGeom prst="rect">
            <a:avLst/>
          </a:prstGeom>
        </p:spPr>
      </p:pic>
      <p:pic>
        <p:nvPicPr>
          <p:cNvPr id="34" name="Picture 33" descr="EELabel22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22" y="1958144"/>
            <a:ext cx="2143125" cy="3095625"/>
          </a:xfrm>
          <a:prstGeom prst="rect">
            <a:avLst/>
          </a:prstGeom>
        </p:spPr>
      </p:pic>
      <p:pic>
        <p:nvPicPr>
          <p:cNvPr id="35" name="Picture 34" descr="EELabel23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65" y="2047875"/>
            <a:ext cx="2143125" cy="3095625"/>
          </a:xfrm>
          <a:prstGeom prst="rect">
            <a:avLst/>
          </a:prstGeom>
        </p:spPr>
      </p:pic>
      <p:pic>
        <p:nvPicPr>
          <p:cNvPr id="36" name="Picture 35" descr="EELabel24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0"/>
            <a:ext cx="2143125" cy="3095625"/>
          </a:xfrm>
          <a:prstGeom prst="rect">
            <a:avLst/>
          </a:prstGeom>
        </p:spPr>
      </p:pic>
      <p:pic>
        <p:nvPicPr>
          <p:cNvPr id="37" name="Picture 36" descr="EELabel25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76" y="2047875"/>
            <a:ext cx="2143125" cy="3095625"/>
          </a:xfrm>
          <a:prstGeom prst="rect">
            <a:avLst/>
          </a:prstGeom>
        </p:spPr>
      </p:pic>
      <p:pic>
        <p:nvPicPr>
          <p:cNvPr id="38" name="Picture 37" descr="EELabel26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49" y="2047875"/>
            <a:ext cx="2143125" cy="3095625"/>
          </a:xfrm>
          <a:prstGeom prst="rect">
            <a:avLst/>
          </a:prstGeom>
        </p:spPr>
      </p:pic>
      <p:pic>
        <p:nvPicPr>
          <p:cNvPr id="40" name="Picture 39" descr="EELabel28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5" y="3193785"/>
            <a:ext cx="2143125" cy="1638300"/>
          </a:xfrm>
          <a:prstGeom prst="rect">
            <a:avLst/>
          </a:prstGeom>
        </p:spPr>
      </p:pic>
      <p:pic>
        <p:nvPicPr>
          <p:cNvPr id="41" name="Picture 40" descr="EELabel29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0"/>
            <a:ext cx="2143125" cy="3095625"/>
          </a:xfrm>
          <a:prstGeom prst="rect">
            <a:avLst/>
          </a:prstGeom>
        </p:spPr>
      </p:pic>
      <p:pic>
        <p:nvPicPr>
          <p:cNvPr id="42" name="Picture 41" descr="EELabel30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2143125" cy="3095625"/>
          </a:xfrm>
          <a:prstGeom prst="rect">
            <a:avLst/>
          </a:prstGeom>
        </p:spPr>
      </p:pic>
      <p:pic>
        <p:nvPicPr>
          <p:cNvPr id="43" name="Picture 42" descr="EELabel31.jp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14" y="2042818"/>
            <a:ext cx="2143125" cy="3095625"/>
          </a:xfrm>
          <a:prstGeom prst="rect">
            <a:avLst/>
          </a:prstGeom>
        </p:spPr>
      </p:pic>
      <p:pic>
        <p:nvPicPr>
          <p:cNvPr id="44" name="Picture 43" descr="EELabel32.jp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83" y="0"/>
            <a:ext cx="2143125" cy="3095625"/>
          </a:xfrm>
          <a:prstGeom prst="rect">
            <a:avLst/>
          </a:prstGeom>
        </p:spPr>
      </p:pic>
      <p:pic>
        <p:nvPicPr>
          <p:cNvPr id="45" name="Picture 44" descr="EELabel33.jp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963609"/>
            <a:ext cx="2143125" cy="3095625"/>
          </a:xfrm>
          <a:prstGeom prst="rect">
            <a:avLst/>
          </a:prstGeom>
        </p:spPr>
      </p:pic>
      <p:pic>
        <p:nvPicPr>
          <p:cNvPr id="46" name="Picture 45" descr="EELabel34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96" y="81242"/>
            <a:ext cx="21431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1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23681"/>
                </a:solidFill>
              </a:rPr>
              <a:t>EPA’s Pesticide Data Availability and </a:t>
            </a:r>
            <a:br>
              <a:rPr lang="en-US" b="1" dirty="0">
                <a:solidFill>
                  <a:srgbClr val="023681"/>
                </a:solidFill>
              </a:rPr>
            </a:br>
            <a:r>
              <a:rPr lang="en-US" b="1" dirty="0">
                <a:solidFill>
                  <a:srgbClr val="023681"/>
                </a:solidFill>
              </a:rPr>
              <a:t>Label Matching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100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28446"/>
                </a:solidFill>
              </a:rPr>
              <a:t>Major benefits this project provides include: 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spcBef>
                <a:spcPct val="0"/>
              </a:spcBef>
              <a:buClr>
                <a:srgbClr val="028446"/>
              </a:buClr>
              <a:buFont typeface="Arial" panose="020B0604020202020204" pitchFamily="34" charset="0"/>
              <a:buChar char="•"/>
            </a:pPr>
            <a:r>
              <a:rPr lang="en-US" sz="2100" b="1" dirty="0"/>
              <a:t>Reduce pesticide label inspection program complexity and cost.</a:t>
            </a:r>
            <a:endParaRPr lang="en-US" sz="2100" b="1" dirty="0">
              <a:solidFill>
                <a:srgbClr val="FFFF00"/>
              </a:solidFill>
            </a:endParaRPr>
          </a:p>
          <a:p>
            <a:pPr lvl="1">
              <a:spcBef>
                <a:spcPct val="0"/>
              </a:spcBef>
              <a:buClr>
                <a:srgbClr val="028446"/>
              </a:buClr>
              <a:buFont typeface="Arial" panose="020B0604020202020204" pitchFamily="34" charset="0"/>
              <a:buChar char="•"/>
            </a:pPr>
            <a:r>
              <a:rPr lang="en-US" sz="2100" b="1" dirty="0"/>
              <a:t>Vastly improve efficiency and impact of inspections.</a:t>
            </a:r>
          </a:p>
          <a:p>
            <a:pPr lvl="1">
              <a:spcBef>
                <a:spcPct val="0"/>
              </a:spcBef>
              <a:buClr>
                <a:srgbClr val="028446"/>
              </a:buClr>
              <a:buFont typeface="Arial" panose="020B0604020202020204" pitchFamily="34" charset="0"/>
              <a:buChar char="•"/>
            </a:pPr>
            <a:r>
              <a:rPr lang="en-US" sz="2100" b="1" dirty="0"/>
              <a:t>Promote greater and more proactive regulatory compliance.</a:t>
            </a:r>
          </a:p>
          <a:p>
            <a:pPr lvl="1">
              <a:spcBef>
                <a:spcPct val="0"/>
              </a:spcBef>
              <a:buClr>
                <a:srgbClr val="028446"/>
              </a:buClr>
              <a:buFont typeface="Arial" panose="020B0604020202020204" pitchFamily="34" charset="0"/>
              <a:buChar char="•"/>
            </a:pPr>
            <a:r>
              <a:rPr lang="en-US" sz="2100" b="1" dirty="0"/>
              <a:t>Provide instant access to the critical data while in the field.</a:t>
            </a:r>
          </a:p>
          <a:p>
            <a:pPr lvl="1">
              <a:spcBef>
                <a:spcPct val="0"/>
              </a:spcBef>
              <a:buClr>
                <a:srgbClr val="028446"/>
              </a:buClr>
              <a:buFont typeface="Arial" panose="020B0604020202020204" pitchFamily="34" charset="0"/>
              <a:buChar char="•"/>
            </a:pPr>
            <a:r>
              <a:rPr lang="en-US" sz="2100" b="1" dirty="0"/>
              <a:t>Allow greater public access to timely product registration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01A5A-E435-4925-BECD-6EFCDB083FDA}"/>
              </a:ext>
            </a:extLst>
          </p:cNvPr>
          <p:cNvSpPr txBox="1"/>
          <p:nvPr/>
        </p:nvSpPr>
        <p:spPr>
          <a:xfrm>
            <a:off x="931452" y="4597987"/>
            <a:ext cx="7281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28446"/>
                </a:solidFill>
              </a:rPr>
              <a:t>https://www.epa.gov/pesticide-labels/mobile-application-pesticide-label-matching</a:t>
            </a:r>
          </a:p>
        </p:txBody>
      </p:sp>
    </p:spTree>
    <p:extLst>
      <p:ext uri="{BB962C8B-B14F-4D97-AF65-F5344CB8AC3E}">
        <p14:creationId xmlns:p14="http://schemas.microsoft.com/office/powerpoint/2010/main" val="8025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49" y="92446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23681"/>
                </a:solidFill>
              </a:rPr>
              <a:t>PLM: Need for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784" y="3537779"/>
            <a:ext cx="2338691" cy="1338026"/>
          </a:xfrm>
        </p:spPr>
        <p:txBody>
          <a:bodyPr>
            <a:normAutofit/>
          </a:bodyPr>
          <a:lstStyle/>
          <a:p>
            <a:pPr>
              <a:buClr>
                <a:srgbClr val="028446"/>
              </a:buClr>
            </a:pPr>
            <a:r>
              <a:rPr lang="en-US" sz="1450" dirty="0"/>
              <a:t>State and Federal Inspectors</a:t>
            </a:r>
          </a:p>
          <a:p>
            <a:pPr>
              <a:buClr>
                <a:srgbClr val="028446"/>
              </a:buClr>
            </a:pPr>
            <a:r>
              <a:rPr lang="en-US" sz="1450" dirty="0"/>
              <a:t>Pesticide Registrants</a:t>
            </a:r>
          </a:p>
          <a:p>
            <a:pPr>
              <a:buClr>
                <a:srgbClr val="028446"/>
              </a:buClr>
            </a:pPr>
            <a:r>
              <a:rPr lang="en-US" sz="1450" dirty="0"/>
              <a:t>Pesticide Users</a:t>
            </a:r>
          </a:p>
          <a:p>
            <a:pPr>
              <a:buClr>
                <a:srgbClr val="028446"/>
              </a:buClr>
            </a:pPr>
            <a:r>
              <a:rPr lang="en-US" sz="1450" dirty="0"/>
              <a:t>Pesticide Consumers</a:t>
            </a:r>
          </a:p>
          <a:p>
            <a:pPr marL="0" indent="0">
              <a:buClr>
                <a:srgbClr val="028446"/>
              </a:buClr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4CF844-2735-4B49-A81C-CD11CEAE3BE3}"/>
              </a:ext>
            </a:extLst>
          </p:cNvPr>
          <p:cNvSpPr txBox="1">
            <a:spLocks/>
          </p:cNvSpPr>
          <p:nvPr/>
        </p:nvSpPr>
        <p:spPr>
          <a:xfrm>
            <a:off x="392349" y="949696"/>
            <a:ext cx="8382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28446"/>
              </a:buClr>
            </a:pPr>
            <a:r>
              <a:rPr lang="en-US" sz="1900" dirty="0"/>
              <a:t>E-Enterprise Project</a:t>
            </a:r>
          </a:p>
          <a:p>
            <a:pPr>
              <a:buClr>
                <a:srgbClr val="028446"/>
              </a:buClr>
            </a:pPr>
            <a:r>
              <a:rPr lang="en-US" sz="1900" dirty="0"/>
              <a:t>Used Agile method</a:t>
            </a:r>
          </a:p>
          <a:p>
            <a:pPr>
              <a:buClr>
                <a:srgbClr val="028446"/>
              </a:buClr>
            </a:pPr>
            <a:r>
              <a:rPr lang="en-US" sz="1900" dirty="0"/>
              <a:t>Held State/EPA workshop with 18F to conceptualize project.</a:t>
            </a:r>
          </a:p>
          <a:p>
            <a:pPr>
              <a:buClr>
                <a:srgbClr val="028446"/>
              </a:buClr>
            </a:pPr>
            <a:r>
              <a:rPr lang="en-US" sz="1900" dirty="0"/>
              <a:t>Allows for easy comparison of label to label requirements on a screening level</a:t>
            </a:r>
          </a:p>
          <a:p>
            <a:pPr>
              <a:buClr>
                <a:srgbClr val="028446"/>
              </a:buClr>
            </a:pPr>
            <a:r>
              <a:rPr lang="en-US" sz="1900" dirty="0"/>
              <a:t>Screening Reports issued via email</a:t>
            </a:r>
          </a:p>
          <a:p>
            <a:pPr>
              <a:buClr>
                <a:srgbClr val="028446"/>
              </a:buClr>
            </a:pPr>
            <a:r>
              <a:rPr lang="en-US" sz="1900" dirty="0"/>
              <a:t>Accesses Master Labels from EPA’s Pesticide Product Label Database (PPLS)</a:t>
            </a:r>
            <a:endParaRPr lang="en-US" sz="1500" dirty="0"/>
          </a:p>
          <a:p>
            <a:pPr>
              <a:buClr>
                <a:srgbClr val="028446"/>
              </a:buClr>
            </a:pPr>
            <a:endParaRPr lang="en-US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EC4646-C859-4B06-AFC1-0CCDA7B3BDE2}"/>
              </a:ext>
            </a:extLst>
          </p:cNvPr>
          <p:cNvSpPr txBox="1">
            <a:spLocks/>
          </p:cNvSpPr>
          <p:nvPr/>
        </p:nvSpPr>
        <p:spPr>
          <a:xfrm>
            <a:off x="4724400" y="3537779"/>
            <a:ext cx="2791028" cy="140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28446"/>
              </a:buClr>
            </a:pPr>
            <a:r>
              <a:rPr lang="en-US" sz="1450" dirty="0"/>
              <a:t>Removal of OCR</a:t>
            </a:r>
          </a:p>
          <a:p>
            <a:pPr>
              <a:buClr>
                <a:srgbClr val="028446"/>
              </a:buClr>
            </a:pPr>
            <a:r>
              <a:rPr lang="en-US" sz="1450" dirty="0"/>
              <a:t>Addition of New Information Available in PPLS</a:t>
            </a:r>
          </a:p>
          <a:p>
            <a:pPr>
              <a:buClr>
                <a:srgbClr val="028446"/>
              </a:buClr>
            </a:pPr>
            <a:r>
              <a:rPr lang="en-US" sz="1450" dirty="0"/>
              <a:t>CDX User Accounts</a:t>
            </a:r>
          </a:p>
          <a:p>
            <a:pPr>
              <a:buClr>
                <a:srgbClr val="028446"/>
              </a:buClr>
            </a:pPr>
            <a:r>
              <a:rPr lang="en-US" sz="1450" dirty="0"/>
              <a:t>Possible Creation of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2F5B-3CFC-47CC-9BC8-104EE3D90003}"/>
              </a:ext>
            </a:extLst>
          </p:cNvPr>
          <p:cNvSpPr txBox="1"/>
          <p:nvPr/>
        </p:nvSpPr>
        <p:spPr>
          <a:xfrm>
            <a:off x="1377275" y="316844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28446"/>
                </a:solidFill>
              </a:rPr>
              <a:t>PLM Application Users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65EF8-34FF-48BB-B80E-B197DF997797}"/>
              </a:ext>
            </a:extLst>
          </p:cNvPr>
          <p:cNvSpPr txBox="1"/>
          <p:nvPr/>
        </p:nvSpPr>
        <p:spPr>
          <a:xfrm>
            <a:off x="4724400" y="3159496"/>
            <a:ext cx="279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28446"/>
                </a:solidFill>
              </a:rPr>
              <a:t>PLM Upgrades for 2019:</a:t>
            </a:r>
          </a:p>
        </p:txBody>
      </p:sp>
    </p:spTree>
    <p:extLst>
      <p:ext uri="{BB962C8B-B14F-4D97-AF65-F5344CB8AC3E}">
        <p14:creationId xmlns:p14="http://schemas.microsoft.com/office/powerpoint/2010/main" val="30284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3D698E1-AFD5-41C3-B4D1-64E24058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6406"/>
            <a:ext cx="2743200" cy="44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7A64A-2ECE-48DF-ABBA-72D45EF9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23681"/>
                </a:solidFill>
              </a:rPr>
              <a:t>PLM: Information Collection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AF551-6DD6-4C4A-924E-7EEC955F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5A4-E7CD-4866-833A-391F4E89E91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4C21B-DD0A-44A8-8618-3D41C1A3C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/>
        </p:blipFill>
        <p:spPr>
          <a:xfrm>
            <a:off x="3810000" y="1418010"/>
            <a:ext cx="1828800" cy="29063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03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60FB6B-47DE-4670-8945-81AFA4BB38F5}"/>
              </a:ext>
            </a:extLst>
          </p:cNvPr>
          <p:cNvSpPr txBox="1">
            <a:spLocks/>
          </p:cNvSpPr>
          <p:nvPr/>
        </p:nvSpPr>
        <p:spPr>
          <a:xfrm>
            <a:off x="0" y="590549"/>
            <a:ext cx="9144000" cy="256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9">
              <a:lnSpc>
                <a:spcPct val="120000"/>
              </a:lnSpc>
              <a:spcBef>
                <a:spcPts val="894"/>
              </a:spcBef>
            </a:pPr>
            <a:r>
              <a:rPr lang="en-US" sz="10300" b="1" dirty="0">
                <a:solidFill>
                  <a:srgbClr val="023681"/>
                </a:solidFill>
              </a:rPr>
              <a:t>USS Lead Superfund Site:</a:t>
            </a:r>
          </a:p>
          <a:p>
            <a:pPr marL="45719">
              <a:lnSpc>
                <a:spcPct val="120000"/>
              </a:lnSpc>
              <a:spcBef>
                <a:spcPts val="894"/>
              </a:spcBef>
            </a:pPr>
            <a:r>
              <a:rPr lang="en-US" sz="10300" b="1" dirty="0">
                <a:solidFill>
                  <a:srgbClr val="023681"/>
                </a:solidFill>
              </a:rPr>
              <a:t>Electronic Surveys</a:t>
            </a:r>
            <a:br>
              <a:rPr lang="en-US" sz="5400" dirty="0">
                <a:solidFill>
                  <a:srgbClr val="FF0000"/>
                </a:solidFill>
              </a:rPr>
            </a:br>
            <a:br>
              <a:rPr lang="en-US" sz="3400" b="1" spc="-5" dirty="0">
                <a:solidFill>
                  <a:srgbClr val="028446"/>
                </a:solidFill>
                <a:cs typeface="Arial"/>
              </a:rPr>
            </a:br>
            <a:endParaRPr lang="en-US" sz="6100" dirty="0">
              <a:solidFill>
                <a:srgbClr val="028446"/>
              </a:solidFill>
            </a:endParaRPr>
          </a:p>
        </p:txBody>
      </p:sp>
      <p:pic>
        <p:nvPicPr>
          <p:cNvPr id="1026" name="Picture 2" descr="https://www.epa.gov/sites/production/files/styles/large/public/2017-07/uss_lead_excavation_photo.jpg">
            <a:extLst>
              <a:ext uri="{FF2B5EF4-FFF2-40B4-BE49-F238E27FC236}">
                <a16:creationId xmlns:a16="http://schemas.microsoft.com/office/drawing/2014/main" id="{0E789394-84D1-4D3D-A828-383876B1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52750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pa.gov/sites/production/files/styles/large/public/2017-07/uss-lead-excavation.jpg">
            <a:extLst>
              <a:ext uri="{FF2B5EF4-FFF2-40B4-BE49-F238E27FC236}">
                <a16:creationId xmlns:a16="http://schemas.microsoft.com/office/drawing/2014/main" id="{67864767-2760-4620-8C7F-AF504248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2750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81D0-17F7-449A-94D0-3A905E738AED}"/>
              </a:ext>
            </a:extLst>
          </p:cNvPr>
          <p:cNvSpPr txBox="1"/>
          <p:nvPr/>
        </p:nvSpPr>
        <p:spPr>
          <a:xfrm>
            <a:off x="0" y="24955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28446"/>
                </a:solidFill>
              </a:rPr>
              <a:t>U.S. EPA Region 5 – Superfund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7150B-BA6D-426B-85EA-CE1D8FD2FD58}"/>
              </a:ext>
            </a:extLst>
          </p:cNvPr>
          <p:cNvSpPr txBox="1"/>
          <p:nvPr/>
        </p:nvSpPr>
        <p:spPr>
          <a:xfrm>
            <a:off x="1600200" y="4820191"/>
            <a:ext cx="60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Photos: Removing lead and arsenic contaminated soil from the USS Lead Site in East Chicago, IN.</a:t>
            </a:r>
          </a:p>
        </p:txBody>
      </p:sp>
    </p:spTree>
    <p:extLst>
      <p:ext uri="{BB962C8B-B14F-4D97-AF65-F5344CB8AC3E}">
        <p14:creationId xmlns:p14="http://schemas.microsoft.com/office/powerpoint/2010/main" val="132523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1316</Words>
  <Application>Microsoft Office PowerPoint</Application>
  <PresentationFormat>On-screen Show (16:9)</PresentationFormat>
  <Paragraphs>295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REGION 5 APP DEVELOPMENT  Mardi Klevs Scott Bessler Christina Saldivar U.S. Environmental Protection Agency – Region 5</vt:lpstr>
      <vt:lpstr>ABSTRACT</vt:lpstr>
      <vt:lpstr>Table of Contents</vt:lpstr>
      <vt:lpstr>Pesticide Label Matcher State Co-Chair: David Scott, Office of Indiana State Chemist, scottde@purdue.edu  EPA Co-Chair: Mardi Klevs, U.S. EPA Region 5 Project Manager: Alan Boutureira, U.S. EPA OCSPP EELC Liaison: Louise Wise, U.S. EPA OCSSP  </vt:lpstr>
      <vt:lpstr>PowerPoint Presentation</vt:lpstr>
      <vt:lpstr>EPA’s Pesticide Data Availability and  Label Matching Project</vt:lpstr>
      <vt:lpstr>PLM: Need for Application</vt:lpstr>
      <vt:lpstr>PLM: Information Collection Demo</vt:lpstr>
      <vt:lpstr>PowerPoint Presentation</vt:lpstr>
      <vt:lpstr>USS Lead Superfund Site: Background</vt:lpstr>
      <vt:lpstr>USS Lead Superfund Site: Background (Cont.)</vt:lpstr>
      <vt:lpstr>USS Lead Site:  Tools to Capture Data in the Field</vt:lpstr>
      <vt:lpstr>PowerPoint Presentation</vt:lpstr>
      <vt:lpstr>PowerPoint Presentation</vt:lpstr>
      <vt:lpstr>Electronic Survey Overview</vt:lpstr>
      <vt:lpstr>Electronic Survey Overview (cont.)</vt:lpstr>
      <vt:lpstr>SCRIBE Database</vt:lpstr>
      <vt:lpstr>Geoportal Services For Internal/External Partners</vt:lpstr>
      <vt:lpstr>PowerPoint Presentation</vt:lpstr>
      <vt:lpstr>Lead Renovation, Repair and Painting Rule  (RRP Rule)</vt:lpstr>
      <vt:lpstr>PowerPoint Presentation</vt:lpstr>
      <vt:lpstr>RRP Inspector: Need for Application</vt:lpstr>
      <vt:lpstr>RRP Inspector: Technical Specs</vt:lpstr>
      <vt:lpstr>RRP Inspector: Key Information Needed</vt:lpstr>
      <vt:lpstr>RRP Inspector: Information Collection Demo</vt:lpstr>
      <vt:lpstr>RRP Inspector: Survey123 to GeoPlatform</vt:lpstr>
      <vt:lpstr>Cost and Time for PLM &amp; RRP Inspector</vt:lpstr>
      <vt:lpstr>Acknowledgements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McNelly</dc:creator>
  <cp:keywords>EN2017</cp:keywords>
  <cp:lastModifiedBy>Saldivar, Christina</cp:lastModifiedBy>
  <cp:revision>160</cp:revision>
  <dcterms:created xsi:type="dcterms:W3CDTF">2015-02-11T21:44:08Z</dcterms:created>
  <dcterms:modified xsi:type="dcterms:W3CDTF">2018-10-16T20:49:12Z</dcterms:modified>
</cp:coreProperties>
</file>