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63" r:id="rId6"/>
    <p:sldId id="277" r:id="rId7"/>
    <p:sldId id="276" r:id="rId8"/>
    <p:sldId id="285" r:id="rId9"/>
    <p:sldId id="284" r:id="rId10"/>
    <p:sldId id="274" r:id="rId11"/>
    <p:sldId id="279" r:id="rId12"/>
    <p:sldId id="278" r:id="rId13"/>
    <p:sldId id="280" r:id="rId14"/>
    <p:sldId id="281" r:id="rId15"/>
    <p:sldId id="282" r:id="rId16"/>
    <p:sldId id="283" r:id="rId17"/>
    <p:sldId id="275" r:id="rId18"/>
    <p:sldId id="269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7AB"/>
    <a:srgbClr val="FF1D1D"/>
    <a:srgbClr val="6C5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3ABCB-4DF7-0D46-B3BE-E94FC77C91E2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E6E8A-C3BE-DA46-89FC-26A9FFA2A5ED}">
      <dgm:prSet phldrT="[Text]"/>
      <dgm:spPr/>
      <dgm:t>
        <a:bodyPr/>
        <a:lstStyle/>
        <a:p>
          <a:r>
            <a:rPr lang="en-US" dirty="0"/>
            <a:t>July 2019</a:t>
          </a:r>
        </a:p>
      </dgm:t>
    </dgm:pt>
    <dgm:pt modelId="{1B06F7BE-CC22-384B-A11C-DD7AB940DA6B}" type="parTrans" cxnId="{06B7ECBE-ADBC-E343-8229-A5F560A8698E}">
      <dgm:prSet/>
      <dgm:spPr/>
      <dgm:t>
        <a:bodyPr/>
        <a:lstStyle/>
        <a:p>
          <a:endParaRPr lang="en-US"/>
        </a:p>
      </dgm:t>
    </dgm:pt>
    <dgm:pt modelId="{9D868DBA-B7CE-4F47-AD4E-7E542AF8B566}" type="sibTrans" cxnId="{06B7ECBE-ADBC-E343-8229-A5F560A8698E}">
      <dgm:prSet/>
      <dgm:spPr/>
      <dgm:t>
        <a:bodyPr/>
        <a:lstStyle/>
        <a:p>
          <a:endParaRPr lang="en-US"/>
        </a:p>
      </dgm:t>
    </dgm:pt>
    <dgm:pt modelId="{8942C67D-E791-4540-973F-1E7A74B6B5FE}">
      <dgm:prSet phldrT="[Text]"/>
      <dgm:spPr/>
      <dgm:t>
        <a:bodyPr/>
        <a:lstStyle/>
        <a:p>
          <a:r>
            <a:rPr lang="en-US" dirty="0"/>
            <a:t>RCRA</a:t>
          </a:r>
        </a:p>
      </dgm:t>
    </dgm:pt>
    <dgm:pt modelId="{D59BE937-2169-5046-8CF3-B0F6D6243386}" type="parTrans" cxnId="{8683FEB4-BC93-9749-B107-4453B2EEBF29}">
      <dgm:prSet/>
      <dgm:spPr/>
      <dgm:t>
        <a:bodyPr/>
        <a:lstStyle/>
        <a:p>
          <a:endParaRPr lang="en-US"/>
        </a:p>
      </dgm:t>
    </dgm:pt>
    <dgm:pt modelId="{ADE8554F-131E-B840-91B6-D3DBE6E29846}" type="sibTrans" cxnId="{8683FEB4-BC93-9749-B107-4453B2EEBF29}">
      <dgm:prSet/>
      <dgm:spPr/>
      <dgm:t>
        <a:bodyPr/>
        <a:lstStyle/>
        <a:p>
          <a:endParaRPr lang="en-US"/>
        </a:p>
      </dgm:t>
    </dgm:pt>
    <dgm:pt modelId="{A0E4DD60-9842-404A-83C8-E232E7082E51}">
      <dgm:prSet phldrT="[Text]" custT="1"/>
      <dgm:spPr/>
      <dgm:t>
        <a:bodyPr/>
        <a:lstStyle/>
        <a:p>
          <a:r>
            <a:rPr lang="en-US" sz="1600" dirty="0"/>
            <a:t>Late 2019 </a:t>
          </a:r>
          <a:r>
            <a:rPr lang="en-US" sz="1200" dirty="0"/>
            <a:t>est.</a:t>
          </a:r>
          <a:r>
            <a:rPr lang="en-US" sz="1600" dirty="0"/>
            <a:t> </a:t>
          </a:r>
        </a:p>
      </dgm:t>
    </dgm:pt>
    <dgm:pt modelId="{6ADE332A-205A-8144-9D08-5672E62234D4}" type="parTrans" cxnId="{38BA3232-15AE-D64A-9780-B36F02DFDF1A}">
      <dgm:prSet/>
      <dgm:spPr/>
      <dgm:t>
        <a:bodyPr/>
        <a:lstStyle/>
        <a:p>
          <a:endParaRPr lang="en-US"/>
        </a:p>
      </dgm:t>
    </dgm:pt>
    <dgm:pt modelId="{71D24FC9-010A-6549-9626-8837F761B6D6}" type="sibTrans" cxnId="{38BA3232-15AE-D64A-9780-B36F02DFDF1A}">
      <dgm:prSet/>
      <dgm:spPr/>
      <dgm:t>
        <a:bodyPr/>
        <a:lstStyle/>
        <a:p>
          <a:endParaRPr lang="en-US"/>
        </a:p>
      </dgm:t>
    </dgm:pt>
    <dgm:pt modelId="{09A8F306-4A31-8541-A6C4-23306921FE54}">
      <dgm:prSet phldrT="[Text]"/>
      <dgm:spPr/>
      <dgm:t>
        <a:bodyPr/>
        <a:lstStyle/>
        <a:p>
          <a:r>
            <a:rPr lang="en-US" dirty="0"/>
            <a:t>Water</a:t>
          </a:r>
        </a:p>
      </dgm:t>
    </dgm:pt>
    <dgm:pt modelId="{0E7B67B9-D146-104C-8DE8-3C73F8B7EDE8}" type="parTrans" cxnId="{0ACB7A8D-3030-2E47-9B17-B2700DDB1D0C}">
      <dgm:prSet/>
      <dgm:spPr/>
      <dgm:t>
        <a:bodyPr/>
        <a:lstStyle/>
        <a:p>
          <a:endParaRPr lang="en-US"/>
        </a:p>
      </dgm:t>
    </dgm:pt>
    <dgm:pt modelId="{9CC66F0A-A84D-D542-BE9E-BA85905AF869}" type="sibTrans" cxnId="{0ACB7A8D-3030-2E47-9B17-B2700DDB1D0C}">
      <dgm:prSet/>
      <dgm:spPr/>
      <dgm:t>
        <a:bodyPr/>
        <a:lstStyle/>
        <a:p>
          <a:endParaRPr lang="en-US"/>
        </a:p>
      </dgm:t>
    </dgm:pt>
    <dgm:pt modelId="{5EE65982-DD9B-7448-BAB2-467E3D9C1D56}">
      <dgm:prSet phldrT="[Text]" custT="1"/>
      <dgm:spPr/>
      <dgm:t>
        <a:bodyPr/>
        <a:lstStyle/>
        <a:p>
          <a:r>
            <a:rPr lang="en-US" sz="1600" dirty="0"/>
            <a:t>Mid 2020 </a:t>
          </a:r>
          <a:r>
            <a:rPr lang="en-US" sz="1200" dirty="0"/>
            <a:t>est.</a:t>
          </a:r>
        </a:p>
      </dgm:t>
    </dgm:pt>
    <dgm:pt modelId="{86BB0ABC-23C0-C24C-A79A-82E1455DA713}" type="parTrans" cxnId="{129A7340-F657-F94C-8452-49E6157B67F9}">
      <dgm:prSet/>
      <dgm:spPr/>
      <dgm:t>
        <a:bodyPr/>
        <a:lstStyle/>
        <a:p>
          <a:endParaRPr lang="en-US"/>
        </a:p>
      </dgm:t>
    </dgm:pt>
    <dgm:pt modelId="{B0F9932F-5E84-524F-AFC4-25463FEF4C32}" type="sibTrans" cxnId="{129A7340-F657-F94C-8452-49E6157B67F9}">
      <dgm:prSet/>
      <dgm:spPr/>
      <dgm:t>
        <a:bodyPr/>
        <a:lstStyle/>
        <a:p>
          <a:endParaRPr lang="en-US"/>
        </a:p>
      </dgm:t>
    </dgm:pt>
    <dgm:pt modelId="{EF8B9BCC-1AC7-6A46-9C75-A65E26593728}">
      <dgm:prSet phldrT="[Text]"/>
      <dgm:spPr/>
      <dgm:t>
        <a:bodyPr/>
        <a:lstStyle/>
        <a:p>
          <a:r>
            <a:rPr lang="en-US" dirty="0"/>
            <a:t>Air	</a:t>
          </a:r>
        </a:p>
      </dgm:t>
    </dgm:pt>
    <dgm:pt modelId="{E42E492A-19E5-534E-825C-6CF3B0DA9646}" type="parTrans" cxnId="{4754B2C7-F1DB-4044-91AC-1B598385E853}">
      <dgm:prSet/>
      <dgm:spPr/>
      <dgm:t>
        <a:bodyPr/>
        <a:lstStyle/>
        <a:p>
          <a:endParaRPr lang="en-US"/>
        </a:p>
      </dgm:t>
    </dgm:pt>
    <dgm:pt modelId="{12566441-F642-6042-A348-D52B05707379}" type="sibTrans" cxnId="{4754B2C7-F1DB-4044-91AC-1B598385E853}">
      <dgm:prSet/>
      <dgm:spPr/>
      <dgm:t>
        <a:bodyPr/>
        <a:lstStyle/>
        <a:p>
          <a:endParaRPr lang="en-US"/>
        </a:p>
      </dgm:t>
    </dgm:pt>
    <dgm:pt modelId="{36102807-4D07-404D-8FBC-0467CB7C9760}">
      <dgm:prSet custT="1"/>
      <dgm:spPr/>
      <dgm:t>
        <a:bodyPr/>
        <a:lstStyle/>
        <a:p>
          <a:r>
            <a:rPr lang="en-US" sz="1600" dirty="0"/>
            <a:t>Early 2021 </a:t>
          </a:r>
          <a:r>
            <a:rPr lang="en-US" sz="1200" dirty="0"/>
            <a:t>est.</a:t>
          </a:r>
        </a:p>
      </dgm:t>
    </dgm:pt>
    <dgm:pt modelId="{718AFC5A-8479-A041-BAFA-D6262E876E26}" type="parTrans" cxnId="{26B90C9B-A590-6E4F-B78E-8D3F1F1E04BC}">
      <dgm:prSet/>
      <dgm:spPr/>
      <dgm:t>
        <a:bodyPr/>
        <a:lstStyle/>
        <a:p>
          <a:endParaRPr lang="en-US"/>
        </a:p>
      </dgm:t>
    </dgm:pt>
    <dgm:pt modelId="{7544D201-C13D-C246-9834-0A7B45CECD27}" type="sibTrans" cxnId="{26B90C9B-A590-6E4F-B78E-8D3F1F1E04BC}">
      <dgm:prSet/>
      <dgm:spPr/>
      <dgm:t>
        <a:bodyPr/>
        <a:lstStyle/>
        <a:p>
          <a:endParaRPr lang="en-US"/>
        </a:p>
      </dgm:t>
    </dgm:pt>
    <dgm:pt modelId="{192FDD7A-BC5A-D04D-96F0-28B00D5A15DA}">
      <dgm:prSet/>
      <dgm:spPr/>
      <dgm:t>
        <a:bodyPr/>
        <a:lstStyle/>
        <a:p>
          <a:r>
            <a:rPr lang="en-US" dirty="0"/>
            <a:t>TSCA, FIFRA, SDWA, EPCRA and CERCLA</a:t>
          </a:r>
        </a:p>
      </dgm:t>
    </dgm:pt>
    <dgm:pt modelId="{4216CB57-BA6A-EB48-8EFD-27F6B8E0201C}" type="parTrans" cxnId="{3594C3DE-22D4-6147-98E1-55FB4569703C}">
      <dgm:prSet/>
      <dgm:spPr/>
      <dgm:t>
        <a:bodyPr/>
        <a:lstStyle/>
        <a:p>
          <a:endParaRPr lang="en-US"/>
        </a:p>
      </dgm:t>
    </dgm:pt>
    <dgm:pt modelId="{0168C35D-4912-D546-92E0-63057A633211}" type="sibTrans" cxnId="{3594C3DE-22D4-6147-98E1-55FB4569703C}">
      <dgm:prSet/>
      <dgm:spPr/>
      <dgm:t>
        <a:bodyPr/>
        <a:lstStyle/>
        <a:p>
          <a:endParaRPr lang="en-US"/>
        </a:p>
      </dgm:t>
    </dgm:pt>
    <dgm:pt modelId="{4B11C8D0-42EC-0940-81DC-063B0DED96D8}" type="pres">
      <dgm:prSet presAssocID="{9083ABCB-4DF7-0D46-B3BE-E94FC77C91E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342788A-AB3D-1B40-8857-82DF4531891F}" type="pres">
      <dgm:prSet presAssocID="{375E6E8A-C3BE-DA46-89FC-26A9FFA2A5ED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F3CAC7A5-A837-7A49-A74F-DFFE15C93CFC}" type="pres">
      <dgm:prSet presAssocID="{375E6E8A-C3BE-DA46-89FC-26A9FFA2A5ED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F54DE449-F129-F245-BF1F-DCD160A9747E}" type="pres">
      <dgm:prSet presAssocID="{A0E4DD60-9842-404A-83C8-E232E7082E51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542A46B-7EF0-E74D-A96E-25047A1AD9C6}" type="pres">
      <dgm:prSet presAssocID="{A0E4DD60-9842-404A-83C8-E232E7082E51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E35E65DE-278A-904F-8D34-BB0953C7E59F}" type="pres">
      <dgm:prSet presAssocID="{5EE65982-DD9B-7448-BAB2-467E3D9C1D56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34B98800-40F3-804E-AAC9-977DC77CBB9A}" type="pres">
      <dgm:prSet presAssocID="{5EE65982-DD9B-7448-BAB2-467E3D9C1D56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F17D7967-B7C7-C14F-9B79-64F14625274B}" type="pres">
      <dgm:prSet presAssocID="{36102807-4D07-404D-8FBC-0467CB7C9760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1C47E1D-66FB-3747-BF4B-91BE562E9200}" type="pres">
      <dgm:prSet presAssocID="{36102807-4D07-404D-8FBC-0467CB7C9760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99B3506-21EA-A04D-972C-530EB587B80E}" type="presOf" srcId="{36102807-4D07-404D-8FBC-0467CB7C9760}" destId="{F17D7967-B7C7-C14F-9B79-64F14625274B}" srcOrd="0" destOrd="0" presId="urn:microsoft.com/office/officeart/2009/3/layout/IncreasingArrowsProcess"/>
    <dgm:cxn modelId="{B45F5C0F-F9D5-8948-8E69-26C8CC55F12E}" type="presOf" srcId="{192FDD7A-BC5A-D04D-96F0-28B00D5A15DA}" destId="{51C47E1D-66FB-3747-BF4B-91BE562E9200}" srcOrd="0" destOrd="0" presId="urn:microsoft.com/office/officeart/2009/3/layout/IncreasingArrowsProcess"/>
    <dgm:cxn modelId="{8519002F-9468-0B42-87C6-452BB39C9240}" type="presOf" srcId="{375E6E8A-C3BE-DA46-89FC-26A9FFA2A5ED}" destId="{D342788A-AB3D-1B40-8857-82DF4531891F}" srcOrd="0" destOrd="0" presId="urn:microsoft.com/office/officeart/2009/3/layout/IncreasingArrowsProcess"/>
    <dgm:cxn modelId="{38BA3232-15AE-D64A-9780-B36F02DFDF1A}" srcId="{9083ABCB-4DF7-0D46-B3BE-E94FC77C91E2}" destId="{A0E4DD60-9842-404A-83C8-E232E7082E51}" srcOrd="1" destOrd="0" parTransId="{6ADE332A-205A-8144-9D08-5672E62234D4}" sibTransId="{71D24FC9-010A-6549-9626-8837F761B6D6}"/>
    <dgm:cxn modelId="{07E13F38-F324-3D44-AADC-D499A9CF5DC4}" type="presOf" srcId="{EF8B9BCC-1AC7-6A46-9C75-A65E26593728}" destId="{34B98800-40F3-804E-AAC9-977DC77CBB9A}" srcOrd="0" destOrd="0" presId="urn:microsoft.com/office/officeart/2009/3/layout/IncreasingArrowsProcess"/>
    <dgm:cxn modelId="{0738A53C-3FE2-9B46-9CC6-091E7B448BE7}" type="presOf" srcId="{09A8F306-4A31-8541-A6C4-23306921FE54}" destId="{A542A46B-7EF0-E74D-A96E-25047A1AD9C6}" srcOrd="0" destOrd="0" presId="urn:microsoft.com/office/officeart/2009/3/layout/IncreasingArrowsProcess"/>
    <dgm:cxn modelId="{129A7340-F657-F94C-8452-49E6157B67F9}" srcId="{9083ABCB-4DF7-0D46-B3BE-E94FC77C91E2}" destId="{5EE65982-DD9B-7448-BAB2-467E3D9C1D56}" srcOrd="2" destOrd="0" parTransId="{86BB0ABC-23C0-C24C-A79A-82E1455DA713}" sibTransId="{B0F9932F-5E84-524F-AFC4-25463FEF4C32}"/>
    <dgm:cxn modelId="{B534A943-52E3-5B4F-9250-48CFE3CF990F}" type="presOf" srcId="{5EE65982-DD9B-7448-BAB2-467E3D9C1D56}" destId="{E35E65DE-278A-904F-8D34-BB0953C7E59F}" srcOrd="0" destOrd="0" presId="urn:microsoft.com/office/officeart/2009/3/layout/IncreasingArrowsProcess"/>
    <dgm:cxn modelId="{B8E2FE59-2244-DA42-83BD-BED8156DFC38}" type="presOf" srcId="{A0E4DD60-9842-404A-83C8-E232E7082E51}" destId="{F54DE449-F129-F245-BF1F-DCD160A9747E}" srcOrd="0" destOrd="0" presId="urn:microsoft.com/office/officeart/2009/3/layout/IncreasingArrowsProcess"/>
    <dgm:cxn modelId="{0ACB7A8D-3030-2E47-9B17-B2700DDB1D0C}" srcId="{A0E4DD60-9842-404A-83C8-E232E7082E51}" destId="{09A8F306-4A31-8541-A6C4-23306921FE54}" srcOrd="0" destOrd="0" parTransId="{0E7B67B9-D146-104C-8DE8-3C73F8B7EDE8}" sibTransId="{9CC66F0A-A84D-D542-BE9E-BA85905AF869}"/>
    <dgm:cxn modelId="{26B90C9B-A590-6E4F-B78E-8D3F1F1E04BC}" srcId="{9083ABCB-4DF7-0D46-B3BE-E94FC77C91E2}" destId="{36102807-4D07-404D-8FBC-0467CB7C9760}" srcOrd="3" destOrd="0" parTransId="{718AFC5A-8479-A041-BAFA-D6262E876E26}" sibTransId="{7544D201-C13D-C246-9834-0A7B45CECD27}"/>
    <dgm:cxn modelId="{8683FEB4-BC93-9749-B107-4453B2EEBF29}" srcId="{375E6E8A-C3BE-DA46-89FC-26A9FFA2A5ED}" destId="{8942C67D-E791-4540-973F-1E7A74B6B5FE}" srcOrd="0" destOrd="0" parTransId="{D59BE937-2169-5046-8CF3-B0F6D6243386}" sibTransId="{ADE8554F-131E-B840-91B6-D3DBE6E29846}"/>
    <dgm:cxn modelId="{06B7ECBE-ADBC-E343-8229-A5F560A8698E}" srcId="{9083ABCB-4DF7-0D46-B3BE-E94FC77C91E2}" destId="{375E6E8A-C3BE-DA46-89FC-26A9FFA2A5ED}" srcOrd="0" destOrd="0" parTransId="{1B06F7BE-CC22-384B-A11C-DD7AB940DA6B}" sibTransId="{9D868DBA-B7CE-4F47-AD4E-7E542AF8B566}"/>
    <dgm:cxn modelId="{4754B2C7-F1DB-4044-91AC-1B598385E853}" srcId="{5EE65982-DD9B-7448-BAB2-467E3D9C1D56}" destId="{EF8B9BCC-1AC7-6A46-9C75-A65E26593728}" srcOrd="0" destOrd="0" parTransId="{E42E492A-19E5-534E-825C-6CF3B0DA9646}" sibTransId="{12566441-F642-6042-A348-D52B05707379}"/>
    <dgm:cxn modelId="{3594C3DE-22D4-6147-98E1-55FB4569703C}" srcId="{36102807-4D07-404D-8FBC-0467CB7C9760}" destId="{192FDD7A-BC5A-D04D-96F0-28B00D5A15DA}" srcOrd="0" destOrd="0" parTransId="{4216CB57-BA6A-EB48-8EFD-27F6B8E0201C}" sibTransId="{0168C35D-4912-D546-92E0-63057A633211}"/>
    <dgm:cxn modelId="{B1706BE2-560B-9146-BBD8-979E389A603B}" type="presOf" srcId="{8942C67D-E791-4540-973F-1E7A74B6B5FE}" destId="{F3CAC7A5-A837-7A49-A74F-DFFE15C93CFC}" srcOrd="0" destOrd="0" presId="urn:microsoft.com/office/officeart/2009/3/layout/IncreasingArrowsProcess"/>
    <dgm:cxn modelId="{82449AF1-1E53-E348-AD2B-453E95777F4A}" type="presOf" srcId="{9083ABCB-4DF7-0D46-B3BE-E94FC77C91E2}" destId="{4B11C8D0-42EC-0940-81DC-063B0DED96D8}" srcOrd="0" destOrd="0" presId="urn:microsoft.com/office/officeart/2009/3/layout/IncreasingArrowsProcess"/>
    <dgm:cxn modelId="{47CD2C97-9F8E-274E-B776-6C41054F0092}" type="presParOf" srcId="{4B11C8D0-42EC-0940-81DC-063B0DED96D8}" destId="{D342788A-AB3D-1B40-8857-82DF4531891F}" srcOrd="0" destOrd="0" presId="urn:microsoft.com/office/officeart/2009/3/layout/IncreasingArrowsProcess"/>
    <dgm:cxn modelId="{A18967A3-1023-C941-B615-41CCB8F85FD7}" type="presParOf" srcId="{4B11C8D0-42EC-0940-81DC-063B0DED96D8}" destId="{F3CAC7A5-A837-7A49-A74F-DFFE15C93CFC}" srcOrd="1" destOrd="0" presId="urn:microsoft.com/office/officeart/2009/3/layout/IncreasingArrowsProcess"/>
    <dgm:cxn modelId="{47A20C7D-7E3E-DB42-894D-95DF92F7A5F8}" type="presParOf" srcId="{4B11C8D0-42EC-0940-81DC-063B0DED96D8}" destId="{F54DE449-F129-F245-BF1F-DCD160A9747E}" srcOrd="2" destOrd="0" presId="urn:microsoft.com/office/officeart/2009/3/layout/IncreasingArrowsProcess"/>
    <dgm:cxn modelId="{716CD52E-629A-7C47-954C-A6C7391C0D07}" type="presParOf" srcId="{4B11C8D0-42EC-0940-81DC-063B0DED96D8}" destId="{A542A46B-7EF0-E74D-A96E-25047A1AD9C6}" srcOrd="3" destOrd="0" presId="urn:microsoft.com/office/officeart/2009/3/layout/IncreasingArrowsProcess"/>
    <dgm:cxn modelId="{63CF0881-4E98-A64E-8B5D-CD4A234FCE7B}" type="presParOf" srcId="{4B11C8D0-42EC-0940-81DC-063B0DED96D8}" destId="{E35E65DE-278A-904F-8D34-BB0953C7E59F}" srcOrd="4" destOrd="0" presId="urn:microsoft.com/office/officeart/2009/3/layout/IncreasingArrowsProcess"/>
    <dgm:cxn modelId="{304AE0ED-2FFE-874F-8136-57662DAD2E75}" type="presParOf" srcId="{4B11C8D0-42EC-0940-81DC-063B0DED96D8}" destId="{34B98800-40F3-804E-AAC9-977DC77CBB9A}" srcOrd="5" destOrd="0" presId="urn:microsoft.com/office/officeart/2009/3/layout/IncreasingArrowsProcess"/>
    <dgm:cxn modelId="{C8FA18FF-EF4F-A744-9848-1B43A5899180}" type="presParOf" srcId="{4B11C8D0-42EC-0940-81DC-063B0DED96D8}" destId="{F17D7967-B7C7-C14F-9B79-64F14625274B}" srcOrd="6" destOrd="0" presId="urn:microsoft.com/office/officeart/2009/3/layout/IncreasingArrowsProcess"/>
    <dgm:cxn modelId="{A2C8F52C-B08F-3F4C-B6F7-A0CAA99136FB}" type="presParOf" srcId="{4B11C8D0-42EC-0940-81DC-063B0DED96D8}" destId="{51C47E1D-66FB-3747-BF4B-91BE562E920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788A-AB3D-1B40-8857-82DF4531891F}">
      <dsp:nvSpPr>
        <dsp:cNvPr id="0" name=""/>
        <dsp:cNvSpPr/>
      </dsp:nvSpPr>
      <dsp:spPr>
        <a:xfrm>
          <a:off x="2848967" y="28135"/>
          <a:ext cx="6035224" cy="8786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94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July 2019</a:t>
          </a:r>
        </a:p>
      </dsp:txBody>
      <dsp:txXfrm>
        <a:off x="2848967" y="247794"/>
        <a:ext cx="5815565" cy="439319"/>
      </dsp:txXfrm>
    </dsp:sp>
    <dsp:sp modelId="{F3CAC7A5-A837-7A49-A74F-DFFE15C93CFC}">
      <dsp:nvSpPr>
        <dsp:cNvPr id="0" name=""/>
        <dsp:cNvSpPr/>
      </dsp:nvSpPr>
      <dsp:spPr>
        <a:xfrm>
          <a:off x="2848967" y="707125"/>
          <a:ext cx="1391119" cy="16252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RCRA</a:t>
          </a:r>
        </a:p>
      </dsp:txBody>
      <dsp:txXfrm>
        <a:off x="2848967" y="707125"/>
        <a:ext cx="1391119" cy="1625215"/>
      </dsp:txXfrm>
    </dsp:sp>
    <dsp:sp modelId="{F54DE449-F129-F245-BF1F-DCD160A9747E}">
      <dsp:nvSpPr>
        <dsp:cNvPr id="0" name=""/>
        <dsp:cNvSpPr/>
      </dsp:nvSpPr>
      <dsp:spPr>
        <a:xfrm>
          <a:off x="4240086" y="320910"/>
          <a:ext cx="4644104" cy="8786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94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Late 2019 </a:t>
          </a:r>
          <a:r>
            <a:rPr lang="en-US" sz="1200" kern="1200" dirty="0"/>
            <a:t>est.</a:t>
          </a:r>
          <a:r>
            <a:rPr lang="en-US" sz="1600" kern="1200" dirty="0"/>
            <a:t> </a:t>
          </a:r>
        </a:p>
      </dsp:txBody>
      <dsp:txXfrm>
        <a:off x="4240086" y="540569"/>
        <a:ext cx="4424445" cy="439319"/>
      </dsp:txXfrm>
    </dsp:sp>
    <dsp:sp modelId="{A542A46B-7EF0-E74D-A96E-25047A1AD9C6}">
      <dsp:nvSpPr>
        <dsp:cNvPr id="0" name=""/>
        <dsp:cNvSpPr/>
      </dsp:nvSpPr>
      <dsp:spPr>
        <a:xfrm>
          <a:off x="4240086" y="999900"/>
          <a:ext cx="1391119" cy="1583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Water</a:t>
          </a:r>
        </a:p>
      </dsp:txBody>
      <dsp:txXfrm>
        <a:off x="4240086" y="999900"/>
        <a:ext cx="1391119" cy="1583790"/>
      </dsp:txXfrm>
    </dsp:sp>
    <dsp:sp modelId="{E35E65DE-278A-904F-8D34-BB0953C7E59F}">
      <dsp:nvSpPr>
        <dsp:cNvPr id="0" name=""/>
        <dsp:cNvSpPr/>
      </dsp:nvSpPr>
      <dsp:spPr>
        <a:xfrm>
          <a:off x="5631205" y="613686"/>
          <a:ext cx="3252985" cy="8786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94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Mid 2020 </a:t>
          </a:r>
          <a:r>
            <a:rPr lang="en-US" sz="1200" kern="1200" dirty="0"/>
            <a:t>est.</a:t>
          </a:r>
        </a:p>
      </dsp:txBody>
      <dsp:txXfrm>
        <a:off x="5631205" y="833345"/>
        <a:ext cx="3033326" cy="439319"/>
      </dsp:txXfrm>
    </dsp:sp>
    <dsp:sp modelId="{34B98800-40F3-804E-AAC9-977DC77CBB9A}">
      <dsp:nvSpPr>
        <dsp:cNvPr id="0" name=""/>
        <dsp:cNvSpPr/>
      </dsp:nvSpPr>
      <dsp:spPr>
        <a:xfrm>
          <a:off x="5631205" y="1292676"/>
          <a:ext cx="1391119" cy="1594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Air	</a:t>
          </a:r>
        </a:p>
      </dsp:txBody>
      <dsp:txXfrm>
        <a:off x="5631205" y="1292676"/>
        <a:ext cx="1391119" cy="1594380"/>
      </dsp:txXfrm>
    </dsp:sp>
    <dsp:sp modelId="{F17D7967-B7C7-C14F-9B79-64F14625274B}">
      <dsp:nvSpPr>
        <dsp:cNvPr id="0" name=""/>
        <dsp:cNvSpPr/>
      </dsp:nvSpPr>
      <dsp:spPr>
        <a:xfrm>
          <a:off x="7022324" y="906461"/>
          <a:ext cx="1861866" cy="87863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94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2021 </a:t>
          </a:r>
          <a:r>
            <a:rPr lang="en-US" sz="1200" kern="1200" dirty="0"/>
            <a:t>est.</a:t>
          </a:r>
        </a:p>
      </dsp:txBody>
      <dsp:txXfrm>
        <a:off x="7022324" y="1126120"/>
        <a:ext cx="1642207" cy="439319"/>
      </dsp:txXfrm>
    </dsp:sp>
    <dsp:sp modelId="{51C47E1D-66FB-3747-BF4B-91BE562E9200}">
      <dsp:nvSpPr>
        <dsp:cNvPr id="0" name=""/>
        <dsp:cNvSpPr/>
      </dsp:nvSpPr>
      <dsp:spPr>
        <a:xfrm>
          <a:off x="7022324" y="1585451"/>
          <a:ext cx="1403793" cy="1613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TSCA, FIFRA, SDWA, EPCRA and CERCLA</a:t>
          </a:r>
        </a:p>
      </dsp:txBody>
      <dsp:txXfrm>
        <a:off x="7022324" y="1585451"/>
        <a:ext cx="1403793" cy="161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016E026-8296-4696-9083-CE872FD849C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59B87C7-15CC-4018-AE9E-89E7E2C7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801D-F502-45AC-A091-68ED32D80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F3C1E-3681-4C3E-93CD-701EDED4D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6A9A-E3D3-4887-BCED-71A9DE06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BA8-890E-4B9F-AA87-374F2B34EE72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7F573-62BC-45CB-BFDD-4D76C25E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86058-9C2F-4C60-9284-601AC66E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3835-6FE0-4260-80DB-B0B1710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F4AF6-1ED5-49FD-B5C3-33E512A6E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E75D0-8F1F-4BDA-ADA5-C289EA1B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EB54-5920-4E28-B6EF-B0FA36AEE17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C78ED-5010-4B42-993D-5F5291C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D3F6-82F5-4634-B90D-AB01D5B4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F6725-7213-47B5-8A5E-3ED385A3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0B5B8-8F91-4B7B-A570-EE1F5415D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22021-51A6-41C5-A95F-A177FA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00CB-B789-4986-8062-C3A8FF41A25D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7EAC-F175-4D92-9942-3C919A0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E250D-CA52-481D-9E30-76B69E36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477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© Plateau Software - Confidential and Proprietary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5657"/>
            <a:ext cx="6654813" cy="535531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64385" y="6492876"/>
            <a:ext cx="605367" cy="365125"/>
          </a:xfrm>
        </p:spPr>
        <p:txBody>
          <a:bodyPr/>
          <a:lstStyle>
            <a:lvl1pPr algn="r">
              <a:defRPr sz="16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C7AE7528-0F14-4794-8946-FBC5A244D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8619067" y="647700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lumMod val="9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86F68B-6870-4FF2-BE47-687530DD200F}" type="datetime1">
              <a:rPr lang="en-US" smtClean="0"/>
              <a:t>10/17/2018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F09E-3D78-4A64-8735-31F894CB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7666-E3D6-49F8-8FA7-1F15F3CE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B978-C7EE-4AE1-9EA8-9405EAA4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AB3D-62AA-4E38-A9AC-43ABD9699E53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1530-EAC5-423F-A799-9971CECD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E04B-F3C6-4DEB-A3C5-633C917C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143C-176B-43FA-ACB5-FF6A1507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34DDB-D69E-4E76-9C25-22A9FAD7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EAE91-7F26-4D98-A32E-84DC97ED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7D48-5E79-49A3-A11E-7FD170C902A2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2DF52-39B0-428C-A7DC-EC3C13C5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282EA-E778-40FE-8C26-FA80A606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4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974F-8CCA-48CF-940D-F035A459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4C1C-C358-422E-A95F-B5DC80B93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7BD1-E4C8-4DA8-BAF7-5339BB367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8C143-9B03-47B3-AEDE-4BCA543F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6133-32A4-46B5-89B9-93A6E4D7DDDA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29FEA-2DBD-473C-B31A-51E62F5E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B891E-CB13-42DF-938B-1E2ECAD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9051-C23F-4033-AD9B-920802F0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2087D-34ED-4AE6-96B3-7D56BF812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B37D-586F-4C12-98DB-557A569E0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4C20A-7BEF-4D47-A7C2-A11432EBA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D0B97-EA4E-41D8-8622-C5E5ED51B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DFDB7-3786-4B7C-9D12-9E7A8BD5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10AD-F0EA-486C-81CF-465AF6E2E14B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3F1E2-2DC6-45F3-AAB8-D7C96CF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262E2-612A-4670-A119-9B3D858B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95C1-D29D-4056-9386-7AD58162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BA639-D16E-4EAF-AF09-64C416D9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C19D-E0E0-4591-8A98-BCD28277E1DB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68A32-2E7E-4E99-AC0C-D2E4BAC3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E201F-4131-45FE-9091-3B050434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B5AEA-B69F-46BE-B23B-81C1C8EC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08E-5E80-41E5-AC85-4768126929A2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03D62-6987-4ACB-93D6-AD4781CB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06D2D-9392-4F2F-8E5A-8ED1967A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188E-24E5-42F7-81B8-2EE2F511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FC7B-58FB-4D8A-A329-84816CAC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DD9E1-F381-437C-BA33-3AF487D38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150BC-4CF1-43D1-B3AF-58F228E6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8160-ED42-4A6A-A8AB-7E8752635EA7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92472-1BC3-46C2-A5BD-2DE2F3E7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6F12F-B333-422A-9925-B349D09B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54DC-AC0F-4D25-8568-D2F1C959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DC86-D8C8-4F73-BD97-091268833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53AB-CD1A-47F5-ABD6-C6AE571CF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08FDF-7B93-46D1-9058-D2B81031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89D-4908-4B53-8BFE-02DCF8699C0B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187AC-08C2-4778-A591-66BA60CB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AEDFB-0CA7-4859-BA3C-D28A775C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9FD1D-4F53-4703-BB45-8CB572A2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A5134-1E32-4E6E-A135-8DAF42B0C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57F4D-5C4A-45C6-B869-6908CD2EF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1A4-CAE0-4FDC-B86F-9B091C06D016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5F32-943E-4B08-89CE-F5F5D5B16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838C-0276-4E19-8CE7-9314777CC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1507-CD4F-4033-A225-4327D78E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97B8-E722-4AED-A65B-B631272B6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070" y="75502"/>
            <a:ext cx="9789952" cy="3434462"/>
          </a:xfrm>
        </p:spPr>
        <p:txBody>
          <a:bodyPr>
            <a:normAutofit/>
          </a:bodyPr>
          <a:lstStyle/>
          <a:p>
            <a:r>
              <a:rPr lang="en-US" sz="8000" b="1" dirty="0"/>
              <a:t>Smart Mobile Tools </a:t>
            </a:r>
            <a:r>
              <a:rPr lang="en-US" sz="9600" b="1" dirty="0"/>
              <a:t>for</a:t>
            </a:r>
            <a:r>
              <a:rPr lang="en-US" sz="8000" b="1" dirty="0"/>
              <a:t> Field Inspectors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B1667-193E-4919-AB9E-378253110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24, 2018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316965C-0A16-4E9F-8F87-9B7BDBD39693}"/>
              </a:ext>
            </a:extLst>
          </p:cNvPr>
          <p:cNvGrpSpPr>
            <a:grpSpLocks/>
          </p:cNvGrpSpPr>
          <p:nvPr/>
        </p:nvGrpSpPr>
        <p:grpSpPr bwMode="auto">
          <a:xfrm>
            <a:off x="4261608" y="4531393"/>
            <a:ext cx="4472294" cy="2087521"/>
            <a:chOff x="110188978" y="111460276"/>
            <a:chExt cx="3291883" cy="854016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6B7B4988-FAC9-46CD-93A2-7D834BA22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88978" y="111460276"/>
              <a:ext cx="1916539" cy="85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CC33"/>
                  </a:solidFill>
                  <a:effectLst/>
                  <a:latin typeface="Tahoma" panose="020B0604030504040204" pitchFamily="34" charset="0"/>
                </a:rPr>
                <a:t>SMART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87274F09-4570-47AF-A0F7-A56ADC88F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53654" y="111495259"/>
              <a:ext cx="2027207" cy="672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1050B7"/>
                  </a:solidFill>
                  <a:effectLst/>
                  <a:latin typeface="Tahoma" panose="020B0604030504040204" pitchFamily="34" charset="0"/>
                </a:rPr>
                <a:t>TOOLS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B28AAE-D75E-4758-8D5F-9A47E929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A6C752-68B5-4781-9B8C-6C1C7728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60A-888F-4514-B928-3B53F916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222" y="2208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Smart Tools Functionality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5CB3C-B9D9-4DBF-8EAF-7CE8DD4B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1BBB-B6A4-414B-9B4B-FF71C36D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2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DE28-45C4-454B-B1E1-CD78CA9F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7E5F-5774-43EB-B7A9-201F049E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7145" cy="4351338"/>
          </a:xfrm>
        </p:spPr>
        <p:txBody>
          <a:bodyPr/>
          <a:lstStyle/>
          <a:p>
            <a:r>
              <a:rPr lang="en-US" dirty="0"/>
              <a:t>Facility Details</a:t>
            </a:r>
          </a:p>
          <a:p>
            <a:r>
              <a:rPr lang="en-US" dirty="0"/>
              <a:t>Facility Personnel</a:t>
            </a:r>
          </a:p>
          <a:p>
            <a:r>
              <a:rPr lang="en-US" dirty="0"/>
              <a:t>Buildings &amp; Areas</a:t>
            </a:r>
          </a:p>
          <a:p>
            <a:r>
              <a:rPr lang="en-US" dirty="0"/>
              <a:t>State Notifications</a:t>
            </a:r>
          </a:p>
          <a:p>
            <a:pPr lvl="1"/>
            <a:r>
              <a:rPr lang="en-US" dirty="0"/>
              <a:t>Updating facility details</a:t>
            </a:r>
          </a:p>
          <a:p>
            <a:pPr lvl="1"/>
            <a:r>
              <a:rPr lang="en-US" dirty="0"/>
              <a:t>Creating EPA ID’s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4434" y="36786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26" t="10101" r="15579" b="7106"/>
          <a:stretch/>
        </p:blipFill>
        <p:spPr>
          <a:xfrm>
            <a:off x="5155313" y="184828"/>
            <a:ext cx="6601315" cy="386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309" t="14724" b="51367"/>
          <a:stretch/>
        </p:blipFill>
        <p:spPr>
          <a:xfrm>
            <a:off x="5189021" y="4311039"/>
            <a:ext cx="6667918" cy="2325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0B1688-A6CF-47B5-9367-762EFDF18F28}"/>
              </a:ext>
            </a:extLst>
          </p:cNvPr>
          <p:cNvSpPr txBox="1"/>
          <p:nvPr/>
        </p:nvSpPr>
        <p:spPr>
          <a:xfrm>
            <a:off x="5287617" y="4858419"/>
            <a:ext cx="1521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Building 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609109-96A6-465D-AE90-3AA08EFF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EE942-7D5E-4F2E-AF4C-D3B4922D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93B4-4B34-4321-93C2-35DB3F94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Pre-Inspection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2E9D-1D31-48E9-A978-5E1FFA7E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3180" cy="4351338"/>
          </a:xfrm>
        </p:spPr>
        <p:txBody>
          <a:bodyPr/>
          <a:lstStyle/>
          <a:p>
            <a:r>
              <a:rPr lang="en-US" dirty="0"/>
              <a:t>Import Targets</a:t>
            </a:r>
          </a:p>
          <a:p>
            <a:r>
              <a:rPr lang="en-US" dirty="0"/>
              <a:t>Import Permits</a:t>
            </a:r>
          </a:p>
          <a:p>
            <a:r>
              <a:rPr lang="en-US" dirty="0"/>
              <a:t>Compliance History</a:t>
            </a:r>
          </a:p>
          <a:p>
            <a:r>
              <a:rPr lang="en-US" dirty="0"/>
              <a:t>Generate Health &amp; Safety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36" t="16069" b="31673"/>
          <a:stretch/>
        </p:blipFill>
        <p:spPr>
          <a:xfrm>
            <a:off x="4421308" y="201197"/>
            <a:ext cx="7770692" cy="3583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807C0-67AD-4CD8-BAC1-057E75043E2A}"/>
              </a:ext>
            </a:extLst>
          </p:cNvPr>
          <p:cNvSpPr txBox="1"/>
          <p:nvPr/>
        </p:nvSpPr>
        <p:spPr>
          <a:xfrm>
            <a:off x="5605670" y="4704522"/>
            <a:ext cx="16035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Company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2221B-EDA9-4C72-AD8E-75D14963B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2" t="34590" b="6279"/>
          <a:stretch/>
        </p:blipFill>
        <p:spPr>
          <a:xfrm>
            <a:off x="4269897" y="4003791"/>
            <a:ext cx="7956942" cy="281351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843AD-D11C-4040-A711-F643CDF8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E4E328-2CE3-48F5-8D57-F2C53B63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D368-FF00-4289-ACA3-CD750715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Site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CE49-EE2E-454F-8EC8-BB579E59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3" y="1825625"/>
            <a:ext cx="426193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Field Observations</a:t>
            </a:r>
          </a:p>
          <a:p>
            <a:r>
              <a:rPr lang="en-US" dirty="0"/>
              <a:t>Electronic 40 CFR Federal Regulations</a:t>
            </a:r>
          </a:p>
          <a:p>
            <a:r>
              <a:rPr lang="en-US" dirty="0"/>
              <a:t>Corresponding State Citations</a:t>
            </a:r>
          </a:p>
          <a:p>
            <a:r>
              <a:rPr lang="en-US" dirty="0"/>
              <a:t>Inspection and Facility Linking</a:t>
            </a:r>
          </a:p>
          <a:p>
            <a:r>
              <a:rPr lang="en-US" dirty="0"/>
              <a:t>Document uploads</a:t>
            </a:r>
          </a:p>
          <a:p>
            <a:r>
              <a:rPr lang="en-US" dirty="0"/>
              <a:t>Multimedia &amp; Multi-Inspector</a:t>
            </a:r>
          </a:p>
          <a:p>
            <a:r>
              <a:rPr lang="en-US" dirty="0"/>
              <a:t>Evidence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54" t="22310" r="1507" b="20682"/>
          <a:stretch/>
        </p:blipFill>
        <p:spPr>
          <a:xfrm>
            <a:off x="4872525" y="171983"/>
            <a:ext cx="7107293" cy="390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E5CD6-E0C1-4CAC-9F11-DB9B92D38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8" t="22029" r="32" b="28696"/>
          <a:stretch/>
        </p:blipFill>
        <p:spPr>
          <a:xfrm>
            <a:off x="4505740" y="4293704"/>
            <a:ext cx="7686260" cy="2436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5939A-8D75-4299-8EFA-08ABABDA8A0C}"/>
              </a:ext>
            </a:extLst>
          </p:cNvPr>
          <p:cNvSpPr txBox="1"/>
          <p:nvPr/>
        </p:nvSpPr>
        <p:spPr>
          <a:xfrm>
            <a:off x="5022573" y="768626"/>
            <a:ext cx="12987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Facility 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6DC76-531A-426B-919C-87E175E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EB6769-6EE8-4790-908C-818E5F52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9434-6D4A-459D-84D1-821EA91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18" y="-855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Post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261AA-E642-43B2-8481-24FB3AF8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8072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Draft Inspection Report</a:t>
            </a:r>
          </a:p>
          <a:p>
            <a:pPr lvl="1"/>
            <a:r>
              <a:rPr lang="en-US" dirty="0"/>
              <a:t>Automated / Pre-populated</a:t>
            </a:r>
          </a:p>
          <a:p>
            <a:pPr lvl="1"/>
            <a:r>
              <a:rPr lang="en-US" dirty="0"/>
              <a:t>Supports inspection report timeliness of completion &amp; dissemination </a:t>
            </a:r>
          </a:p>
          <a:p>
            <a:r>
              <a:rPr lang="en-US" dirty="0"/>
              <a:t>Inspection Conclusion Data Sheet</a:t>
            </a:r>
          </a:p>
          <a:p>
            <a:r>
              <a:rPr lang="en-US" dirty="0"/>
              <a:t>Data Translations to </a:t>
            </a:r>
            <a:r>
              <a:rPr lang="en-US" dirty="0" err="1"/>
              <a:t>RCRAInfo</a:t>
            </a:r>
            <a:r>
              <a:rPr lang="en-US" dirty="0"/>
              <a:t> / ICIS</a:t>
            </a:r>
          </a:p>
          <a:p>
            <a:r>
              <a:rPr lang="en-US" dirty="0"/>
              <a:t>Custom / Ad Hoc Reporting</a:t>
            </a:r>
          </a:p>
          <a:p>
            <a:r>
              <a:rPr lang="en-US" dirty="0"/>
              <a:t>Potential Data Exports to State Systems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F7C92-55B8-4F83-AEC3-6320D80A6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2" t="9643" r="12500" b="8385"/>
          <a:stretch/>
        </p:blipFill>
        <p:spPr>
          <a:xfrm>
            <a:off x="5433390" y="808383"/>
            <a:ext cx="6626087" cy="56189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3524A-8AD3-43D3-BC78-89EA2F09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1B98A-7935-44CD-AD3A-84C72AFE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3789-EFFB-4015-8D18-67BCAF1D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Management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843A-1FF3-4283-8045-9A7A623A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1905138"/>
            <a:ext cx="5072270" cy="4351338"/>
          </a:xfrm>
        </p:spPr>
        <p:txBody>
          <a:bodyPr/>
          <a:lstStyle/>
          <a:p>
            <a:r>
              <a:rPr lang="en-US" dirty="0"/>
              <a:t>Inspection Assignments</a:t>
            </a:r>
          </a:p>
          <a:p>
            <a:r>
              <a:rPr lang="en-US" dirty="0"/>
              <a:t>Inspection Monitoring</a:t>
            </a:r>
          </a:p>
          <a:p>
            <a:r>
              <a:rPr lang="en-US" dirty="0"/>
              <a:t>Inspection Workflow Review</a:t>
            </a:r>
          </a:p>
          <a:p>
            <a:r>
              <a:rPr lang="en-US" dirty="0"/>
              <a:t>Dashboard 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B3723-830E-46D9-99C0-604BA7FB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19" t="26609" r="15435" b="45698"/>
          <a:stretch/>
        </p:blipFill>
        <p:spPr>
          <a:xfrm>
            <a:off x="4792327" y="1550504"/>
            <a:ext cx="7399673" cy="42539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D1E2-5904-48C9-98CA-32C16BA5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E7449-394C-4227-A4D4-95CF68B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E5F5-443F-46E8-B5FE-42B0AA99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E9E8-802D-4869-AAF1-6588FCA0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7971" cy="4351338"/>
          </a:xfrm>
        </p:spPr>
        <p:txBody>
          <a:bodyPr/>
          <a:lstStyle/>
          <a:p>
            <a:r>
              <a:rPr lang="en-US" dirty="0"/>
              <a:t>Photo Log</a:t>
            </a:r>
          </a:p>
          <a:p>
            <a:r>
              <a:rPr lang="en-US" dirty="0"/>
              <a:t>Notes Highlighting</a:t>
            </a:r>
          </a:p>
          <a:p>
            <a:r>
              <a:rPr lang="en-US" dirty="0"/>
              <a:t>CBI redaction &amp; Segregated, Secure Storage</a:t>
            </a:r>
          </a:p>
          <a:p>
            <a:r>
              <a:rPr lang="en-US" dirty="0"/>
              <a:t>Voice &amp; Handwriting 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47" t="14947" r="12166" b="21695"/>
          <a:stretch/>
        </p:blipFill>
        <p:spPr>
          <a:xfrm>
            <a:off x="4582797" y="0"/>
            <a:ext cx="7609203" cy="3920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88" t="35478" r="19881" b="21689"/>
          <a:stretch/>
        </p:blipFill>
        <p:spPr>
          <a:xfrm>
            <a:off x="4878365" y="3920496"/>
            <a:ext cx="5904693" cy="29375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16BE-0F2D-46D9-ACBA-2553B0EF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E4C65-5A96-430F-880A-85984A35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430-F1AC-43F9-A864-09453BE7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72" y="0"/>
            <a:ext cx="11007055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Smart Tools Innovations (Coming Soon!)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D22F-CDBA-4666-83C7-9D91C865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Extension </a:t>
            </a:r>
          </a:p>
          <a:p>
            <a:pPr lvl="1"/>
            <a:r>
              <a:rPr lang="en-US" dirty="0"/>
              <a:t>Assistive tool software layer capable of supporting inspectors in the field </a:t>
            </a:r>
          </a:p>
          <a:p>
            <a:pPr lvl="1"/>
            <a:r>
              <a:rPr lang="en-US" dirty="0"/>
              <a:t>Automatically generates draft inspection </a:t>
            </a:r>
            <a:r>
              <a:rPr lang="en-US" u="sng" dirty="0"/>
              <a:t>plan</a:t>
            </a:r>
            <a:r>
              <a:rPr lang="en-US" dirty="0"/>
              <a:t> based on inspector input </a:t>
            </a:r>
          </a:p>
          <a:p>
            <a:pPr lvl="1"/>
            <a:r>
              <a:rPr lang="en-US" dirty="0"/>
              <a:t>Guides inspectors as they encounter unique situations in the field</a:t>
            </a:r>
          </a:p>
          <a:p>
            <a:pPr lvl="1"/>
            <a:r>
              <a:rPr lang="en-US" dirty="0"/>
              <a:t>Jointly owned by EPA and Plateau</a:t>
            </a:r>
          </a:p>
          <a:p>
            <a:pPr lvl="1"/>
            <a:r>
              <a:rPr lang="en-US" dirty="0"/>
              <a:t>Facilitate equipment calibration and data collection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9D4B3-BE20-46F6-A20B-5ED61954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83161-8167-4DF7-A751-CE2E33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>
          <a:xfrm>
            <a:off x="1950441" y="3505200"/>
            <a:ext cx="8435130" cy="990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         </a:t>
            </a:r>
            <a:r>
              <a:rPr lang="en-US" sz="6000" b="1" i="1" dirty="0"/>
              <a:t>Questions and Discussion</a:t>
            </a:r>
            <a:br>
              <a:rPr lang="en-US" i="1" dirty="0"/>
            </a:br>
            <a:br>
              <a:rPr lang="en-US" i="1" dirty="0"/>
            </a:b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/>
                <a:cs typeface="ＭＳ Ｐゴシック"/>
              </a:rPr>
              <a:t>2018 E-Enterprise National Meeting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DF6F2-CF1A-4D94-B0C2-9A6D43C9B8C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443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F5A-34FB-498E-9FAF-50653F76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8" y="45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What is Smart 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943A-A5B4-4B0B-9133-A01E10DB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A suite of digital tools (software / hardware) to fundamentally change the way environmental inspection programs are operated and managed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Smart Tools provides the following features to improve the quality and consistency of inspections and reports: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Inspection planning, assignment, tracking and management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Field data collection improving quality, consistency and efficiency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Robust and secure evidence management and retention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Seamless data flow with EPA programmatic databases (e.g.,</a:t>
            </a:r>
            <a:r>
              <a:rPr lang="en-US" sz="2000" dirty="0" err="1"/>
              <a:t>RCRAInfo</a:t>
            </a:r>
            <a:r>
              <a:rPr lang="en-US" sz="2000" dirty="0"/>
              <a:t> and ICIS)</a:t>
            </a:r>
          </a:p>
          <a:p>
            <a:endParaRPr lang="en-US" sz="2000" dirty="0"/>
          </a:p>
          <a:p>
            <a:r>
              <a:rPr lang="en-US" sz="2000" dirty="0"/>
              <a:t>Supports timely completion and release of Inspection Reports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Jointly governed by EPA, ECOS and other program associations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4239-4E4D-4593-8453-86BA0C37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3803D-1B2F-45C6-8539-E085FBD3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0C39-2FB4-4D68-B620-15769E8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28" y="0"/>
            <a:ext cx="10458793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Why Smart Tools?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4E862A-7F66-41F4-B92A-35AC037DE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9" b="15618"/>
          <a:stretch/>
        </p:blipFill>
        <p:spPr bwMode="auto">
          <a:xfrm>
            <a:off x="507381" y="1563758"/>
            <a:ext cx="5026680" cy="446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630EF-4B9A-434C-B445-99BFE55FF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9695" r="37500" b="6066"/>
          <a:stretch/>
        </p:blipFill>
        <p:spPr>
          <a:xfrm>
            <a:off x="5936974" y="1465402"/>
            <a:ext cx="6158948" cy="4565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AE6B4-2BF2-42D5-B3A1-6E35958D4904}"/>
              </a:ext>
            </a:extLst>
          </p:cNvPr>
          <p:cNvSpPr txBox="1"/>
          <p:nvPr/>
        </p:nvSpPr>
        <p:spPr>
          <a:xfrm>
            <a:off x="1722783" y="6048763"/>
            <a:ext cx="2941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Current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EC7B-6BC0-4BF1-A7CF-755DE2D03A4E}"/>
              </a:ext>
            </a:extLst>
          </p:cNvPr>
          <p:cNvSpPr txBox="1"/>
          <p:nvPr/>
        </p:nvSpPr>
        <p:spPr>
          <a:xfrm>
            <a:off x="8024191" y="6087070"/>
            <a:ext cx="2941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Future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049233-1863-45B5-948B-BFF6D1D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E4377B-77ED-405A-BC75-A252700B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C54506-460C-475D-8DB1-9A0C92C5132A}"/>
              </a:ext>
            </a:extLst>
          </p:cNvPr>
          <p:cNvSpPr txBox="1"/>
          <p:nvPr/>
        </p:nvSpPr>
        <p:spPr>
          <a:xfrm>
            <a:off x="771800" y="3013951"/>
            <a:ext cx="1651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Florida DEP Solid Waste Field System (SWIFT)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Partnered with EPA Region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A194BC-73CC-478C-AF0B-5E61A3CE8FC7}"/>
              </a:ext>
            </a:extLst>
          </p:cNvPr>
          <p:cNvSpPr/>
          <p:nvPr/>
        </p:nvSpPr>
        <p:spPr>
          <a:xfrm>
            <a:off x="1051815" y="1736146"/>
            <a:ext cx="973123" cy="95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1F293-2BDA-4D07-9509-62576A963470}"/>
              </a:ext>
            </a:extLst>
          </p:cNvPr>
          <p:cNvSpPr txBox="1"/>
          <p:nvPr/>
        </p:nvSpPr>
        <p:spPr>
          <a:xfrm>
            <a:off x="1083819" y="2019793"/>
            <a:ext cx="15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Concept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EB8A0-82A7-4D53-B00E-904F6BDC7192}"/>
              </a:ext>
            </a:extLst>
          </p:cNvPr>
          <p:cNvSpPr txBox="1"/>
          <p:nvPr/>
        </p:nvSpPr>
        <p:spPr>
          <a:xfrm>
            <a:off x="2423682" y="2692491"/>
            <a:ext cx="1594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584C08-2950-4BA5-B5D8-8EB1F1EDE925}"/>
              </a:ext>
            </a:extLst>
          </p:cNvPr>
          <p:cNvSpPr/>
          <p:nvPr/>
        </p:nvSpPr>
        <p:spPr>
          <a:xfrm>
            <a:off x="3457281" y="1756085"/>
            <a:ext cx="973123" cy="95634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710312-F898-4ECD-A68B-BBCA63BA24DA}"/>
              </a:ext>
            </a:extLst>
          </p:cNvPr>
          <p:cNvSpPr txBox="1"/>
          <p:nvPr/>
        </p:nvSpPr>
        <p:spPr>
          <a:xfrm>
            <a:off x="3648301" y="2064913"/>
            <a:ext cx="14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Pilot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54A1F-B5E7-4FAE-AECF-0B1A8F64A848}"/>
              </a:ext>
            </a:extLst>
          </p:cNvPr>
          <p:cNvSpPr txBox="1"/>
          <p:nvPr/>
        </p:nvSpPr>
        <p:spPr>
          <a:xfrm>
            <a:off x="3048000" y="2960943"/>
            <a:ext cx="20868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Launched pilot with a select group of inspectors in Region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Lessons Learned</a:t>
            </a:r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570F69-2937-4515-BC4A-26F6D6127440}"/>
              </a:ext>
            </a:extLst>
          </p:cNvPr>
          <p:cNvSpPr/>
          <p:nvPr/>
        </p:nvSpPr>
        <p:spPr>
          <a:xfrm>
            <a:off x="5941985" y="1726286"/>
            <a:ext cx="973123" cy="956345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8A3F1A1-4EF7-476D-837D-7FE682016ECC}"/>
              </a:ext>
            </a:extLst>
          </p:cNvPr>
          <p:cNvSpPr/>
          <p:nvPr/>
        </p:nvSpPr>
        <p:spPr>
          <a:xfrm>
            <a:off x="8217945" y="1756085"/>
            <a:ext cx="973123" cy="956345"/>
          </a:xfrm>
          <a:prstGeom prst="ellipse">
            <a:avLst/>
          </a:prstGeom>
          <a:solidFill>
            <a:srgbClr val="A597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D075087-479D-45F1-B31D-5ABB5C120180}"/>
              </a:ext>
            </a:extLst>
          </p:cNvPr>
          <p:cNvSpPr/>
          <p:nvPr/>
        </p:nvSpPr>
        <p:spPr>
          <a:xfrm>
            <a:off x="10318619" y="1756083"/>
            <a:ext cx="973123" cy="956345"/>
          </a:xfrm>
          <a:prstGeom prst="ellipse">
            <a:avLst/>
          </a:prstGeom>
          <a:solidFill>
            <a:srgbClr val="FF1D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94619E-C35A-43EE-B99E-416FCEC04341}"/>
              </a:ext>
            </a:extLst>
          </p:cNvPr>
          <p:cNvSpPr txBox="1"/>
          <p:nvPr/>
        </p:nvSpPr>
        <p:spPr>
          <a:xfrm>
            <a:off x="5989269" y="2019792"/>
            <a:ext cx="101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Analyze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57845C-8690-4031-A17B-679CE6536D5B}"/>
              </a:ext>
            </a:extLst>
          </p:cNvPr>
          <p:cNvSpPr txBox="1"/>
          <p:nvPr/>
        </p:nvSpPr>
        <p:spPr>
          <a:xfrm>
            <a:off x="8270199" y="2057606"/>
            <a:ext cx="123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Procure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8073E1-6D04-4926-9E3F-A81939D99BB7}"/>
              </a:ext>
            </a:extLst>
          </p:cNvPr>
          <p:cNvSpPr txBox="1"/>
          <p:nvPr/>
        </p:nvSpPr>
        <p:spPr>
          <a:xfrm>
            <a:off x="10410366" y="2057606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392B49-47A3-49C6-8CBD-39A1F4FA00DF}"/>
              </a:ext>
            </a:extLst>
          </p:cNvPr>
          <p:cNvSpPr txBox="1"/>
          <p:nvPr/>
        </p:nvSpPr>
        <p:spPr>
          <a:xfrm>
            <a:off x="5486400" y="2843496"/>
            <a:ext cx="18508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Conducted Alternative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Conducted RCRA requirements gathering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D02CEE-BF75-498D-B662-68C1097A1FA5}"/>
              </a:ext>
            </a:extLst>
          </p:cNvPr>
          <p:cNvSpPr txBox="1"/>
          <p:nvPr/>
        </p:nvSpPr>
        <p:spPr>
          <a:xfrm>
            <a:off x="7688850" y="2607590"/>
            <a:ext cx="21364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Commenced procurement for COTs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LEAN process for Inspection Process requirement (EPA/state)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841829-2371-4CF8-AAD4-1FED34D5D7BC}"/>
              </a:ext>
            </a:extLst>
          </p:cNvPr>
          <p:cNvSpPr txBox="1"/>
          <p:nvPr/>
        </p:nvSpPr>
        <p:spPr>
          <a:xfrm>
            <a:off x="9825318" y="2843496"/>
            <a:ext cx="203154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Three-tiers: Project Teams, Mid-level management with Senior Executive oversight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Jointly governed with ECOS, State Associations and States</a:t>
            </a:r>
          </a:p>
          <a:p>
            <a:endParaRPr lang="en-US" sz="1100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21B0C39-2FB4-4D68-B620-15769E8682A8}"/>
              </a:ext>
            </a:extLst>
          </p:cNvPr>
          <p:cNvSpPr txBox="1">
            <a:spLocks/>
          </p:cNvSpPr>
          <p:nvPr/>
        </p:nvSpPr>
        <p:spPr>
          <a:xfrm>
            <a:off x="563427" y="-34811"/>
            <a:ext cx="11869270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/>
              <a:t>Evolution of Smart Tools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962AE-8E1F-4B3F-AE56-1B7D5D95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E030B-C071-4B19-AA94-4059DB33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005F-1F7A-46AF-8F7E-7BE15BF5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2" y="144585"/>
            <a:ext cx="7620000" cy="914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State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2985-4497-4A8F-82E2-F77C8CFB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286000"/>
            <a:ext cx="7772400" cy="3810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Representatives of State Associations (currently ASTSWMO) and ECOS participate in all levels of the Smart Tools Governance structure</a:t>
            </a:r>
          </a:p>
          <a:p>
            <a:r>
              <a:rPr lang="en-US" dirty="0">
                <a:solidFill>
                  <a:srgbClr val="000000"/>
                </a:solidFill>
              </a:rPr>
              <a:t>In addition to ASTSWMO and ECOS staff, ten (10) states are currently actively participating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AR, CO, GA, MD, NH, OH, SC, TN, VA, VT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36" y="1043680"/>
            <a:ext cx="2438400" cy="1620064"/>
          </a:xfrm>
          <a:prstGeom prst="rect">
            <a:avLst/>
          </a:prstGeom>
        </p:spPr>
      </p:pic>
      <p:pic>
        <p:nvPicPr>
          <p:cNvPr id="9" name="Picture 8" descr="Screen Shot 2018-10-09 at 11.56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6" y="1349457"/>
            <a:ext cx="2295576" cy="975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E1645-599A-4780-AF3A-C71109A1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D2E23-13D6-445D-88FB-D16548C5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33BC-9C80-4465-A28A-0F4955CB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90242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2018 Project Milestones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86F164-5B9B-402B-97DF-8ABCC356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5" t="36620" r="25058" b="12215"/>
          <a:stretch/>
        </p:blipFill>
        <p:spPr>
          <a:xfrm>
            <a:off x="530087" y="1590261"/>
            <a:ext cx="11346227" cy="48237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D2D8E-2BBC-45C4-BC71-4D2B41A8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80E99-6801-47BC-B6DE-9351B5D1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80C8-3B19-4388-A400-5BE6B279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30268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2019 Project Milestones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9E7D0-0D70-401C-99CF-50E3AFEC7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12" t="30093" r="23802" b="12824"/>
          <a:stretch/>
        </p:blipFill>
        <p:spPr>
          <a:xfrm>
            <a:off x="450574" y="1325563"/>
            <a:ext cx="11290852" cy="49427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D4F13-E12A-4190-9BCC-139E45D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897-C83E-4732-BDB4-AA6C6CF2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Phased Implementation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65690"/>
              </p:ext>
            </p:extLst>
          </p:nvPr>
        </p:nvGraphicFramePr>
        <p:xfrm>
          <a:off x="286562" y="2950308"/>
          <a:ext cx="11733159" cy="322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467425" y="1521534"/>
            <a:ext cx="533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</a:pPr>
            <a:endParaRPr lang="en-US" sz="1000" b="1" dirty="0">
              <a:solidFill>
                <a:srgbClr val="002060"/>
              </a:solidFill>
            </a:endParaRPr>
          </a:p>
          <a:p>
            <a:pPr marL="173037" lvl="3">
              <a:buClr>
                <a:srgbClr val="C00000"/>
              </a:buClr>
            </a:pPr>
            <a:r>
              <a:rPr lang="en-US" b="1" dirty="0"/>
              <a:t>Phase 1</a:t>
            </a:r>
            <a:r>
              <a:rPr lang="en-US" dirty="0"/>
              <a:t>: RCRA</a:t>
            </a:r>
          </a:p>
          <a:p>
            <a:pPr marL="173037" lvl="3">
              <a:buClr>
                <a:srgbClr val="C00000"/>
              </a:buClr>
            </a:pPr>
            <a:r>
              <a:rPr lang="en-US" b="1" dirty="0"/>
              <a:t>Phase 2</a:t>
            </a:r>
            <a:r>
              <a:rPr lang="en-US" dirty="0"/>
              <a:t>: CWA; </a:t>
            </a:r>
          </a:p>
          <a:p>
            <a:pPr marL="173037" lvl="3">
              <a:buClr>
                <a:srgbClr val="C00000"/>
              </a:buClr>
            </a:pPr>
            <a:r>
              <a:rPr lang="en-US" b="1" dirty="0"/>
              <a:t>Phase 3</a:t>
            </a:r>
            <a:r>
              <a:rPr lang="en-US" dirty="0"/>
              <a:t>: CAA; </a:t>
            </a:r>
          </a:p>
          <a:p>
            <a:pPr marL="173037" lvl="3">
              <a:buClr>
                <a:srgbClr val="C00000"/>
              </a:buClr>
            </a:pPr>
            <a:r>
              <a:rPr lang="en-US" b="1" dirty="0"/>
              <a:t>Phase 4:</a:t>
            </a:r>
            <a:r>
              <a:rPr lang="en-US" dirty="0"/>
              <a:t> TSCA, FIFRA, SDWA, EPCRA, and CERCLA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642" y="4754359"/>
            <a:ext cx="1387230" cy="1106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411" y="4513384"/>
            <a:ext cx="1387230" cy="1060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1070" y="4119867"/>
            <a:ext cx="1416459" cy="11743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D5CB9-60FA-4B03-8E96-8F5B1507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C24E38-9E08-459D-A77E-D3C989AD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65" y="0"/>
            <a:ext cx="10515600" cy="1325563"/>
          </a:xfrm>
        </p:spPr>
        <p:txBody>
          <a:bodyPr/>
          <a:lstStyle/>
          <a:p>
            <a:r>
              <a:rPr lang="en-US" sz="5400" b="1" dirty="0"/>
              <a:t>Smart Tools Software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Customizable Off-the-Shelf Software </a:t>
            </a:r>
          </a:p>
          <a:p>
            <a:r>
              <a:rPr lang="en-US" dirty="0"/>
              <a:t>Developed using Agile Process</a:t>
            </a:r>
          </a:p>
          <a:p>
            <a:r>
              <a:rPr lang="en-US" dirty="0"/>
              <a:t>Robust, built in features</a:t>
            </a:r>
          </a:p>
          <a:p>
            <a:r>
              <a:rPr lang="en-US" dirty="0"/>
              <a:t>Mobile friendly &amp; offline capable</a:t>
            </a:r>
          </a:p>
          <a:p>
            <a:r>
              <a:rPr lang="en-US" dirty="0"/>
              <a:t>Supports process based inspections</a:t>
            </a:r>
          </a:p>
          <a:p>
            <a:r>
              <a:rPr lang="en-US" dirty="0"/>
              <a:t>Device &amp; operating system agnostic</a:t>
            </a:r>
          </a:p>
          <a:p>
            <a:r>
              <a:rPr lang="en-US" dirty="0"/>
              <a:t>Interfaces with federal &amp; stare regulatory citation registry </a:t>
            </a:r>
          </a:p>
          <a:p>
            <a:r>
              <a:rPr lang="en-US" dirty="0"/>
              <a:t>Interfaces with EPA source systems (ICIS, </a:t>
            </a:r>
            <a:r>
              <a:rPr lang="en-US" dirty="0" err="1"/>
              <a:t>RCRAInfo</a:t>
            </a:r>
            <a:r>
              <a:rPr lang="en-US" dirty="0"/>
              <a:t> &amp; FRS)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DAAF9-1793-410B-AF21-57843B71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E-Enterprise National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BE3D-CB91-44D3-B17E-956E2FCD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1507-CD4F-4033-A225-4327D78E8B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21812</TotalTime>
  <Words>639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Tahoma</vt:lpstr>
      <vt:lpstr>Office Theme</vt:lpstr>
      <vt:lpstr>Smart Mobile Tools for Field Inspectors</vt:lpstr>
      <vt:lpstr>What is Smart Tools?</vt:lpstr>
      <vt:lpstr>Why Smart Tools?</vt:lpstr>
      <vt:lpstr>PowerPoint Presentation</vt:lpstr>
      <vt:lpstr>State Participation</vt:lpstr>
      <vt:lpstr>2018 Project Milestones</vt:lpstr>
      <vt:lpstr>2019 Project Milestones</vt:lpstr>
      <vt:lpstr>Phased Implementation</vt:lpstr>
      <vt:lpstr>Smart Tools Software </vt:lpstr>
      <vt:lpstr>Smart Tools Functionality</vt:lpstr>
      <vt:lpstr>Facilities</vt:lpstr>
      <vt:lpstr>Pre-Inspection</vt:lpstr>
      <vt:lpstr>Site Inspection</vt:lpstr>
      <vt:lpstr>Post Inspection</vt:lpstr>
      <vt:lpstr>Management Features</vt:lpstr>
      <vt:lpstr>Key Features</vt:lpstr>
      <vt:lpstr>Smart Tools Innovations (Coming Soon!)</vt:lpstr>
      <vt:lpstr>         Questions and Discussion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Lauren W.</dc:creator>
  <cp:lastModifiedBy>Jones, Lauren W.</cp:lastModifiedBy>
  <cp:revision>56</cp:revision>
  <cp:lastPrinted>2018-10-16T17:59:43Z</cp:lastPrinted>
  <dcterms:created xsi:type="dcterms:W3CDTF">2018-09-27T16:48:15Z</dcterms:created>
  <dcterms:modified xsi:type="dcterms:W3CDTF">2018-10-17T19:12:21Z</dcterms:modified>
</cp:coreProperties>
</file>