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96"/>
    <p:sldMasterId id="2147483755" r:id="rId97"/>
  </p:sldMasterIdLst>
  <p:notesMasterIdLst>
    <p:notesMasterId r:id="rId157"/>
  </p:notesMasterIdLst>
  <p:handoutMasterIdLst>
    <p:handoutMasterId r:id="rId158"/>
  </p:handoutMasterIdLst>
  <p:sldIdLst>
    <p:sldId id="256" r:id="rId98"/>
    <p:sldId id="310" r:id="rId99"/>
    <p:sldId id="322" r:id="rId100"/>
    <p:sldId id="323" r:id="rId101"/>
    <p:sldId id="324" r:id="rId102"/>
    <p:sldId id="336" r:id="rId103"/>
    <p:sldId id="325" r:id="rId104"/>
    <p:sldId id="337" r:id="rId105"/>
    <p:sldId id="317" r:id="rId106"/>
    <p:sldId id="321" r:id="rId107"/>
    <p:sldId id="338" r:id="rId108"/>
    <p:sldId id="334" r:id="rId109"/>
    <p:sldId id="343" r:id="rId110"/>
    <p:sldId id="327" r:id="rId111"/>
    <p:sldId id="328" r:id="rId112"/>
    <p:sldId id="329" r:id="rId113"/>
    <p:sldId id="330" r:id="rId114"/>
    <p:sldId id="335" r:id="rId115"/>
    <p:sldId id="341" r:id="rId116"/>
    <p:sldId id="342" r:id="rId117"/>
    <p:sldId id="339" r:id="rId118"/>
    <p:sldId id="271" r:id="rId119"/>
    <p:sldId id="344" r:id="rId120"/>
    <p:sldId id="345" r:id="rId121"/>
    <p:sldId id="346" r:id="rId122"/>
    <p:sldId id="347" r:id="rId123"/>
    <p:sldId id="348" r:id="rId124"/>
    <p:sldId id="349" r:id="rId125"/>
    <p:sldId id="350" r:id="rId126"/>
    <p:sldId id="351" r:id="rId127"/>
    <p:sldId id="352" r:id="rId128"/>
    <p:sldId id="353" r:id="rId129"/>
    <p:sldId id="354" r:id="rId130"/>
    <p:sldId id="355" r:id="rId131"/>
    <p:sldId id="356" r:id="rId132"/>
    <p:sldId id="382" r:id="rId133"/>
    <p:sldId id="358" r:id="rId134"/>
    <p:sldId id="359" r:id="rId135"/>
    <p:sldId id="360" r:id="rId136"/>
    <p:sldId id="362" r:id="rId137"/>
    <p:sldId id="363" r:id="rId138"/>
    <p:sldId id="364" r:id="rId139"/>
    <p:sldId id="365" r:id="rId140"/>
    <p:sldId id="366" r:id="rId141"/>
    <p:sldId id="367" r:id="rId142"/>
    <p:sldId id="368" r:id="rId143"/>
    <p:sldId id="369" r:id="rId144"/>
    <p:sldId id="370" r:id="rId145"/>
    <p:sldId id="371" r:id="rId146"/>
    <p:sldId id="372" r:id="rId147"/>
    <p:sldId id="373" r:id="rId148"/>
    <p:sldId id="374" r:id="rId149"/>
    <p:sldId id="375" r:id="rId150"/>
    <p:sldId id="376" r:id="rId151"/>
    <p:sldId id="377" r:id="rId152"/>
    <p:sldId id="378" r:id="rId153"/>
    <p:sldId id="379" r:id="rId154"/>
    <p:sldId id="380" r:id="rId155"/>
    <p:sldId id="381" r:id="rId1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C15572-557F-4CA8-B068-D743D6F468A8}">
          <p14:sldIdLst>
            <p14:sldId id="256"/>
            <p14:sldId id="310"/>
            <p14:sldId id="322"/>
            <p14:sldId id="323"/>
            <p14:sldId id="324"/>
            <p14:sldId id="336"/>
            <p14:sldId id="325"/>
            <p14:sldId id="337"/>
            <p14:sldId id="317"/>
            <p14:sldId id="321"/>
            <p14:sldId id="338"/>
            <p14:sldId id="334"/>
            <p14:sldId id="343"/>
            <p14:sldId id="327"/>
            <p14:sldId id="328"/>
            <p14:sldId id="329"/>
            <p14:sldId id="330"/>
            <p14:sldId id="335"/>
            <p14:sldId id="341"/>
            <p14:sldId id="342"/>
            <p14:sldId id="339"/>
            <p14:sldId id="271"/>
            <p14:sldId id="344"/>
            <p14:sldId id="345"/>
            <p14:sldId id="346"/>
            <p14:sldId id="347"/>
            <p14:sldId id="348"/>
            <p14:sldId id="349"/>
            <p14:sldId id="350"/>
            <p14:sldId id="351"/>
            <p14:sldId id="352"/>
            <p14:sldId id="353"/>
            <p14:sldId id="354"/>
            <p14:sldId id="355"/>
            <p14:sldId id="356"/>
            <p14:sldId id="382"/>
            <p14:sldId id="358"/>
            <p14:sldId id="359"/>
            <p14:sldId id="360"/>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Lst>
        </p14:section>
        <p14:section name="Additional Content" id="{4AF0A399-C580-4864-BA5F-791523F5B4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ke, Kimberly D " initials="HKD" lastIdx="17" clrIdx="0">
    <p:extLst/>
  </p:cmAuthor>
  <p:cmAuthor id="2" name="Smiley, Susan" initials="SS" lastIdx="8" clrIdx="1">
    <p:extLst>
      <p:ext uri="{19B8F6BF-5375-455C-9EA6-DF929625EA0E}">
        <p15:presenceInfo xmlns:p15="http://schemas.microsoft.com/office/powerpoint/2012/main" userId="S-1-5-21-1339303556-449845944-1601390327-57168" providerId="AD"/>
      </p:ext>
    </p:extLst>
  </p:cmAuthor>
  <p:cmAuthor id="3" name="Evans, Ron" initials="ER" lastIdx="5" clrIdx="2">
    <p:extLst>
      <p:ext uri="{19B8F6BF-5375-455C-9EA6-DF929625EA0E}">
        <p15:presenceInfo xmlns:p15="http://schemas.microsoft.com/office/powerpoint/2012/main" userId="S-1-5-21-1339303556-449845944-1601390327-163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0717" autoAdjust="0"/>
  </p:normalViewPr>
  <p:slideViewPr>
    <p:cSldViewPr snapToGrid="0">
      <p:cViewPr varScale="1">
        <p:scale>
          <a:sx n="104" d="100"/>
          <a:sy n="104" d="100"/>
        </p:scale>
        <p:origin x="840" y="114"/>
      </p:cViewPr>
      <p:guideLst>
        <p:guide orient="horz" pos="2160"/>
        <p:guide pos="3840"/>
      </p:guideLst>
    </p:cSldViewPr>
  </p:slideViewPr>
  <p:notesTextViewPr>
    <p:cViewPr>
      <p:scale>
        <a:sx n="200" d="100"/>
        <a:sy n="200" d="100"/>
      </p:scale>
      <p:origin x="0" y="0"/>
    </p:cViewPr>
  </p:notesTextViewPr>
  <p:sorterViewPr>
    <p:cViewPr varScale="1">
      <p:scale>
        <a:sx n="1" d="1"/>
        <a:sy n="1" d="1"/>
      </p:scale>
      <p:origin x="0" y="0"/>
    </p:cViewPr>
  </p:sorterViewPr>
  <p:notesViewPr>
    <p:cSldViewPr snapToGrid="0">
      <p:cViewPr varScale="1">
        <p:scale>
          <a:sx n="63" d="100"/>
          <a:sy n="63" d="100"/>
        </p:scale>
        <p:origin x="2670"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20.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41.xml"/><Relationship Id="rId159" Type="http://schemas.openxmlformats.org/officeDocument/2006/relationships/commentAuthors" Target="commentAuthors.xml"/><Relationship Id="rId107" Type="http://schemas.openxmlformats.org/officeDocument/2006/relationships/slide" Target="slides/slide10.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31.xml"/><Relationship Id="rId149" Type="http://schemas.openxmlformats.org/officeDocument/2006/relationships/slide" Target="slides/slide52.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presProps" Target="presProps.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slide" Target="slides/slide21.xml"/><Relationship Id="rId139" Type="http://schemas.openxmlformats.org/officeDocument/2006/relationships/slide" Target="slides/slide42.xml"/><Relationship Id="rId85" Type="http://schemas.openxmlformats.org/officeDocument/2006/relationships/customXml" Target="../customXml/item85.xml"/><Relationship Id="rId150" Type="http://schemas.openxmlformats.org/officeDocument/2006/relationships/slide" Target="slides/slide5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6.xml"/><Relationship Id="rId108" Type="http://schemas.openxmlformats.org/officeDocument/2006/relationships/slide" Target="slides/slide11.xml"/><Relationship Id="rId124" Type="http://schemas.openxmlformats.org/officeDocument/2006/relationships/slide" Target="slides/slide27.xml"/><Relationship Id="rId129" Type="http://schemas.openxmlformats.org/officeDocument/2006/relationships/slide" Target="slides/slide32.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slideMaster" Target="slideMasters/slideMaster1.xml"/><Relationship Id="rId140" Type="http://schemas.openxmlformats.org/officeDocument/2006/relationships/slide" Target="slides/slide43.xml"/><Relationship Id="rId145" Type="http://schemas.openxmlformats.org/officeDocument/2006/relationships/slide" Target="slides/slide48.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17.xml"/><Relationship Id="rId119" Type="http://schemas.openxmlformats.org/officeDocument/2006/relationships/slide" Target="slides/slide22.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33.xml"/><Relationship Id="rId135" Type="http://schemas.openxmlformats.org/officeDocument/2006/relationships/slide" Target="slides/slide38.xml"/><Relationship Id="rId151" Type="http://schemas.openxmlformats.org/officeDocument/2006/relationships/slide" Target="slides/slide54.xml"/><Relationship Id="rId156" Type="http://schemas.openxmlformats.org/officeDocument/2006/relationships/slide" Target="slides/slide5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12.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Master" Target="slideMasters/slideMaster2.xml"/><Relationship Id="rId104" Type="http://schemas.openxmlformats.org/officeDocument/2006/relationships/slide" Target="slides/slide7.xml"/><Relationship Id="rId120" Type="http://schemas.openxmlformats.org/officeDocument/2006/relationships/slide" Target="slides/slide23.xml"/><Relationship Id="rId125" Type="http://schemas.openxmlformats.org/officeDocument/2006/relationships/slide" Target="slides/slide28.xml"/><Relationship Id="rId141" Type="http://schemas.openxmlformats.org/officeDocument/2006/relationships/slide" Target="slides/slide44.xml"/><Relationship Id="rId146" Type="http://schemas.openxmlformats.org/officeDocument/2006/relationships/slide" Target="slides/slide4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13.xml"/><Relationship Id="rId115" Type="http://schemas.openxmlformats.org/officeDocument/2006/relationships/slide" Target="slides/slide18.xml"/><Relationship Id="rId131" Type="http://schemas.openxmlformats.org/officeDocument/2006/relationships/slide" Target="slides/slide34.xml"/><Relationship Id="rId136" Type="http://schemas.openxmlformats.org/officeDocument/2006/relationships/slide" Target="slides/slide39.xml"/><Relationship Id="rId157" Type="http://schemas.openxmlformats.org/officeDocument/2006/relationships/notesMaster" Target="notesMasters/notesMaster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5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3.xml"/><Relationship Id="rId105" Type="http://schemas.openxmlformats.org/officeDocument/2006/relationships/slide" Target="slides/slide8.xml"/><Relationship Id="rId126" Type="http://schemas.openxmlformats.org/officeDocument/2006/relationships/slide" Target="slides/slide29.xml"/><Relationship Id="rId147" Type="http://schemas.openxmlformats.org/officeDocument/2006/relationships/slide" Target="slides/slide5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slide" Target="slides/slide1.xml"/><Relationship Id="rId121" Type="http://schemas.openxmlformats.org/officeDocument/2006/relationships/slide" Target="slides/slide24.xml"/><Relationship Id="rId142" Type="http://schemas.openxmlformats.org/officeDocument/2006/relationships/slide" Target="slides/slide45.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19.xml"/><Relationship Id="rId137" Type="http://schemas.openxmlformats.org/officeDocument/2006/relationships/slide" Target="slides/slide40.xml"/><Relationship Id="rId158"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slide" Target="slides/slide14.xml"/><Relationship Id="rId132" Type="http://schemas.openxmlformats.org/officeDocument/2006/relationships/slide" Target="slides/slide35.xml"/><Relationship Id="rId153" Type="http://schemas.openxmlformats.org/officeDocument/2006/relationships/slide" Target="slides/slide5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9.xml"/><Relationship Id="rId127" Type="http://schemas.openxmlformats.org/officeDocument/2006/relationships/slide" Target="slides/slide30.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slide" Target="slides/slide2.xml"/><Relationship Id="rId101" Type="http://schemas.openxmlformats.org/officeDocument/2006/relationships/slide" Target="slides/slide4.xml"/><Relationship Id="rId122" Type="http://schemas.openxmlformats.org/officeDocument/2006/relationships/slide" Target="slides/slide25.xml"/><Relationship Id="rId143" Type="http://schemas.openxmlformats.org/officeDocument/2006/relationships/slide" Target="slides/slide46.xml"/><Relationship Id="rId148" Type="http://schemas.openxmlformats.org/officeDocument/2006/relationships/slide" Target="slides/slide5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slide" Target="slides/slide15.xml"/><Relationship Id="rId133" Type="http://schemas.openxmlformats.org/officeDocument/2006/relationships/slide" Target="slides/slide36.xml"/><Relationship Id="rId154" Type="http://schemas.openxmlformats.org/officeDocument/2006/relationships/slide" Target="slides/slide57.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slide" Target="slides/slide5.xml"/><Relationship Id="rId123" Type="http://schemas.openxmlformats.org/officeDocument/2006/relationships/slide" Target="slides/slide26.xml"/><Relationship Id="rId144" Type="http://schemas.openxmlformats.org/officeDocument/2006/relationships/slide" Target="slides/slide47.xml"/><Relationship Id="rId90" Type="http://schemas.openxmlformats.org/officeDocument/2006/relationships/customXml" Target="../customXml/item90.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slide" Target="slides/slide16.xml"/><Relationship Id="rId134" Type="http://schemas.openxmlformats.org/officeDocument/2006/relationships/slide" Target="slides/slide37.xml"/><Relationship Id="rId80" Type="http://schemas.openxmlformats.org/officeDocument/2006/relationships/customXml" Target="../customXml/item80.xml"/><Relationship Id="rId155"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651D2-C2FD-4462-95F9-CEEF4A8F53F0}"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GB"/>
        </a:p>
      </dgm:t>
    </dgm:pt>
    <dgm:pt modelId="{E5190201-3474-43A5-AA1B-2AAE3159F7F6}">
      <dgm:prSet phldrT="[Text]"/>
      <dgm:spPr/>
      <dgm:t>
        <a:bodyPr/>
        <a:lstStyle/>
        <a:p>
          <a:r>
            <a:rPr lang="en-GB" dirty="0"/>
            <a:t>EPA Program Facility Records</a:t>
          </a:r>
        </a:p>
      </dgm:t>
    </dgm:pt>
    <dgm:pt modelId="{2840ECED-A348-4940-8BF4-9C0FC0836F88}" type="parTrans" cxnId="{49601195-978C-4E19-AE4D-85000E3B53D2}">
      <dgm:prSet/>
      <dgm:spPr/>
      <dgm:t>
        <a:bodyPr/>
        <a:lstStyle/>
        <a:p>
          <a:endParaRPr lang="en-GB"/>
        </a:p>
      </dgm:t>
    </dgm:pt>
    <dgm:pt modelId="{A8E9487F-D01F-4C47-91B1-7F0484B228C0}" type="sibTrans" cxnId="{49601195-978C-4E19-AE4D-85000E3B53D2}">
      <dgm:prSet/>
      <dgm:spPr/>
      <dgm:t>
        <a:bodyPr/>
        <a:lstStyle/>
        <a:p>
          <a:endParaRPr lang="en-GB"/>
        </a:p>
      </dgm:t>
    </dgm:pt>
    <dgm:pt modelId="{0461C1A1-C863-417A-AAAA-AAC0F21BE299}">
      <dgm:prSet phldrT="[Text]"/>
      <dgm:spPr/>
      <dgm:t>
        <a:bodyPr/>
        <a:lstStyle/>
        <a:p>
          <a:r>
            <a:rPr lang="en-GB" dirty="0"/>
            <a:t>Partner Facility Records</a:t>
          </a:r>
        </a:p>
      </dgm:t>
    </dgm:pt>
    <dgm:pt modelId="{A56B95CA-774F-4F95-98D1-2E2D465F7A63}" type="parTrans" cxnId="{0BC0A61C-4439-4C2C-B8DF-16AEC9E40687}">
      <dgm:prSet/>
      <dgm:spPr/>
      <dgm:t>
        <a:bodyPr/>
        <a:lstStyle/>
        <a:p>
          <a:endParaRPr lang="en-GB"/>
        </a:p>
      </dgm:t>
    </dgm:pt>
    <dgm:pt modelId="{9CE73604-3856-45E8-81D1-EC01E5D2718B}" type="sibTrans" cxnId="{0BC0A61C-4439-4C2C-B8DF-16AEC9E40687}">
      <dgm:prSet/>
      <dgm:spPr/>
      <dgm:t>
        <a:bodyPr/>
        <a:lstStyle/>
        <a:p>
          <a:endParaRPr lang="en-GB"/>
        </a:p>
      </dgm:t>
    </dgm:pt>
    <dgm:pt modelId="{10CF323F-313A-4271-9600-170734E212CE}">
      <dgm:prSet phldrT="[Text]"/>
      <dgm:spPr/>
      <dgm:t>
        <a:bodyPr/>
        <a:lstStyle/>
        <a:p>
          <a:r>
            <a:rPr lang="en-GB" dirty="0"/>
            <a:t>Other Federal Data Set Records</a:t>
          </a:r>
        </a:p>
      </dgm:t>
    </dgm:pt>
    <dgm:pt modelId="{DF0BF3C2-41D5-4ECE-8FC1-1C23529C06C4}" type="parTrans" cxnId="{19196292-9921-465F-A524-1775C6EB8126}">
      <dgm:prSet/>
      <dgm:spPr/>
      <dgm:t>
        <a:bodyPr/>
        <a:lstStyle/>
        <a:p>
          <a:endParaRPr lang="en-GB"/>
        </a:p>
      </dgm:t>
    </dgm:pt>
    <dgm:pt modelId="{3E0BE7E1-3DF3-49D4-9051-F322BA918870}" type="sibTrans" cxnId="{19196292-9921-465F-A524-1775C6EB8126}">
      <dgm:prSet/>
      <dgm:spPr/>
      <dgm:t>
        <a:bodyPr/>
        <a:lstStyle/>
        <a:p>
          <a:endParaRPr lang="en-GB"/>
        </a:p>
      </dgm:t>
    </dgm:pt>
    <dgm:pt modelId="{E659E17C-1DF4-4B65-9A7B-69D7D4748E4D}">
      <dgm:prSet phldrT="[Text]"/>
      <dgm:spPr/>
      <dgm:t>
        <a:bodyPr/>
        <a:lstStyle/>
        <a:p>
          <a:r>
            <a:rPr lang="en-GB" dirty="0"/>
            <a:t>FRS Registry Record</a:t>
          </a:r>
        </a:p>
      </dgm:t>
    </dgm:pt>
    <dgm:pt modelId="{3E916A29-F215-4871-A943-9F61A90CF0D0}" type="parTrans" cxnId="{AA371198-92B8-4495-9406-2D09D9063EEA}">
      <dgm:prSet/>
      <dgm:spPr/>
      <dgm:t>
        <a:bodyPr/>
        <a:lstStyle/>
        <a:p>
          <a:endParaRPr lang="en-GB"/>
        </a:p>
      </dgm:t>
    </dgm:pt>
    <dgm:pt modelId="{F144973D-E6D5-4B3F-820B-ADDD9C0E7DE1}" type="sibTrans" cxnId="{AA371198-92B8-4495-9406-2D09D9063EEA}">
      <dgm:prSet/>
      <dgm:spPr/>
      <dgm:t>
        <a:bodyPr/>
        <a:lstStyle/>
        <a:p>
          <a:endParaRPr lang="en-GB"/>
        </a:p>
      </dgm:t>
    </dgm:pt>
    <dgm:pt modelId="{32A2242C-B505-4180-9134-7BDE46E1D82E}">
      <dgm:prSet phldrT="[Text]"/>
      <dgm:spPr/>
      <dgm:t>
        <a:bodyPr/>
        <a:lstStyle/>
        <a:p>
          <a:endParaRPr lang="en-GB"/>
        </a:p>
      </dgm:t>
    </dgm:pt>
    <dgm:pt modelId="{818F59F8-434C-47CE-821B-C14680ECD30D}" type="parTrans" cxnId="{15B8FE8E-D98C-4CF9-A4EE-EBA13A4A83A5}">
      <dgm:prSet/>
      <dgm:spPr/>
      <dgm:t>
        <a:bodyPr/>
        <a:lstStyle/>
        <a:p>
          <a:endParaRPr lang="en-GB"/>
        </a:p>
      </dgm:t>
    </dgm:pt>
    <dgm:pt modelId="{05B16269-E8A5-4275-84EC-B836989B98EF}" type="sibTrans" cxnId="{15B8FE8E-D98C-4CF9-A4EE-EBA13A4A83A5}">
      <dgm:prSet/>
      <dgm:spPr/>
      <dgm:t>
        <a:bodyPr/>
        <a:lstStyle/>
        <a:p>
          <a:endParaRPr lang="en-GB"/>
        </a:p>
      </dgm:t>
    </dgm:pt>
    <dgm:pt modelId="{87D17DAC-500B-470A-8994-52D28C5DE58E}" type="pres">
      <dgm:prSet presAssocID="{F4B651D2-C2FD-4462-95F9-CEEF4A8F53F0}" presName="Name0" presStyleCnt="0">
        <dgm:presLayoutVars>
          <dgm:chMax val="4"/>
          <dgm:resizeHandles val="exact"/>
        </dgm:presLayoutVars>
      </dgm:prSet>
      <dgm:spPr/>
      <dgm:t>
        <a:bodyPr/>
        <a:lstStyle/>
        <a:p>
          <a:endParaRPr lang="en-US"/>
        </a:p>
      </dgm:t>
    </dgm:pt>
    <dgm:pt modelId="{BE54D746-2A0D-462B-B384-F292162A1951}" type="pres">
      <dgm:prSet presAssocID="{F4B651D2-C2FD-4462-95F9-CEEF4A8F53F0}" presName="ellipse" presStyleLbl="trBgShp" presStyleIdx="0" presStyleCnt="1" custLinFactNeighborX="3833" custLinFactNeighborY="18169"/>
      <dgm:spPr/>
    </dgm:pt>
    <dgm:pt modelId="{012EC7C1-5A8E-4968-A282-50434DDBE2A4}" type="pres">
      <dgm:prSet presAssocID="{F4B651D2-C2FD-4462-95F9-CEEF4A8F53F0}" presName="arrow1" presStyleLbl="fgShp" presStyleIdx="0" presStyleCnt="1" custScaleY="234532" custLinFactNeighborX="26377" custLinFactNeighborY="-18257"/>
      <dgm:spPr/>
    </dgm:pt>
    <dgm:pt modelId="{A0630D36-EB7E-41AB-BD2D-15DBCFE5A5A4}" type="pres">
      <dgm:prSet presAssocID="{F4B651D2-C2FD-4462-95F9-CEEF4A8F53F0}" presName="rectangle" presStyleLbl="revTx" presStyleIdx="0" presStyleCnt="1" custLinFactNeighborX="37" custLinFactNeighborY="7115">
        <dgm:presLayoutVars>
          <dgm:bulletEnabled val="1"/>
        </dgm:presLayoutVars>
      </dgm:prSet>
      <dgm:spPr/>
      <dgm:t>
        <a:bodyPr/>
        <a:lstStyle/>
        <a:p>
          <a:endParaRPr lang="en-US"/>
        </a:p>
      </dgm:t>
    </dgm:pt>
    <dgm:pt modelId="{85E72784-AB72-4211-B84D-09FEE1C7EB77}" type="pres">
      <dgm:prSet presAssocID="{0461C1A1-C863-417A-AAAA-AAC0F21BE299}" presName="item1" presStyleLbl="node1" presStyleIdx="0" presStyleCnt="3">
        <dgm:presLayoutVars>
          <dgm:bulletEnabled val="1"/>
        </dgm:presLayoutVars>
      </dgm:prSet>
      <dgm:spPr/>
      <dgm:t>
        <a:bodyPr/>
        <a:lstStyle/>
        <a:p>
          <a:endParaRPr lang="en-US"/>
        </a:p>
      </dgm:t>
    </dgm:pt>
    <dgm:pt modelId="{DD7020AA-2241-4D5A-9A11-E2AE0CC1E4D4}" type="pres">
      <dgm:prSet presAssocID="{10CF323F-313A-4271-9600-170734E212CE}" presName="item2" presStyleLbl="node1" presStyleIdx="1" presStyleCnt="3">
        <dgm:presLayoutVars>
          <dgm:bulletEnabled val="1"/>
        </dgm:presLayoutVars>
      </dgm:prSet>
      <dgm:spPr/>
      <dgm:t>
        <a:bodyPr/>
        <a:lstStyle/>
        <a:p>
          <a:endParaRPr lang="en-US"/>
        </a:p>
      </dgm:t>
    </dgm:pt>
    <dgm:pt modelId="{6C85055A-A42F-46FF-8B74-438626FCBE0B}" type="pres">
      <dgm:prSet presAssocID="{E659E17C-1DF4-4B65-9A7B-69D7D4748E4D}" presName="item3" presStyleLbl="node1" presStyleIdx="2" presStyleCnt="3">
        <dgm:presLayoutVars>
          <dgm:bulletEnabled val="1"/>
        </dgm:presLayoutVars>
      </dgm:prSet>
      <dgm:spPr/>
      <dgm:t>
        <a:bodyPr/>
        <a:lstStyle/>
        <a:p>
          <a:endParaRPr lang="en-US"/>
        </a:p>
      </dgm:t>
    </dgm:pt>
    <dgm:pt modelId="{F7A9DA92-6A6C-4365-B059-62968B5B9020}" type="pres">
      <dgm:prSet presAssocID="{F4B651D2-C2FD-4462-95F9-CEEF4A8F53F0}" presName="funnel" presStyleLbl="trAlignAcc1" presStyleIdx="0" presStyleCnt="1" custScaleX="98691" custScaleY="87927" custLinFactNeighborX="3391" custLinFactNeighborY="2120"/>
      <dgm:spPr/>
    </dgm:pt>
  </dgm:ptLst>
  <dgm:cxnLst>
    <dgm:cxn modelId="{49601195-978C-4E19-AE4D-85000E3B53D2}" srcId="{F4B651D2-C2FD-4462-95F9-CEEF4A8F53F0}" destId="{E5190201-3474-43A5-AA1B-2AAE3159F7F6}" srcOrd="0" destOrd="0" parTransId="{2840ECED-A348-4940-8BF4-9C0FC0836F88}" sibTransId="{A8E9487F-D01F-4C47-91B1-7F0484B228C0}"/>
    <dgm:cxn modelId="{2812B766-F8D6-464C-A0D0-D9A70D600780}" type="presOf" srcId="{F4B651D2-C2FD-4462-95F9-CEEF4A8F53F0}" destId="{87D17DAC-500B-470A-8994-52D28C5DE58E}" srcOrd="0" destOrd="0" presId="urn:microsoft.com/office/officeart/2005/8/layout/funnel1"/>
    <dgm:cxn modelId="{5262B447-6198-4B84-ADB5-27E7897FCF62}" type="presOf" srcId="{E5190201-3474-43A5-AA1B-2AAE3159F7F6}" destId="{6C85055A-A42F-46FF-8B74-438626FCBE0B}" srcOrd="0" destOrd="0" presId="urn:microsoft.com/office/officeart/2005/8/layout/funnel1"/>
    <dgm:cxn modelId="{432F2EBE-E4A6-4406-A1BA-AE1DA53F6076}" type="presOf" srcId="{0461C1A1-C863-417A-AAAA-AAC0F21BE299}" destId="{DD7020AA-2241-4D5A-9A11-E2AE0CC1E4D4}" srcOrd="0" destOrd="0" presId="urn:microsoft.com/office/officeart/2005/8/layout/funnel1"/>
    <dgm:cxn modelId="{AA371198-92B8-4495-9406-2D09D9063EEA}" srcId="{F4B651D2-C2FD-4462-95F9-CEEF4A8F53F0}" destId="{E659E17C-1DF4-4B65-9A7B-69D7D4748E4D}" srcOrd="3" destOrd="0" parTransId="{3E916A29-F215-4871-A943-9F61A90CF0D0}" sibTransId="{F144973D-E6D5-4B3F-820B-ADDD9C0E7DE1}"/>
    <dgm:cxn modelId="{19196292-9921-465F-A524-1775C6EB8126}" srcId="{F4B651D2-C2FD-4462-95F9-CEEF4A8F53F0}" destId="{10CF323F-313A-4271-9600-170734E212CE}" srcOrd="2" destOrd="0" parTransId="{DF0BF3C2-41D5-4ECE-8FC1-1C23529C06C4}" sibTransId="{3E0BE7E1-3DF3-49D4-9051-F322BA918870}"/>
    <dgm:cxn modelId="{A77EEFAC-EF6C-44C8-B7E7-2A1B6870FC79}" type="presOf" srcId="{E659E17C-1DF4-4B65-9A7B-69D7D4748E4D}" destId="{A0630D36-EB7E-41AB-BD2D-15DBCFE5A5A4}" srcOrd="0" destOrd="0" presId="urn:microsoft.com/office/officeart/2005/8/layout/funnel1"/>
    <dgm:cxn modelId="{4CE81180-9CFA-4317-B9D9-74F08663F7CB}" type="presOf" srcId="{10CF323F-313A-4271-9600-170734E212CE}" destId="{85E72784-AB72-4211-B84D-09FEE1C7EB77}" srcOrd="0" destOrd="0" presId="urn:microsoft.com/office/officeart/2005/8/layout/funnel1"/>
    <dgm:cxn modelId="{15B8FE8E-D98C-4CF9-A4EE-EBA13A4A83A5}" srcId="{F4B651D2-C2FD-4462-95F9-CEEF4A8F53F0}" destId="{32A2242C-B505-4180-9134-7BDE46E1D82E}" srcOrd="4" destOrd="0" parTransId="{818F59F8-434C-47CE-821B-C14680ECD30D}" sibTransId="{05B16269-E8A5-4275-84EC-B836989B98EF}"/>
    <dgm:cxn modelId="{0BC0A61C-4439-4C2C-B8DF-16AEC9E40687}" srcId="{F4B651D2-C2FD-4462-95F9-CEEF4A8F53F0}" destId="{0461C1A1-C863-417A-AAAA-AAC0F21BE299}" srcOrd="1" destOrd="0" parTransId="{A56B95CA-774F-4F95-98D1-2E2D465F7A63}" sibTransId="{9CE73604-3856-45E8-81D1-EC01E5D2718B}"/>
    <dgm:cxn modelId="{46D65F52-776B-44F2-9F4F-76B26150C757}" type="presParOf" srcId="{87D17DAC-500B-470A-8994-52D28C5DE58E}" destId="{BE54D746-2A0D-462B-B384-F292162A1951}" srcOrd="0" destOrd="0" presId="urn:microsoft.com/office/officeart/2005/8/layout/funnel1"/>
    <dgm:cxn modelId="{51006BB5-8D9A-4ED5-BBE3-E44F9EC4BE46}" type="presParOf" srcId="{87D17DAC-500B-470A-8994-52D28C5DE58E}" destId="{012EC7C1-5A8E-4968-A282-50434DDBE2A4}" srcOrd="1" destOrd="0" presId="urn:microsoft.com/office/officeart/2005/8/layout/funnel1"/>
    <dgm:cxn modelId="{6868ED14-CE1E-4DFF-8435-0CEDA1986E93}" type="presParOf" srcId="{87D17DAC-500B-470A-8994-52D28C5DE58E}" destId="{A0630D36-EB7E-41AB-BD2D-15DBCFE5A5A4}" srcOrd="2" destOrd="0" presId="urn:microsoft.com/office/officeart/2005/8/layout/funnel1"/>
    <dgm:cxn modelId="{18D73451-966B-466F-A8C7-0D47E64DB7C2}" type="presParOf" srcId="{87D17DAC-500B-470A-8994-52D28C5DE58E}" destId="{85E72784-AB72-4211-B84D-09FEE1C7EB77}" srcOrd="3" destOrd="0" presId="urn:microsoft.com/office/officeart/2005/8/layout/funnel1"/>
    <dgm:cxn modelId="{2E36EB90-395E-47B5-9BAB-4DC7B02DD94E}" type="presParOf" srcId="{87D17DAC-500B-470A-8994-52D28C5DE58E}" destId="{DD7020AA-2241-4D5A-9A11-E2AE0CC1E4D4}" srcOrd="4" destOrd="0" presId="urn:microsoft.com/office/officeart/2005/8/layout/funnel1"/>
    <dgm:cxn modelId="{801DADC4-2F2E-4619-9BA6-0116E32FBFD8}" type="presParOf" srcId="{87D17DAC-500B-470A-8994-52D28C5DE58E}" destId="{6C85055A-A42F-46FF-8B74-438626FCBE0B}" srcOrd="5" destOrd="0" presId="urn:microsoft.com/office/officeart/2005/8/layout/funnel1"/>
    <dgm:cxn modelId="{8C3BC4AA-5C17-4E1B-BA30-7357B6BD0647}" type="presParOf" srcId="{87D17DAC-500B-470A-8994-52D28C5DE58E}" destId="{F7A9DA92-6A6C-4365-B059-62968B5B902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FDF0B-FF8C-429F-B17D-86979B2C259C}"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GB"/>
        </a:p>
      </dgm:t>
    </dgm:pt>
    <dgm:pt modelId="{82FA47E5-5FA4-430C-AE6E-8E8C828CA336}">
      <dgm:prSet phldrT="[Text]" custT="1"/>
      <dgm:spPr/>
      <dgm:t>
        <a:bodyPr/>
        <a:lstStyle/>
        <a:p>
          <a:r>
            <a:rPr lang="en-GB" sz="1200" dirty="0"/>
            <a:t>FRS Facility Record</a:t>
          </a:r>
        </a:p>
        <a:p>
          <a:r>
            <a:rPr lang="en-GB" sz="1200" i="1" dirty="0"/>
            <a:t>ID: 1234567</a:t>
          </a:r>
        </a:p>
        <a:p>
          <a:r>
            <a:rPr lang="en-GB" sz="1200" i="1" dirty="0"/>
            <a:t>Name: ABC Company</a:t>
          </a:r>
        </a:p>
        <a:p>
          <a:r>
            <a:rPr lang="en-GB" sz="1200" i="1" dirty="0"/>
            <a:t>Address: 123 Main St., Anytown, RI 02863</a:t>
          </a:r>
        </a:p>
      </dgm:t>
    </dgm:pt>
    <dgm:pt modelId="{932B77CD-2B0F-4A20-87A7-C7E85A364D1B}" type="parTrans" cxnId="{E2FD7D6C-201B-451B-8673-E07E56B186E9}">
      <dgm:prSet/>
      <dgm:spPr/>
      <dgm:t>
        <a:bodyPr/>
        <a:lstStyle/>
        <a:p>
          <a:endParaRPr lang="en-GB" sz="2000"/>
        </a:p>
      </dgm:t>
    </dgm:pt>
    <dgm:pt modelId="{6CB5184F-8359-4CEB-994A-43CC6AA58295}" type="sibTrans" cxnId="{E2FD7D6C-201B-451B-8673-E07E56B186E9}">
      <dgm:prSet custT="1"/>
      <dgm:spPr/>
      <dgm:t>
        <a:bodyPr/>
        <a:lstStyle/>
        <a:p>
          <a:endParaRPr lang="en-US"/>
        </a:p>
      </dgm:t>
    </dgm:pt>
    <dgm:pt modelId="{57762F83-90B8-4CEB-8E61-E940147393E2}">
      <dgm:prSet phldrT="[Text]" custT="1"/>
      <dgm:spPr/>
      <dgm:t>
        <a:bodyPr/>
        <a:lstStyle/>
        <a:p>
          <a:r>
            <a:rPr lang="en-GB" sz="1100" dirty="0"/>
            <a:t>Program Facility Record</a:t>
          </a:r>
        </a:p>
        <a:p>
          <a:r>
            <a:rPr lang="en-GB" sz="1100" i="1" dirty="0"/>
            <a:t>Program ID: TRI 0001234</a:t>
          </a:r>
        </a:p>
        <a:p>
          <a:r>
            <a:rPr lang="en-GB" sz="1100" i="1" dirty="0"/>
            <a:t>Program Facility Name: ABC Co</a:t>
          </a:r>
        </a:p>
        <a:p>
          <a:r>
            <a:rPr lang="en-GB" sz="1100" i="1" dirty="0"/>
            <a:t>Program Facility Address: 123 Main Street, Anytown, RI 02863</a:t>
          </a:r>
        </a:p>
      </dgm:t>
    </dgm:pt>
    <dgm:pt modelId="{6795657A-7639-4728-B301-58EB618C4D49}" type="parTrans" cxnId="{FDCB2E52-FBE4-4868-81E5-CC6C30D52263}">
      <dgm:prSet/>
      <dgm:spPr/>
      <dgm:t>
        <a:bodyPr/>
        <a:lstStyle/>
        <a:p>
          <a:endParaRPr lang="en-GB" sz="2000"/>
        </a:p>
      </dgm:t>
    </dgm:pt>
    <dgm:pt modelId="{521701DC-8CC1-4F36-98D1-135DD5B0BA1D}" type="sibTrans" cxnId="{FDCB2E52-FBE4-4868-81E5-CC6C30D52263}">
      <dgm:prSet/>
      <dgm:spPr/>
      <dgm:t>
        <a:bodyPr/>
        <a:lstStyle/>
        <a:p>
          <a:endParaRPr lang="en-US"/>
        </a:p>
      </dgm:t>
    </dgm:pt>
    <dgm:pt modelId="{6269CC48-EFD5-482A-AD6F-10017494FFB5}">
      <dgm:prSet phldrT="[Text]" custT="1"/>
      <dgm:spPr/>
      <dgm:t>
        <a:bodyPr/>
        <a:lstStyle/>
        <a:p>
          <a:r>
            <a:rPr lang="en-GB" sz="1100" dirty="0"/>
            <a:t>Program Facility Record</a:t>
          </a:r>
        </a:p>
        <a:p>
          <a:r>
            <a:rPr lang="en-GB" sz="1100" i="1" dirty="0"/>
            <a:t>Program ID: NPDES RIG0009876</a:t>
          </a:r>
        </a:p>
        <a:p>
          <a:r>
            <a:rPr lang="en-GB" sz="1100" i="1" dirty="0"/>
            <a:t>Program Facility Name: ABC Company</a:t>
          </a:r>
        </a:p>
        <a:p>
          <a:r>
            <a:rPr lang="en-GB" sz="1100" i="1" dirty="0"/>
            <a:t>Program Facility Address: Main St., Anytown, RI</a:t>
          </a:r>
        </a:p>
      </dgm:t>
    </dgm:pt>
    <dgm:pt modelId="{166B1BCF-8E62-4202-B218-7B972397C3BE}" type="parTrans" cxnId="{440D82FF-4A31-4FEE-871F-AF3BE440CFF0}">
      <dgm:prSet/>
      <dgm:spPr/>
      <dgm:t>
        <a:bodyPr/>
        <a:lstStyle/>
        <a:p>
          <a:endParaRPr lang="en-GB" sz="2000"/>
        </a:p>
      </dgm:t>
    </dgm:pt>
    <dgm:pt modelId="{6396E61D-60EA-457E-A896-8912C19AA278}" type="sibTrans" cxnId="{440D82FF-4A31-4FEE-871F-AF3BE440CFF0}">
      <dgm:prSet/>
      <dgm:spPr/>
      <dgm:t>
        <a:bodyPr/>
        <a:lstStyle/>
        <a:p>
          <a:endParaRPr lang="en-GB" sz="2000"/>
        </a:p>
      </dgm:t>
    </dgm:pt>
    <dgm:pt modelId="{9B8F9A31-45E2-48D0-9846-871BB7B6B1DE}">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00B050"/>
        </a:solidFill>
      </dgm:spPr>
      <dgm:t>
        <a:bodyPr/>
        <a:lstStyle/>
        <a:p>
          <a:r>
            <a:rPr lang="en-GB" sz="1050" dirty="0"/>
            <a:t>Partner Facility Record</a:t>
          </a:r>
        </a:p>
        <a:p>
          <a:r>
            <a:rPr lang="en-GB" sz="1050" i="1" dirty="0"/>
            <a:t> ID: PLOVER 567</a:t>
          </a:r>
        </a:p>
        <a:p>
          <a:r>
            <a:rPr lang="en-GB" sz="1050" i="1" dirty="0"/>
            <a:t>Facility Name: ABC Materials Company</a:t>
          </a:r>
        </a:p>
        <a:p>
          <a:r>
            <a:rPr lang="en-GB" sz="1050" i="1" dirty="0"/>
            <a:t> Facility Address: 123 West Main Street., Anytown, RI 02809</a:t>
          </a:r>
        </a:p>
      </dgm:t>
    </dgm:pt>
    <dgm:pt modelId="{0AF622B7-4C6C-4891-A940-6AEBD2FC83E0}" type="parTrans" cxnId="{A3EC416A-C722-4BB3-B064-D69E5661BD12}">
      <dgm:prSet/>
      <dgm:spPr/>
      <dgm:t>
        <a:bodyPr/>
        <a:lstStyle/>
        <a:p>
          <a:endParaRPr lang="en-US"/>
        </a:p>
      </dgm:t>
    </dgm:pt>
    <dgm:pt modelId="{B527302E-87D7-4A29-AA39-522FBCCE96C6}" type="sibTrans" cxnId="{A3EC416A-C722-4BB3-B064-D69E5661BD12}">
      <dgm:prSet/>
      <dgm:spPr/>
      <dgm:t>
        <a:bodyPr/>
        <a:lstStyle/>
        <a:p>
          <a:endParaRPr lang="en-US"/>
        </a:p>
      </dgm:t>
    </dgm:pt>
    <dgm:pt modelId="{4472C3AE-C55F-4BAB-9230-C075633856D8}" type="pres">
      <dgm:prSet presAssocID="{B97FDF0B-FF8C-429F-B17D-86979B2C259C}" presName="mainComposite" presStyleCnt="0">
        <dgm:presLayoutVars>
          <dgm:chPref val="1"/>
          <dgm:dir/>
          <dgm:animOne val="branch"/>
          <dgm:animLvl val="lvl"/>
          <dgm:resizeHandles val="exact"/>
        </dgm:presLayoutVars>
      </dgm:prSet>
      <dgm:spPr/>
      <dgm:t>
        <a:bodyPr/>
        <a:lstStyle/>
        <a:p>
          <a:endParaRPr lang="en-US"/>
        </a:p>
      </dgm:t>
    </dgm:pt>
    <dgm:pt modelId="{CC5FCF42-DE15-47F8-9563-F498BA99D6E8}" type="pres">
      <dgm:prSet presAssocID="{B97FDF0B-FF8C-429F-B17D-86979B2C259C}" presName="hierFlow" presStyleCnt="0"/>
      <dgm:spPr/>
    </dgm:pt>
    <dgm:pt modelId="{3649971D-3C7D-4802-AB6E-701BAF9EE735}" type="pres">
      <dgm:prSet presAssocID="{B97FDF0B-FF8C-429F-B17D-86979B2C259C}" presName="hierChild1" presStyleCnt="0">
        <dgm:presLayoutVars>
          <dgm:chPref val="1"/>
          <dgm:animOne val="branch"/>
          <dgm:animLvl val="lvl"/>
        </dgm:presLayoutVars>
      </dgm:prSet>
      <dgm:spPr/>
    </dgm:pt>
    <dgm:pt modelId="{1649F05B-EC44-4B18-9C61-E86BEC75FD41}" type="pres">
      <dgm:prSet presAssocID="{82FA47E5-5FA4-430C-AE6E-8E8C828CA336}" presName="Name14" presStyleCnt="0"/>
      <dgm:spPr/>
    </dgm:pt>
    <dgm:pt modelId="{51E079D1-90CF-4610-8067-EA1BC04172E6}" type="pres">
      <dgm:prSet presAssocID="{82FA47E5-5FA4-430C-AE6E-8E8C828CA336}" presName="level1Shape" presStyleLbl="node0" presStyleIdx="0" presStyleCnt="1" custScaleX="204464" custScaleY="375666" custLinFactNeighborX="0" custLinFactNeighborY="-2925">
        <dgm:presLayoutVars>
          <dgm:chPref val="3"/>
        </dgm:presLayoutVars>
      </dgm:prSet>
      <dgm:spPr/>
      <dgm:t>
        <a:bodyPr/>
        <a:lstStyle/>
        <a:p>
          <a:endParaRPr lang="en-US"/>
        </a:p>
      </dgm:t>
    </dgm:pt>
    <dgm:pt modelId="{0482B1DB-D31D-4A8F-8E0D-B42ABD96FF05}" type="pres">
      <dgm:prSet presAssocID="{82FA47E5-5FA4-430C-AE6E-8E8C828CA336}" presName="hierChild2" presStyleCnt="0"/>
      <dgm:spPr/>
    </dgm:pt>
    <dgm:pt modelId="{26BAD7AE-1979-4F57-A6CC-FAAB18F61CE3}" type="pres">
      <dgm:prSet presAssocID="{6795657A-7639-4728-B301-58EB618C4D49}" presName="Name19" presStyleLbl="parChTrans1D2" presStyleIdx="0" presStyleCnt="3"/>
      <dgm:spPr/>
      <dgm:t>
        <a:bodyPr/>
        <a:lstStyle/>
        <a:p>
          <a:endParaRPr lang="en-US"/>
        </a:p>
      </dgm:t>
    </dgm:pt>
    <dgm:pt modelId="{6FE402D1-DA50-47F5-A912-891BA0202E91}" type="pres">
      <dgm:prSet presAssocID="{57762F83-90B8-4CEB-8E61-E940147393E2}" presName="Name21" presStyleCnt="0"/>
      <dgm:spPr/>
    </dgm:pt>
    <dgm:pt modelId="{2C9CD93B-3B1D-4AD1-A13F-21F71142314A}" type="pres">
      <dgm:prSet presAssocID="{57762F83-90B8-4CEB-8E61-E940147393E2}" presName="level2Shape" presStyleLbl="node2" presStyleIdx="0" presStyleCnt="3" custScaleX="268023" custScaleY="322393"/>
      <dgm:spPr/>
      <dgm:t>
        <a:bodyPr/>
        <a:lstStyle/>
        <a:p>
          <a:endParaRPr lang="en-US"/>
        </a:p>
      </dgm:t>
    </dgm:pt>
    <dgm:pt modelId="{87CF3FDB-92CB-47A1-B392-65235B055C1D}" type="pres">
      <dgm:prSet presAssocID="{57762F83-90B8-4CEB-8E61-E940147393E2}" presName="hierChild3" presStyleCnt="0"/>
      <dgm:spPr/>
    </dgm:pt>
    <dgm:pt modelId="{50B29A3B-DFA5-4DE2-B0DD-12144BC268D6}" type="pres">
      <dgm:prSet presAssocID="{166B1BCF-8E62-4202-B218-7B972397C3BE}" presName="Name19" presStyleLbl="parChTrans1D2" presStyleIdx="1" presStyleCnt="3"/>
      <dgm:spPr/>
      <dgm:t>
        <a:bodyPr/>
        <a:lstStyle/>
        <a:p>
          <a:endParaRPr lang="en-US"/>
        </a:p>
      </dgm:t>
    </dgm:pt>
    <dgm:pt modelId="{192B13A2-3082-40E7-8275-0405AF8C598E}" type="pres">
      <dgm:prSet presAssocID="{6269CC48-EFD5-482A-AD6F-10017494FFB5}" presName="Name21" presStyleCnt="0"/>
      <dgm:spPr/>
    </dgm:pt>
    <dgm:pt modelId="{048310E7-D989-4468-9840-DBFE3B6E7389}" type="pres">
      <dgm:prSet presAssocID="{6269CC48-EFD5-482A-AD6F-10017494FFB5}" presName="level2Shape" presStyleLbl="node2" presStyleIdx="1" presStyleCnt="3" custScaleX="216364" custScaleY="355289"/>
      <dgm:spPr/>
      <dgm:t>
        <a:bodyPr/>
        <a:lstStyle/>
        <a:p>
          <a:endParaRPr lang="en-US"/>
        </a:p>
      </dgm:t>
    </dgm:pt>
    <dgm:pt modelId="{87B19A53-9015-4BC9-A5CA-3B4F0B1F276D}" type="pres">
      <dgm:prSet presAssocID="{6269CC48-EFD5-482A-AD6F-10017494FFB5}" presName="hierChild3" presStyleCnt="0"/>
      <dgm:spPr/>
    </dgm:pt>
    <dgm:pt modelId="{41CD24EA-C7DA-4200-9500-ABF151369EA8}" type="pres">
      <dgm:prSet presAssocID="{0AF622B7-4C6C-4891-A940-6AEBD2FC83E0}" presName="Name19" presStyleLbl="parChTrans1D2" presStyleIdx="2" presStyleCnt="3"/>
      <dgm:spPr/>
      <dgm:t>
        <a:bodyPr/>
        <a:lstStyle/>
        <a:p>
          <a:endParaRPr lang="en-US"/>
        </a:p>
      </dgm:t>
    </dgm:pt>
    <dgm:pt modelId="{A28EFB9E-80A8-42CC-9762-FBA802C0B594}" type="pres">
      <dgm:prSet presAssocID="{9B8F9A31-45E2-48D0-9846-871BB7B6B1DE}" presName="Name21" presStyleCnt="0"/>
      <dgm:spPr/>
    </dgm:pt>
    <dgm:pt modelId="{4925E302-B79F-443A-8480-10FA25A8FB41}" type="pres">
      <dgm:prSet presAssocID="{9B8F9A31-45E2-48D0-9846-871BB7B6B1DE}" presName="level2Shape" presStyleLbl="node2" presStyleIdx="2" presStyleCnt="3" custScaleX="235562" custScaleY="279228"/>
      <dgm:spPr/>
      <dgm:t>
        <a:bodyPr/>
        <a:lstStyle/>
        <a:p>
          <a:endParaRPr lang="en-US"/>
        </a:p>
      </dgm:t>
    </dgm:pt>
    <dgm:pt modelId="{980C171C-3FBD-4B42-8EE8-AB99D785868D}" type="pres">
      <dgm:prSet presAssocID="{9B8F9A31-45E2-48D0-9846-871BB7B6B1DE}" presName="hierChild3" presStyleCnt="0"/>
      <dgm:spPr/>
    </dgm:pt>
    <dgm:pt modelId="{399A0D2F-1F18-4F4E-955C-573C1A6D1A91}" type="pres">
      <dgm:prSet presAssocID="{B97FDF0B-FF8C-429F-B17D-86979B2C259C}" presName="bgShapesFlow" presStyleCnt="0"/>
      <dgm:spPr/>
    </dgm:pt>
  </dgm:ptLst>
  <dgm:cxnLst>
    <dgm:cxn modelId="{E650A4AB-035D-432E-A237-E70AAFD55E28}" type="presOf" srcId="{57762F83-90B8-4CEB-8E61-E940147393E2}" destId="{2C9CD93B-3B1D-4AD1-A13F-21F71142314A}" srcOrd="0" destOrd="0" presId="urn:microsoft.com/office/officeart/2005/8/layout/hierarchy6"/>
    <dgm:cxn modelId="{74607DC1-BCB9-4926-8611-CD5FB55F6768}" type="presOf" srcId="{82FA47E5-5FA4-430C-AE6E-8E8C828CA336}" destId="{51E079D1-90CF-4610-8067-EA1BC04172E6}" srcOrd="0" destOrd="0" presId="urn:microsoft.com/office/officeart/2005/8/layout/hierarchy6"/>
    <dgm:cxn modelId="{A3EC416A-C722-4BB3-B064-D69E5661BD12}" srcId="{82FA47E5-5FA4-430C-AE6E-8E8C828CA336}" destId="{9B8F9A31-45E2-48D0-9846-871BB7B6B1DE}" srcOrd="2" destOrd="0" parTransId="{0AF622B7-4C6C-4891-A940-6AEBD2FC83E0}" sibTransId="{B527302E-87D7-4A29-AA39-522FBCCE96C6}"/>
    <dgm:cxn modelId="{E2FD7D6C-201B-451B-8673-E07E56B186E9}" srcId="{B97FDF0B-FF8C-429F-B17D-86979B2C259C}" destId="{82FA47E5-5FA4-430C-AE6E-8E8C828CA336}" srcOrd="0" destOrd="0" parTransId="{932B77CD-2B0F-4A20-87A7-C7E85A364D1B}" sibTransId="{6CB5184F-8359-4CEB-994A-43CC6AA58295}"/>
    <dgm:cxn modelId="{F7E31C41-2ABD-446F-BA2E-89444F233554}" type="presOf" srcId="{6795657A-7639-4728-B301-58EB618C4D49}" destId="{26BAD7AE-1979-4F57-A6CC-FAAB18F61CE3}" srcOrd="0" destOrd="0" presId="urn:microsoft.com/office/officeart/2005/8/layout/hierarchy6"/>
    <dgm:cxn modelId="{440D82FF-4A31-4FEE-871F-AF3BE440CFF0}" srcId="{82FA47E5-5FA4-430C-AE6E-8E8C828CA336}" destId="{6269CC48-EFD5-482A-AD6F-10017494FFB5}" srcOrd="1" destOrd="0" parTransId="{166B1BCF-8E62-4202-B218-7B972397C3BE}" sibTransId="{6396E61D-60EA-457E-A896-8912C19AA278}"/>
    <dgm:cxn modelId="{5DDB1F7B-A8B9-4FB4-918F-31BD12BED8B3}" type="presOf" srcId="{B97FDF0B-FF8C-429F-B17D-86979B2C259C}" destId="{4472C3AE-C55F-4BAB-9230-C075633856D8}" srcOrd="0" destOrd="0" presId="urn:microsoft.com/office/officeart/2005/8/layout/hierarchy6"/>
    <dgm:cxn modelId="{FDCB2E52-FBE4-4868-81E5-CC6C30D52263}" srcId="{82FA47E5-5FA4-430C-AE6E-8E8C828CA336}" destId="{57762F83-90B8-4CEB-8E61-E940147393E2}" srcOrd="0" destOrd="0" parTransId="{6795657A-7639-4728-B301-58EB618C4D49}" sibTransId="{521701DC-8CC1-4F36-98D1-135DD5B0BA1D}"/>
    <dgm:cxn modelId="{02496BDE-B5E6-4C26-AACD-FCD6A5A2DACF}" type="presOf" srcId="{0AF622B7-4C6C-4891-A940-6AEBD2FC83E0}" destId="{41CD24EA-C7DA-4200-9500-ABF151369EA8}" srcOrd="0" destOrd="0" presId="urn:microsoft.com/office/officeart/2005/8/layout/hierarchy6"/>
    <dgm:cxn modelId="{9160B32D-10B9-4AF3-969C-83DAD0C07014}" type="presOf" srcId="{9B8F9A31-45E2-48D0-9846-871BB7B6B1DE}" destId="{4925E302-B79F-443A-8480-10FA25A8FB41}" srcOrd="0" destOrd="0" presId="urn:microsoft.com/office/officeart/2005/8/layout/hierarchy6"/>
    <dgm:cxn modelId="{FFDAFE1F-6C3B-4D4B-ADA5-B8AAD7CC3EC9}" type="presOf" srcId="{166B1BCF-8E62-4202-B218-7B972397C3BE}" destId="{50B29A3B-DFA5-4DE2-B0DD-12144BC268D6}" srcOrd="0" destOrd="0" presId="urn:microsoft.com/office/officeart/2005/8/layout/hierarchy6"/>
    <dgm:cxn modelId="{6151FFDF-0B3D-483F-AB96-5AF070CBD0CC}" type="presOf" srcId="{6269CC48-EFD5-482A-AD6F-10017494FFB5}" destId="{048310E7-D989-4468-9840-DBFE3B6E7389}" srcOrd="0" destOrd="0" presId="urn:microsoft.com/office/officeart/2005/8/layout/hierarchy6"/>
    <dgm:cxn modelId="{5267365B-68F8-4ED7-A507-0CCD127BEFF8}" type="presParOf" srcId="{4472C3AE-C55F-4BAB-9230-C075633856D8}" destId="{CC5FCF42-DE15-47F8-9563-F498BA99D6E8}" srcOrd="0" destOrd="0" presId="urn:microsoft.com/office/officeart/2005/8/layout/hierarchy6"/>
    <dgm:cxn modelId="{85589B15-B0CE-4AEE-928F-BB655564C36A}" type="presParOf" srcId="{CC5FCF42-DE15-47F8-9563-F498BA99D6E8}" destId="{3649971D-3C7D-4802-AB6E-701BAF9EE735}" srcOrd="0" destOrd="0" presId="urn:microsoft.com/office/officeart/2005/8/layout/hierarchy6"/>
    <dgm:cxn modelId="{1889F21F-3CFE-4B5C-B8B7-C975A5A64365}" type="presParOf" srcId="{3649971D-3C7D-4802-AB6E-701BAF9EE735}" destId="{1649F05B-EC44-4B18-9C61-E86BEC75FD41}" srcOrd="0" destOrd="0" presId="urn:microsoft.com/office/officeart/2005/8/layout/hierarchy6"/>
    <dgm:cxn modelId="{423E240D-9CA5-485F-88F7-71A62AA7B659}" type="presParOf" srcId="{1649F05B-EC44-4B18-9C61-E86BEC75FD41}" destId="{51E079D1-90CF-4610-8067-EA1BC04172E6}" srcOrd="0" destOrd="0" presId="urn:microsoft.com/office/officeart/2005/8/layout/hierarchy6"/>
    <dgm:cxn modelId="{E9D360EC-C488-438D-94D0-5905D8882CC4}" type="presParOf" srcId="{1649F05B-EC44-4B18-9C61-E86BEC75FD41}" destId="{0482B1DB-D31D-4A8F-8E0D-B42ABD96FF05}" srcOrd="1" destOrd="0" presId="urn:microsoft.com/office/officeart/2005/8/layout/hierarchy6"/>
    <dgm:cxn modelId="{50A0EFDF-7266-4622-9940-A444A07D569E}" type="presParOf" srcId="{0482B1DB-D31D-4A8F-8E0D-B42ABD96FF05}" destId="{26BAD7AE-1979-4F57-A6CC-FAAB18F61CE3}" srcOrd="0" destOrd="0" presId="urn:microsoft.com/office/officeart/2005/8/layout/hierarchy6"/>
    <dgm:cxn modelId="{C5B8D358-966A-4F40-AE71-E7C7173E1CD1}" type="presParOf" srcId="{0482B1DB-D31D-4A8F-8E0D-B42ABD96FF05}" destId="{6FE402D1-DA50-47F5-A912-891BA0202E91}" srcOrd="1" destOrd="0" presId="urn:microsoft.com/office/officeart/2005/8/layout/hierarchy6"/>
    <dgm:cxn modelId="{9241B67C-AE75-41F5-89B1-3871C7938AD8}" type="presParOf" srcId="{6FE402D1-DA50-47F5-A912-891BA0202E91}" destId="{2C9CD93B-3B1D-4AD1-A13F-21F71142314A}" srcOrd="0" destOrd="0" presId="urn:microsoft.com/office/officeart/2005/8/layout/hierarchy6"/>
    <dgm:cxn modelId="{56DBE0BD-EAA5-4620-B85E-08F435B5F3D7}" type="presParOf" srcId="{6FE402D1-DA50-47F5-A912-891BA0202E91}" destId="{87CF3FDB-92CB-47A1-B392-65235B055C1D}" srcOrd="1" destOrd="0" presId="urn:microsoft.com/office/officeart/2005/8/layout/hierarchy6"/>
    <dgm:cxn modelId="{5A0B94CC-18E8-4F22-86A9-88777D0CEED2}" type="presParOf" srcId="{0482B1DB-D31D-4A8F-8E0D-B42ABD96FF05}" destId="{50B29A3B-DFA5-4DE2-B0DD-12144BC268D6}" srcOrd="2" destOrd="0" presId="urn:microsoft.com/office/officeart/2005/8/layout/hierarchy6"/>
    <dgm:cxn modelId="{29F4856E-7209-4568-8889-EBAEBBEAD36C}" type="presParOf" srcId="{0482B1DB-D31D-4A8F-8E0D-B42ABD96FF05}" destId="{192B13A2-3082-40E7-8275-0405AF8C598E}" srcOrd="3" destOrd="0" presId="urn:microsoft.com/office/officeart/2005/8/layout/hierarchy6"/>
    <dgm:cxn modelId="{DC35B2FA-E624-4CDB-97E3-931E32F46ED6}" type="presParOf" srcId="{192B13A2-3082-40E7-8275-0405AF8C598E}" destId="{048310E7-D989-4468-9840-DBFE3B6E7389}" srcOrd="0" destOrd="0" presId="urn:microsoft.com/office/officeart/2005/8/layout/hierarchy6"/>
    <dgm:cxn modelId="{9FE0C050-D90F-487F-8483-B4BA3A7487A7}" type="presParOf" srcId="{192B13A2-3082-40E7-8275-0405AF8C598E}" destId="{87B19A53-9015-4BC9-A5CA-3B4F0B1F276D}" srcOrd="1" destOrd="0" presId="urn:microsoft.com/office/officeart/2005/8/layout/hierarchy6"/>
    <dgm:cxn modelId="{5E072D1E-97EA-4723-B45F-F044DBD01630}" type="presParOf" srcId="{0482B1DB-D31D-4A8F-8E0D-B42ABD96FF05}" destId="{41CD24EA-C7DA-4200-9500-ABF151369EA8}" srcOrd="4" destOrd="0" presId="urn:microsoft.com/office/officeart/2005/8/layout/hierarchy6"/>
    <dgm:cxn modelId="{0222012C-D4E5-4AD9-A192-EC7FF55E235D}" type="presParOf" srcId="{0482B1DB-D31D-4A8F-8E0D-B42ABD96FF05}" destId="{A28EFB9E-80A8-42CC-9762-FBA802C0B594}" srcOrd="5" destOrd="0" presId="urn:microsoft.com/office/officeart/2005/8/layout/hierarchy6"/>
    <dgm:cxn modelId="{3BC616EE-E90E-4063-BB92-8B00D6013ADA}" type="presParOf" srcId="{A28EFB9E-80A8-42CC-9762-FBA802C0B594}" destId="{4925E302-B79F-443A-8480-10FA25A8FB41}" srcOrd="0" destOrd="0" presId="urn:microsoft.com/office/officeart/2005/8/layout/hierarchy6"/>
    <dgm:cxn modelId="{F70762C1-165A-4741-96E6-1D8E21F3C3DC}" type="presParOf" srcId="{A28EFB9E-80A8-42CC-9762-FBA802C0B594}" destId="{980C171C-3FBD-4B42-8EE8-AB99D785868D}" srcOrd="1" destOrd="0" presId="urn:microsoft.com/office/officeart/2005/8/layout/hierarchy6"/>
    <dgm:cxn modelId="{9F73035C-95D7-474D-AC0A-A7D1F667E264}" type="presParOf" srcId="{4472C3AE-C55F-4BAB-9230-C075633856D8}" destId="{399A0D2F-1F18-4F4E-955C-573C1A6D1A91}" srcOrd="1" destOrd="0" presId="urn:microsoft.com/office/officeart/2005/8/layout/hierarchy6"/>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FDF0B-FF8C-429F-B17D-86979B2C259C}"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GB"/>
        </a:p>
      </dgm:t>
    </dgm:pt>
    <dgm:pt modelId="{82FA47E5-5FA4-430C-AE6E-8E8C828CA336}">
      <dgm:prSet phldrT="[Text]" custT="1"/>
      <dgm:spPr/>
      <dgm:t>
        <a:bodyPr/>
        <a:lstStyle/>
        <a:p>
          <a:r>
            <a:rPr lang="en-GB" sz="1200" dirty="0"/>
            <a:t>FRS Facility Record</a:t>
          </a:r>
        </a:p>
        <a:p>
          <a:r>
            <a:rPr lang="en-GB" sz="1200" i="1" dirty="0"/>
            <a:t>ID: 1234567</a:t>
          </a:r>
        </a:p>
        <a:p>
          <a:r>
            <a:rPr lang="en-GB" sz="1200" i="1" dirty="0"/>
            <a:t>Name: </a:t>
          </a:r>
          <a:r>
            <a:rPr lang="en-GB" sz="1200" b="1" i="1" dirty="0"/>
            <a:t>ABC Materials Company</a:t>
          </a:r>
        </a:p>
        <a:p>
          <a:r>
            <a:rPr lang="en-GB" sz="1200" i="1" dirty="0"/>
            <a:t>Address: </a:t>
          </a:r>
          <a:r>
            <a:rPr lang="en-GB" sz="1200" b="1" i="1" dirty="0"/>
            <a:t>123 West Main St., </a:t>
          </a:r>
          <a:r>
            <a:rPr lang="en-GB" sz="1200" b="1" i="1" dirty="0" err="1"/>
            <a:t>Anytown</a:t>
          </a:r>
          <a:r>
            <a:rPr lang="en-GB" sz="1200" b="1" i="1" dirty="0"/>
            <a:t>, RI 02809</a:t>
          </a:r>
        </a:p>
      </dgm:t>
    </dgm:pt>
    <dgm:pt modelId="{932B77CD-2B0F-4A20-87A7-C7E85A364D1B}" type="parTrans" cxnId="{E2FD7D6C-201B-451B-8673-E07E56B186E9}">
      <dgm:prSet/>
      <dgm:spPr/>
      <dgm:t>
        <a:bodyPr/>
        <a:lstStyle/>
        <a:p>
          <a:endParaRPr lang="en-GB" sz="2000"/>
        </a:p>
      </dgm:t>
    </dgm:pt>
    <dgm:pt modelId="{6CB5184F-8359-4CEB-994A-43CC6AA58295}" type="sibTrans" cxnId="{E2FD7D6C-201B-451B-8673-E07E56B186E9}">
      <dgm:prSet custT="1"/>
      <dgm:spPr/>
      <dgm:t>
        <a:bodyPr/>
        <a:lstStyle/>
        <a:p>
          <a:endParaRPr lang="en-US"/>
        </a:p>
      </dgm:t>
    </dgm:pt>
    <dgm:pt modelId="{57762F83-90B8-4CEB-8E61-E940147393E2}">
      <dgm:prSet phldrT="[Text]" custT="1"/>
      <dgm:spPr/>
      <dgm:t>
        <a:bodyPr/>
        <a:lstStyle/>
        <a:p>
          <a:r>
            <a:rPr lang="en-GB" sz="1100" dirty="0"/>
            <a:t>Program Facility Record</a:t>
          </a:r>
        </a:p>
        <a:p>
          <a:r>
            <a:rPr lang="en-GB" sz="1100" i="1" dirty="0"/>
            <a:t>Program ID: TRI 0001234</a:t>
          </a:r>
        </a:p>
        <a:p>
          <a:r>
            <a:rPr lang="en-GB" sz="1100" i="1" dirty="0"/>
            <a:t>Program Facility Name: ABC Co</a:t>
          </a:r>
        </a:p>
        <a:p>
          <a:r>
            <a:rPr lang="en-GB" sz="1100" i="1" dirty="0"/>
            <a:t>Program Facility Address: 123 Main Street, Anytown, RI 02863</a:t>
          </a:r>
        </a:p>
      </dgm:t>
    </dgm:pt>
    <dgm:pt modelId="{6795657A-7639-4728-B301-58EB618C4D49}" type="parTrans" cxnId="{FDCB2E52-FBE4-4868-81E5-CC6C30D52263}">
      <dgm:prSet/>
      <dgm:spPr/>
      <dgm:t>
        <a:bodyPr/>
        <a:lstStyle/>
        <a:p>
          <a:endParaRPr lang="en-GB" sz="2000"/>
        </a:p>
      </dgm:t>
    </dgm:pt>
    <dgm:pt modelId="{521701DC-8CC1-4F36-98D1-135DD5B0BA1D}" type="sibTrans" cxnId="{FDCB2E52-FBE4-4868-81E5-CC6C30D52263}">
      <dgm:prSet/>
      <dgm:spPr/>
      <dgm:t>
        <a:bodyPr/>
        <a:lstStyle/>
        <a:p>
          <a:endParaRPr lang="en-US"/>
        </a:p>
      </dgm:t>
    </dgm:pt>
    <dgm:pt modelId="{6269CC48-EFD5-482A-AD6F-10017494FFB5}">
      <dgm:prSet phldrT="[Text]" custT="1"/>
      <dgm:spPr/>
      <dgm:t>
        <a:bodyPr/>
        <a:lstStyle/>
        <a:p>
          <a:r>
            <a:rPr lang="en-GB" sz="1100" dirty="0"/>
            <a:t>Program Facility Record</a:t>
          </a:r>
        </a:p>
        <a:p>
          <a:r>
            <a:rPr lang="en-GB" sz="1100" i="1" dirty="0"/>
            <a:t>Program ID: NPDES RIG0009876</a:t>
          </a:r>
        </a:p>
        <a:p>
          <a:r>
            <a:rPr lang="en-GB" sz="1100" i="1" dirty="0"/>
            <a:t>Program Facility Name: ABC Company</a:t>
          </a:r>
        </a:p>
        <a:p>
          <a:r>
            <a:rPr lang="en-GB" sz="1100" i="1" dirty="0"/>
            <a:t>Program Facility Address: Main St., Anytown, RI</a:t>
          </a:r>
        </a:p>
      </dgm:t>
    </dgm:pt>
    <dgm:pt modelId="{166B1BCF-8E62-4202-B218-7B972397C3BE}" type="parTrans" cxnId="{440D82FF-4A31-4FEE-871F-AF3BE440CFF0}">
      <dgm:prSet/>
      <dgm:spPr/>
      <dgm:t>
        <a:bodyPr/>
        <a:lstStyle/>
        <a:p>
          <a:endParaRPr lang="en-GB" sz="2000"/>
        </a:p>
      </dgm:t>
    </dgm:pt>
    <dgm:pt modelId="{6396E61D-60EA-457E-A896-8912C19AA278}" type="sibTrans" cxnId="{440D82FF-4A31-4FEE-871F-AF3BE440CFF0}">
      <dgm:prSet/>
      <dgm:spPr/>
      <dgm:t>
        <a:bodyPr/>
        <a:lstStyle/>
        <a:p>
          <a:endParaRPr lang="en-GB" sz="2000"/>
        </a:p>
      </dgm:t>
    </dgm:pt>
    <dgm:pt modelId="{9B8F9A31-45E2-48D0-9846-871BB7B6B1DE}">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00B050"/>
        </a:solidFill>
      </dgm:spPr>
      <dgm:t>
        <a:bodyPr/>
        <a:lstStyle/>
        <a:p>
          <a:r>
            <a:rPr lang="en-GB" sz="1100" dirty="0"/>
            <a:t>Partner Facility Record</a:t>
          </a:r>
        </a:p>
        <a:p>
          <a:r>
            <a:rPr lang="en-GB" sz="1100" i="1" dirty="0"/>
            <a:t>ID: PLOVER 567</a:t>
          </a:r>
        </a:p>
        <a:p>
          <a:r>
            <a:rPr lang="en-GB" sz="1100" i="1" dirty="0"/>
            <a:t> Facility Name: ABC Materials Company</a:t>
          </a:r>
        </a:p>
        <a:p>
          <a:r>
            <a:rPr lang="en-GB" sz="1100" i="1" dirty="0"/>
            <a:t>Facility Address: 123 West Main Street., Anytown, RI 02809</a:t>
          </a:r>
        </a:p>
      </dgm:t>
    </dgm:pt>
    <dgm:pt modelId="{0AF622B7-4C6C-4891-A940-6AEBD2FC83E0}" type="parTrans" cxnId="{A3EC416A-C722-4BB3-B064-D69E5661BD12}">
      <dgm:prSet/>
      <dgm:spPr/>
      <dgm:t>
        <a:bodyPr/>
        <a:lstStyle/>
        <a:p>
          <a:endParaRPr lang="en-US"/>
        </a:p>
      </dgm:t>
    </dgm:pt>
    <dgm:pt modelId="{B527302E-87D7-4A29-AA39-522FBCCE96C6}" type="sibTrans" cxnId="{A3EC416A-C722-4BB3-B064-D69E5661BD12}">
      <dgm:prSet/>
      <dgm:spPr/>
      <dgm:t>
        <a:bodyPr/>
        <a:lstStyle/>
        <a:p>
          <a:endParaRPr lang="en-US"/>
        </a:p>
      </dgm:t>
    </dgm:pt>
    <dgm:pt modelId="{4472C3AE-C55F-4BAB-9230-C075633856D8}" type="pres">
      <dgm:prSet presAssocID="{B97FDF0B-FF8C-429F-B17D-86979B2C259C}" presName="mainComposite" presStyleCnt="0">
        <dgm:presLayoutVars>
          <dgm:chPref val="1"/>
          <dgm:dir/>
          <dgm:animOne val="branch"/>
          <dgm:animLvl val="lvl"/>
          <dgm:resizeHandles val="exact"/>
        </dgm:presLayoutVars>
      </dgm:prSet>
      <dgm:spPr/>
      <dgm:t>
        <a:bodyPr/>
        <a:lstStyle/>
        <a:p>
          <a:endParaRPr lang="en-US"/>
        </a:p>
      </dgm:t>
    </dgm:pt>
    <dgm:pt modelId="{CC5FCF42-DE15-47F8-9563-F498BA99D6E8}" type="pres">
      <dgm:prSet presAssocID="{B97FDF0B-FF8C-429F-B17D-86979B2C259C}" presName="hierFlow" presStyleCnt="0"/>
      <dgm:spPr/>
    </dgm:pt>
    <dgm:pt modelId="{3649971D-3C7D-4802-AB6E-701BAF9EE735}" type="pres">
      <dgm:prSet presAssocID="{B97FDF0B-FF8C-429F-B17D-86979B2C259C}" presName="hierChild1" presStyleCnt="0">
        <dgm:presLayoutVars>
          <dgm:chPref val="1"/>
          <dgm:animOne val="branch"/>
          <dgm:animLvl val="lvl"/>
        </dgm:presLayoutVars>
      </dgm:prSet>
      <dgm:spPr/>
    </dgm:pt>
    <dgm:pt modelId="{1649F05B-EC44-4B18-9C61-E86BEC75FD41}" type="pres">
      <dgm:prSet presAssocID="{82FA47E5-5FA4-430C-AE6E-8E8C828CA336}" presName="Name14" presStyleCnt="0"/>
      <dgm:spPr/>
    </dgm:pt>
    <dgm:pt modelId="{51E079D1-90CF-4610-8067-EA1BC04172E6}" type="pres">
      <dgm:prSet presAssocID="{82FA47E5-5FA4-430C-AE6E-8E8C828CA336}" presName="level1Shape" presStyleLbl="node0" presStyleIdx="0" presStyleCnt="1" custScaleX="215894" custScaleY="180319">
        <dgm:presLayoutVars>
          <dgm:chPref val="3"/>
        </dgm:presLayoutVars>
      </dgm:prSet>
      <dgm:spPr/>
      <dgm:t>
        <a:bodyPr/>
        <a:lstStyle/>
        <a:p>
          <a:endParaRPr lang="en-US"/>
        </a:p>
      </dgm:t>
    </dgm:pt>
    <dgm:pt modelId="{0482B1DB-D31D-4A8F-8E0D-B42ABD96FF05}" type="pres">
      <dgm:prSet presAssocID="{82FA47E5-5FA4-430C-AE6E-8E8C828CA336}" presName="hierChild2" presStyleCnt="0"/>
      <dgm:spPr/>
    </dgm:pt>
    <dgm:pt modelId="{26BAD7AE-1979-4F57-A6CC-FAAB18F61CE3}" type="pres">
      <dgm:prSet presAssocID="{6795657A-7639-4728-B301-58EB618C4D49}" presName="Name19" presStyleLbl="parChTrans1D2" presStyleIdx="0" presStyleCnt="3"/>
      <dgm:spPr/>
      <dgm:t>
        <a:bodyPr/>
        <a:lstStyle/>
        <a:p>
          <a:endParaRPr lang="en-US"/>
        </a:p>
      </dgm:t>
    </dgm:pt>
    <dgm:pt modelId="{6FE402D1-DA50-47F5-A912-891BA0202E91}" type="pres">
      <dgm:prSet presAssocID="{57762F83-90B8-4CEB-8E61-E940147393E2}" presName="Name21" presStyleCnt="0"/>
      <dgm:spPr/>
    </dgm:pt>
    <dgm:pt modelId="{2C9CD93B-3B1D-4AD1-A13F-21F71142314A}" type="pres">
      <dgm:prSet presAssocID="{57762F83-90B8-4CEB-8E61-E940147393E2}" presName="level2Shape" presStyleLbl="node2" presStyleIdx="0" presStyleCnt="3" custScaleX="160616" custScaleY="199837"/>
      <dgm:spPr/>
      <dgm:t>
        <a:bodyPr/>
        <a:lstStyle/>
        <a:p>
          <a:endParaRPr lang="en-US"/>
        </a:p>
      </dgm:t>
    </dgm:pt>
    <dgm:pt modelId="{87CF3FDB-92CB-47A1-B392-65235B055C1D}" type="pres">
      <dgm:prSet presAssocID="{57762F83-90B8-4CEB-8E61-E940147393E2}" presName="hierChild3" presStyleCnt="0"/>
      <dgm:spPr/>
    </dgm:pt>
    <dgm:pt modelId="{50B29A3B-DFA5-4DE2-B0DD-12144BC268D6}" type="pres">
      <dgm:prSet presAssocID="{166B1BCF-8E62-4202-B218-7B972397C3BE}" presName="Name19" presStyleLbl="parChTrans1D2" presStyleIdx="1" presStyleCnt="3"/>
      <dgm:spPr/>
      <dgm:t>
        <a:bodyPr/>
        <a:lstStyle/>
        <a:p>
          <a:endParaRPr lang="en-US"/>
        </a:p>
      </dgm:t>
    </dgm:pt>
    <dgm:pt modelId="{192B13A2-3082-40E7-8275-0405AF8C598E}" type="pres">
      <dgm:prSet presAssocID="{6269CC48-EFD5-482A-AD6F-10017494FFB5}" presName="Name21" presStyleCnt="0"/>
      <dgm:spPr/>
    </dgm:pt>
    <dgm:pt modelId="{048310E7-D989-4468-9840-DBFE3B6E7389}" type="pres">
      <dgm:prSet presAssocID="{6269CC48-EFD5-482A-AD6F-10017494FFB5}" presName="level2Shape" presStyleLbl="node2" presStyleIdx="1" presStyleCnt="3" custScaleX="177916" custScaleY="197099" custLinFactNeighborX="-7999" custLinFactNeighborY="-2118"/>
      <dgm:spPr/>
      <dgm:t>
        <a:bodyPr/>
        <a:lstStyle/>
        <a:p>
          <a:endParaRPr lang="en-US"/>
        </a:p>
      </dgm:t>
    </dgm:pt>
    <dgm:pt modelId="{87B19A53-9015-4BC9-A5CA-3B4F0B1F276D}" type="pres">
      <dgm:prSet presAssocID="{6269CC48-EFD5-482A-AD6F-10017494FFB5}" presName="hierChild3" presStyleCnt="0"/>
      <dgm:spPr/>
    </dgm:pt>
    <dgm:pt modelId="{41CD24EA-C7DA-4200-9500-ABF151369EA8}" type="pres">
      <dgm:prSet presAssocID="{0AF622B7-4C6C-4891-A940-6AEBD2FC83E0}" presName="Name19" presStyleLbl="parChTrans1D2" presStyleIdx="2" presStyleCnt="3"/>
      <dgm:spPr/>
      <dgm:t>
        <a:bodyPr/>
        <a:lstStyle/>
        <a:p>
          <a:endParaRPr lang="en-US"/>
        </a:p>
      </dgm:t>
    </dgm:pt>
    <dgm:pt modelId="{A28EFB9E-80A8-42CC-9762-FBA802C0B594}" type="pres">
      <dgm:prSet presAssocID="{9B8F9A31-45E2-48D0-9846-871BB7B6B1DE}" presName="Name21" presStyleCnt="0"/>
      <dgm:spPr/>
    </dgm:pt>
    <dgm:pt modelId="{4925E302-B79F-443A-8480-10FA25A8FB41}" type="pres">
      <dgm:prSet presAssocID="{9B8F9A31-45E2-48D0-9846-871BB7B6B1DE}" presName="level2Shape" presStyleLbl="node2" presStyleIdx="2" presStyleCnt="3" custScaleX="146646" custScaleY="195831" custLinFactNeighborX="-21117" custLinFactNeighborY="-2795"/>
      <dgm:spPr/>
      <dgm:t>
        <a:bodyPr/>
        <a:lstStyle/>
        <a:p>
          <a:endParaRPr lang="en-US"/>
        </a:p>
      </dgm:t>
    </dgm:pt>
    <dgm:pt modelId="{980C171C-3FBD-4B42-8EE8-AB99D785868D}" type="pres">
      <dgm:prSet presAssocID="{9B8F9A31-45E2-48D0-9846-871BB7B6B1DE}" presName="hierChild3" presStyleCnt="0"/>
      <dgm:spPr/>
    </dgm:pt>
    <dgm:pt modelId="{399A0D2F-1F18-4F4E-955C-573C1A6D1A91}" type="pres">
      <dgm:prSet presAssocID="{B97FDF0B-FF8C-429F-B17D-86979B2C259C}" presName="bgShapesFlow" presStyleCnt="0"/>
      <dgm:spPr/>
    </dgm:pt>
  </dgm:ptLst>
  <dgm:cxnLst>
    <dgm:cxn modelId="{C9CD58BF-2C6F-44FB-A0F1-00FBE1B820BD}" type="presOf" srcId="{0AF622B7-4C6C-4891-A940-6AEBD2FC83E0}" destId="{41CD24EA-C7DA-4200-9500-ABF151369EA8}" srcOrd="0" destOrd="0" presId="urn:microsoft.com/office/officeart/2005/8/layout/hierarchy6"/>
    <dgm:cxn modelId="{A3EC416A-C722-4BB3-B064-D69E5661BD12}" srcId="{82FA47E5-5FA4-430C-AE6E-8E8C828CA336}" destId="{9B8F9A31-45E2-48D0-9846-871BB7B6B1DE}" srcOrd="2" destOrd="0" parTransId="{0AF622B7-4C6C-4891-A940-6AEBD2FC83E0}" sibTransId="{B527302E-87D7-4A29-AA39-522FBCCE96C6}"/>
    <dgm:cxn modelId="{0B8BED8B-E9BC-4B61-AB27-9934A4ED4270}" type="presOf" srcId="{82FA47E5-5FA4-430C-AE6E-8E8C828CA336}" destId="{51E079D1-90CF-4610-8067-EA1BC04172E6}" srcOrd="0" destOrd="0" presId="urn:microsoft.com/office/officeart/2005/8/layout/hierarchy6"/>
    <dgm:cxn modelId="{E2FD7D6C-201B-451B-8673-E07E56B186E9}" srcId="{B97FDF0B-FF8C-429F-B17D-86979B2C259C}" destId="{82FA47E5-5FA4-430C-AE6E-8E8C828CA336}" srcOrd="0" destOrd="0" parTransId="{932B77CD-2B0F-4A20-87A7-C7E85A364D1B}" sibTransId="{6CB5184F-8359-4CEB-994A-43CC6AA58295}"/>
    <dgm:cxn modelId="{0EEA4E1F-CEB6-4FB4-8102-7F5566C5537F}" type="presOf" srcId="{166B1BCF-8E62-4202-B218-7B972397C3BE}" destId="{50B29A3B-DFA5-4DE2-B0DD-12144BC268D6}" srcOrd="0" destOrd="0" presId="urn:microsoft.com/office/officeart/2005/8/layout/hierarchy6"/>
    <dgm:cxn modelId="{678C7F8E-BF92-4DF4-BAD3-A6A6DD6E4F35}" type="presOf" srcId="{6795657A-7639-4728-B301-58EB618C4D49}" destId="{26BAD7AE-1979-4F57-A6CC-FAAB18F61CE3}" srcOrd="0" destOrd="0" presId="urn:microsoft.com/office/officeart/2005/8/layout/hierarchy6"/>
    <dgm:cxn modelId="{545DA804-2094-4F5B-BA6B-CFDA3C7CD230}" type="presOf" srcId="{6269CC48-EFD5-482A-AD6F-10017494FFB5}" destId="{048310E7-D989-4468-9840-DBFE3B6E7389}" srcOrd="0" destOrd="0" presId="urn:microsoft.com/office/officeart/2005/8/layout/hierarchy6"/>
    <dgm:cxn modelId="{0DF0B1A1-93CC-4217-A57B-51C5B408E41C}" type="presOf" srcId="{B97FDF0B-FF8C-429F-B17D-86979B2C259C}" destId="{4472C3AE-C55F-4BAB-9230-C075633856D8}" srcOrd="0" destOrd="0" presId="urn:microsoft.com/office/officeart/2005/8/layout/hierarchy6"/>
    <dgm:cxn modelId="{440D82FF-4A31-4FEE-871F-AF3BE440CFF0}" srcId="{82FA47E5-5FA4-430C-AE6E-8E8C828CA336}" destId="{6269CC48-EFD5-482A-AD6F-10017494FFB5}" srcOrd="1" destOrd="0" parTransId="{166B1BCF-8E62-4202-B218-7B972397C3BE}" sibTransId="{6396E61D-60EA-457E-A896-8912C19AA278}"/>
    <dgm:cxn modelId="{8E63CF64-E4B9-459D-97C7-5D754187FE59}" type="presOf" srcId="{57762F83-90B8-4CEB-8E61-E940147393E2}" destId="{2C9CD93B-3B1D-4AD1-A13F-21F71142314A}" srcOrd="0" destOrd="0" presId="urn:microsoft.com/office/officeart/2005/8/layout/hierarchy6"/>
    <dgm:cxn modelId="{FDCB2E52-FBE4-4868-81E5-CC6C30D52263}" srcId="{82FA47E5-5FA4-430C-AE6E-8E8C828CA336}" destId="{57762F83-90B8-4CEB-8E61-E940147393E2}" srcOrd="0" destOrd="0" parTransId="{6795657A-7639-4728-B301-58EB618C4D49}" sibTransId="{521701DC-8CC1-4F36-98D1-135DD5B0BA1D}"/>
    <dgm:cxn modelId="{D3752B38-67D3-4079-AE0B-7D29730BBC9E}" type="presOf" srcId="{9B8F9A31-45E2-48D0-9846-871BB7B6B1DE}" destId="{4925E302-B79F-443A-8480-10FA25A8FB41}" srcOrd="0" destOrd="0" presId="urn:microsoft.com/office/officeart/2005/8/layout/hierarchy6"/>
    <dgm:cxn modelId="{1EDFF130-5925-41A3-8943-888E74E2ACB3}" type="presParOf" srcId="{4472C3AE-C55F-4BAB-9230-C075633856D8}" destId="{CC5FCF42-DE15-47F8-9563-F498BA99D6E8}" srcOrd="0" destOrd="0" presId="urn:microsoft.com/office/officeart/2005/8/layout/hierarchy6"/>
    <dgm:cxn modelId="{8154F909-5475-4F77-885D-6B86129F239B}" type="presParOf" srcId="{CC5FCF42-DE15-47F8-9563-F498BA99D6E8}" destId="{3649971D-3C7D-4802-AB6E-701BAF9EE735}" srcOrd="0" destOrd="0" presId="urn:microsoft.com/office/officeart/2005/8/layout/hierarchy6"/>
    <dgm:cxn modelId="{EF954DA3-AB9A-48A1-8F48-68F0AA9623A8}" type="presParOf" srcId="{3649971D-3C7D-4802-AB6E-701BAF9EE735}" destId="{1649F05B-EC44-4B18-9C61-E86BEC75FD41}" srcOrd="0" destOrd="0" presId="urn:microsoft.com/office/officeart/2005/8/layout/hierarchy6"/>
    <dgm:cxn modelId="{766A96F5-35C3-4BE6-A291-1DE80B83560D}" type="presParOf" srcId="{1649F05B-EC44-4B18-9C61-E86BEC75FD41}" destId="{51E079D1-90CF-4610-8067-EA1BC04172E6}" srcOrd="0" destOrd="0" presId="urn:microsoft.com/office/officeart/2005/8/layout/hierarchy6"/>
    <dgm:cxn modelId="{CDC9DBAD-CC21-4618-8223-B5F2436903F8}" type="presParOf" srcId="{1649F05B-EC44-4B18-9C61-E86BEC75FD41}" destId="{0482B1DB-D31D-4A8F-8E0D-B42ABD96FF05}" srcOrd="1" destOrd="0" presId="urn:microsoft.com/office/officeart/2005/8/layout/hierarchy6"/>
    <dgm:cxn modelId="{69BE99D7-5F4C-42E0-A030-CC049B2DF7EC}" type="presParOf" srcId="{0482B1DB-D31D-4A8F-8E0D-B42ABD96FF05}" destId="{26BAD7AE-1979-4F57-A6CC-FAAB18F61CE3}" srcOrd="0" destOrd="0" presId="urn:microsoft.com/office/officeart/2005/8/layout/hierarchy6"/>
    <dgm:cxn modelId="{079B7EBD-23C3-4A90-AC60-694E3AB76B1E}" type="presParOf" srcId="{0482B1DB-D31D-4A8F-8E0D-B42ABD96FF05}" destId="{6FE402D1-DA50-47F5-A912-891BA0202E91}" srcOrd="1" destOrd="0" presId="urn:microsoft.com/office/officeart/2005/8/layout/hierarchy6"/>
    <dgm:cxn modelId="{44E662A0-C365-41FD-B71A-7F742B8C8404}" type="presParOf" srcId="{6FE402D1-DA50-47F5-A912-891BA0202E91}" destId="{2C9CD93B-3B1D-4AD1-A13F-21F71142314A}" srcOrd="0" destOrd="0" presId="urn:microsoft.com/office/officeart/2005/8/layout/hierarchy6"/>
    <dgm:cxn modelId="{827E1243-068F-4762-8EA4-4FE8748F4BF5}" type="presParOf" srcId="{6FE402D1-DA50-47F5-A912-891BA0202E91}" destId="{87CF3FDB-92CB-47A1-B392-65235B055C1D}" srcOrd="1" destOrd="0" presId="urn:microsoft.com/office/officeart/2005/8/layout/hierarchy6"/>
    <dgm:cxn modelId="{DB87CF8E-97C7-4E70-81B4-43E8D678289C}" type="presParOf" srcId="{0482B1DB-D31D-4A8F-8E0D-B42ABD96FF05}" destId="{50B29A3B-DFA5-4DE2-B0DD-12144BC268D6}" srcOrd="2" destOrd="0" presId="urn:microsoft.com/office/officeart/2005/8/layout/hierarchy6"/>
    <dgm:cxn modelId="{B5212805-3745-46F0-A0D5-5FB2AF2E67A7}" type="presParOf" srcId="{0482B1DB-D31D-4A8F-8E0D-B42ABD96FF05}" destId="{192B13A2-3082-40E7-8275-0405AF8C598E}" srcOrd="3" destOrd="0" presId="urn:microsoft.com/office/officeart/2005/8/layout/hierarchy6"/>
    <dgm:cxn modelId="{B89189F3-6D0B-468E-BC6E-0A4572EBD077}" type="presParOf" srcId="{192B13A2-3082-40E7-8275-0405AF8C598E}" destId="{048310E7-D989-4468-9840-DBFE3B6E7389}" srcOrd="0" destOrd="0" presId="urn:microsoft.com/office/officeart/2005/8/layout/hierarchy6"/>
    <dgm:cxn modelId="{2A9F002F-F029-43FE-A6F6-FBC9462CF5F4}" type="presParOf" srcId="{192B13A2-3082-40E7-8275-0405AF8C598E}" destId="{87B19A53-9015-4BC9-A5CA-3B4F0B1F276D}" srcOrd="1" destOrd="0" presId="urn:microsoft.com/office/officeart/2005/8/layout/hierarchy6"/>
    <dgm:cxn modelId="{2FFCB8DA-5DB8-4E0F-A267-6810152A154A}" type="presParOf" srcId="{0482B1DB-D31D-4A8F-8E0D-B42ABD96FF05}" destId="{41CD24EA-C7DA-4200-9500-ABF151369EA8}" srcOrd="4" destOrd="0" presId="urn:microsoft.com/office/officeart/2005/8/layout/hierarchy6"/>
    <dgm:cxn modelId="{3CFC5EE6-3BA4-4230-9821-6FF9F078A4D5}" type="presParOf" srcId="{0482B1DB-D31D-4A8F-8E0D-B42ABD96FF05}" destId="{A28EFB9E-80A8-42CC-9762-FBA802C0B594}" srcOrd="5" destOrd="0" presId="urn:microsoft.com/office/officeart/2005/8/layout/hierarchy6"/>
    <dgm:cxn modelId="{037FEE70-6D76-4927-99ED-E0CC0CAB1883}" type="presParOf" srcId="{A28EFB9E-80A8-42CC-9762-FBA802C0B594}" destId="{4925E302-B79F-443A-8480-10FA25A8FB41}" srcOrd="0" destOrd="0" presId="urn:microsoft.com/office/officeart/2005/8/layout/hierarchy6"/>
    <dgm:cxn modelId="{E85F9A65-5AAA-4A18-92C8-8E314696B070}" type="presParOf" srcId="{A28EFB9E-80A8-42CC-9762-FBA802C0B594}" destId="{980C171C-3FBD-4B42-8EE8-AB99D785868D}" srcOrd="1" destOrd="0" presId="urn:microsoft.com/office/officeart/2005/8/layout/hierarchy6"/>
    <dgm:cxn modelId="{FFD24D5F-2FA5-4859-B310-FF73D1A3F9C8}" type="presParOf" srcId="{4472C3AE-C55F-4BAB-9230-C075633856D8}" destId="{399A0D2F-1F18-4F4E-955C-573C1A6D1A91}" srcOrd="1" destOrd="0" presId="urn:microsoft.com/office/officeart/2005/8/layout/hierarchy6"/>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D746-2A0D-462B-B384-F292162A1951}">
      <dsp:nvSpPr>
        <dsp:cNvPr id="0" name=""/>
        <dsp:cNvSpPr/>
      </dsp:nvSpPr>
      <dsp:spPr>
        <a:xfrm>
          <a:off x="2444258" y="343130"/>
          <a:ext cx="3722863" cy="12929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EC7C1-5A8E-4968-A282-50434DDBE2A4}">
      <dsp:nvSpPr>
        <dsp:cNvPr id="0" name=""/>
        <dsp:cNvSpPr/>
      </dsp:nvSpPr>
      <dsp:spPr>
        <a:xfrm>
          <a:off x="3998328" y="2879196"/>
          <a:ext cx="721485" cy="1082952"/>
        </a:xfrm>
        <a:prstGeom prst="downArrow">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0630D36-EB7E-41AB-BD2D-15DBCFE5A5A4}">
      <dsp:nvSpPr>
        <dsp:cNvPr id="0" name=""/>
        <dsp:cNvSpPr/>
      </dsp:nvSpPr>
      <dsp:spPr>
        <a:xfrm>
          <a:off x="2438481" y="3705100"/>
          <a:ext cx="3463128" cy="86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GB" sz="2900" kern="1200" dirty="0"/>
            <a:t>FRS Registry Record</a:t>
          </a:r>
        </a:p>
      </dsp:txBody>
      <dsp:txXfrm>
        <a:off x="2438481" y="3705100"/>
        <a:ext cx="3463128" cy="865782"/>
      </dsp:txXfrm>
    </dsp:sp>
    <dsp:sp modelId="{85E72784-AB72-4211-B84D-09FEE1C7EB77}">
      <dsp:nvSpPr>
        <dsp:cNvPr id="0" name=""/>
        <dsp:cNvSpPr/>
      </dsp:nvSpPr>
      <dsp:spPr>
        <a:xfrm>
          <a:off x="3655067" y="1500977"/>
          <a:ext cx="1298673" cy="1298673"/>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Other Federal Data Set Records</a:t>
          </a:r>
        </a:p>
      </dsp:txBody>
      <dsp:txXfrm>
        <a:off x="3845253" y="1691163"/>
        <a:ext cx="918301" cy="918301"/>
      </dsp:txXfrm>
    </dsp:sp>
    <dsp:sp modelId="{DD7020AA-2241-4D5A-9A11-E2AE0CC1E4D4}">
      <dsp:nvSpPr>
        <dsp:cNvPr id="0" name=""/>
        <dsp:cNvSpPr/>
      </dsp:nvSpPr>
      <dsp:spPr>
        <a:xfrm>
          <a:off x="2725794" y="526684"/>
          <a:ext cx="1298673" cy="1298673"/>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Partner Facility Records</a:t>
          </a:r>
        </a:p>
      </dsp:txBody>
      <dsp:txXfrm>
        <a:off x="2915980" y="716870"/>
        <a:ext cx="918301" cy="918301"/>
      </dsp:txXfrm>
    </dsp:sp>
    <dsp:sp modelId="{6C85055A-A42F-46FF-8B74-438626FCBE0B}">
      <dsp:nvSpPr>
        <dsp:cNvPr id="0" name=""/>
        <dsp:cNvSpPr/>
      </dsp:nvSpPr>
      <dsp:spPr>
        <a:xfrm>
          <a:off x="4053326" y="212693"/>
          <a:ext cx="1298673" cy="1298673"/>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a:t>EPA Program Facility Records</a:t>
          </a:r>
        </a:p>
      </dsp:txBody>
      <dsp:txXfrm>
        <a:off x="4243512" y="402879"/>
        <a:ext cx="918301" cy="918301"/>
      </dsp:txXfrm>
    </dsp:sp>
    <dsp:sp modelId="{F7A9DA92-6A6C-4365-B059-62968B5B9020}">
      <dsp:nvSpPr>
        <dsp:cNvPr id="0" name=""/>
        <dsp:cNvSpPr/>
      </dsp:nvSpPr>
      <dsp:spPr>
        <a:xfrm>
          <a:off x="2312057" y="213134"/>
          <a:ext cx="3987429" cy="2842023"/>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079D1-90CF-4610-8067-EA1BC04172E6}">
      <dsp:nvSpPr>
        <dsp:cNvPr id="0" name=""/>
        <dsp:cNvSpPr/>
      </dsp:nvSpPr>
      <dsp:spPr>
        <a:xfrm>
          <a:off x="1899820" y="417724"/>
          <a:ext cx="1349407" cy="16528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FRS Facility Record</a:t>
          </a:r>
        </a:p>
        <a:p>
          <a:pPr lvl="0" algn="ctr" defTabSz="533400">
            <a:lnSpc>
              <a:spcPct val="90000"/>
            </a:lnSpc>
            <a:spcBef>
              <a:spcPct val="0"/>
            </a:spcBef>
            <a:spcAft>
              <a:spcPct val="35000"/>
            </a:spcAft>
          </a:pPr>
          <a:r>
            <a:rPr lang="en-GB" sz="1200" i="1" kern="1200" dirty="0"/>
            <a:t>ID: 1234567</a:t>
          </a:r>
        </a:p>
        <a:p>
          <a:pPr lvl="0" algn="ctr" defTabSz="533400">
            <a:lnSpc>
              <a:spcPct val="90000"/>
            </a:lnSpc>
            <a:spcBef>
              <a:spcPct val="0"/>
            </a:spcBef>
            <a:spcAft>
              <a:spcPct val="35000"/>
            </a:spcAft>
          </a:pPr>
          <a:r>
            <a:rPr lang="en-GB" sz="1200" i="1" kern="1200" dirty="0"/>
            <a:t>Name: ABC Company</a:t>
          </a:r>
        </a:p>
        <a:p>
          <a:pPr lvl="0" algn="ctr" defTabSz="533400">
            <a:lnSpc>
              <a:spcPct val="90000"/>
            </a:lnSpc>
            <a:spcBef>
              <a:spcPct val="0"/>
            </a:spcBef>
            <a:spcAft>
              <a:spcPct val="35000"/>
            </a:spcAft>
          </a:pPr>
          <a:r>
            <a:rPr lang="en-GB" sz="1200" i="1" kern="1200" dirty="0"/>
            <a:t>Address: 123 Main St., Anytown, RI 02863</a:t>
          </a:r>
        </a:p>
      </dsp:txBody>
      <dsp:txXfrm>
        <a:off x="1939343" y="457247"/>
        <a:ext cx="1270361" cy="1573817"/>
      </dsp:txXfrm>
    </dsp:sp>
    <dsp:sp modelId="{26BAD7AE-1979-4F57-A6CC-FAAB18F61CE3}">
      <dsp:nvSpPr>
        <dsp:cNvPr id="0" name=""/>
        <dsp:cNvSpPr/>
      </dsp:nvSpPr>
      <dsp:spPr>
        <a:xfrm>
          <a:off x="885236" y="2070587"/>
          <a:ext cx="1689287" cy="188862"/>
        </a:xfrm>
        <a:custGeom>
          <a:avLst/>
          <a:gdLst/>
          <a:ahLst/>
          <a:cxnLst/>
          <a:rect l="0" t="0" r="0" b="0"/>
          <a:pathLst>
            <a:path>
              <a:moveTo>
                <a:pt x="1689287" y="0"/>
              </a:moveTo>
              <a:lnTo>
                <a:pt x="1689287" y="94431"/>
              </a:lnTo>
              <a:lnTo>
                <a:pt x="0" y="94431"/>
              </a:lnTo>
              <a:lnTo>
                <a:pt x="0" y="1888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CD93B-3B1D-4AD1-A13F-21F71142314A}">
      <dsp:nvSpPr>
        <dsp:cNvPr id="0" name=""/>
        <dsp:cNvSpPr/>
      </dsp:nvSpPr>
      <dsp:spPr>
        <a:xfrm>
          <a:off x="796" y="2259450"/>
          <a:ext cx="1768880" cy="141847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Program Facility Record</a:t>
          </a:r>
        </a:p>
        <a:p>
          <a:pPr lvl="0" algn="ctr" defTabSz="488950">
            <a:lnSpc>
              <a:spcPct val="90000"/>
            </a:lnSpc>
            <a:spcBef>
              <a:spcPct val="0"/>
            </a:spcBef>
            <a:spcAft>
              <a:spcPct val="35000"/>
            </a:spcAft>
          </a:pPr>
          <a:r>
            <a:rPr lang="en-GB" sz="1100" i="1" kern="1200" dirty="0"/>
            <a:t>Program ID: TRI 0001234</a:t>
          </a:r>
        </a:p>
        <a:p>
          <a:pPr lvl="0" algn="ctr" defTabSz="488950">
            <a:lnSpc>
              <a:spcPct val="90000"/>
            </a:lnSpc>
            <a:spcBef>
              <a:spcPct val="0"/>
            </a:spcBef>
            <a:spcAft>
              <a:spcPct val="35000"/>
            </a:spcAft>
          </a:pPr>
          <a:r>
            <a:rPr lang="en-GB" sz="1100" i="1" kern="1200" dirty="0"/>
            <a:t>Program Facility Name: ABC Co</a:t>
          </a:r>
        </a:p>
        <a:p>
          <a:pPr lvl="0" algn="ctr" defTabSz="488950">
            <a:lnSpc>
              <a:spcPct val="90000"/>
            </a:lnSpc>
            <a:spcBef>
              <a:spcPct val="0"/>
            </a:spcBef>
            <a:spcAft>
              <a:spcPct val="35000"/>
            </a:spcAft>
          </a:pPr>
          <a:r>
            <a:rPr lang="en-GB" sz="1100" i="1" kern="1200" dirty="0"/>
            <a:t>Program Facility Address: 123 Main Street, Anytown, RI 02863</a:t>
          </a:r>
        </a:p>
      </dsp:txBody>
      <dsp:txXfrm>
        <a:off x="42342" y="2300996"/>
        <a:ext cx="1685788" cy="1335379"/>
      </dsp:txXfrm>
    </dsp:sp>
    <dsp:sp modelId="{50B29A3B-DFA5-4DE2-B0DD-12144BC268D6}">
      <dsp:nvSpPr>
        <dsp:cNvPr id="0" name=""/>
        <dsp:cNvSpPr/>
      </dsp:nvSpPr>
      <dsp:spPr>
        <a:xfrm>
          <a:off x="2574524" y="2070587"/>
          <a:ext cx="107116" cy="188862"/>
        </a:xfrm>
        <a:custGeom>
          <a:avLst/>
          <a:gdLst/>
          <a:ahLst/>
          <a:cxnLst/>
          <a:rect l="0" t="0" r="0" b="0"/>
          <a:pathLst>
            <a:path>
              <a:moveTo>
                <a:pt x="0" y="0"/>
              </a:moveTo>
              <a:lnTo>
                <a:pt x="0" y="94431"/>
              </a:lnTo>
              <a:lnTo>
                <a:pt x="107116" y="94431"/>
              </a:lnTo>
              <a:lnTo>
                <a:pt x="107116" y="1888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310E7-D989-4468-9840-DBFE3B6E7389}">
      <dsp:nvSpPr>
        <dsp:cNvPr id="0" name=""/>
        <dsp:cNvSpPr/>
      </dsp:nvSpPr>
      <dsp:spPr>
        <a:xfrm>
          <a:off x="1967669" y="2259450"/>
          <a:ext cx="1427944" cy="156320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Program Facility Record</a:t>
          </a:r>
        </a:p>
        <a:p>
          <a:pPr lvl="0" algn="ctr" defTabSz="488950">
            <a:lnSpc>
              <a:spcPct val="90000"/>
            </a:lnSpc>
            <a:spcBef>
              <a:spcPct val="0"/>
            </a:spcBef>
            <a:spcAft>
              <a:spcPct val="35000"/>
            </a:spcAft>
          </a:pPr>
          <a:r>
            <a:rPr lang="en-GB" sz="1100" i="1" kern="1200" dirty="0"/>
            <a:t>Program ID: NPDES RIG0009876</a:t>
          </a:r>
        </a:p>
        <a:p>
          <a:pPr lvl="0" algn="ctr" defTabSz="488950">
            <a:lnSpc>
              <a:spcPct val="90000"/>
            </a:lnSpc>
            <a:spcBef>
              <a:spcPct val="0"/>
            </a:spcBef>
            <a:spcAft>
              <a:spcPct val="35000"/>
            </a:spcAft>
          </a:pPr>
          <a:r>
            <a:rPr lang="en-GB" sz="1100" i="1" kern="1200" dirty="0"/>
            <a:t>Program Facility Name: ABC Company</a:t>
          </a:r>
        </a:p>
        <a:p>
          <a:pPr lvl="0" algn="ctr" defTabSz="488950">
            <a:lnSpc>
              <a:spcPct val="90000"/>
            </a:lnSpc>
            <a:spcBef>
              <a:spcPct val="0"/>
            </a:spcBef>
            <a:spcAft>
              <a:spcPct val="35000"/>
            </a:spcAft>
          </a:pPr>
          <a:r>
            <a:rPr lang="en-GB" sz="1100" i="1" kern="1200" dirty="0"/>
            <a:t>Program Facility Address: Main St., Anytown, RI</a:t>
          </a:r>
        </a:p>
      </dsp:txBody>
      <dsp:txXfrm>
        <a:off x="2009492" y="2301273"/>
        <a:ext cx="1344298" cy="1479562"/>
      </dsp:txXfrm>
    </dsp:sp>
    <dsp:sp modelId="{41CD24EA-C7DA-4200-9500-ABF151369EA8}">
      <dsp:nvSpPr>
        <dsp:cNvPr id="0" name=""/>
        <dsp:cNvSpPr/>
      </dsp:nvSpPr>
      <dsp:spPr>
        <a:xfrm>
          <a:off x="2574524" y="2070587"/>
          <a:ext cx="1796404" cy="188862"/>
        </a:xfrm>
        <a:custGeom>
          <a:avLst/>
          <a:gdLst/>
          <a:ahLst/>
          <a:cxnLst/>
          <a:rect l="0" t="0" r="0" b="0"/>
          <a:pathLst>
            <a:path>
              <a:moveTo>
                <a:pt x="0" y="0"/>
              </a:moveTo>
              <a:lnTo>
                <a:pt x="0" y="94431"/>
              </a:lnTo>
              <a:lnTo>
                <a:pt x="1796404" y="94431"/>
              </a:lnTo>
              <a:lnTo>
                <a:pt x="1796404" y="1888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5E302-B79F-443A-8480-10FA25A8FB41}">
      <dsp:nvSpPr>
        <dsp:cNvPr id="0" name=""/>
        <dsp:cNvSpPr/>
      </dsp:nvSpPr>
      <dsp:spPr>
        <a:xfrm>
          <a:off x="3593605" y="2259450"/>
          <a:ext cx="1554646" cy="1228553"/>
        </a:xfrm>
        <a:prstGeom prst="roundRect">
          <a:avLst>
            <a:gd name="adj" fmla="val 10000"/>
          </a:avLst>
        </a:prstGeom>
        <a:solidFill>
          <a:srgbClr val="00B050"/>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kern="1200" dirty="0"/>
            <a:t>Partner Facility Record</a:t>
          </a:r>
        </a:p>
        <a:p>
          <a:pPr lvl="0" algn="ctr" defTabSz="466725">
            <a:lnSpc>
              <a:spcPct val="90000"/>
            </a:lnSpc>
            <a:spcBef>
              <a:spcPct val="0"/>
            </a:spcBef>
            <a:spcAft>
              <a:spcPct val="35000"/>
            </a:spcAft>
          </a:pPr>
          <a:r>
            <a:rPr lang="en-GB" sz="1050" i="1" kern="1200" dirty="0"/>
            <a:t> ID: PLOVER 567</a:t>
          </a:r>
        </a:p>
        <a:p>
          <a:pPr lvl="0" algn="ctr" defTabSz="466725">
            <a:lnSpc>
              <a:spcPct val="90000"/>
            </a:lnSpc>
            <a:spcBef>
              <a:spcPct val="0"/>
            </a:spcBef>
            <a:spcAft>
              <a:spcPct val="35000"/>
            </a:spcAft>
          </a:pPr>
          <a:r>
            <a:rPr lang="en-GB" sz="1050" i="1" kern="1200" dirty="0"/>
            <a:t>Facility Name: ABC Materials Company</a:t>
          </a:r>
        </a:p>
        <a:p>
          <a:pPr lvl="0" algn="ctr" defTabSz="466725">
            <a:lnSpc>
              <a:spcPct val="90000"/>
            </a:lnSpc>
            <a:spcBef>
              <a:spcPct val="0"/>
            </a:spcBef>
            <a:spcAft>
              <a:spcPct val="35000"/>
            </a:spcAft>
          </a:pPr>
          <a:r>
            <a:rPr lang="en-GB" sz="1050" i="1" kern="1200" dirty="0"/>
            <a:t> Facility Address: 123 West Main Street., Anytown, RI 02809</a:t>
          </a:r>
        </a:p>
      </dsp:txBody>
      <dsp:txXfrm>
        <a:off x="3629588" y="2295433"/>
        <a:ext cx="1482680" cy="1156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079D1-90CF-4610-8067-EA1BC04172E6}">
      <dsp:nvSpPr>
        <dsp:cNvPr id="0" name=""/>
        <dsp:cNvSpPr/>
      </dsp:nvSpPr>
      <dsp:spPr>
        <a:xfrm>
          <a:off x="1860070" y="536609"/>
          <a:ext cx="2437410" cy="1357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FRS Facility Record</a:t>
          </a:r>
        </a:p>
        <a:p>
          <a:pPr lvl="0" algn="ctr" defTabSz="533400">
            <a:lnSpc>
              <a:spcPct val="90000"/>
            </a:lnSpc>
            <a:spcBef>
              <a:spcPct val="0"/>
            </a:spcBef>
            <a:spcAft>
              <a:spcPct val="35000"/>
            </a:spcAft>
          </a:pPr>
          <a:r>
            <a:rPr lang="en-GB" sz="1200" i="1" kern="1200" dirty="0"/>
            <a:t>ID: 1234567</a:t>
          </a:r>
        </a:p>
        <a:p>
          <a:pPr lvl="0" algn="ctr" defTabSz="533400">
            <a:lnSpc>
              <a:spcPct val="90000"/>
            </a:lnSpc>
            <a:spcBef>
              <a:spcPct val="0"/>
            </a:spcBef>
            <a:spcAft>
              <a:spcPct val="35000"/>
            </a:spcAft>
          </a:pPr>
          <a:r>
            <a:rPr lang="en-GB" sz="1200" i="1" kern="1200" dirty="0"/>
            <a:t>Name: </a:t>
          </a:r>
          <a:r>
            <a:rPr lang="en-GB" sz="1200" b="1" i="1" kern="1200" dirty="0"/>
            <a:t>ABC Materials Company</a:t>
          </a:r>
        </a:p>
        <a:p>
          <a:pPr lvl="0" algn="ctr" defTabSz="533400">
            <a:lnSpc>
              <a:spcPct val="90000"/>
            </a:lnSpc>
            <a:spcBef>
              <a:spcPct val="0"/>
            </a:spcBef>
            <a:spcAft>
              <a:spcPct val="35000"/>
            </a:spcAft>
          </a:pPr>
          <a:r>
            <a:rPr lang="en-GB" sz="1200" i="1" kern="1200" dirty="0"/>
            <a:t>Address: </a:t>
          </a:r>
          <a:r>
            <a:rPr lang="en-GB" sz="1200" b="1" i="1" kern="1200" dirty="0"/>
            <a:t>123 West Main St., </a:t>
          </a:r>
          <a:r>
            <a:rPr lang="en-GB" sz="1200" b="1" i="1" kern="1200" dirty="0" err="1"/>
            <a:t>Anytown</a:t>
          </a:r>
          <a:r>
            <a:rPr lang="en-GB" sz="1200" b="1" i="1" kern="1200" dirty="0"/>
            <a:t>, RI 02809</a:t>
          </a:r>
        </a:p>
      </dsp:txBody>
      <dsp:txXfrm>
        <a:off x="1899821" y="576360"/>
        <a:ext cx="2357908" cy="1277680"/>
      </dsp:txXfrm>
    </dsp:sp>
    <dsp:sp modelId="{26BAD7AE-1979-4F57-A6CC-FAAB18F61CE3}">
      <dsp:nvSpPr>
        <dsp:cNvPr id="0" name=""/>
        <dsp:cNvSpPr/>
      </dsp:nvSpPr>
      <dsp:spPr>
        <a:xfrm>
          <a:off x="907952" y="1893792"/>
          <a:ext cx="2170823" cy="301062"/>
        </a:xfrm>
        <a:custGeom>
          <a:avLst/>
          <a:gdLst/>
          <a:ahLst/>
          <a:cxnLst/>
          <a:rect l="0" t="0" r="0" b="0"/>
          <a:pathLst>
            <a:path>
              <a:moveTo>
                <a:pt x="2170823" y="0"/>
              </a:moveTo>
              <a:lnTo>
                <a:pt x="2170823" y="150531"/>
              </a:lnTo>
              <a:lnTo>
                <a:pt x="0" y="150531"/>
              </a:lnTo>
              <a:lnTo>
                <a:pt x="0" y="301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CD93B-3B1D-4AD1-A13F-21F71142314A}">
      <dsp:nvSpPr>
        <dsp:cNvPr id="0" name=""/>
        <dsp:cNvSpPr/>
      </dsp:nvSpPr>
      <dsp:spPr>
        <a:xfrm>
          <a:off x="1287" y="2194855"/>
          <a:ext cx="1813330" cy="150408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Program Facility Record</a:t>
          </a:r>
        </a:p>
        <a:p>
          <a:pPr lvl="0" algn="ctr" defTabSz="488950">
            <a:lnSpc>
              <a:spcPct val="90000"/>
            </a:lnSpc>
            <a:spcBef>
              <a:spcPct val="0"/>
            </a:spcBef>
            <a:spcAft>
              <a:spcPct val="35000"/>
            </a:spcAft>
          </a:pPr>
          <a:r>
            <a:rPr lang="en-GB" sz="1100" i="1" kern="1200" dirty="0"/>
            <a:t>Program ID: TRI 0001234</a:t>
          </a:r>
        </a:p>
        <a:p>
          <a:pPr lvl="0" algn="ctr" defTabSz="488950">
            <a:lnSpc>
              <a:spcPct val="90000"/>
            </a:lnSpc>
            <a:spcBef>
              <a:spcPct val="0"/>
            </a:spcBef>
            <a:spcAft>
              <a:spcPct val="35000"/>
            </a:spcAft>
          </a:pPr>
          <a:r>
            <a:rPr lang="en-GB" sz="1100" i="1" kern="1200" dirty="0"/>
            <a:t>Program Facility Name: ABC Co</a:t>
          </a:r>
        </a:p>
        <a:p>
          <a:pPr lvl="0" algn="ctr" defTabSz="488950">
            <a:lnSpc>
              <a:spcPct val="90000"/>
            </a:lnSpc>
            <a:spcBef>
              <a:spcPct val="0"/>
            </a:spcBef>
            <a:spcAft>
              <a:spcPct val="35000"/>
            </a:spcAft>
          </a:pPr>
          <a:r>
            <a:rPr lang="en-GB" sz="1100" i="1" kern="1200" dirty="0"/>
            <a:t>Program Facility Address: 123 Main Street, Anytown, RI 02863</a:t>
          </a:r>
        </a:p>
      </dsp:txBody>
      <dsp:txXfrm>
        <a:off x="45340" y="2238908"/>
        <a:ext cx="1725224" cy="1415980"/>
      </dsp:txXfrm>
    </dsp:sp>
    <dsp:sp modelId="{50B29A3B-DFA5-4DE2-B0DD-12144BC268D6}">
      <dsp:nvSpPr>
        <dsp:cNvPr id="0" name=""/>
        <dsp:cNvSpPr/>
      </dsp:nvSpPr>
      <dsp:spPr>
        <a:xfrm>
          <a:off x="3021608" y="1893792"/>
          <a:ext cx="91440" cy="285121"/>
        </a:xfrm>
        <a:custGeom>
          <a:avLst/>
          <a:gdLst/>
          <a:ahLst/>
          <a:cxnLst/>
          <a:rect l="0" t="0" r="0" b="0"/>
          <a:pathLst>
            <a:path>
              <a:moveTo>
                <a:pt x="57167" y="0"/>
              </a:moveTo>
              <a:lnTo>
                <a:pt x="57167" y="142560"/>
              </a:lnTo>
              <a:lnTo>
                <a:pt x="45720" y="142560"/>
              </a:lnTo>
              <a:lnTo>
                <a:pt x="45720" y="28512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310E7-D989-4468-9840-DBFE3B6E7389}">
      <dsp:nvSpPr>
        <dsp:cNvPr id="0" name=""/>
        <dsp:cNvSpPr/>
      </dsp:nvSpPr>
      <dsp:spPr>
        <a:xfrm>
          <a:off x="2063005" y="2178913"/>
          <a:ext cx="2008644" cy="148347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Program Facility Record</a:t>
          </a:r>
        </a:p>
        <a:p>
          <a:pPr lvl="0" algn="ctr" defTabSz="488950">
            <a:lnSpc>
              <a:spcPct val="90000"/>
            </a:lnSpc>
            <a:spcBef>
              <a:spcPct val="0"/>
            </a:spcBef>
            <a:spcAft>
              <a:spcPct val="35000"/>
            </a:spcAft>
          </a:pPr>
          <a:r>
            <a:rPr lang="en-GB" sz="1100" i="1" kern="1200" dirty="0"/>
            <a:t>Program ID: NPDES RIG0009876</a:t>
          </a:r>
        </a:p>
        <a:p>
          <a:pPr lvl="0" algn="ctr" defTabSz="488950">
            <a:lnSpc>
              <a:spcPct val="90000"/>
            </a:lnSpc>
            <a:spcBef>
              <a:spcPct val="0"/>
            </a:spcBef>
            <a:spcAft>
              <a:spcPct val="35000"/>
            </a:spcAft>
          </a:pPr>
          <a:r>
            <a:rPr lang="en-GB" sz="1100" i="1" kern="1200" dirty="0"/>
            <a:t>Program Facility Name: ABC Company</a:t>
          </a:r>
        </a:p>
        <a:p>
          <a:pPr lvl="0" algn="ctr" defTabSz="488950">
            <a:lnSpc>
              <a:spcPct val="90000"/>
            </a:lnSpc>
            <a:spcBef>
              <a:spcPct val="0"/>
            </a:spcBef>
            <a:spcAft>
              <a:spcPct val="35000"/>
            </a:spcAft>
          </a:pPr>
          <a:r>
            <a:rPr lang="en-GB" sz="1100" i="1" kern="1200" dirty="0"/>
            <a:t>Program Facility Address: Main St., Anytown, RI</a:t>
          </a:r>
        </a:p>
      </dsp:txBody>
      <dsp:txXfrm>
        <a:off x="2106455" y="2222363"/>
        <a:ext cx="1921744" cy="1396578"/>
      </dsp:txXfrm>
    </dsp:sp>
    <dsp:sp modelId="{41CD24EA-C7DA-4200-9500-ABF151369EA8}">
      <dsp:nvSpPr>
        <dsp:cNvPr id="0" name=""/>
        <dsp:cNvSpPr/>
      </dsp:nvSpPr>
      <dsp:spPr>
        <a:xfrm>
          <a:off x="3078776" y="1893792"/>
          <a:ext cx="2011275" cy="280025"/>
        </a:xfrm>
        <a:custGeom>
          <a:avLst/>
          <a:gdLst/>
          <a:ahLst/>
          <a:cxnLst/>
          <a:rect l="0" t="0" r="0" b="0"/>
          <a:pathLst>
            <a:path>
              <a:moveTo>
                <a:pt x="0" y="0"/>
              </a:moveTo>
              <a:lnTo>
                <a:pt x="0" y="140012"/>
              </a:lnTo>
              <a:lnTo>
                <a:pt x="2011275" y="140012"/>
              </a:lnTo>
              <a:lnTo>
                <a:pt x="2011275" y="28002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5E302-B79F-443A-8480-10FA25A8FB41}">
      <dsp:nvSpPr>
        <dsp:cNvPr id="0" name=""/>
        <dsp:cNvSpPr/>
      </dsp:nvSpPr>
      <dsp:spPr>
        <a:xfrm>
          <a:off x="4262245" y="2173818"/>
          <a:ext cx="1655610" cy="1473934"/>
        </a:xfrm>
        <a:prstGeom prst="roundRect">
          <a:avLst>
            <a:gd name="adj" fmla="val 10000"/>
          </a:avLst>
        </a:prstGeom>
        <a:solidFill>
          <a:srgbClr val="00B050"/>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Partner Facility Record</a:t>
          </a:r>
        </a:p>
        <a:p>
          <a:pPr lvl="0" algn="ctr" defTabSz="488950">
            <a:lnSpc>
              <a:spcPct val="90000"/>
            </a:lnSpc>
            <a:spcBef>
              <a:spcPct val="0"/>
            </a:spcBef>
            <a:spcAft>
              <a:spcPct val="35000"/>
            </a:spcAft>
          </a:pPr>
          <a:r>
            <a:rPr lang="en-GB" sz="1100" i="1" kern="1200" dirty="0"/>
            <a:t>ID: PLOVER 567</a:t>
          </a:r>
        </a:p>
        <a:p>
          <a:pPr lvl="0" algn="ctr" defTabSz="488950">
            <a:lnSpc>
              <a:spcPct val="90000"/>
            </a:lnSpc>
            <a:spcBef>
              <a:spcPct val="0"/>
            </a:spcBef>
            <a:spcAft>
              <a:spcPct val="35000"/>
            </a:spcAft>
          </a:pPr>
          <a:r>
            <a:rPr lang="en-GB" sz="1100" i="1" kern="1200" dirty="0"/>
            <a:t> Facility Name: ABC Materials Company</a:t>
          </a:r>
        </a:p>
        <a:p>
          <a:pPr lvl="0" algn="ctr" defTabSz="488950">
            <a:lnSpc>
              <a:spcPct val="90000"/>
            </a:lnSpc>
            <a:spcBef>
              <a:spcPct val="0"/>
            </a:spcBef>
            <a:spcAft>
              <a:spcPct val="35000"/>
            </a:spcAft>
          </a:pPr>
          <a:r>
            <a:rPr lang="en-GB" sz="1100" i="1" kern="1200" dirty="0"/>
            <a:t>Facility Address: 123 West Main Street., Anytown, RI 02809</a:t>
          </a:r>
        </a:p>
      </dsp:txBody>
      <dsp:txXfrm>
        <a:off x="4305415" y="2216988"/>
        <a:ext cx="1569270" cy="138759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CCA45971-DD03-415F-A75D-1B312B04D19C}" type="datetimeFigureOut">
              <a:rPr lang="en-GB" smtClean="0"/>
              <a:t>16/10/2018</a:t>
            </a:fld>
            <a:endParaRPr lang="en-GB"/>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4FFFCFD5-A0E6-4358-9E89-59A5DDDECACD}" type="slidenum">
              <a:rPr lang="en-GB" smtClean="0"/>
              <a:t>‹#›</a:t>
            </a:fld>
            <a:endParaRPr lang="en-GB"/>
          </a:p>
        </p:txBody>
      </p:sp>
    </p:spTree>
    <p:extLst>
      <p:ext uri="{BB962C8B-B14F-4D97-AF65-F5344CB8AC3E}">
        <p14:creationId xmlns:p14="http://schemas.microsoft.com/office/powerpoint/2010/main" val="31676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E58DF436-02EB-4EC0-A036-39977834871D}" type="datetimeFigureOut">
              <a:rPr lang="en-US" smtClean="0"/>
              <a:t>10/16/2018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DB6936DC-B9BB-4253-A1EC-F12F05E0E802}" type="slidenum">
              <a:rPr lang="en-US" smtClean="0"/>
              <a:t>‹#›</a:t>
            </a:fld>
            <a:endParaRPr lang="en-US" dirty="0"/>
          </a:p>
        </p:txBody>
      </p:sp>
    </p:spTree>
    <p:extLst>
      <p:ext uri="{BB962C8B-B14F-4D97-AF65-F5344CB8AC3E}">
        <p14:creationId xmlns:p14="http://schemas.microsoft.com/office/powerpoint/2010/main" val="165484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mj-lt"/>
            </a:endParaRP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C4D5E0-1F3E-471E-A1DB-3E4FC7336416}" type="slidenum">
              <a:rPr lang="en-US" smtClean="0"/>
              <a:t>10</a:t>
            </a:fld>
            <a:endParaRPr lang="en-US" dirty="0"/>
          </a:p>
        </p:txBody>
      </p:sp>
    </p:spTree>
    <p:extLst>
      <p:ext uri="{BB962C8B-B14F-4D97-AF65-F5344CB8AC3E}">
        <p14:creationId xmlns:p14="http://schemas.microsoft.com/office/powerpoint/2010/main" val="13882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help explain what these services do</a:t>
            </a:r>
          </a:p>
        </p:txBody>
      </p:sp>
      <p:sp>
        <p:nvSpPr>
          <p:cNvPr id="4" name="Slide Number Placeholder 3"/>
          <p:cNvSpPr>
            <a:spLocks noGrp="1"/>
          </p:cNvSpPr>
          <p:nvPr>
            <p:ph type="sldNum" sz="quarter" idx="10"/>
          </p:nvPr>
        </p:nvSpPr>
        <p:spPr/>
        <p:txBody>
          <a:bodyPr/>
          <a:lstStyle/>
          <a:p>
            <a:fld id="{DB6936DC-B9BB-4253-A1EC-F12F05E0E802}" type="slidenum">
              <a:rPr lang="en-US" smtClean="0"/>
              <a:t>11</a:t>
            </a:fld>
            <a:endParaRPr lang="en-US" dirty="0"/>
          </a:p>
        </p:txBody>
      </p:sp>
    </p:spTree>
    <p:extLst>
      <p:ext uri="{BB962C8B-B14F-4D97-AF65-F5344CB8AC3E}">
        <p14:creationId xmlns:p14="http://schemas.microsoft.com/office/powerpoint/2010/main" val="355473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paradigm shift in how SLT records are managed in FRS</a:t>
            </a:r>
          </a:p>
        </p:txBody>
      </p:sp>
      <p:sp>
        <p:nvSpPr>
          <p:cNvPr id="4" name="Slide Number Placeholder 3"/>
          <p:cNvSpPr>
            <a:spLocks noGrp="1"/>
          </p:cNvSpPr>
          <p:nvPr>
            <p:ph type="sldNum" sz="quarter" idx="10"/>
          </p:nvPr>
        </p:nvSpPr>
        <p:spPr/>
        <p:txBody>
          <a:bodyPr/>
          <a:lstStyle/>
          <a:p>
            <a:fld id="{DB6936DC-B9BB-4253-A1EC-F12F05E0E802}" type="slidenum">
              <a:rPr lang="en-US" smtClean="0"/>
              <a:t>12</a:t>
            </a:fld>
            <a:endParaRPr lang="en-US" dirty="0"/>
          </a:p>
        </p:txBody>
      </p:sp>
    </p:spTree>
    <p:extLst>
      <p:ext uri="{BB962C8B-B14F-4D97-AF65-F5344CB8AC3E}">
        <p14:creationId xmlns:p14="http://schemas.microsoft.com/office/powerpoint/2010/main" val="6866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differences</a:t>
            </a:r>
            <a:r>
              <a:rPr lang="en-GB" baseline="0" dirty="0"/>
              <a:t> in what is being shown.</a:t>
            </a:r>
            <a:endParaRPr lang="en-GB" dirty="0"/>
          </a:p>
        </p:txBody>
      </p:sp>
      <p:sp>
        <p:nvSpPr>
          <p:cNvPr id="4" name="Slide Number Placeholder 3"/>
          <p:cNvSpPr>
            <a:spLocks noGrp="1"/>
          </p:cNvSpPr>
          <p:nvPr>
            <p:ph type="sldNum" sz="quarter" idx="10"/>
          </p:nvPr>
        </p:nvSpPr>
        <p:spPr/>
        <p:txBody>
          <a:bodyPr/>
          <a:lstStyle/>
          <a:p>
            <a:fld id="{DB6936DC-B9BB-4253-A1EC-F12F05E0E802}" type="slidenum">
              <a:rPr lang="en-US" smtClean="0"/>
              <a:t>13</a:t>
            </a:fld>
            <a:endParaRPr lang="en-US" dirty="0"/>
          </a:p>
        </p:txBody>
      </p:sp>
    </p:spTree>
    <p:extLst>
      <p:ext uri="{BB962C8B-B14F-4D97-AF65-F5344CB8AC3E}">
        <p14:creationId xmlns:p14="http://schemas.microsoft.com/office/powerpoint/2010/main" val="48168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Adding EPA facilities from FRS query shows 29 additional facilities in Barrington, Rhode Island – a fuller picture of facilities of environmental interest with both state and federally regulated information.</a:t>
            </a:r>
          </a:p>
          <a:p>
            <a:endParaRPr lang="en-GB" dirty="0"/>
          </a:p>
          <a:p>
            <a:r>
              <a:rPr lang="en-GB" dirty="0"/>
              <a:t>This is a prototype of the presentation of the data – the specifics of the final user interface is a work in progress.</a:t>
            </a:r>
          </a:p>
        </p:txBody>
      </p:sp>
      <p:sp>
        <p:nvSpPr>
          <p:cNvPr id="4" name="Slide Number Placeholder 3"/>
          <p:cNvSpPr>
            <a:spLocks noGrp="1"/>
          </p:cNvSpPr>
          <p:nvPr>
            <p:ph type="sldNum" sz="quarter" idx="10"/>
          </p:nvPr>
        </p:nvSpPr>
        <p:spPr/>
        <p:txBody>
          <a:bodyPr/>
          <a:lstStyle/>
          <a:p>
            <a:fld id="{DB6936DC-B9BB-4253-A1EC-F12F05E0E802}" type="slidenum">
              <a:rPr lang="en-US" smtClean="0"/>
              <a:t>14</a:t>
            </a:fld>
            <a:endParaRPr lang="en-US" dirty="0"/>
          </a:p>
        </p:txBody>
      </p:sp>
    </p:spTree>
    <p:extLst>
      <p:ext uri="{BB962C8B-B14F-4D97-AF65-F5344CB8AC3E}">
        <p14:creationId xmlns:p14="http://schemas.microsoft.com/office/powerpoint/2010/main" val="4036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15</a:t>
            </a:fld>
            <a:endParaRPr lang="en-US" dirty="0"/>
          </a:p>
        </p:txBody>
      </p:sp>
    </p:spTree>
    <p:extLst>
      <p:ext uri="{BB962C8B-B14F-4D97-AF65-F5344CB8AC3E}">
        <p14:creationId xmlns:p14="http://schemas.microsoft.com/office/powerpoint/2010/main" val="62950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16</a:t>
            </a:fld>
            <a:endParaRPr lang="en-US" dirty="0"/>
          </a:p>
        </p:txBody>
      </p:sp>
    </p:spTree>
    <p:extLst>
      <p:ext uri="{BB962C8B-B14F-4D97-AF65-F5344CB8AC3E}">
        <p14:creationId xmlns:p14="http://schemas.microsoft.com/office/powerpoint/2010/main" val="389919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17</a:t>
            </a:fld>
            <a:endParaRPr lang="en-US" dirty="0"/>
          </a:p>
        </p:txBody>
      </p:sp>
    </p:spTree>
    <p:extLst>
      <p:ext uri="{BB962C8B-B14F-4D97-AF65-F5344CB8AC3E}">
        <p14:creationId xmlns:p14="http://schemas.microsoft.com/office/powerpoint/2010/main" val="320250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interactive activity: Raise hands exercise</a:t>
            </a:r>
          </a:p>
          <a:p>
            <a:r>
              <a:rPr lang="en-US" dirty="0"/>
              <a:t>Raise hand if attending EE2018</a:t>
            </a:r>
          </a:p>
          <a:p>
            <a:r>
              <a:rPr lang="en-US" dirty="0"/>
              <a:t>Raise hand if from an SLT</a:t>
            </a:r>
          </a:p>
          <a:p>
            <a:r>
              <a:rPr lang="en-US" dirty="0"/>
              <a:t>Raise hand if interested in piloting facility web services</a:t>
            </a:r>
          </a:p>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18</a:t>
            </a:fld>
            <a:endParaRPr lang="en-US" dirty="0"/>
          </a:p>
        </p:txBody>
      </p:sp>
    </p:spTree>
    <p:extLst>
      <p:ext uri="{BB962C8B-B14F-4D97-AF65-F5344CB8AC3E}">
        <p14:creationId xmlns:p14="http://schemas.microsoft.com/office/powerpoint/2010/main" val="279483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interactive</a:t>
            </a:r>
            <a:r>
              <a:rPr lang="en-US" baseline="0" dirty="0"/>
              <a:t> activity – sketch, needs, etc.</a:t>
            </a:r>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20</a:t>
            </a:fld>
            <a:endParaRPr lang="en-US" dirty="0"/>
          </a:p>
        </p:txBody>
      </p:sp>
    </p:spTree>
    <p:extLst>
      <p:ext uri="{BB962C8B-B14F-4D97-AF65-F5344CB8AC3E}">
        <p14:creationId xmlns:p14="http://schemas.microsoft.com/office/powerpoint/2010/main" val="205314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2</a:t>
            </a:fld>
            <a:endParaRPr lang="en-US" dirty="0"/>
          </a:p>
        </p:txBody>
      </p:sp>
    </p:spTree>
    <p:extLst>
      <p:ext uri="{BB962C8B-B14F-4D97-AF65-F5344CB8AC3E}">
        <p14:creationId xmlns:p14="http://schemas.microsoft.com/office/powerpoint/2010/main" val="396041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22</a:t>
            </a:fld>
            <a:endParaRPr lang="en-US" dirty="0"/>
          </a:p>
        </p:txBody>
      </p:sp>
    </p:spTree>
    <p:extLst>
      <p:ext uri="{BB962C8B-B14F-4D97-AF65-F5344CB8AC3E}">
        <p14:creationId xmlns:p14="http://schemas.microsoft.com/office/powerpoint/2010/main" val="4217948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936DC-B9BB-4253-A1EC-F12F05E0E8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329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simplified version of the “Current State” diagram shown in the previous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3F956-168C-442F-8114-2BCA6471B2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87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74BB-BD7F-4A50-A64F-971DFA5F6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C3545-45AD-4F16-913D-7CDB15D45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32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on the left shows the current state as </a:t>
            </a:r>
            <a:r>
              <a:rPr lang="en-US" dirty="0" err="1"/>
              <a:t>maped</a:t>
            </a:r>
            <a:r>
              <a:rPr lang="en-US" dirty="0"/>
              <a:t> out during the Lean Event.  It is not important to be able to see each step in the process, rather, the photo is being depicted to show the universe of steps that industry, SLTs and EPA have to be involved in to meet air emissions reporting requirements mandated by law.</a:t>
            </a:r>
          </a:p>
          <a:p>
            <a:r>
              <a:rPr lang="en-US" dirty="0"/>
              <a:t>The future state shows an ideal state where electronic reporting allows for an approach that saves time and effort for everyone.</a:t>
            </a:r>
          </a:p>
          <a:p>
            <a:r>
              <a:rPr lang="en-US" dirty="0"/>
              <a:t>CAER is the program through which we are trying to move from the current, to the future state.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C3545-45AD-4F16-913D-7CDB15D45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61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blue arrows are our</a:t>
            </a:r>
            <a:r>
              <a:rPr lang="en-US" baseline="0" dirty="0"/>
              <a:t> teams but the little arrows show how the facility work is related to many other E-Enterprise work teams</a:t>
            </a:r>
          </a:p>
          <a:p>
            <a:endParaRPr lang="en-US" baseline="0" dirty="0"/>
          </a:p>
          <a:p>
            <a:r>
              <a:rPr lang="en-US" baseline="0" dirty="0"/>
              <a:t>Facility identity integrations supports many environmental management activities and E-Enterprise goals</a:t>
            </a:r>
          </a:p>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3</a:t>
            </a:fld>
            <a:endParaRPr lang="en-US" dirty="0"/>
          </a:p>
        </p:txBody>
      </p:sp>
    </p:spTree>
    <p:extLst>
      <p:ext uri="{BB962C8B-B14F-4D97-AF65-F5344CB8AC3E}">
        <p14:creationId xmlns:p14="http://schemas.microsoft.com/office/powerpoint/2010/main" val="33681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Allows users to identify…</a:t>
            </a:r>
          </a:p>
          <a:p>
            <a:pPr lvl="1"/>
            <a:r>
              <a:rPr lang="en-US" dirty="0"/>
              <a:t>Permits/regulations that pertain to a particular facility, and evaluate its compliance</a:t>
            </a:r>
          </a:p>
          <a:p>
            <a:pPr lvl="1"/>
            <a:r>
              <a:rPr lang="en-US" dirty="0"/>
              <a:t>Location of a particular facility</a:t>
            </a:r>
          </a:p>
          <a:p>
            <a:pPr lvl="1"/>
            <a:r>
              <a:rPr lang="en-US" dirty="0"/>
              <a:t>Regulated facilities within a particular sector</a:t>
            </a:r>
          </a:p>
          <a:p>
            <a:r>
              <a:rPr lang="en-US" dirty="0"/>
              <a:t>Used for enforcement, rulemaking, reporting, analysis and emergency response</a:t>
            </a:r>
          </a:p>
          <a:p>
            <a:r>
              <a:rPr lang="en-US" dirty="0"/>
              <a:t>Enables cross-program analysis and evaluation</a:t>
            </a:r>
          </a:p>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4</a:t>
            </a:fld>
            <a:endParaRPr lang="en-US" dirty="0"/>
          </a:p>
        </p:txBody>
      </p:sp>
    </p:spTree>
    <p:extLst>
      <p:ext uri="{BB962C8B-B14F-4D97-AF65-F5344CB8AC3E}">
        <p14:creationId xmlns:p14="http://schemas.microsoft.com/office/powerpoint/2010/main" val="103091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are now in Phase III of a five phase plan for integrated facility information</a:t>
            </a:r>
            <a:endParaRPr lang="en-GB" sz="1200" baseline="0" dirty="0"/>
          </a:p>
          <a:p>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5</a:t>
            </a:fld>
            <a:endParaRPr lang="en-US" dirty="0"/>
          </a:p>
        </p:txBody>
      </p:sp>
    </p:spTree>
    <p:extLst>
      <p:ext uri="{BB962C8B-B14F-4D97-AF65-F5344CB8AC3E}">
        <p14:creationId xmlns:p14="http://schemas.microsoft.com/office/powerpoint/2010/main" val="226373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None/>
            </a:pPr>
            <a:endParaRPr lang="en-US" sz="2200" dirty="0"/>
          </a:p>
        </p:txBody>
      </p:sp>
      <p:sp>
        <p:nvSpPr>
          <p:cNvPr id="4" name="Slide Number Placeholder 3"/>
          <p:cNvSpPr>
            <a:spLocks noGrp="1"/>
          </p:cNvSpPr>
          <p:nvPr>
            <p:ph type="sldNum" sz="quarter" idx="10"/>
          </p:nvPr>
        </p:nvSpPr>
        <p:spPr/>
        <p:txBody>
          <a:bodyPr/>
          <a:lstStyle/>
          <a:p>
            <a:fld id="{DB6936DC-B9BB-4253-A1EC-F12F05E0E802}" type="slidenum">
              <a:rPr lang="en-US" smtClean="0"/>
              <a:t>6</a:t>
            </a:fld>
            <a:endParaRPr lang="en-US" dirty="0"/>
          </a:p>
        </p:txBody>
      </p:sp>
    </p:spTree>
    <p:extLst>
      <p:ext uri="{BB962C8B-B14F-4D97-AF65-F5344CB8AC3E}">
        <p14:creationId xmlns:p14="http://schemas.microsoft.com/office/powerpoint/2010/main" val="259639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Rosetta Stone analogy to illustrate how we need to map various terms and facility definitions across programs and systems.</a:t>
            </a:r>
          </a:p>
          <a:p>
            <a:endParaRPr lang="en-US" dirty="0"/>
          </a:p>
          <a:p>
            <a:r>
              <a:rPr lang="en-US" dirty="0"/>
              <a:t>The chart here is from Phase I’s deliverable that shows various terms used for “facility.”</a:t>
            </a:r>
          </a:p>
        </p:txBody>
      </p:sp>
      <p:sp>
        <p:nvSpPr>
          <p:cNvPr id="4" name="Slide Number Placeholder 3"/>
          <p:cNvSpPr>
            <a:spLocks noGrp="1"/>
          </p:cNvSpPr>
          <p:nvPr>
            <p:ph type="sldNum" sz="quarter" idx="10"/>
          </p:nvPr>
        </p:nvSpPr>
        <p:spPr/>
        <p:txBody>
          <a:bodyPr/>
          <a:lstStyle/>
          <a:p>
            <a:fld id="{DB6936DC-B9BB-4253-A1EC-F12F05E0E802}" type="slidenum">
              <a:rPr lang="en-US" smtClean="0"/>
              <a:t>7</a:t>
            </a:fld>
            <a:endParaRPr lang="en-US" dirty="0"/>
          </a:p>
        </p:txBody>
      </p:sp>
    </p:spTree>
    <p:extLst>
      <p:ext uri="{BB962C8B-B14F-4D97-AF65-F5344CB8AC3E}">
        <p14:creationId xmlns:p14="http://schemas.microsoft.com/office/powerpoint/2010/main" val="240777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 planning an E-Enterprise integrated facility resource, we started with the facility information resources that exist already</a:t>
            </a:r>
            <a:endParaRPr lang="en-US" dirty="0"/>
          </a:p>
        </p:txBody>
      </p:sp>
      <p:sp>
        <p:nvSpPr>
          <p:cNvPr id="4" name="Slide Number Placeholder 3"/>
          <p:cNvSpPr>
            <a:spLocks noGrp="1"/>
          </p:cNvSpPr>
          <p:nvPr>
            <p:ph type="sldNum" sz="quarter" idx="10"/>
          </p:nvPr>
        </p:nvSpPr>
        <p:spPr/>
        <p:txBody>
          <a:bodyPr/>
          <a:lstStyle/>
          <a:p>
            <a:fld id="{DB6936DC-B9BB-4253-A1EC-F12F05E0E802}" type="slidenum">
              <a:rPr lang="en-US" smtClean="0"/>
              <a:t>8</a:t>
            </a:fld>
            <a:endParaRPr lang="en-US" dirty="0"/>
          </a:p>
        </p:txBody>
      </p:sp>
    </p:spTree>
    <p:extLst>
      <p:ext uri="{BB962C8B-B14F-4D97-AF65-F5344CB8AC3E}">
        <p14:creationId xmlns:p14="http://schemas.microsoft.com/office/powerpoint/2010/main" val="324876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439B5-44EA-4600-9B14-1670088970B9}" type="slidenum">
              <a:rPr lang="en-US" smtClean="0"/>
              <a:t>9</a:t>
            </a:fld>
            <a:endParaRPr lang="en-US" dirty="0"/>
          </a:p>
        </p:txBody>
      </p:sp>
    </p:spTree>
    <p:extLst>
      <p:ext uri="{BB962C8B-B14F-4D97-AF65-F5344CB8AC3E}">
        <p14:creationId xmlns:p14="http://schemas.microsoft.com/office/powerpoint/2010/main" val="338225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774970-B862-4555-A5C9-F1E347EDDFB0}"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18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BB882-E39A-4FAE-B608-9D4C575B9E67}"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0124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A38AF-E98C-49AC-842A-99C9CBD5F23F}"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32610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base">
              <a:spcBef>
                <a:spcPct val="0"/>
              </a:spcBef>
              <a:spcAft>
                <a:spcPct val="0"/>
              </a:spcAft>
              <a:defRPr/>
            </a:pPr>
            <a:fld id="{49F14C9F-4AB4-49F3-A94F-FB2778D367BE}" type="datetime1">
              <a:rPr lang="en-US" smtClean="0">
                <a:solidFill>
                  <a:prstClr val="black">
                    <a:tint val="75000"/>
                  </a:prstClr>
                </a:solidFill>
              </a:rPr>
              <a:t>10/16/2018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EB7F0452-0DE8-48ED-BEA3-0ED3EFE8BB9C}"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
        <p:nvSpPr>
          <p:cNvPr id="6" name="Content Placeholder 2"/>
          <p:cNvSpPr>
            <a:spLocks noGrp="1"/>
          </p:cNvSpPr>
          <p:nvPr>
            <p:ph idx="1"/>
          </p:nvPr>
        </p:nvSpPr>
        <p:spPr>
          <a:xfrm>
            <a:off x="609600" y="16002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591672" y="0"/>
            <a:ext cx="10203321" cy="1143000"/>
          </a:xfrm>
        </p:spPr>
        <p:txBody>
          <a:bodyPr anchor="t" anchorCtr="0"/>
          <a:lstStyle>
            <a:lvl1pPr algn="l">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3053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EBC30E-4475-4730-8677-9AE2FAB62D71}"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12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37801"/>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64EC6-F702-46B4-9ED9-4B85CBEADC0B}"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89399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4145CF-10B4-41A2-A2BE-A7AA4DD655CE}"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755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327043"/>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8C9BC-0197-4858-87AA-B7EBD219D0FC}" type="datetime1">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02883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337802"/>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52FA8-CFCE-414B-8F75-ACC4B3A8065C}" type="datetime1">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3108030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3780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D15AD8-8481-4AD1-B988-75CA01E234A7}" type="datetime1">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88010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FDEAE5-16A0-4146-BE05-0AE255B7B479}" type="datetime1">
              <a:rPr lang="en-US" smtClean="0"/>
              <a:t>10/16/2018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930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F06FB-24C3-47AA-B74A-76660ED49C99}"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3621684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90910B-2ABD-467F-A10D-A5D105E1B40F}" type="datetime1">
              <a:rPr lang="en-US" smtClean="0"/>
              <a:t>10/16/2018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FE0A84-F202-4CCA-9EFD-E04BBD470AC6}" type="slidenum">
              <a:rPr lang="en-US" smtClean="0"/>
              <a:t>‹#›</a:t>
            </a:fld>
            <a:endParaRPr lang="en-US" dirty="0"/>
          </a:p>
        </p:txBody>
      </p:sp>
    </p:spTree>
    <p:extLst>
      <p:ext uri="{BB962C8B-B14F-4D97-AF65-F5344CB8AC3E}">
        <p14:creationId xmlns:p14="http://schemas.microsoft.com/office/powerpoint/2010/main" val="49129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56897-F55C-4DC8-BE57-4893B4E76660}" type="datetime1">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273684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A256E-7287-4E40-8FC9-C6952E55B9BF}"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56700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8095A-21E2-4734-BEEF-B54212EEBD59}"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47624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96A03-89DF-45BD-B975-B9B208131D2E}" type="datetime1">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0A84-F202-4CCA-9EFD-E04BBD470AC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13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68931-531C-48C9-A2DB-388B427FAC50}" type="datetime1">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4247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1FF38-BD7C-4D74-8AE7-07686F347F5B}" type="datetime1">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4907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8FF7FE-E058-4039-B84E-98ADCBFD6D36}" type="datetime1">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72312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D886550-591A-4C10-930C-A6CF1C3A4697}" type="datetime1">
              <a:rPr lang="en-US" smtClean="0"/>
              <a:t>10/16/2018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24246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12B422-D171-4656-87FE-549AB14688B0}" type="datetime1">
              <a:rPr lang="en-US" smtClean="0"/>
              <a:t>10/16/2018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FE0A84-F202-4CCA-9EFD-E04BBD470AC6}" type="slidenum">
              <a:rPr lang="en-US" smtClean="0"/>
              <a:t>‹#›</a:t>
            </a:fld>
            <a:endParaRPr lang="en-US" dirty="0"/>
          </a:p>
        </p:txBody>
      </p:sp>
    </p:spTree>
    <p:extLst>
      <p:ext uri="{BB962C8B-B14F-4D97-AF65-F5344CB8AC3E}">
        <p14:creationId xmlns:p14="http://schemas.microsoft.com/office/powerpoint/2010/main" val="103604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65A102-F944-4C55-B922-37292E34663F}" type="datetime1">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0A84-F202-4CCA-9EFD-E04BBD470AC6}" type="slidenum">
              <a:rPr lang="en-US" smtClean="0"/>
              <a:t>‹#›</a:t>
            </a:fld>
            <a:endParaRPr lang="en-US" dirty="0"/>
          </a:p>
        </p:txBody>
      </p:sp>
    </p:spTree>
    <p:extLst>
      <p:ext uri="{BB962C8B-B14F-4D97-AF65-F5344CB8AC3E}">
        <p14:creationId xmlns:p14="http://schemas.microsoft.com/office/powerpoint/2010/main" val="191105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B74FD6-0510-4298-A024-5EBC26233AC5}" type="datetime1">
              <a:rPr lang="en-US" smtClean="0"/>
              <a:t>10/16/2018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FE0A84-F202-4CCA-9EFD-E04BBD470AC6}"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09306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3433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968D02-2114-4B00-833E-A531B0B3050B}" type="datetime1">
              <a:rPr lang="en-US" smtClean="0"/>
              <a:t>10/16/2018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FE0A84-F202-4CCA-9EFD-E04BBD470AC6}"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39712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Gamas.julia@epa.gov" TargetMode="External"/><Relationship Id="rId3" Type="http://schemas.openxmlformats.org/officeDocument/2006/relationships/hyperlink" Target="mailto:Smiley.susan@epa.gov" TargetMode="External"/><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ben.way@deq.ok.gov" TargetMode="External"/><Relationship Id="rId5" Type="http://schemas.openxmlformats.org/officeDocument/2006/relationships/hyperlink" Target="mailto:Joshua.kalfas@deq.ok.gov" TargetMode="External"/><Relationship Id="rId10" Type="http://schemas.openxmlformats.org/officeDocument/2006/relationships/hyperlink" Target="mailto:mark.wert@state.ma.us" TargetMode="External"/><Relationship Id="rId4" Type="http://schemas.openxmlformats.org/officeDocument/2006/relationships/hyperlink" Target="mailto:evans.ron@epa.gov" TargetMode="External"/><Relationship Id="rId9" Type="http://schemas.openxmlformats.org/officeDocument/2006/relationships/hyperlink" Target="mailto:tammy.manning@ncdnr.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epa.sharepoint.com/:w:/r/sites/OCFO_Work/E_Enterprise/_layouts/15/Doc.aspx?sourcedoc=%7bDD7E4921-2204-4AF7-A3D9-BC6709F574CC%7d&amp;file=20150714%20ROI%20Results%20-%20CAER%20Final.docx&amp;action=default&amp;mobileredirect=true"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256" y="2345546"/>
            <a:ext cx="11811989" cy="1451283"/>
          </a:xfrm>
        </p:spPr>
        <p:txBody>
          <a:bodyPr>
            <a:noAutofit/>
          </a:bodyPr>
          <a:lstStyle/>
          <a:p>
            <a:r>
              <a:rPr lang="en-US" sz="6000" dirty="0"/>
              <a:t>Integrating Facility Information Shared Services: Handle with CAER</a:t>
            </a:r>
          </a:p>
        </p:txBody>
      </p:sp>
      <p:sp>
        <p:nvSpPr>
          <p:cNvPr id="3" name="Subtitle 2"/>
          <p:cNvSpPr>
            <a:spLocks noGrp="1"/>
          </p:cNvSpPr>
          <p:nvPr>
            <p:ph type="subTitle" idx="1"/>
          </p:nvPr>
        </p:nvSpPr>
        <p:spPr>
          <a:xfrm>
            <a:off x="882336" y="4063734"/>
            <a:ext cx="10058400" cy="1765298"/>
          </a:xfrm>
        </p:spPr>
        <p:txBody>
          <a:bodyPr>
            <a:normAutofit fontScale="25000" lnSpcReduction="20000"/>
          </a:bodyPr>
          <a:lstStyle/>
          <a:p>
            <a:endParaRPr lang="en-US" dirty="0"/>
          </a:p>
          <a:p>
            <a:r>
              <a:rPr lang="en-US" sz="6200" dirty="0"/>
              <a:t>Ben Way, Wyoming Department of Environmental Quality</a:t>
            </a:r>
          </a:p>
          <a:p>
            <a:r>
              <a:rPr lang="en-US" sz="6200" dirty="0"/>
              <a:t>Joshua </a:t>
            </a:r>
            <a:r>
              <a:rPr lang="en-US" sz="6200" dirty="0" err="1"/>
              <a:t>kalfas</a:t>
            </a:r>
            <a:r>
              <a:rPr lang="en-US" sz="6200" dirty="0"/>
              <a:t>, Oklahoma Department of environmental Quality</a:t>
            </a:r>
          </a:p>
          <a:p>
            <a:r>
              <a:rPr lang="en-US" sz="6200" dirty="0"/>
              <a:t>Ron Evans, US </a:t>
            </a:r>
            <a:r>
              <a:rPr lang="en-US" sz="6200" dirty="0" err="1"/>
              <a:t>EpA</a:t>
            </a:r>
            <a:r>
              <a:rPr lang="en-US" sz="6200" dirty="0"/>
              <a:t>, Office of Air and Radiation</a:t>
            </a:r>
          </a:p>
          <a:p>
            <a:r>
              <a:rPr lang="en-US" sz="6200" dirty="0"/>
              <a:t>Susan Joan Smiley Baker, US EPA, Office of Environmental Information</a:t>
            </a:r>
          </a:p>
          <a:p>
            <a:endParaRPr lang="en-US" sz="6200" dirty="0"/>
          </a:p>
          <a:p>
            <a:r>
              <a:rPr lang="en-US" sz="6200" dirty="0"/>
              <a:t>October 24,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239" y="-1"/>
            <a:ext cx="4556761" cy="1686757"/>
          </a:xfrm>
          <a:prstGeom prst="rect">
            <a:avLst/>
          </a:prstGeom>
        </p:spPr>
      </p:pic>
    </p:spTree>
    <p:extLst>
      <p:ext uri="{BB962C8B-B14F-4D97-AF65-F5344CB8AC3E}">
        <p14:creationId xmlns:p14="http://schemas.microsoft.com/office/powerpoint/2010/main" val="75031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900" y="85056"/>
            <a:ext cx="12497741" cy="1107400"/>
          </a:xfrm>
        </p:spPr>
        <p:txBody>
          <a:bodyPr>
            <a:noAutofit/>
          </a:bodyPr>
          <a:lstStyle/>
          <a:p>
            <a:r>
              <a:rPr lang="en-GB" dirty="0"/>
              <a:t>A FRS Registry Record is Comprised of: </a:t>
            </a:r>
            <a:endParaRPr lang="en-GB" dirty="0">
              <a:solidFill>
                <a:schemeClr val="tx1"/>
              </a:solidFill>
            </a:endParaRPr>
          </a:p>
        </p:txBody>
      </p:sp>
      <p:grpSp>
        <p:nvGrpSpPr>
          <p:cNvPr id="30" name="Group 29"/>
          <p:cNvGrpSpPr/>
          <p:nvPr/>
        </p:nvGrpSpPr>
        <p:grpSpPr>
          <a:xfrm>
            <a:off x="635832" y="1508590"/>
            <a:ext cx="11294911" cy="4951195"/>
            <a:chOff x="838200" y="95320"/>
            <a:chExt cx="11267052" cy="6643319"/>
          </a:xfrm>
        </p:grpSpPr>
        <p:grpSp>
          <p:nvGrpSpPr>
            <p:cNvPr id="21" name="Group 20"/>
            <p:cNvGrpSpPr/>
            <p:nvPr/>
          </p:nvGrpSpPr>
          <p:grpSpPr>
            <a:xfrm>
              <a:off x="838200" y="95320"/>
              <a:ext cx="10091100" cy="6195587"/>
              <a:chOff x="298174" y="109330"/>
              <a:chExt cx="9861826" cy="6029003"/>
            </a:xfrm>
          </p:grpSpPr>
          <p:graphicFrame>
            <p:nvGraphicFramePr>
              <p:cNvPr id="22" name="Diagram 21"/>
              <p:cNvGraphicFramePr/>
              <p:nvPr>
                <p:extLst/>
              </p:nvPr>
            </p:nvGraphicFramePr>
            <p:xfrm>
              <a:off x="2032000" y="109330"/>
              <a:ext cx="8128000" cy="602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Left Arrow 22"/>
              <p:cNvSpPr/>
              <p:nvPr/>
            </p:nvSpPr>
            <p:spPr>
              <a:xfrm>
                <a:off x="8219661" y="5143499"/>
                <a:ext cx="1053548" cy="566530"/>
              </a:xfrm>
              <a:prstGeom prst="leftArrow">
                <a:avLst/>
              </a:prstGeom>
              <a:solidFill>
                <a:schemeClr val="accent1">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 name="TextBox 23"/>
              <p:cNvSpPr txBox="1"/>
              <p:nvPr/>
            </p:nvSpPr>
            <p:spPr>
              <a:xfrm>
                <a:off x="298174" y="1870230"/>
                <a:ext cx="3612029" cy="1085020"/>
              </a:xfrm>
              <a:prstGeom prst="rect">
                <a:avLst/>
              </a:prstGeom>
              <a:noFill/>
            </p:spPr>
            <p:txBody>
              <a:bodyPr wrap="square" rtlCol="0">
                <a:spAutoFit/>
              </a:bodyPr>
              <a:lstStyle/>
              <a:p>
                <a:r>
                  <a:rPr lang="en-GB" sz="1600" dirty="0"/>
                  <a:t>EPA program facility records and partner program facility records are stored in the </a:t>
                </a:r>
                <a:r>
                  <a:rPr lang="en-GB" sz="1600" i="1" dirty="0"/>
                  <a:t>FRS Program Facility</a:t>
                </a:r>
                <a:r>
                  <a:rPr lang="en-GB" sz="1600" dirty="0"/>
                  <a:t> tables. </a:t>
                </a:r>
              </a:p>
            </p:txBody>
          </p:sp>
          <p:sp>
            <p:nvSpPr>
              <p:cNvPr id="25" name="TextBox 24"/>
              <p:cNvSpPr txBox="1"/>
              <p:nvPr/>
            </p:nvSpPr>
            <p:spPr>
              <a:xfrm>
                <a:off x="367750" y="5072269"/>
                <a:ext cx="3309731" cy="763531"/>
              </a:xfrm>
              <a:prstGeom prst="rect">
                <a:avLst/>
              </a:prstGeom>
              <a:noFill/>
            </p:spPr>
            <p:txBody>
              <a:bodyPr wrap="square" rtlCol="0">
                <a:spAutoFit/>
              </a:bodyPr>
              <a:lstStyle/>
              <a:p>
                <a:r>
                  <a:rPr lang="en-GB" sz="1600" dirty="0"/>
                  <a:t>FRS registry records are stored in the </a:t>
                </a:r>
                <a:r>
                  <a:rPr lang="en-GB" sz="1600" i="1" dirty="0"/>
                  <a:t>FRS Registry</a:t>
                </a:r>
                <a:r>
                  <a:rPr lang="en-GB" sz="1600" dirty="0"/>
                  <a:t> tables. </a:t>
                </a:r>
              </a:p>
            </p:txBody>
          </p:sp>
          <p:sp>
            <p:nvSpPr>
              <p:cNvPr id="26" name="Can 25"/>
              <p:cNvSpPr/>
              <p:nvPr/>
            </p:nvSpPr>
            <p:spPr>
              <a:xfrm>
                <a:off x="298174" y="1401417"/>
                <a:ext cx="3379305" cy="187849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Can 26"/>
              <p:cNvSpPr/>
              <p:nvPr/>
            </p:nvSpPr>
            <p:spPr>
              <a:xfrm>
                <a:off x="367749" y="4527273"/>
                <a:ext cx="3150703" cy="1540566"/>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8" name="TextBox 27"/>
              <p:cNvSpPr txBox="1"/>
              <p:nvPr/>
            </p:nvSpPr>
            <p:spPr>
              <a:xfrm>
                <a:off x="7414591" y="3080298"/>
                <a:ext cx="1858618" cy="1085020"/>
              </a:xfrm>
              <a:prstGeom prst="rect">
                <a:avLst/>
              </a:prstGeom>
              <a:noFill/>
            </p:spPr>
            <p:txBody>
              <a:bodyPr wrap="square" rtlCol="0">
                <a:spAutoFit/>
              </a:bodyPr>
              <a:lstStyle/>
              <a:p>
                <a:r>
                  <a:rPr lang="en-GB" sz="1600" dirty="0"/>
                  <a:t>FRS business logic populates the FRS Registry record</a:t>
                </a:r>
              </a:p>
            </p:txBody>
          </p:sp>
        </p:grpSp>
        <p:sp>
          <p:nvSpPr>
            <p:cNvPr id="29" name="Oval 28"/>
            <p:cNvSpPr/>
            <p:nvPr/>
          </p:nvSpPr>
          <p:spPr>
            <a:xfrm>
              <a:off x="10113424" y="4404473"/>
              <a:ext cx="1991828" cy="233416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Data Steward Edits in</a:t>
              </a:r>
            </a:p>
            <a:p>
              <a:pPr algn="ctr"/>
              <a:r>
                <a:rPr lang="en-GB" sz="1600" dirty="0">
                  <a:solidFill>
                    <a:schemeClr val="tx1"/>
                  </a:solidFill>
                </a:rPr>
                <a:t>Facility Linkage Application (FLA)</a:t>
              </a:r>
            </a:p>
          </p:txBody>
        </p:sp>
      </p:grpSp>
      <p:sp>
        <p:nvSpPr>
          <p:cNvPr id="18" name="TextBox 17">
            <a:extLst>
              <a:ext uri="{FF2B5EF4-FFF2-40B4-BE49-F238E27FC236}">
                <a16:creationId xmlns:a16="http://schemas.microsoft.com/office/drawing/2014/main" id="{83AC1290-A605-4381-B8A9-97B584872141}"/>
              </a:ext>
            </a:extLst>
          </p:cNvPr>
          <p:cNvSpPr txBox="1"/>
          <p:nvPr/>
        </p:nvSpPr>
        <p:spPr>
          <a:xfrm>
            <a:off x="11588733" y="6417309"/>
            <a:ext cx="684019"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59431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78985"/>
            <a:ext cx="10058400" cy="646651"/>
          </a:xfrm>
        </p:spPr>
        <p:txBody>
          <a:bodyPr>
            <a:noAutofit/>
          </a:bodyPr>
          <a:lstStyle/>
          <a:p>
            <a:r>
              <a:rPr lang="en-GB" dirty="0"/>
              <a:t>Integrated Facility Phase II Pilot</a:t>
            </a:r>
          </a:p>
        </p:txBody>
      </p:sp>
      <p:sp>
        <p:nvSpPr>
          <p:cNvPr id="3" name="Content Placeholder 2"/>
          <p:cNvSpPr>
            <a:spLocks noGrp="1"/>
          </p:cNvSpPr>
          <p:nvPr>
            <p:ph idx="1"/>
          </p:nvPr>
        </p:nvSpPr>
        <p:spPr>
          <a:xfrm>
            <a:off x="259805" y="1105549"/>
            <a:ext cx="11424195" cy="5354236"/>
          </a:xfrm>
        </p:spPr>
        <p:txBody>
          <a:bodyPr>
            <a:normAutofit fontScale="47500" lnSpcReduction="20000"/>
          </a:bodyPr>
          <a:lstStyle/>
          <a:p>
            <a:pPr marL="657225" lvl="1" indent="-457200">
              <a:lnSpc>
                <a:spcPct val="100000"/>
              </a:lnSpc>
              <a:buFont typeface="Wingdings" panose="05000000000000000000" pitchFamily="2" charset="2"/>
              <a:buChar char="q"/>
            </a:pPr>
            <a:r>
              <a:rPr lang="en-GB" sz="5800" dirty="0"/>
              <a:t>Partnership with Rhode Island Department of Environmental Management (RIDEM</a:t>
            </a:r>
            <a:r>
              <a:rPr lang="en-GB" sz="5800" dirty="0" smtClean="0"/>
              <a:t>).</a:t>
            </a:r>
            <a:endParaRPr lang="en-GB" sz="5800" dirty="0"/>
          </a:p>
          <a:p>
            <a:pPr marL="200025" lvl="1" indent="0">
              <a:lnSpc>
                <a:spcPct val="100000"/>
              </a:lnSpc>
              <a:buNone/>
            </a:pPr>
            <a:endParaRPr lang="en-GB" sz="5800" dirty="0"/>
          </a:p>
          <a:p>
            <a:pPr marL="657225" lvl="1" indent="-457200">
              <a:lnSpc>
                <a:spcPct val="100000"/>
              </a:lnSpc>
              <a:buFont typeface="Wingdings" panose="05000000000000000000" pitchFamily="2" charset="2"/>
              <a:buChar char="q"/>
            </a:pPr>
            <a:r>
              <a:rPr lang="en-GB" sz="5800" dirty="0"/>
              <a:t>Developed APIs to exchange facility data in real-time between FRS and RIDEM’s integrated facility system, </a:t>
            </a:r>
            <a:r>
              <a:rPr lang="en-GB" sz="5800" dirty="0" smtClean="0"/>
              <a:t>PLOVER.</a:t>
            </a:r>
            <a:endParaRPr lang="en-GB" sz="5800" dirty="0"/>
          </a:p>
          <a:p>
            <a:pPr marL="200025" lvl="1" indent="0">
              <a:lnSpc>
                <a:spcPct val="100000"/>
              </a:lnSpc>
              <a:buNone/>
            </a:pPr>
            <a:endParaRPr lang="en-GB" sz="5800" dirty="0"/>
          </a:p>
          <a:p>
            <a:pPr marL="657225" lvl="1" indent="-457200">
              <a:buFont typeface="Wingdings" panose="05000000000000000000" pitchFamily="2" charset="2"/>
              <a:buChar char="q"/>
            </a:pPr>
            <a:r>
              <a:rPr lang="en-US" sz="5800" dirty="0"/>
              <a:t>Updated FRS business logic to incorporate RIDEM data, promoting </a:t>
            </a:r>
            <a:r>
              <a:rPr lang="en-US" sz="5800" dirty="0">
                <a:solidFill>
                  <a:schemeClr val="tx1"/>
                </a:solidFill>
              </a:rPr>
              <a:t>PLOVER</a:t>
            </a:r>
            <a:r>
              <a:rPr lang="en-US" sz="5800" dirty="0"/>
              <a:t> facility data to the registry level opposed to individual program </a:t>
            </a:r>
            <a:r>
              <a:rPr lang="en-US" sz="5800" dirty="0" smtClean="0"/>
              <a:t>level.</a:t>
            </a:r>
            <a:endParaRPr lang="en-GB" sz="5800" dirty="0"/>
          </a:p>
          <a:p>
            <a:pPr marL="200025" lvl="1" indent="0">
              <a:lnSpc>
                <a:spcPct val="100000"/>
              </a:lnSpc>
              <a:buNone/>
            </a:pPr>
            <a:endParaRPr lang="en-GB" sz="5800" dirty="0"/>
          </a:p>
          <a:p>
            <a:pPr marL="657225" lvl="1" indent="-457200">
              <a:buFont typeface="Wingdings" panose="05000000000000000000" pitchFamily="2" charset="2"/>
              <a:buChar char="q"/>
            </a:pPr>
            <a:r>
              <a:rPr lang="en-GB" sz="5800" dirty="0"/>
              <a:t>Enabled FRS and RIDEM to benefit from more timely and accurate facility </a:t>
            </a:r>
            <a:r>
              <a:rPr lang="en-GB" sz="5800" dirty="0" smtClean="0"/>
              <a:t>information.</a:t>
            </a:r>
            <a:endParaRPr lang="en-GB" sz="5800" dirty="0"/>
          </a:p>
          <a:p>
            <a:pPr marL="200025" lvl="1" indent="0">
              <a:buNone/>
            </a:pPr>
            <a:endParaRPr lang="en-GB" sz="5800" dirty="0"/>
          </a:p>
          <a:p>
            <a:pPr marL="657225" lvl="1" indent="-457200">
              <a:buFont typeface="Wingdings" panose="05000000000000000000" pitchFamily="2" charset="2"/>
              <a:buChar char="q"/>
            </a:pPr>
            <a:r>
              <a:rPr lang="en-GB" sz="5800" dirty="0"/>
              <a:t>Developed a query service to add FRS facilities to the result of a search in a state system (if user requests EPA facilities to be included</a:t>
            </a:r>
            <a:r>
              <a:rPr lang="en-GB" sz="5800" dirty="0" smtClean="0"/>
              <a:t>).</a:t>
            </a:r>
            <a:endParaRPr lang="en-GB" sz="5800" dirty="0"/>
          </a:p>
          <a:p>
            <a:pPr marL="231775" indent="-231775">
              <a:buFont typeface="Arial" panose="020B0604020202020204" pitchFamily="34" charset="0"/>
              <a:buChar char="•"/>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6" name="TextBox 5">
            <a:extLst>
              <a:ext uri="{FF2B5EF4-FFF2-40B4-BE49-F238E27FC236}">
                <a16:creationId xmlns:a16="http://schemas.microsoft.com/office/drawing/2014/main" id="{3C605F41-95B1-4228-8F0A-976F3931324F}"/>
              </a:ext>
            </a:extLst>
          </p:cNvPr>
          <p:cNvSpPr txBox="1"/>
          <p:nvPr/>
        </p:nvSpPr>
        <p:spPr>
          <a:xfrm>
            <a:off x="11155680" y="6246421"/>
            <a:ext cx="684019"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58463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63929" y="1729096"/>
            <a:ext cx="7197967" cy="4866165"/>
          </a:xfrm>
          <a:prstGeom prst="rect">
            <a:avLst/>
          </a:prstGeom>
          <a:ln>
            <a:noFill/>
          </a:ln>
        </p:spPr>
      </p:pic>
      <p:sp>
        <p:nvSpPr>
          <p:cNvPr id="2" name="Rectangle 1">
            <a:extLst>
              <a:ext uri="{FF2B5EF4-FFF2-40B4-BE49-F238E27FC236}">
                <a16:creationId xmlns:a16="http://schemas.microsoft.com/office/drawing/2014/main" id="{27BB10C6-CAC8-4248-A562-0F2C53B7978D}"/>
              </a:ext>
            </a:extLst>
          </p:cNvPr>
          <p:cNvSpPr/>
          <p:nvPr/>
        </p:nvSpPr>
        <p:spPr>
          <a:xfrm>
            <a:off x="333828" y="159436"/>
            <a:ext cx="11858171" cy="1569660"/>
          </a:xfrm>
          <a:prstGeom prst="rect">
            <a:avLst/>
          </a:prstGeom>
        </p:spPr>
        <p:txBody>
          <a:bodyPr wrap="square">
            <a:spAutoFit/>
          </a:bodyPr>
          <a:lstStyle/>
          <a:p>
            <a:r>
              <a:rPr lang="en-US" sz="4800" dirty="0">
                <a:latin typeface="+mj-lt"/>
              </a:rPr>
              <a:t>SLT Submit Service Promotes SLT Record to Registry Record</a:t>
            </a:r>
          </a:p>
        </p:txBody>
      </p:sp>
      <p:sp>
        <p:nvSpPr>
          <p:cNvPr id="5" name="TextBox 4">
            <a:extLst>
              <a:ext uri="{FF2B5EF4-FFF2-40B4-BE49-F238E27FC236}">
                <a16:creationId xmlns:a16="http://schemas.microsoft.com/office/drawing/2014/main" id="{E264DBB4-2DA5-4547-B0B4-4843A1B78588}"/>
              </a:ext>
            </a:extLst>
          </p:cNvPr>
          <p:cNvSpPr txBox="1"/>
          <p:nvPr/>
        </p:nvSpPr>
        <p:spPr>
          <a:xfrm>
            <a:off x="11155680" y="6246421"/>
            <a:ext cx="684019"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91963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3680" y="107945"/>
            <a:ext cx="10058400" cy="1450757"/>
          </a:xfrm>
        </p:spPr>
        <p:txBody>
          <a:bodyPr>
            <a:normAutofit/>
          </a:bodyPr>
          <a:lstStyle/>
          <a:p>
            <a:r>
              <a:rPr lang="en-GB" dirty="0"/>
              <a:t>Implementing Pilot Services Changes: How FRS Facility Attributes are Populated</a:t>
            </a:r>
          </a:p>
        </p:txBody>
      </p:sp>
      <p:sp>
        <p:nvSpPr>
          <p:cNvPr id="4" name="Slide Number Placeholder 3"/>
          <p:cNvSpPr>
            <a:spLocks noGrp="1"/>
          </p:cNvSpPr>
          <p:nvPr>
            <p:ph type="sldNum" sz="quarter" idx="12"/>
          </p:nvPr>
        </p:nvSpPr>
        <p:spPr/>
        <p:txBody>
          <a:bodyPr/>
          <a:lstStyle/>
          <a:p>
            <a:fld id="{B9FE0A84-F202-4CCA-9EFD-E04BBD470AC6}" type="slidenum">
              <a:rPr lang="en-US" smtClean="0"/>
              <a:t>13</a:t>
            </a:fld>
            <a:endParaRPr lang="en-US" dirty="0"/>
          </a:p>
        </p:txBody>
      </p:sp>
      <p:graphicFrame>
        <p:nvGraphicFramePr>
          <p:cNvPr id="8" name="Content Placeholder 7"/>
          <p:cNvGraphicFramePr>
            <a:graphicFrameLocks noGrp="1"/>
          </p:cNvGraphicFramePr>
          <p:nvPr>
            <p:ph sz="half" idx="1"/>
            <p:extLst/>
          </p:nvPr>
        </p:nvGraphicFramePr>
        <p:xfrm>
          <a:off x="221941" y="1740024"/>
          <a:ext cx="5149049" cy="4253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4"/>
          <p:cNvGraphicFramePr>
            <a:graphicFrameLocks/>
          </p:cNvGraphicFramePr>
          <p:nvPr>
            <p:extLst/>
          </p:nvPr>
        </p:nvGraphicFramePr>
        <p:xfrm>
          <a:off x="5529458" y="1731973"/>
          <a:ext cx="6157552" cy="42355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233989" y="5275318"/>
            <a:ext cx="4950570" cy="738664"/>
          </a:xfrm>
          <a:prstGeom prst="rect">
            <a:avLst/>
          </a:prstGeom>
          <a:noFill/>
        </p:spPr>
        <p:txBody>
          <a:bodyPr wrap="square" rtlCol="0">
            <a:spAutoFit/>
          </a:bodyPr>
          <a:lstStyle/>
          <a:p>
            <a:endParaRPr lang="en-GB" sz="1400" dirty="0"/>
          </a:p>
          <a:p>
            <a:pPr algn="ctr"/>
            <a:r>
              <a:rPr lang="en-GB" sz="1400" dirty="0"/>
              <a:t>Partner Record attached to FRS Record but not used to populate attributes in FRS Facility Record</a:t>
            </a:r>
          </a:p>
        </p:txBody>
      </p:sp>
      <p:sp>
        <p:nvSpPr>
          <p:cNvPr id="11" name="TextBox 10"/>
          <p:cNvSpPr txBox="1"/>
          <p:nvPr/>
        </p:nvSpPr>
        <p:spPr>
          <a:xfrm>
            <a:off x="5653006" y="5505147"/>
            <a:ext cx="5842307" cy="523220"/>
          </a:xfrm>
          <a:prstGeom prst="rect">
            <a:avLst/>
          </a:prstGeom>
          <a:noFill/>
        </p:spPr>
        <p:txBody>
          <a:bodyPr wrap="square" rtlCol="0">
            <a:spAutoFit/>
          </a:bodyPr>
          <a:lstStyle/>
          <a:p>
            <a:pPr algn="ctr"/>
            <a:r>
              <a:rPr lang="en-GB" sz="1400" dirty="0"/>
              <a:t>Partner Record attached to FRS AND used to populate attributes in FRS Facility Record</a:t>
            </a:r>
          </a:p>
        </p:txBody>
      </p:sp>
      <p:sp>
        <p:nvSpPr>
          <p:cNvPr id="2" name="Oval 1"/>
          <p:cNvSpPr/>
          <p:nvPr/>
        </p:nvSpPr>
        <p:spPr>
          <a:xfrm>
            <a:off x="2093059" y="2781709"/>
            <a:ext cx="1740024" cy="3445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093059" y="4695822"/>
            <a:ext cx="1740024" cy="428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H="1">
            <a:off x="3471169" y="3015248"/>
            <a:ext cx="90256" cy="1669002"/>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34591" y="3810612"/>
            <a:ext cx="305077" cy="136874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85434" y="1833699"/>
            <a:ext cx="1947649" cy="646331"/>
          </a:xfrm>
          <a:prstGeom prst="rect">
            <a:avLst/>
          </a:prstGeom>
          <a:noFill/>
        </p:spPr>
        <p:txBody>
          <a:bodyPr wrap="none" rtlCol="0">
            <a:spAutoFit/>
          </a:bodyPr>
          <a:lstStyle/>
          <a:p>
            <a:r>
              <a:rPr lang="en-GB" dirty="0"/>
              <a:t>Pre-Pilot Approach</a:t>
            </a:r>
          </a:p>
          <a:p>
            <a:endParaRPr lang="en-GB" dirty="0"/>
          </a:p>
        </p:txBody>
      </p:sp>
      <p:sp>
        <p:nvSpPr>
          <p:cNvPr id="17" name="Oval 16"/>
          <p:cNvSpPr/>
          <p:nvPr/>
        </p:nvSpPr>
        <p:spPr>
          <a:xfrm>
            <a:off x="1989246" y="3132034"/>
            <a:ext cx="1740024" cy="578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38116" y="4824305"/>
            <a:ext cx="1851129" cy="586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181178" y="1845653"/>
            <a:ext cx="970137" cy="646331"/>
          </a:xfrm>
          <a:prstGeom prst="rect">
            <a:avLst/>
          </a:prstGeom>
          <a:noFill/>
        </p:spPr>
        <p:txBody>
          <a:bodyPr wrap="none" rtlCol="0">
            <a:spAutoFit/>
          </a:bodyPr>
          <a:lstStyle/>
          <a:p>
            <a:r>
              <a:rPr lang="en-GB" dirty="0"/>
              <a:t>Pilot API</a:t>
            </a:r>
          </a:p>
          <a:p>
            <a:endParaRPr lang="en-GB" dirty="0"/>
          </a:p>
        </p:txBody>
      </p:sp>
      <p:sp>
        <p:nvSpPr>
          <p:cNvPr id="20" name="Oval 19"/>
          <p:cNvSpPr/>
          <p:nvPr/>
        </p:nvSpPr>
        <p:spPr>
          <a:xfrm>
            <a:off x="7411290" y="2730988"/>
            <a:ext cx="2489167" cy="854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a:stCxn id="20" idx="6"/>
          </p:cNvCxnSpPr>
          <p:nvPr/>
        </p:nvCxnSpPr>
        <p:spPr>
          <a:xfrm>
            <a:off x="9900457" y="3158425"/>
            <a:ext cx="859279" cy="765505"/>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392490" y="4367790"/>
            <a:ext cx="2489167" cy="10426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22" name="TextBox 21">
            <a:extLst>
              <a:ext uri="{FF2B5EF4-FFF2-40B4-BE49-F238E27FC236}">
                <a16:creationId xmlns:a16="http://schemas.microsoft.com/office/drawing/2014/main" id="{6EB379C8-7195-48EA-9EA9-672699A923F1}"/>
              </a:ext>
            </a:extLst>
          </p:cNvPr>
          <p:cNvSpPr txBox="1"/>
          <p:nvPr/>
        </p:nvSpPr>
        <p:spPr>
          <a:xfrm>
            <a:off x="11155680" y="6246421"/>
            <a:ext cx="684019"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308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0" grpId="0"/>
      <p:bldP spid="11" grpId="0"/>
      <p:bldP spid="2" grpId="0" animBg="1"/>
      <p:bldP spid="12" grpId="0" animBg="1"/>
      <p:bldP spid="16" grpId="0"/>
      <p:bldP spid="17" grpId="0" animBg="1"/>
      <p:bldP spid="18" grpId="0" animBg="1"/>
      <p:bldP spid="19" grpId="0"/>
      <p:bldP spid="2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00" y="201908"/>
            <a:ext cx="10058400" cy="1450757"/>
          </a:xfrm>
        </p:spPr>
        <p:txBody>
          <a:bodyPr/>
          <a:lstStyle/>
          <a:p>
            <a:pPr algn="ctr"/>
            <a:r>
              <a:rPr lang="en-GB" dirty="0"/>
              <a:t>RIDEM Incorporated FRS Data Into Publicly-Available Site Search</a:t>
            </a:r>
          </a:p>
        </p:txBody>
      </p:sp>
      <p:sp>
        <p:nvSpPr>
          <p:cNvPr id="3" name="Content Placeholder 2"/>
          <p:cNvSpPr>
            <a:spLocks noGrp="1"/>
          </p:cNvSpPr>
          <p:nvPr>
            <p:ph idx="1"/>
          </p:nvPr>
        </p:nvSpPr>
        <p:spPr>
          <a:xfrm>
            <a:off x="4370224" y="2011886"/>
            <a:ext cx="2645547" cy="3231473"/>
          </a:xfrm>
        </p:spPr>
        <p:txBody>
          <a:bodyPr>
            <a:normAutofit/>
          </a:bodyPr>
          <a:lstStyle/>
          <a:p>
            <a:r>
              <a:rPr lang="en-GB" dirty="0"/>
              <a:t>Users given the option to add matching EPA facility records. </a:t>
            </a:r>
          </a:p>
          <a:p>
            <a:endParaRPr lang="en-GB" dirty="0"/>
          </a:p>
          <a:p>
            <a:r>
              <a:rPr lang="en-GB" dirty="0"/>
              <a:t>If selected, results are displayed with “(EPA)” appended to the front of the name. </a:t>
            </a:r>
          </a:p>
        </p:txBody>
      </p:sp>
      <p:pic>
        <p:nvPicPr>
          <p:cNvPr id="6" name="Picture 5"/>
          <p:cNvPicPr/>
          <p:nvPr/>
        </p:nvPicPr>
        <p:blipFill>
          <a:blip r:embed="rId3"/>
          <a:stretch>
            <a:fillRect/>
          </a:stretch>
        </p:blipFill>
        <p:spPr>
          <a:xfrm>
            <a:off x="7015771" y="1646068"/>
            <a:ext cx="4872361" cy="4513402"/>
          </a:xfrm>
          <a:prstGeom prst="rect">
            <a:avLst/>
          </a:prstGeom>
          <a:effectLst>
            <a:outerShdw blurRad="50800" dist="38100" dir="2700000" algn="tl" rotWithShape="0">
              <a:prstClr val="black">
                <a:alpha val="40000"/>
              </a:prstClr>
            </a:outerShdw>
          </a:effectLst>
        </p:spPr>
      </p:pic>
      <p:pic>
        <p:nvPicPr>
          <p:cNvPr id="7" name="Picture 6"/>
          <p:cNvPicPr/>
          <p:nvPr/>
        </p:nvPicPr>
        <p:blipFill>
          <a:blip r:embed="rId4"/>
          <a:stretch>
            <a:fillRect/>
          </a:stretch>
        </p:blipFill>
        <p:spPr>
          <a:xfrm>
            <a:off x="283400" y="1731183"/>
            <a:ext cx="4031202" cy="434317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5" name="Oval 4"/>
          <p:cNvSpPr/>
          <p:nvPr/>
        </p:nvSpPr>
        <p:spPr>
          <a:xfrm>
            <a:off x="942900" y="4461951"/>
            <a:ext cx="2438400" cy="413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536701" y="4711130"/>
            <a:ext cx="458625" cy="171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Arrow: Slight curve">
            <a:extLst>
              <a:ext uri="{FF2B5EF4-FFF2-40B4-BE49-F238E27FC236}">
                <a16:creationId xmlns:a16="http://schemas.microsoft.com/office/drawing/2014/main" id="{60EF51EA-54C0-4E18-8F73-C2E9B5BC59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9029480">
            <a:off x="1636816" y="4992667"/>
            <a:ext cx="322613" cy="322613"/>
          </a:xfrm>
          <a:prstGeom prst="rect">
            <a:avLst/>
          </a:prstGeom>
        </p:spPr>
      </p:pic>
      <p:pic>
        <p:nvPicPr>
          <p:cNvPr id="12" name="Graphic 11" descr="Arrow: Slight curve">
            <a:extLst>
              <a:ext uri="{FF2B5EF4-FFF2-40B4-BE49-F238E27FC236}">
                <a16:creationId xmlns:a16="http://schemas.microsoft.com/office/drawing/2014/main" id="{1A1AA24B-15B0-4AF4-9F0E-625FB9930A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9029480">
            <a:off x="7970425" y="4623451"/>
            <a:ext cx="419101" cy="322613"/>
          </a:xfrm>
          <a:prstGeom prst="rect">
            <a:avLst/>
          </a:prstGeom>
        </p:spPr>
      </p:pic>
      <p:sp>
        <p:nvSpPr>
          <p:cNvPr id="13" name="Oval 12">
            <a:extLst>
              <a:ext uri="{FF2B5EF4-FFF2-40B4-BE49-F238E27FC236}">
                <a16:creationId xmlns:a16="http://schemas.microsoft.com/office/drawing/2014/main" id="{35429245-502E-4B00-AF01-4A9D9E921A42}"/>
              </a:ext>
            </a:extLst>
          </p:cNvPr>
          <p:cNvSpPr/>
          <p:nvPr/>
        </p:nvSpPr>
        <p:spPr>
          <a:xfrm>
            <a:off x="8347282" y="4227616"/>
            <a:ext cx="2209339" cy="612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Arrow: Slight curve">
            <a:extLst>
              <a:ext uri="{FF2B5EF4-FFF2-40B4-BE49-F238E27FC236}">
                <a16:creationId xmlns:a16="http://schemas.microsoft.com/office/drawing/2014/main" id="{8F7D86C3-4D4B-49AB-969E-68BB8DDD35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9029480">
            <a:off x="9451767" y="4605274"/>
            <a:ext cx="419101" cy="322613"/>
          </a:xfrm>
          <a:prstGeom prst="rect">
            <a:avLst/>
          </a:prstGeom>
        </p:spPr>
      </p:pic>
      <p:sp>
        <p:nvSpPr>
          <p:cNvPr id="15" name="TextBox 14">
            <a:extLst>
              <a:ext uri="{FF2B5EF4-FFF2-40B4-BE49-F238E27FC236}">
                <a16:creationId xmlns:a16="http://schemas.microsoft.com/office/drawing/2014/main" id="{1D18FDD7-1554-4041-9EB0-BC732CE29671}"/>
              </a:ext>
            </a:extLst>
          </p:cNvPr>
          <p:cNvSpPr txBox="1"/>
          <p:nvPr/>
        </p:nvSpPr>
        <p:spPr>
          <a:xfrm>
            <a:off x="11155680" y="6246421"/>
            <a:ext cx="684019"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30410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B108-E6CD-48B1-83FE-490B0CF76C74}"/>
              </a:ext>
            </a:extLst>
          </p:cNvPr>
          <p:cNvSpPr>
            <a:spLocks noGrp="1"/>
          </p:cNvSpPr>
          <p:nvPr>
            <p:ph type="title"/>
          </p:nvPr>
        </p:nvSpPr>
        <p:spPr>
          <a:xfrm>
            <a:off x="573024" y="161437"/>
            <a:ext cx="10582656" cy="1043250"/>
          </a:xfrm>
        </p:spPr>
        <p:txBody>
          <a:bodyPr/>
          <a:lstStyle/>
          <a:p>
            <a:r>
              <a:rPr lang="en-US" dirty="0"/>
              <a:t>Facility Services MVP in Phase II</a:t>
            </a:r>
          </a:p>
        </p:txBody>
      </p:sp>
      <p:sp>
        <p:nvSpPr>
          <p:cNvPr id="3" name="Content Placeholder 2">
            <a:extLst>
              <a:ext uri="{FF2B5EF4-FFF2-40B4-BE49-F238E27FC236}">
                <a16:creationId xmlns:a16="http://schemas.microsoft.com/office/drawing/2014/main" id="{5914DC2B-4473-47D7-A09B-9CA921B529AB}"/>
              </a:ext>
            </a:extLst>
          </p:cNvPr>
          <p:cNvSpPr>
            <a:spLocks noGrp="1"/>
          </p:cNvSpPr>
          <p:nvPr>
            <p:ph idx="1"/>
          </p:nvPr>
        </p:nvSpPr>
        <p:spPr>
          <a:xfrm>
            <a:off x="544048" y="1477660"/>
            <a:ext cx="10965833" cy="4953427"/>
          </a:xfrm>
        </p:spPr>
        <p:txBody>
          <a:bodyPr>
            <a:noAutofit/>
          </a:bodyPr>
          <a:lstStyle/>
          <a:p>
            <a:pPr>
              <a:buFont typeface="Wingdings" panose="05000000000000000000" pitchFamily="2" charset="2"/>
              <a:buChar char="q"/>
            </a:pPr>
            <a:r>
              <a:rPr lang="en-US" sz="3200" dirty="0"/>
              <a:t> Services tested were based on basic facility profile fields in FRS registry record</a:t>
            </a:r>
            <a:endParaRPr lang="en-US" dirty="0">
              <a:solidFill>
                <a:srgbClr val="FF0000"/>
              </a:solidFill>
              <a:highlight>
                <a:srgbClr val="FFFF00"/>
              </a:highlight>
            </a:endParaRPr>
          </a:p>
          <a:p>
            <a:pPr lvl="1">
              <a:buFont typeface="Wingdings" panose="05000000000000000000" pitchFamily="2" charset="2"/>
              <a:buChar char="§"/>
            </a:pPr>
            <a:r>
              <a:rPr lang="en-US" sz="3200" dirty="0"/>
              <a:t> </a:t>
            </a:r>
            <a:r>
              <a:rPr lang="en-US" sz="2800" dirty="0"/>
              <a:t>Fields documentation: https://ofmext.epa.gov/facilityiptwebservices/</a:t>
            </a:r>
          </a:p>
          <a:p>
            <a:pPr>
              <a:buFont typeface="Arial" panose="020B0604020202020204" pitchFamily="34" charset="0"/>
              <a:buChar char="•"/>
            </a:pPr>
            <a:endParaRPr lang="en-US" sz="1600" dirty="0"/>
          </a:p>
          <a:p>
            <a:pPr>
              <a:buFont typeface="Wingdings" panose="05000000000000000000" pitchFamily="2" charset="2"/>
              <a:buChar char="q"/>
            </a:pPr>
            <a:r>
              <a:rPr lang="en-US" sz="3200" dirty="0"/>
              <a:t> Expanding more fields in Phase III</a:t>
            </a:r>
          </a:p>
          <a:p>
            <a:pPr lvl="1">
              <a:buFont typeface="Wingdings" panose="05000000000000000000" pitchFamily="2" charset="2"/>
              <a:buChar char="§"/>
            </a:pPr>
            <a:r>
              <a:rPr lang="en-US" sz="3200" dirty="0"/>
              <a:t> </a:t>
            </a:r>
            <a:r>
              <a:rPr lang="en-US" sz="2800" dirty="0"/>
              <a:t>Geospatial, organizational, sub-facility</a:t>
            </a:r>
          </a:p>
          <a:p>
            <a:pPr marL="384048" lvl="2" indent="0">
              <a:buNone/>
            </a:pPr>
            <a:endParaRPr lang="en-US" sz="1800" dirty="0"/>
          </a:p>
          <a:p>
            <a:pPr>
              <a:buFont typeface="Wingdings" panose="05000000000000000000" pitchFamily="2" charset="2"/>
              <a:buChar char="q"/>
            </a:pPr>
            <a:r>
              <a:rPr lang="en-US" sz="3200" dirty="0"/>
              <a:t> Services need testing in other partner systems</a:t>
            </a:r>
          </a:p>
          <a:p>
            <a:pPr lvl="1">
              <a:buFont typeface="Wingdings" panose="05000000000000000000" pitchFamily="2" charset="2"/>
              <a:buChar char="§"/>
            </a:pPr>
            <a:r>
              <a:rPr lang="en-US" sz="3200" dirty="0"/>
              <a:t> </a:t>
            </a:r>
            <a:r>
              <a:rPr lang="en-US" sz="2800" dirty="0">
                <a:solidFill>
                  <a:srgbClr val="FF0000"/>
                </a:solidFill>
                <a:highlight>
                  <a:srgbClr val="FFFF00"/>
                </a:highlight>
              </a:rPr>
              <a:t>*****</a:t>
            </a:r>
            <a:r>
              <a:rPr lang="en-US" sz="2800" dirty="0">
                <a:highlight>
                  <a:srgbClr val="FFFF00"/>
                </a:highlight>
              </a:rPr>
              <a:t>Recruiting Phase III testing partners now</a:t>
            </a:r>
            <a:r>
              <a:rPr lang="en-US" sz="2800" dirty="0">
                <a:solidFill>
                  <a:srgbClr val="FF0000"/>
                </a:solidFill>
                <a:highlight>
                  <a:srgbClr val="FFFF00"/>
                </a:highlight>
              </a:rPr>
              <a:t>*****</a:t>
            </a:r>
          </a:p>
        </p:txBody>
      </p:sp>
      <p:sp>
        <p:nvSpPr>
          <p:cNvPr id="6" name="TextBox 5">
            <a:extLst>
              <a:ext uri="{FF2B5EF4-FFF2-40B4-BE49-F238E27FC236}">
                <a16:creationId xmlns:a16="http://schemas.microsoft.com/office/drawing/2014/main" id="{02591A91-98F0-4C05-93DE-965718D1C9DF}"/>
              </a:ext>
            </a:extLst>
          </p:cNvPr>
          <p:cNvSpPr txBox="1"/>
          <p:nvPr/>
        </p:nvSpPr>
        <p:spPr>
          <a:xfrm>
            <a:off x="11167872" y="6246421"/>
            <a:ext cx="684019"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47722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7529" y="221727"/>
            <a:ext cx="10972800" cy="886334"/>
          </a:xfrm>
        </p:spPr>
        <p:txBody>
          <a:bodyPr>
            <a:normAutofit/>
          </a:bodyPr>
          <a:lstStyle/>
          <a:p>
            <a:r>
              <a:rPr lang="en-GB" dirty="0"/>
              <a:t>Phase III Priorities</a:t>
            </a:r>
          </a:p>
        </p:txBody>
      </p:sp>
      <p:sp>
        <p:nvSpPr>
          <p:cNvPr id="6" name="Content Placeholder 2"/>
          <p:cNvSpPr>
            <a:spLocks noGrp="1"/>
          </p:cNvSpPr>
          <p:nvPr>
            <p:ph idx="1"/>
          </p:nvPr>
        </p:nvSpPr>
        <p:spPr>
          <a:xfrm>
            <a:off x="442452" y="1262192"/>
            <a:ext cx="11336593" cy="5507692"/>
          </a:xfrm>
        </p:spPr>
        <p:txBody>
          <a:bodyPr>
            <a:noAutofit/>
          </a:bodyPr>
          <a:lstStyle/>
          <a:p>
            <a:pPr marL="571500" indent="-342900">
              <a:spcAft>
                <a:spcPts val="1200"/>
              </a:spcAft>
              <a:buFont typeface="Wingdings" panose="05000000000000000000" pitchFamily="2" charset="2"/>
              <a:buChar char="q"/>
            </a:pPr>
            <a:r>
              <a:rPr lang="en-US" sz="3200" dirty="0"/>
              <a:t> Additional testing of pilot services with other SLT partners</a:t>
            </a:r>
          </a:p>
          <a:p>
            <a:pPr marL="571500" indent="-342900">
              <a:spcAft>
                <a:spcPts val="1200"/>
              </a:spcAft>
              <a:buFont typeface="Wingdings" panose="05000000000000000000" pitchFamily="2" charset="2"/>
              <a:buChar char="q"/>
            </a:pPr>
            <a:r>
              <a:rPr lang="en-US" sz="3200" dirty="0"/>
              <a:t> Combined Air Emissions Reporting (CAER) Gap Analysis</a:t>
            </a:r>
          </a:p>
          <a:p>
            <a:pPr marL="571500" indent="-342900">
              <a:spcAft>
                <a:spcPts val="1200"/>
              </a:spcAft>
              <a:buFont typeface="Wingdings" panose="05000000000000000000" pitchFamily="2" charset="2"/>
              <a:buChar char="q"/>
            </a:pPr>
            <a:r>
              <a:rPr lang="en-US" sz="3200" dirty="0"/>
              <a:t> Facility Governance Framework</a:t>
            </a:r>
          </a:p>
          <a:p>
            <a:pPr marL="571500" indent="-342900">
              <a:spcAft>
                <a:spcPts val="1200"/>
              </a:spcAft>
              <a:buFont typeface="Wingdings" panose="05000000000000000000" pitchFamily="2" charset="2"/>
              <a:buChar char="q"/>
            </a:pPr>
            <a:r>
              <a:rPr lang="en-US" sz="3200" dirty="0"/>
              <a:t> Unified Facility “status” micro-service</a:t>
            </a:r>
          </a:p>
          <a:p>
            <a:pPr marL="571500" indent="-342900">
              <a:spcAft>
                <a:spcPts val="1200"/>
              </a:spcAft>
              <a:buFont typeface="Wingdings" panose="05000000000000000000" pitchFamily="2" charset="2"/>
              <a:buChar char="q"/>
            </a:pPr>
            <a:r>
              <a:rPr lang="en-US" sz="3200" dirty="0"/>
              <a:t> Move facility shared services to production (after additional testing)</a:t>
            </a:r>
          </a:p>
          <a:p>
            <a:pPr marL="571500" indent="-342900">
              <a:spcAft>
                <a:spcPts val="1200"/>
              </a:spcAft>
              <a:buFont typeface="Wingdings" panose="05000000000000000000" pitchFamily="2" charset="2"/>
              <a:buChar char="q"/>
            </a:pPr>
            <a:r>
              <a:rPr lang="en-US" sz="3200" dirty="0"/>
              <a:t> Leverage FRS’ Facility Linkage Application (FLA) to support SLT facility management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extBox 7">
            <a:extLst>
              <a:ext uri="{FF2B5EF4-FFF2-40B4-BE49-F238E27FC236}">
                <a16:creationId xmlns:a16="http://schemas.microsoft.com/office/drawing/2014/main" id="{D42FEA71-C6C7-4F46-870D-63BCAF556583}"/>
              </a:ext>
            </a:extLst>
          </p:cNvPr>
          <p:cNvSpPr txBox="1"/>
          <p:nvPr/>
        </p:nvSpPr>
        <p:spPr>
          <a:xfrm>
            <a:off x="11143488" y="6246421"/>
            <a:ext cx="684019"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205458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4889" y="159462"/>
            <a:ext cx="10972800" cy="886334"/>
          </a:xfrm>
        </p:spPr>
        <p:txBody>
          <a:bodyPr>
            <a:normAutofit/>
          </a:bodyPr>
          <a:lstStyle/>
          <a:p>
            <a:r>
              <a:rPr lang="en-GB" dirty="0"/>
              <a:t>Phase III Facility Services Objectives</a:t>
            </a:r>
          </a:p>
        </p:txBody>
      </p:sp>
      <p:sp>
        <p:nvSpPr>
          <p:cNvPr id="6" name="Content Placeholder 2"/>
          <p:cNvSpPr>
            <a:spLocks noGrp="1"/>
          </p:cNvSpPr>
          <p:nvPr>
            <p:ph idx="1"/>
          </p:nvPr>
        </p:nvSpPr>
        <p:spPr>
          <a:xfrm>
            <a:off x="321688" y="1484391"/>
            <a:ext cx="11667111" cy="5062101"/>
          </a:xfrm>
        </p:spPr>
        <p:txBody>
          <a:bodyPr>
            <a:noAutofit/>
          </a:bodyPr>
          <a:lstStyle/>
          <a:p>
            <a:pPr>
              <a:buSzPct val="101000"/>
              <a:buFont typeface="Wingdings" panose="05000000000000000000" pitchFamily="2" charset="2"/>
              <a:buChar char="q"/>
            </a:pPr>
            <a:r>
              <a:rPr lang="en-US" sz="3200" dirty="0"/>
              <a:t> Collaborate with an additional partner or partners to test expanded services in a non-production environment</a:t>
            </a:r>
          </a:p>
          <a:p>
            <a:pPr>
              <a:buFont typeface="Wingdings" panose="05000000000000000000" pitchFamily="2" charset="2"/>
              <a:buChar char="q"/>
            </a:pPr>
            <a:r>
              <a:rPr lang="en-US" sz="3200" dirty="0"/>
              <a:t> Complete a comprehensive review of downstream user impacts</a:t>
            </a:r>
          </a:p>
          <a:p>
            <a:pPr>
              <a:buFont typeface="Wingdings" panose="05000000000000000000" pitchFamily="2" charset="2"/>
              <a:buChar char="q"/>
            </a:pPr>
            <a:r>
              <a:rPr lang="en-US" sz="3200" dirty="0"/>
              <a:t> Move services to production for use and adoption by partners after sufficient testing and review is complete</a:t>
            </a:r>
          </a:p>
          <a:p>
            <a:pPr>
              <a:buFont typeface="Wingdings" panose="05000000000000000000" pitchFamily="2" charset="2"/>
              <a:buChar char="q"/>
            </a:pPr>
            <a:r>
              <a:rPr lang="en-US" sz="3200" dirty="0"/>
              <a:t> Pilot the use of EPA’s Facility Registry Service (FRS) tools to support MDM with a partner that does not have that capability in-house </a:t>
            </a:r>
          </a:p>
          <a:p>
            <a:pPr lvl="1">
              <a:buFont typeface="Wingdings" panose="05000000000000000000" pitchFamily="2" charset="2"/>
              <a:buChar char="§"/>
            </a:pPr>
            <a:r>
              <a:rPr lang="en-US" sz="3200" dirty="0"/>
              <a:t> </a:t>
            </a:r>
            <a:r>
              <a:rPr lang="en-US" sz="2800" dirty="0"/>
              <a:t>Demonstrate that a partner that does not have a facility MDM system can take advantage of shared facility services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extBox 7">
            <a:extLst>
              <a:ext uri="{FF2B5EF4-FFF2-40B4-BE49-F238E27FC236}">
                <a16:creationId xmlns:a16="http://schemas.microsoft.com/office/drawing/2014/main" id="{D42FEA71-C6C7-4F46-870D-63BCAF556583}"/>
              </a:ext>
            </a:extLst>
          </p:cNvPr>
          <p:cNvSpPr txBox="1"/>
          <p:nvPr/>
        </p:nvSpPr>
        <p:spPr>
          <a:xfrm>
            <a:off x="11155680" y="6246421"/>
            <a:ext cx="68401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385155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2071-4B4F-4DA8-862E-944F86ED38EC}"/>
              </a:ext>
            </a:extLst>
          </p:cNvPr>
          <p:cNvSpPr>
            <a:spLocks noGrp="1"/>
          </p:cNvSpPr>
          <p:nvPr>
            <p:ph type="title"/>
          </p:nvPr>
        </p:nvSpPr>
        <p:spPr>
          <a:xfrm>
            <a:off x="1097280" y="333069"/>
            <a:ext cx="10058400" cy="950785"/>
          </a:xfrm>
        </p:spPr>
        <p:txBody>
          <a:bodyPr anchor="ctr"/>
          <a:lstStyle/>
          <a:p>
            <a:r>
              <a:rPr lang="en-US" b="1" dirty="0"/>
              <a:t>Getting Your Feedback</a:t>
            </a:r>
          </a:p>
        </p:txBody>
      </p:sp>
      <p:sp>
        <p:nvSpPr>
          <p:cNvPr id="3" name="Content Placeholder 2">
            <a:extLst>
              <a:ext uri="{FF2B5EF4-FFF2-40B4-BE49-F238E27FC236}">
                <a16:creationId xmlns:a16="http://schemas.microsoft.com/office/drawing/2014/main" id="{298F5C5E-0C7B-4B36-828D-47F8E48FD085}"/>
              </a:ext>
            </a:extLst>
          </p:cNvPr>
          <p:cNvSpPr>
            <a:spLocks noGrp="1"/>
          </p:cNvSpPr>
          <p:nvPr>
            <p:ph idx="1"/>
          </p:nvPr>
        </p:nvSpPr>
        <p:spPr/>
        <p:txBody>
          <a:bodyPr>
            <a:normAutofit lnSpcReduction="10000"/>
          </a:bodyPr>
          <a:lstStyle/>
          <a:p>
            <a:pPr>
              <a:buFont typeface="Wingdings" panose="05000000000000000000" pitchFamily="2" charset="2"/>
              <a:buChar char="q"/>
            </a:pPr>
            <a:r>
              <a:rPr lang="en-US" sz="4800" dirty="0" smtClean="0"/>
              <a:t> Raise </a:t>
            </a:r>
            <a:r>
              <a:rPr lang="en-US" sz="4800" dirty="0"/>
              <a:t>Your Hand</a:t>
            </a:r>
          </a:p>
          <a:p>
            <a:pPr marL="0" indent="0">
              <a:buNone/>
            </a:pPr>
            <a:endParaRPr lang="en-US" sz="4800" dirty="0"/>
          </a:p>
          <a:p>
            <a:pPr>
              <a:buFont typeface="Wingdings" panose="05000000000000000000" pitchFamily="2" charset="2"/>
              <a:buChar char="q"/>
            </a:pPr>
            <a:r>
              <a:rPr lang="en-US" sz="4800" dirty="0" smtClean="0"/>
              <a:t> Facility </a:t>
            </a:r>
            <a:r>
              <a:rPr lang="en-US" sz="4800" dirty="0"/>
              <a:t>Governance Pop-Quiz</a:t>
            </a:r>
          </a:p>
          <a:p>
            <a:pPr marL="0" indent="0">
              <a:buNone/>
            </a:pPr>
            <a:endParaRPr lang="en-US" sz="4800" dirty="0"/>
          </a:p>
          <a:p>
            <a:pPr>
              <a:buFont typeface="Wingdings" panose="05000000000000000000" pitchFamily="2" charset="2"/>
              <a:buChar char="q"/>
            </a:pPr>
            <a:r>
              <a:rPr lang="en-US" sz="4800" dirty="0" smtClean="0"/>
              <a:t> Micro-service </a:t>
            </a:r>
            <a:r>
              <a:rPr lang="en-US" sz="4800" dirty="0"/>
              <a:t>Input Activity</a:t>
            </a:r>
          </a:p>
        </p:txBody>
      </p:sp>
      <p:sp>
        <p:nvSpPr>
          <p:cNvPr id="4" name="TextBox 3">
            <a:extLst>
              <a:ext uri="{FF2B5EF4-FFF2-40B4-BE49-F238E27FC236}">
                <a16:creationId xmlns:a16="http://schemas.microsoft.com/office/drawing/2014/main" id="{0BEAC794-EE69-478B-AFF4-28A42F514FE8}"/>
              </a:ext>
            </a:extLst>
          </p:cNvPr>
          <p:cNvSpPr txBox="1"/>
          <p:nvPr/>
        </p:nvSpPr>
        <p:spPr>
          <a:xfrm>
            <a:off x="11155680" y="6246421"/>
            <a:ext cx="684019"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125507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08CF-BC07-4327-8C3E-F16F84CF66E7}"/>
              </a:ext>
            </a:extLst>
          </p:cNvPr>
          <p:cNvSpPr>
            <a:spLocks noGrp="1"/>
          </p:cNvSpPr>
          <p:nvPr>
            <p:ph type="title"/>
          </p:nvPr>
        </p:nvSpPr>
        <p:spPr>
          <a:xfrm>
            <a:off x="161280" y="291824"/>
            <a:ext cx="9781309" cy="749192"/>
          </a:xfrm>
        </p:spPr>
        <p:txBody>
          <a:bodyPr anchor="ctr">
            <a:normAutofit/>
          </a:bodyPr>
          <a:lstStyle/>
          <a:p>
            <a:pPr algn="ctr"/>
            <a:r>
              <a:rPr lang="en-US" dirty="0"/>
              <a:t>Facility Data Governance Framework</a:t>
            </a:r>
          </a:p>
        </p:txBody>
      </p:sp>
      <p:sp>
        <p:nvSpPr>
          <p:cNvPr id="3" name="Content Placeholder 2">
            <a:extLst>
              <a:ext uri="{FF2B5EF4-FFF2-40B4-BE49-F238E27FC236}">
                <a16:creationId xmlns:a16="http://schemas.microsoft.com/office/drawing/2014/main" id="{F482DB30-0015-43EE-9556-21624074A51D}"/>
              </a:ext>
            </a:extLst>
          </p:cNvPr>
          <p:cNvSpPr>
            <a:spLocks noGrp="1"/>
          </p:cNvSpPr>
          <p:nvPr>
            <p:ph idx="1"/>
          </p:nvPr>
        </p:nvSpPr>
        <p:spPr>
          <a:xfrm>
            <a:off x="591127" y="1265206"/>
            <a:ext cx="11120582" cy="5126357"/>
          </a:xfrm>
        </p:spPr>
        <p:txBody>
          <a:bodyPr>
            <a:normAutofit/>
          </a:bodyPr>
          <a:lstStyle/>
          <a:p>
            <a:pPr>
              <a:buFont typeface="Wingdings" panose="05000000000000000000" pitchFamily="2" charset="2"/>
              <a:buChar char="q"/>
            </a:pPr>
            <a:r>
              <a:rPr lang="en-US" sz="2800" dirty="0"/>
              <a:t> Building and using an integrated facility data construct has broad ramifications: 35 EPA systems; 58 SLTs; other federal agencies; public </a:t>
            </a:r>
          </a:p>
          <a:p>
            <a:pPr marL="0" indent="0">
              <a:spcBef>
                <a:spcPts val="0"/>
              </a:spcBef>
              <a:buNone/>
            </a:pPr>
            <a:r>
              <a:rPr lang="en-US" sz="2800" dirty="0"/>
              <a:t> </a:t>
            </a:r>
            <a:r>
              <a:rPr lang="en-US" sz="2800" dirty="0">
                <a:solidFill>
                  <a:srgbClr val="FF0000"/>
                </a:solidFill>
              </a:rPr>
              <a:t>A GOVERNANCE FRAMEWORK IS NEEDED</a:t>
            </a:r>
            <a:endParaRPr lang="en-US" sz="2800" dirty="0"/>
          </a:p>
          <a:p>
            <a:pPr>
              <a:buFont typeface="Wingdings" panose="05000000000000000000" pitchFamily="2" charset="2"/>
              <a:buChar char="q"/>
            </a:pPr>
            <a:r>
              <a:rPr lang="en-US" sz="2800" dirty="0"/>
              <a:t> The facility governance body will work within the larger E-E governance structure</a:t>
            </a:r>
          </a:p>
          <a:p>
            <a:pPr>
              <a:buFont typeface="Wingdings" panose="05000000000000000000" pitchFamily="2" charset="2"/>
              <a:buChar char="q"/>
            </a:pPr>
            <a:r>
              <a:rPr lang="en-US" sz="2800" dirty="0"/>
              <a:t> Governance body membership will comprise representatives from EPA, SLTs, IT, all media</a:t>
            </a:r>
          </a:p>
          <a:p>
            <a:pPr>
              <a:buFont typeface="Wingdings" panose="05000000000000000000" pitchFamily="2" charset="2"/>
              <a:buChar char="q"/>
            </a:pPr>
            <a:r>
              <a:rPr lang="en-US" sz="2800" dirty="0"/>
              <a:t> Governance body charge</a:t>
            </a:r>
            <a:r>
              <a:rPr lang="en-US" dirty="0"/>
              <a:t> (not exhaustive)</a:t>
            </a:r>
            <a:r>
              <a:rPr lang="en-US" sz="2800" dirty="0"/>
              <a:t>:</a:t>
            </a:r>
          </a:p>
          <a:p>
            <a:pPr marL="201168" lvl="1" indent="0">
              <a:buNone/>
            </a:pPr>
            <a:r>
              <a:rPr lang="en-US" sz="2200" dirty="0"/>
              <a:t>	▪ </a:t>
            </a:r>
            <a:r>
              <a:rPr lang="en-US" sz="2400" dirty="0"/>
              <a:t>Change Management 	▪ Data Standards and Integrity</a:t>
            </a:r>
          </a:p>
          <a:p>
            <a:pPr marL="201168" lvl="1" indent="0">
              <a:buNone/>
            </a:pPr>
            <a:r>
              <a:rPr lang="en-US" sz="2400" dirty="0"/>
              <a:t>	▪ Communications		▪ Coordination and Support</a:t>
            </a:r>
          </a:p>
          <a:p>
            <a:pPr marL="201168" lvl="1" indent="0">
              <a:buNone/>
            </a:pPr>
            <a:r>
              <a:rPr lang="en-US" sz="2400" dirty="0"/>
              <a:t>	▪ Documentation Repository</a:t>
            </a:r>
          </a:p>
          <a:p>
            <a:pPr>
              <a:buFont typeface="Wingdings" panose="05000000000000000000" pitchFamily="2" charset="2"/>
              <a:buChar char="q"/>
            </a:pPr>
            <a:endParaRPr lang="en-US" sz="2800" dirty="0"/>
          </a:p>
          <a:p>
            <a:pPr marL="201168" lvl="1" indent="0">
              <a:buNone/>
            </a:pPr>
            <a:endParaRPr lang="en-US" sz="2800" dirty="0"/>
          </a:p>
          <a:p>
            <a:endParaRPr lang="en-US" dirty="0"/>
          </a:p>
        </p:txBody>
      </p:sp>
      <p:sp>
        <p:nvSpPr>
          <p:cNvPr id="4" name="TextBox 3">
            <a:extLst>
              <a:ext uri="{FF2B5EF4-FFF2-40B4-BE49-F238E27FC236}">
                <a16:creationId xmlns:a16="http://schemas.microsoft.com/office/drawing/2014/main" id="{A26DD676-9936-489D-B7D0-B96DDAE56538}"/>
              </a:ext>
            </a:extLst>
          </p:cNvPr>
          <p:cNvSpPr txBox="1"/>
          <p:nvPr/>
        </p:nvSpPr>
        <p:spPr>
          <a:xfrm>
            <a:off x="11155680" y="6246421"/>
            <a:ext cx="684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Tree>
    <p:extLst>
      <p:ext uri="{BB962C8B-B14F-4D97-AF65-F5344CB8AC3E}">
        <p14:creationId xmlns:p14="http://schemas.microsoft.com/office/powerpoint/2010/main" val="42200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6582" y="434566"/>
            <a:ext cx="10972800" cy="886334"/>
          </a:xfrm>
        </p:spPr>
        <p:txBody>
          <a:bodyPr>
            <a:normAutofit/>
          </a:bodyPr>
          <a:lstStyle/>
          <a:p>
            <a:r>
              <a:rPr lang="en-US" dirty="0"/>
              <a:t>Topics for this Session</a:t>
            </a:r>
            <a:endParaRPr lang="en-GB" dirty="0"/>
          </a:p>
        </p:txBody>
      </p:sp>
      <p:sp>
        <p:nvSpPr>
          <p:cNvPr id="6" name="Content Placeholder 2"/>
          <p:cNvSpPr>
            <a:spLocks noGrp="1"/>
          </p:cNvSpPr>
          <p:nvPr>
            <p:ph idx="1"/>
          </p:nvPr>
        </p:nvSpPr>
        <p:spPr>
          <a:xfrm>
            <a:off x="597529" y="1909108"/>
            <a:ext cx="10972800" cy="4023360"/>
          </a:xfrm>
        </p:spPr>
        <p:txBody>
          <a:bodyPr>
            <a:noAutofit/>
          </a:bodyPr>
          <a:lstStyle/>
          <a:p>
            <a:pPr>
              <a:buFont typeface="Wingdings" panose="05000000000000000000" pitchFamily="2" charset="2"/>
              <a:buChar char="q"/>
            </a:pPr>
            <a:r>
              <a:rPr lang="en-US" sz="3200" dirty="0"/>
              <a:t>  Why integrated facility information matters</a:t>
            </a:r>
          </a:p>
          <a:p>
            <a:pPr>
              <a:buFont typeface="Wingdings" panose="05000000000000000000" pitchFamily="2" charset="2"/>
              <a:buChar char="q"/>
            </a:pPr>
            <a:r>
              <a:rPr lang="en-US" sz="3200" dirty="0"/>
              <a:t>  Progress To-Date on facility information integration</a:t>
            </a:r>
          </a:p>
          <a:p>
            <a:pPr>
              <a:buFont typeface="Wingdings" panose="05000000000000000000" pitchFamily="2" charset="2"/>
              <a:buChar char="q"/>
            </a:pPr>
            <a:r>
              <a:rPr lang="en-US" sz="3200" dirty="0"/>
              <a:t>  What’s next for facility shared services</a:t>
            </a:r>
          </a:p>
          <a:p>
            <a:pPr>
              <a:buFont typeface="Wingdings" panose="05000000000000000000" pitchFamily="2" charset="2"/>
              <a:buChar char="q"/>
            </a:pPr>
            <a:r>
              <a:rPr lang="en-US" sz="3200" dirty="0"/>
              <a:t>  Combined Air Emissions Reporting (CAER) Background</a:t>
            </a:r>
          </a:p>
          <a:p>
            <a:pPr>
              <a:buFont typeface="Wingdings" panose="05000000000000000000" pitchFamily="2" charset="2"/>
              <a:buChar char="q"/>
            </a:pPr>
            <a:r>
              <a:rPr lang="en-US" sz="3200" dirty="0"/>
              <a:t>  Progress To-Date on CAER</a:t>
            </a:r>
          </a:p>
          <a:p>
            <a:pPr>
              <a:buFont typeface="Wingdings" panose="05000000000000000000" pitchFamily="2" charset="2"/>
              <a:buChar char="q"/>
            </a:pPr>
            <a:r>
              <a:rPr lang="en-US" sz="3200" dirty="0"/>
              <a:t>  What’s next for CAER common form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extBox 7">
            <a:extLst>
              <a:ext uri="{FF2B5EF4-FFF2-40B4-BE49-F238E27FC236}">
                <a16:creationId xmlns:a16="http://schemas.microsoft.com/office/drawing/2014/main" id="{D42FEA71-C6C7-4F46-870D-63BCAF556583}"/>
              </a:ext>
            </a:extLst>
          </p:cNvPr>
          <p:cNvSpPr txBox="1"/>
          <p:nvPr/>
        </p:nvSpPr>
        <p:spPr>
          <a:xfrm>
            <a:off x="11155680" y="6336010"/>
            <a:ext cx="684019"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44494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6581" y="302557"/>
            <a:ext cx="10972800" cy="886334"/>
          </a:xfrm>
        </p:spPr>
        <p:txBody>
          <a:bodyPr>
            <a:normAutofit/>
          </a:bodyPr>
          <a:lstStyle/>
          <a:p>
            <a:r>
              <a:rPr lang="en-GB" dirty="0"/>
              <a:t>Facility ‘Status’ Micro-Service</a:t>
            </a:r>
            <a:endParaRPr lang="en-GB" dirty="0">
              <a:solidFill>
                <a:srgbClr val="FF0000"/>
              </a:solidFill>
              <a:highlight>
                <a:srgbClr val="FFFF00"/>
              </a:highlight>
            </a:endParaRPr>
          </a:p>
        </p:txBody>
      </p:sp>
      <p:sp>
        <p:nvSpPr>
          <p:cNvPr id="6" name="Content Placeholder 2"/>
          <p:cNvSpPr>
            <a:spLocks noGrp="1"/>
          </p:cNvSpPr>
          <p:nvPr>
            <p:ph idx="1"/>
          </p:nvPr>
        </p:nvSpPr>
        <p:spPr>
          <a:xfrm>
            <a:off x="606582" y="1491448"/>
            <a:ext cx="10972800" cy="5249404"/>
          </a:xfrm>
        </p:spPr>
        <p:txBody>
          <a:bodyPr>
            <a:noAutofit/>
          </a:bodyPr>
          <a:lstStyle/>
          <a:p>
            <a:pPr lvl="0">
              <a:spcBef>
                <a:spcPts val="0"/>
              </a:spcBef>
              <a:spcAft>
                <a:spcPts val="1200"/>
              </a:spcAft>
              <a:buFont typeface="Wingdings" panose="05000000000000000000" pitchFamily="2" charset="2"/>
              <a:buChar char="q"/>
            </a:pPr>
            <a:r>
              <a:rPr lang="en-US" sz="2800" dirty="0"/>
              <a:t> Team is actively scoping the requirements for supporting and employing a unified facility status micro-service</a:t>
            </a:r>
          </a:p>
          <a:p>
            <a:pPr lvl="0">
              <a:spcBef>
                <a:spcPts val="0"/>
              </a:spcBef>
              <a:spcAft>
                <a:spcPts val="1200"/>
              </a:spcAft>
              <a:buFont typeface="Wingdings" panose="05000000000000000000" pitchFamily="2" charset="2"/>
              <a:buChar char="q"/>
            </a:pPr>
            <a:r>
              <a:rPr lang="en-US" sz="2800" dirty="0"/>
              <a:t> Immediate Observations:</a:t>
            </a:r>
          </a:p>
          <a:p>
            <a:pPr lvl="1">
              <a:spcBef>
                <a:spcPts val="0"/>
              </a:spcBef>
              <a:spcAft>
                <a:spcPts val="600"/>
              </a:spcAft>
              <a:buSzPct val="106000"/>
              <a:buFont typeface="Wingdings" panose="05000000000000000000" pitchFamily="2" charset="2"/>
              <a:buChar char="§"/>
            </a:pPr>
            <a:r>
              <a:rPr lang="en-US" sz="2800" dirty="0"/>
              <a:t> Significant divergence in what ‘facility status’ is interpreted to mean  </a:t>
            </a:r>
          </a:p>
          <a:p>
            <a:pPr lvl="1">
              <a:spcBef>
                <a:spcPts val="0"/>
              </a:spcBef>
              <a:spcAft>
                <a:spcPts val="1200"/>
              </a:spcAft>
              <a:buSzPct val="106000"/>
              <a:buFont typeface="Wingdings" panose="05000000000000000000" pitchFamily="2" charset="2"/>
              <a:buChar char="§"/>
            </a:pPr>
            <a:r>
              <a:rPr lang="en-US" sz="2800" dirty="0"/>
              <a:t> Several types of status that apply to ‘facility’ are frequently conflated:</a:t>
            </a:r>
          </a:p>
          <a:p>
            <a:pPr marL="822960" lvl="3" indent="-457200">
              <a:spcBef>
                <a:spcPts val="0"/>
              </a:spcBef>
              <a:spcAft>
                <a:spcPts val="600"/>
              </a:spcAft>
              <a:buSzPct val="94000"/>
              <a:buFont typeface="Courier New" panose="02070309020205020404" pitchFamily="49" charset="0"/>
              <a:buChar char="o"/>
            </a:pPr>
            <a:r>
              <a:rPr lang="en-US" sz="2400" dirty="0"/>
              <a:t>Environmental Program interest</a:t>
            </a:r>
          </a:p>
          <a:p>
            <a:pPr marL="822960" lvl="3" indent="-457200">
              <a:spcBef>
                <a:spcPts val="0"/>
              </a:spcBef>
              <a:spcAft>
                <a:spcPts val="600"/>
              </a:spcAft>
              <a:buSzPct val="94000"/>
              <a:buFont typeface="Courier New" panose="02070309020205020404" pitchFamily="49" charset="0"/>
              <a:buChar char="o"/>
            </a:pPr>
            <a:r>
              <a:rPr lang="en-US" sz="2400" dirty="0"/>
              <a:t>Operational status</a:t>
            </a:r>
          </a:p>
          <a:p>
            <a:pPr marL="822960" lvl="3" indent="-457200">
              <a:spcBef>
                <a:spcPts val="0"/>
              </a:spcBef>
              <a:spcAft>
                <a:spcPts val="600"/>
              </a:spcAft>
              <a:buSzPct val="94000"/>
              <a:buFont typeface="Courier New" panose="02070309020205020404" pitchFamily="49" charset="0"/>
              <a:buChar char="o"/>
            </a:pPr>
            <a:r>
              <a:rPr lang="en-US" sz="2400" dirty="0"/>
              <a:t>Compliance status</a:t>
            </a:r>
          </a:p>
          <a:p>
            <a:pPr marL="822960" lvl="3" indent="-457200">
              <a:spcBef>
                <a:spcPts val="0"/>
              </a:spcBef>
              <a:spcAft>
                <a:spcPts val="600"/>
              </a:spcAft>
              <a:buSzPct val="94000"/>
              <a:buFont typeface="Courier New" panose="02070309020205020404" pitchFamily="49" charset="0"/>
              <a:buChar char="o"/>
            </a:pPr>
            <a:r>
              <a:rPr lang="en-US" sz="2400" dirty="0"/>
              <a:t>Permitted status</a:t>
            </a:r>
          </a:p>
          <a:p>
            <a:pPr marL="822960" lvl="3" indent="-457200">
              <a:spcBef>
                <a:spcPts val="0"/>
              </a:spcBef>
              <a:spcAft>
                <a:spcPts val="1200"/>
              </a:spcAft>
              <a:buSzPct val="94000"/>
              <a:buFont typeface="Courier New" panose="02070309020205020404" pitchFamily="49" charset="0"/>
              <a:buChar char="o"/>
            </a:pPr>
            <a:r>
              <a:rPr lang="en-US" sz="2400" dirty="0"/>
              <a:t>Reporting requirements and/or status</a:t>
            </a:r>
          </a:p>
          <a:p>
            <a:pPr marL="640080" lvl="2" indent="-457200">
              <a:spcBef>
                <a:spcPts val="0"/>
              </a:spcBef>
              <a:spcAft>
                <a:spcPts val="600"/>
              </a:spcAft>
              <a:buFont typeface="Wingdings" panose="05000000000000000000" pitchFamily="2" charset="2"/>
              <a:buChar char="q"/>
            </a:pPr>
            <a:r>
              <a:rPr lang="en-US" sz="2800" dirty="0"/>
              <a:t>Existing </a:t>
            </a:r>
            <a:r>
              <a:rPr lang="en-US" sz="2800" dirty="0" err="1"/>
              <a:t>codesets</a:t>
            </a:r>
            <a:r>
              <a:rPr lang="en-US" sz="2800" dirty="0"/>
              <a:t> insufficient for supporting envisioned needs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extBox 7">
            <a:extLst>
              <a:ext uri="{FF2B5EF4-FFF2-40B4-BE49-F238E27FC236}">
                <a16:creationId xmlns:a16="http://schemas.microsoft.com/office/drawing/2014/main" id="{EA31EE4F-EBEB-470F-8EAE-0AE0AB9B4E37}"/>
              </a:ext>
            </a:extLst>
          </p:cNvPr>
          <p:cNvSpPr txBox="1"/>
          <p:nvPr/>
        </p:nvSpPr>
        <p:spPr>
          <a:xfrm>
            <a:off x="11143488" y="6246421"/>
            <a:ext cx="684019"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39756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6899-1B94-47FB-B4B5-E91E171FCD9C}"/>
              </a:ext>
            </a:extLst>
          </p:cNvPr>
          <p:cNvSpPr>
            <a:spLocks noGrp="1"/>
          </p:cNvSpPr>
          <p:nvPr>
            <p:ph type="title"/>
          </p:nvPr>
        </p:nvSpPr>
        <p:spPr>
          <a:xfrm>
            <a:off x="507999" y="286604"/>
            <a:ext cx="11045371" cy="903568"/>
          </a:xfrm>
        </p:spPr>
        <p:txBody>
          <a:bodyPr/>
          <a:lstStyle/>
          <a:p>
            <a:r>
              <a:rPr lang="en-US" dirty="0"/>
              <a:t>Next Steps in Facility Information Integration</a:t>
            </a:r>
          </a:p>
        </p:txBody>
      </p:sp>
      <p:sp>
        <p:nvSpPr>
          <p:cNvPr id="3" name="Content Placeholder 2">
            <a:extLst>
              <a:ext uri="{FF2B5EF4-FFF2-40B4-BE49-F238E27FC236}">
                <a16:creationId xmlns:a16="http://schemas.microsoft.com/office/drawing/2014/main" id="{32D05737-7A69-47D2-B682-626329126C65}"/>
              </a:ext>
            </a:extLst>
          </p:cNvPr>
          <p:cNvSpPr>
            <a:spLocks noGrp="1"/>
          </p:cNvSpPr>
          <p:nvPr>
            <p:ph idx="1"/>
          </p:nvPr>
        </p:nvSpPr>
        <p:spPr>
          <a:xfrm>
            <a:off x="507999" y="1468315"/>
            <a:ext cx="11350171" cy="5135686"/>
          </a:xfrm>
        </p:spPr>
        <p:txBody>
          <a:bodyPr>
            <a:normAutofit/>
          </a:bodyPr>
          <a:lstStyle/>
          <a:p>
            <a:pPr>
              <a:spcBef>
                <a:spcPts val="0"/>
              </a:spcBef>
              <a:spcAft>
                <a:spcPts val="0"/>
              </a:spcAft>
              <a:buFont typeface="Wingdings" panose="05000000000000000000" pitchFamily="2" charset="2"/>
              <a:buChar char="q"/>
            </a:pPr>
            <a:r>
              <a:rPr lang="en-US" sz="3600" dirty="0"/>
              <a:t>  Facility Governance work stream - develop governance framework</a:t>
            </a:r>
          </a:p>
          <a:p>
            <a:pPr marL="0" indent="0">
              <a:spcBef>
                <a:spcPts val="0"/>
              </a:spcBef>
              <a:spcAft>
                <a:spcPts val="0"/>
              </a:spcAft>
              <a:buNone/>
            </a:pPr>
            <a:endParaRPr lang="en-US" dirty="0"/>
          </a:p>
          <a:p>
            <a:pPr>
              <a:spcBef>
                <a:spcPts val="0"/>
              </a:spcBef>
              <a:spcAft>
                <a:spcPts val="0"/>
              </a:spcAft>
              <a:buFont typeface="Wingdings" panose="05000000000000000000" pitchFamily="2" charset="2"/>
              <a:buChar char="q"/>
            </a:pPr>
            <a:r>
              <a:rPr lang="en-US" sz="3600" dirty="0"/>
              <a:t>  Facility micro-service work stream -  define “status” requirements</a:t>
            </a:r>
          </a:p>
          <a:p>
            <a:pPr marL="0" indent="0">
              <a:spcBef>
                <a:spcPts val="0"/>
              </a:spcBef>
              <a:spcAft>
                <a:spcPts val="0"/>
              </a:spcAft>
              <a:buNone/>
            </a:pPr>
            <a:endParaRPr lang="en-US" dirty="0"/>
          </a:p>
          <a:p>
            <a:pPr>
              <a:spcBef>
                <a:spcPts val="0"/>
              </a:spcBef>
              <a:spcAft>
                <a:spcPts val="0"/>
              </a:spcAft>
              <a:buFont typeface="Wingdings" panose="05000000000000000000" pitchFamily="2" charset="2"/>
              <a:buChar char="q"/>
            </a:pPr>
            <a:r>
              <a:rPr lang="en-US" sz="3600" dirty="0"/>
              <a:t>  Pilot expanded facility services with SLTs - demonstrate real-time facility information updates</a:t>
            </a:r>
          </a:p>
          <a:p>
            <a:pPr marL="0" indent="0">
              <a:spcBef>
                <a:spcPts val="0"/>
              </a:spcBef>
              <a:spcAft>
                <a:spcPts val="0"/>
              </a:spcAft>
              <a:buNone/>
            </a:pPr>
            <a:endParaRPr lang="en-US" dirty="0"/>
          </a:p>
          <a:p>
            <a:pPr>
              <a:buFont typeface="Wingdings" panose="05000000000000000000" pitchFamily="2" charset="2"/>
              <a:buChar char="q"/>
            </a:pPr>
            <a:r>
              <a:rPr lang="en-US" sz="3600" dirty="0"/>
              <a:t>  Support CAER facility requirements - for common form</a:t>
            </a:r>
          </a:p>
          <a:p>
            <a:endParaRPr lang="en-US" dirty="0"/>
          </a:p>
        </p:txBody>
      </p:sp>
      <p:sp>
        <p:nvSpPr>
          <p:cNvPr id="4" name="TextBox 3">
            <a:extLst>
              <a:ext uri="{FF2B5EF4-FFF2-40B4-BE49-F238E27FC236}">
                <a16:creationId xmlns:a16="http://schemas.microsoft.com/office/drawing/2014/main" id="{43B7F84D-05C9-41C6-A2EF-0EA695E29CB8}"/>
              </a:ext>
            </a:extLst>
          </p:cNvPr>
          <p:cNvSpPr txBox="1"/>
          <p:nvPr/>
        </p:nvSpPr>
        <p:spPr>
          <a:xfrm>
            <a:off x="11155680" y="6246421"/>
            <a:ext cx="684019"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6140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4370" y="534853"/>
            <a:ext cx="10058400" cy="884310"/>
          </a:xfrm>
        </p:spPr>
        <p:txBody>
          <a:bodyPr/>
          <a:lstStyle/>
          <a:p>
            <a:r>
              <a:rPr lang="en-GB" dirty="0"/>
              <a:t>Moderator and Panelists</a:t>
            </a:r>
          </a:p>
        </p:txBody>
      </p:sp>
      <p:sp>
        <p:nvSpPr>
          <p:cNvPr id="5" name="TextBox 4"/>
          <p:cNvSpPr txBox="1"/>
          <p:nvPr/>
        </p:nvSpPr>
        <p:spPr>
          <a:xfrm>
            <a:off x="1037591" y="4058747"/>
            <a:ext cx="4455450" cy="1015663"/>
          </a:xfrm>
          <a:prstGeom prst="rect">
            <a:avLst/>
          </a:prstGeom>
          <a:noFill/>
        </p:spPr>
        <p:txBody>
          <a:bodyPr wrap="none" rtlCol="0">
            <a:spAutoFit/>
          </a:bodyPr>
          <a:lstStyle/>
          <a:p>
            <a:pPr algn="ctr"/>
            <a:r>
              <a:rPr lang="en-GB" sz="2000" dirty="0"/>
              <a:t>Susan Joan Smiley</a:t>
            </a:r>
          </a:p>
          <a:p>
            <a:pPr algn="ctr"/>
            <a:r>
              <a:rPr lang="en-GB" sz="2000" dirty="0"/>
              <a:t>Office of Environmental Information, EPA</a:t>
            </a:r>
          </a:p>
          <a:p>
            <a:pPr algn="ctr"/>
            <a:r>
              <a:rPr lang="en-GB" sz="2000" dirty="0">
                <a:hlinkClick r:id="rId3"/>
              </a:rPr>
              <a:t>smiley.susan@epa.gov</a:t>
            </a:r>
            <a:endParaRPr lang="en-GB" sz="2000" dirty="0"/>
          </a:p>
        </p:txBody>
      </p:sp>
      <p:sp>
        <p:nvSpPr>
          <p:cNvPr id="6" name="TextBox 5"/>
          <p:cNvSpPr txBox="1"/>
          <p:nvPr/>
        </p:nvSpPr>
        <p:spPr>
          <a:xfrm>
            <a:off x="1348876" y="5338535"/>
            <a:ext cx="3443827" cy="1015663"/>
          </a:xfrm>
          <a:prstGeom prst="rect">
            <a:avLst/>
          </a:prstGeom>
          <a:noFill/>
        </p:spPr>
        <p:txBody>
          <a:bodyPr wrap="none" rtlCol="0">
            <a:spAutoFit/>
          </a:bodyPr>
          <a:lstStyle/>
          <a:p>
            <a:pPr algn="ctr"/>
            <a:r>
              <a:rPr lang="en-GB" sz="2000" dirty="0"/>
              <a:t>Ron Evans</a:t>
            </a:r>
          </a:p>
          <a:p>
            <a:pPr algn="ctr"/>
            <a:r>
              <a:rPr lang="en-GB" sz="2000" dirty="0"/>
              <a:t>Office of Air and Radiation, EPA</a:t>
            </a:r>
          </a:p>
          <a:p>
            <a:pPr algn="ctr"/>
            <a:r>
              <a:rPr lang="en-GB" sz="2000" dirty="0">
                <a:hlinkClick r:id="rId4"/>
              </a:rPr>
              <a:t>evans.ron@epa.gov</a:t>
            </a:r>
            <a:endParaRPr lang="en-GB" sz="2000" dirty="0"/>
          </a:p>
        </p:txBody>
      </p:sp>
      <p:sp>
        <p:nvSpPr>
          <p:cNvPr id="7" name="TextBox 6"/>
          <p:cNvSpPr txBox="1"/>
          <p:nvPr/>
        </p:nvSpPr>
        <p:spPr>
          <a:xfrm>
            <a:off x="6260551" y="4058746"/>
            <a:ext cx="5237138" cy="1015663"/>
          </a:xfrm>
          <a:prstGeom prst="rect">
            <a:avLst/>
          </a:prstGeom>
          <a:noFill/>
        </p:spPr>
        <p:txBody>
          <a:bodyPr wrap="none" rtlCol="0">
            <a:spAutoFit/>
          </a:bodyPr>
          <a:lstStyle/>
          <a:p>
            <a:pPr algn="ctr"/>
            <a:r>
              <a:rPr lang="en-GB" sz="2000" dirty="0"/>
              <a:t>Joshua Kalfas</a:t>
            </a:r>
          </a:p>
          <a:p>
            <a:pPr algn="ctr"/>
            <a:r>
              <a:rPr lang="en-GB" sz="2000" dirty="0"/>
              <a:t>Oklahoma Department of Environmental Quality</a:t>
            </a:r>
          </a:p>
          <a:p>
            <a:pPr algn="ctr"/>
            <a:r>
              <a:rPr lang="en-GB" sz="2000" dirty="0">
                <a:hlinkClick r:id="rId5"/>
              </a:rPr>
              <a:t>joshua.kalfas@deq.ok.gov</a:t>
            </a:r>
            <a:endParaRPr lang="en-GB" sz="2000" dirty="0"/>
          </a:p>
        </p:txBody>
      </p:sp>
      <p:sp>
        <p:nvSpPr>
          <p:cNvPr id="8" name="TextBox 7"/>
          <p:cNvSpPr txBox="1"/>
          <p:nvPr/>
        </p:nvSpPr>
        <p:spPr>
          <a:xfrm>
            <a:off x="5998755" y="5338534"/>
            <a:ext cx="5156925" cy="1015663"/>
          </a:xfrm>
          <a:prstGeom prst="rect">
            <a:avLst/>
          </a:prstGeom>
          <a:noFill/>
        </p:spPr>
        <p:txBody>
          <a:bodyPr wrap="none" rtlCol="0">
            <a:spAutoFit/>
          </a:bodyPr>
          <a:lstStyle/>
          <a:p>
            <a:pPr algn="ctr"/>
            <a:r>
              <a:rPr lang="en-GB" sz="2000" dirty="0"/>
              <a:t>Ben Way</a:t>
            </a:r>
          </a:p>
          <a:p>
            <a:pPr algn="ctr"/>
            <a:r>
              <a:rPr lang="en-GB" sz="2000" dirty="0"/>
              <a:t>Wyoming Department of Environmental Quality</a:t>
            </a:r>
          </a:p>
          <a:p>
            <a:pPr algn="ctr"/>
            <a:r>
              <a:rPr lang="en-GB" sz="2000" dirty="0">
                <a:hlinkClick r:id="rId6"/>
              </a:rPr>
              <a:t>ben.way@wyo.gov</a:t>
            </a:r>
            <a:endParaRPr lang="en-GB" sz="20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10" name="TextBox 9">
            <a:extLst>
              <a:ext uri="{FF2B5EF4-FFF2-40B4-BE49-F238E27FC236}">
                <a16:creationId xmlns:a16="http://schemas.microsoft.com/office/drawing/2014/main" id="{984671FF-9138-4858-86BE-42026AE91D44}"/>
              </a:ext>
            </a:extLst>
          </p:cNvPr>
          <p:cNvSpPr txBox="1"/>
          <p:nvPr/>
        </p:nvSpPr>
        <p:spPr>
          <a:xfrm>
            <a:off x="1348875" y="2821758"/>
            <a:ext cx="3443827" cy="1015663"/>
          </a:xfrm>
          <a:prstGeom prst="rect">
            <a:avLst/>
          </a:prstGeom>
          <a:noFill/>
        </p:spPr>
        <p:txBody>
          <a:bodyPr wrap="none" rtlCol="0">
            <a:spAutoFit/>
          </a:bodyPr>
          <a:lstStyle/>
          <a:p>
            <a:pPr algn="ctr"/>
            <a:r>
              <a:rPr lang="en-GB" sz="2000" dirty="0"/>
              <a:t>Julia Gamas</a:t>
            </a:r>
          </a:p>
          <a:p>
            <a:pPr algn="ctr"/>
            <a:r>
              <a:rPr lang="en-GB" sz="2000" dirty="0"/>
              <a:t>Office of Air and Radiation, EPA</a:t>
            </a:r>
          </a:p>
          <a:p>
            <a:pPr algn="ctr"/>
            <a:r>
              <a:rPr lang="en-GB" sz="2000" dirty="0">
                <a:hlinkClick r:id="rId8"/>
              </a:rPr>
              <a:t>Gamas.julia@epa.gov</a:t>
            </a:r>
            <a:endParaRPr lang="en-GB" sz="2000" dirty="0"/>
          </a:p>
        </p:txBody>
      </p:sp>
      <p:sp>
        <p:nvSpPr>
          <p:cNvPr id="12" name="TextBox 11">
            <a:extLst>
              <a:ext uri="{FF2B5EF4-FFF2-40B4-BE49-F238E27FC236}">
                <a16:creationId xmlns:a16="http://schemas.microsoft.com/office/drawing/2014/main" id="{A7045C1D-649B-4291-B413-2B2F1857F816}"/>
              </a:ext>
            </a:extLst>
          </p:cNvPr>
          <p:cNvSpPr txBox="1"/>
          <p:nvPr/>
        </p:nvSpPr>
        <p:spPr>
          <a:xfrm>
            <a:off x="6141732" y="1464746"/>
            <a:ext cx="4569520" cy="1015663"/>
          </a:xfrm>
          <a:prstGeom prst="rect">
            <a:avLst/>
          </a:prstGeom>
          <a:noFill/>
        </p:spPr>
        <p:txBody>
          <a:bodyPr wrap="none" rtlCol="0">
            <a:spAutoFit/>
          </a:bodyPr>
          <a:lstStyle/>
          <a:p>
            <a:pPr algn="ctr"/>
            <a:r>
              <a:rPr lang="en-GB" sz="2000" dirty="0"/>
              <a:t>Tammy Manning</a:t>
            </a:r>
          </a:p>
          <a:p>
            <a:pPr algn="ctr"/>
            <a:r>
              <a:rPr lang="en-GB" sz="2000" dirty="0"/>
              <a:t>NC Department of Environmental Quality</a:t>
            </a:r>
          </a:p>
          <a:p>
            <a:pPr algn="ctr"/>
            <a:r>
              <a:rPr lang="en-GB" sz="2000" dirty="0">
                <a:hlinkClick r:id="rId9"/>
              </a:rPr>
              <a:t>tammy.manning@ncdnr.gov</a:t>
            </a:r>
            <a:endParaRPr lang="en-GB" sz="2000" dirty="0"/>
          </a:p>
        </p:txBody>
      </p:sp>
      <p:sp>
        <p:nvSpPr>
          <p:cNvPr id="13" name="TextBox 12">
            <a:extLst>
              <a:ext uri="{FF2B5EF4-FFF2-40B4-BE49-F238E27FC236}">
                <a16:creationId xmlns:a16="http://schemas.microsoft.com/office/drawing/2014/main" id="{830FEA69-AB0A-4AAC-B535-9148D399CDCB}"/>
              </a:ext>
            </a:extLst>
          </p:cNvPr>
          <p:cNvSpPr txBox="1"/>
          <p:nvPr/>
        </p:nvSpPr>
        <p:spPr>
          <a:xfrm>
            <a:off x="1037591" y="1584770"/>
            <a:ext cx="4455450" cy="1015663"/>
          </a:xfrm>
          <a:prstGeom prst="rect">
            <a:avLst/>
          </a:prstGeom>
          <a:noFill/>
        </p:spPr>
        <p:txBody>
          <a:bodyPr wrap="none" rtlCol="0">
            <a:spAutoFit/>
          </a:bodyPr>
          <a:lstStyle/>
          <a:p>
            <a:pPr algn="ctr"/>
            <a:r>
              <a:rPr lang="en-GB" sz="2000" dirty="0"/>
              <a:t>Charles Freeman</a:t>
            </a:r>
          </a:p>
          <a:p>
            <a:pPr algn="ctr"/>
            <a:r>
              <a:rPr lang="en-GB" sz="2000" dirty="0"/>
              <a:t>Office of Environmental Information, EPA</a:t>
            </a:r>
          </a:p>
          <a:p>
            <a:pPr algn="ctr"/>
            <a:r>
              <a:rPr lang="en-GB" sz="2000" dirty="0">
                <a:hlinkClick r:id="rId3"/>
              </a:rPr>
              <a:t>Freeman.charles@epa.gov</a:t>
            </a:r>
            <a:endParaRPr lang="en-GB" sz="2000" dirty="0"/>
          </a:p>
        </p:txBody>
      </p:sp>
      <p:sp>
        <p:nvSpPr>
          <p:cNvPr id="14" name="TextBox 13">
            <a:extLst>
              <a:ext uri="{FF2B5EF4-FFF2-40B4-BE49-F238E27FC236}">
                <a16:creationId xmlns:a16="http://schemas.microsoft.com/office/drawing/2014/main" id="{840D8E55-3E0A-4844-A00E-11787BDBEF6C}"/>
              </a:ext>
            </a:extLst>
          </p:cNvPr>
          <p:cNvSpPr txBox="1"/>
          <p:nvPr/>
        </p:nvSpPr>
        <p:spPr>
          <a:xfrm>
            <a:off x="6139210" y="2830647"/>
            <a:ext cx="4876015" cy="1323439"/>
          </a:xfrm>
          <a:prstGeom prst="rect">
            <a:avLst/>
          </a:prstGeom>
          <a:noFill/>
        </p:spPr>
        <p:txBody>
          <a:bodyPr wrap="none" rtlCol="0">
            <a:spAutoFit/>
          </a:bodyPr>
          <a:lstStyle/>
          <a:p>
            <a:pPr algn="ctr"/>
            <a:r>
              <a:rPr lang="en-GB" sz="2000" dirty="0"/>
              <a:t>Mark Wert</a:t>
            </a:r>
          </a:p>
          <a:p>
            <a:pPr algn="ctr"/>
            <a:r>
              <a:rPr lang="en-GB" sz="2000" dirty="0"/>
              <a:t>MA Department of Environmental Protection</a:t>
            </a:r>
          </a:p>
          <a:p>
            <a:pPr algn="ctr"/>
            <a:r>
              <a:rPr lang="en-GB" sz="2000" dirty="0">
                <a:hlinkClick r:id="rId10"/>
              </a:rPr>
              <a:t>mark.wert@state.ma.us</a:t>
            </a:r>
            <a:endParaRPr lang="en-GB" sz="2000" dirty="0"/>
          </a:p>
          <a:p>
            <a:pPr algn="ctr"/>
            <a:endParaRPr lang="en-GB" sz="2000" dirty="0"/>
          </a:p>
        </p:txBody>
      </p:sp>
      <p:sp>
        <p:nvSpPr>
          <p:cNvPr id="15" name="TextBox 14">
            <a:extLst>
              <a:ext uri="{FF2B5EF4-FFF2-40B4-BE49-F238E27FC236}">
                <a16:creationId xmlns:a16="http://schemas.microsoft.com/office/drawing/2014/main" id="{41DD50D2-6987-4468-961C-00C45793A487}"/>
              </a:ext>
            </a:extLst>
          </p:cNvPr>
          <p:cNvSpPr txBox="1"/>
          <p:nvPr/>
        </p:nvSpPr>
        <p:spPr>
          <a:xfrm>
            <a:off x="11155680" y="6246421"/>
            <a:ext cx="684019"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214739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011" y="1991639"/>
            <a:ext cx="11811989" cy="1739706"/>
          </a:xfrm>
        </p:spPr>
        <p:txBody>
          <a:bodyPr>
            <a:noAutofit/>
          </a:bodyPr>
          <a:lstStyle/>
          <a:p>
            <a:r>
              <a:rPr lang="en-US" sz="6000" b="1" dirty="0"/>
              <a:t>Combined Air Emissions Reporting  </a:t>
            </a:r>
            <a:br>
              <a:rPr lang="en-US" sz="6000" b="1" dirty="0"/>
            </a:br>
            <a:r>
              <a:rPr lang="en-US" sz="6000" b="1" dirty="0"/>
              <a:t>Project, </a:t>
            </a:r>
            <a:r>
              <a:rPr lang="en-US" sz="6000" b="1" dirty="0" smtClean="0"/>
              <a:t>the “</a:t>
            </a:r>
            <a:r>
              <a:rPr lang="en-US" sz="6000" b="1" dirty="0"/>
              <a:t>Common Form”</a:t>
            </a:r>
            <a:endParaRPr lang="en-US" sz="6000" dirty="0"/>
          </a:p>
        </p:txBody>
      </p:sp>
      <p:sp>
        <p:nvSpPr>
          <p:cNvPr id="3" name="Subtitle 2"/>
          <p:cNvSpPr>
            <a:spLocks noGrp="1"/>
          </p:cNvSpPr>
          <p:nvPr>
            <p:ph type="subTitle" idx="1"/>
          </p:nvPr>
        </p:nvSpPr>
        <p:spPr>
          <a:xfrm>
            <a:off x="1100051" y="4455620"/>
            <a:ext cx="10058400" cy="1765298"/>
          </a:xfrm>
        </p:spPr>
        <p:txBody>
          <a:bodyPr>
            <a:normAutofit fontScale="85000" lnSpcReduction="10000"/>
          </a:bodyPr>
          <a:lstStyle/>
          <a:p>
            <a:r>
              <a:rPr lang="en-US" b="1" dirty="0"/>
              <a:t>Julia Gamas (U.S. EPA), Mark Wert (MA DEP) &amp; Tammy Manning (NC DEQ)</a:t>
            </a:r>
          </a:p>
          <a:p>
            <a:r>
              <a:rPr lang="en-US" b="1" dirty="0"/>
              <a:t>E-Enterprise 2018 Meeting</a:t>
            </a:r>
          </a:p>
          <a:p>
            <a:endParaRPr lang="en-US" dirty="0"/>
          </a:p>
          <a:p>
            <a:r>
              <a:rPr lang="en-US" dirty="0"/>
              <a:t>Wednesday October 24, 2018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239" y="-1"/>
            <a:ext cx="4556761" cy="1686757"/>
          </a:xfrm>
          <a:prstGeom prst="rect">
            <a:avLst/>
          </a:prstGeom>
        </p:spPr>
      </p:pic>
    </p:spTree>
    <p:extLst>
      <p:ext uri="{BB962C8B-B14F-4D97-AF65-F5344CB8AC3E}">
        <p14:creationId xmlns:p14="http://schemas.microsoft.com/office/powerpoint/2010/main" val="1437486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9109"/>
            <a:ext cx="8803178" cy="765946"/>
          </a:xfrm>
        </p:spPr>
        <p:txBody>
          <a:bodyPr anchor="ctr">
            <a:normAutofit/>
          </a:bodyPr>
          <a:lstStyle/>
          <a:p>
            <a:r>
              <a:rPr lang="en-US" b="1" dirty="0"/>
              <a:t>Air Emissions Reporting “As is” State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325A4-E7CD-4866-833A-391F4E89E91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07645" y="1441939"/>
            <a:ext cx="882291" cy="888173"/>
          </a:xfrm>
          <a:prstGeom prst="rect">
            <a:avLst/>
          </a:prstGeom>
          <a:ln>
            <a:noFill/>
          </a:ln>
        </p:spPr>
      </p:pic>
      <p:sp>
        <p:nvSpPr>
          <p:cNvPr id="6" name="Rectangle 5"/>
          <p:cNvSpPr/>
          <p:nvPr/>
        </p:nvSpPr>
        <p:spPr>
          <a:xfrm>
            <a:off x="1160584" y="5663936"/>
            <a:ext cx="9671539" cy="582213"/>
          </a:xfrm>
          <a:prstGeom prst="rect">
            <a:avLst/>
          </a:prstGeom>
          <a:noFill/>
          <a:effectLst>
            <a:outerShdw blurRad="76200" dist="12700" dir="8100000" sy="-23000" kx="800400" algn="br" rotWithShape="0">
              <a:prstClr val="black">
                <a:alpha val="20000"/>
              </a:prstClr>
            </a:outerShdw>
          </a:effectLst>
        </p:spPr>
        <p:txBody>
          <a:bodyPr wrap="square" lIns="68580" tIns="34291" rIns="68580" bIns="34291">
            <a:spAutoFit/>
          </a:bodyPr>
          <a:lstStyle/>
          <a:p>
            <a:pPr marL="0" marR="0" lvl="0" indent="0" algn="l" defTabSz="914400" rtl="0" eaLnBrk="1" fontAlgn="auto" latinLnBrk="0" hangingPunct="1">
              <a:lnSpc>
                <a:spcPts val="2000"/>
              </a:lnSpc>
              <a:spcBef>
                <a:spcPts val="0"/>
              </a:spcBef>
              <a:spcAft>
                <a:spcPts val="0"/>
              </a:spcAft>
              <a:buClrTx/>
              <a:buSzTx/>
              <a:buFontTx/>
              <a:buNone/>
              <a:tabLst>
                <a:tab pos="746107" algn="ctr"/>
                <a:tab pos="2349441" algn="ctr"/>
                <a:tab pos="4051199" algn="ctr"/>
                <a:tab pos="6626060" algn="ctr"/>
              </a:tabLst>
              <a:defRPr/>
            </a:pPr>
            <a:r>
              <a:rPr kumimoji="0" lang="en-US" sz="3200" b="0" i="0" u="none" strike="noStrike" kern="1200" cap="none" spc="0" normalizeH="0" baseline="0" noProof="0" dirty="0">
                <a:ln w="0">
                  <a:noFill/>
                </a:ln>
                <a:solidFill>
                  <a:srgbClr val="242852">
                    <a:lumMod val="75000"/>
                  </a:srgbClr>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n-ea"/>
                <a:cs typeface="+mn-cs"/>
              </a:rPr>
              <a:t>	TRI	  GHGRP	   CEDRI,	            NEI</a:t>
            </a:r>
            <a:br>
              <a:rPr kumimoji="0" lang="en-US" sz="3200" b="0" i="0" u="none" strike="noStrike" kern="1200" cap="none" spc="0" normalizeH="0" baseline="0" noProof="0" dirty="0">
                <a:ln w="0">
                  <a:noFill/>
                </a:ln>
                <a:solidFill>
                  <a:srgbClr val="242852">
                    <a:lumMod val="75000"/>
                  </a:srgbClr>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n-ea"/>
                <a:cs typeface="+mn-cs"/>
              </a:rPr>
            </a:br>
            <a:r>
              <a:rPr kumimoji="0" lang="en-US" sz="3200" b="0" i="0" u="none" strike="noStrike" kern="1200" cap="none" spc="0" normalizeH="0" baseline="0" noProof="0" dirty="0">
                <a:ln w="0">
                  <a:noFill/>
                </a:ln>
                <a:solidFill>
                  <a:srgbClr val="242852">
                    <a:lumMod val="75000"/>
                  </a:srgbClr>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n-ea"/>
                <a:cs typeface="+mn-cs"/>
              </a:rPr>
              <a:t>			       </a:t>
            </a:r>
            <a:r>
              <a:rPr kumimoji="0" lang="en-US" sz="2400" b="0" i="0" u="none" strike="noStrike" kern="1200" cap="none" spc="0" normalizeH="0" baseline="0" noProof="0" dirty="0">
                <a:ln w="0">
                  <a:noFill/>
                </a:ln>
                <a:solidFill>
                  <a:srgbClr val="242852">
                    <a:lumMod val="75000"/>
                  </a:srgbClr>
                </a:solidFill>
                <a:effectLst>
                  <a:outerShdw blurRad="60007" dist="310007" dir="7680000" sy="30000" kx="1300200" algn="ctr" rotWithShape="0">
                    <a:prstClr val="black">
                      <a:alpha val="32000"/>
                    </a:prstClr>
                  </a:outerShdw>
                </a:effectLst>
                <a:uLnTx/>
                <a:uFillTx/>
                <a:latin typeface="Arial Black" panose="020B0A04020102020204" pitchFamily="34" charset="0"/>
                <a:ea typeface="+mn-ea"/>
                <a:cs typeface="+mn-cs"/>
              </a:rPr>
              <a:t>NSPS/NESHAP </a:t>
            </a:r>
            <a:endParaRPr kumimoji="0" lang="en-US" sz="3200" b="0" i="0" u="none" strike="noStrike" kern="1200" cap="none" spc="0" normalizeH="0" baseline="0" noProof="0" dirty="0">
              <a:ln w="0">
                <a:noFill/>
              </a:ln>
              <a:solidFill>
                <a:srgbClr val="242852">
                  <a:lumMod val="75000"/>
                </a:srgbClr>
              </a:solidFill>
              <a:effectLst>
                <a:outerShdw blurRad="60007" dist="310007" dir="7680000" sy="30000" kx="1300200" algn="ctr" rotWithShape="0">
                  <a:prstClr val="black">
                    <a:alpha val="32000"/>
                  </a:prstClr>
                </a:outerShdw>
              </a:effectLst>
              <a:uLnTx/>
              <a:uFillTx/>
              <a:latin typeface="Calibri" panose="020F0502020204030204"/>
              <a:ea typeface="+mn-ea"/>
              <a:cs typeface="+mn-cs"/>
            </a:endParaRPr>
          </a:p>
        </p:txBody>
      </p:sp>
      <p:sp>
        <p:nvSpPr>
          <p:cNvPr id="7" name="Rectangle 6"/>
          <p:cNvSpPr/>
          <p:nvPr/>
        </p:nvSpPr>
        <p:spPr>
          <a:xfrm>
            <a:off x="1160583" y="2760076"/>
            <a:ext cx="1656575" cy="1354725"/>
          </a:xfrm>
          <a:prstGeom prst="rect">
            <a:avLst/>
          </a:prstGeom>
          <a:gradFill flip="none" rotWithShape="1">
            <a:gsLst>
              <a:gs pos="0">
                <a:schemeClr val="accent3">
                  <a:lumMod val="75000"/>
                </a:schemeClr>
              </a:gs>
              <a:gs pos="100000">
                <a:schemeClr val="accent3">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Attributes</a:t>
            </a:r>
            <a:b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and Emissions to EPA</a:t>
            </a:r>
          </a:p>
        </p:txBody>
      </p:sp>
      <p:sp>
        <p:nvSpPr>
          <p:cNvPr id="8" name="Rectangle 7"/>
          <p:cNvSpPr/>
          <p:nvPr/>
        </p:nvSpPr>
        <p:spPr>
          <a:xfrm>
            <a:off x="2950848" y="2740147"/>
            <a:ext cx="1606163" cy="1392239"/>
          </a:xfrm>
          <a:prstGeom prst="rect">
            <a:avLst/>
          </a:prstGeom>
          <a:gradFill flip="none" rotWithShape="1">
            <a:gsLst>
              <a:gs pos="0">
                <a:schemeClr val="accent3">
                  <a:lumMod val="75000"/>
                </a:schemeClr>
              </a:gs>
              <a:gs pos="100000">
                <a:schemeClr val="accent3">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Attributes</a:t>
            </a:r>
            <a:b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and Emissions to EPA</a:t>
            </a:r>
          </a:p>
        </p:txBody>
      </p:sp>
      <p:sp>
        <p:nvSpPr>
          <p:cNvPr id="10" name="Rectangle 9"/>
          <p:cNvSpPr/>
          <p:nvPr/>
        </p:nvSpPr>
        <p:spPr>
          <a:xfrm>
            <a:off x="6925456" y="2426677"/>
            <a:ext cx="1585499" cy="1381259"/>
          </a:xfrm>
          <a:prstGeom prst="rect">
            <a:avLst/>
          </a:prstGeom>
          <a:gradFill flip="none" rotWithShape="1">
            <a:gsLst>
              <a:gs pos="0">
                <a:schemeClr val="tx2">
                  <a:lumMod val="75000"/>
                </a:schemeClr>
              </a:gs>
              <a:gs pos="100000">
                <a:schemeClr val="tx2">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Attributes</a:t>
            </a:r>
            <a:b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and Emissions to SLTs</a:t>
            </a:r>
          </a:p>
        </p:txBody>
      </p:sp>
      <p:sp>
        <p:nvSpPr>
          <p:cNvPr id="11" name="Rectangle 10"/>
          <p:cNvSpPr/>
          <p:nvPr/>
        </p:nvSpPr>
        <p:spPr>
          <a:xfrm>
            <a:off x="8914751" y="2411689"/>
            <a:ext cx="1618436" cy="1410804"/>
          </a:xfrm>
          <a:prstGeom prst="rect">
            <a:avLst/>
          </a:prstGeom>
          <a:gradFill flip="none" rotWithShape="1">
            <a:gsLst>
              <a:gs pos="0">
                <a:schemeClr val="accent3">
                  <a:lumMod val="75000"/>
                </a:schemeClr>
              </a:gs>
              <a:gs pos="100000">
                <a:schemeClr val="accent3">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Attributes</a:t>
            </a:r>
            <a:b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and Emissions to EPA</a:t>
            </a:r>
          </a:p>
        </p:txBody>
      </p:sp>
      <p:sp>
        <p:nvSpPr>
          <p:cNvPr id="13" name="Rectangle 12"/>
          <p:cNvSpPr/>
          <p:nvPr/>
        </p:nvSpPr>
        <p:spPr>
          <a:xfrm>
            <a:off x="4727034" y="2743201"/>
            <a:ext cx="1794625" cy="1424067"/>
          </a:xfrm>
          <a:prstGeom prst="rect">
            <a:avLst/>
          </a:prstGeom>
          <a:gradFill flip="none" rotWithShape="1">
            <a:gsLst>
              <a:gs pos="0">
                <a:schemeClr val="accent3">
                  <a:lumMod val="75000"/>
                </a:schemeClr>
              </a:gs>
              <a:gs pos="100000">
                <a:schemeClr val="accent3">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Attributes and Source Test/</a:t>
            </a:r>
          </a:p>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Compliance  Data to EPA</a:t>
            </a:r>
          </a:p>
        </p:txBody>
      </p:sp>
      <p:cxnSp>
        <p:nvCxnSpPr>
          <p:cNvPr id="14" name="Elbow Connector 13"/>
          <p:cNvCxnSpPr>
            <a:stCxn id="5" idx="1"/>
            <a:endCxn id="7" idx="0"/>
          </p:cNvCxnSpPr>
          <p:nvPr/>
        </p:nvCxnSpPr>
        <p:spPr>
          <a:xfrm rot="10800000" flipV="1">
            <a:off x="1988873" y="1886025"/>
            <a:ext cx="3118775" cy="874051"/>
          </a:xfrm>
          <a:prstGeom prst="bentConnector2">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8" idx="0"/>
          </p:cNvCxnSpPr>
          <p:nvPr/>
        </p:nvCxnSpPr>
        <p:spPr>
          <a:xfrm rot="10800000" flipV="1">
            <a:off x="3753931" y="2191657"/>
            <a:ext cx="1340589" cy="548491"/>
          </a:xfrm>
          <a:prstGeom prst="bentConnector2">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2"/>
            <a:endCxn id="13" idx="0"/>
          </p:cNvCxnSpPr>
          <p:nvPr/>
        </p:nvCxnSpPr>
        <p:spPr>
          <a:xfrm rot="16200000" flipH="1">
            <a:off x="5380025" y="2498878"/>
            <a:ext cx="413089" cy="75556"/>
          </a:xfrm>
          <a:prstGeom prst="bentConnector3">
            <a:avLst>
              <a:gd name="adj1" fmla="val 50000"/>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10" idx="0"/>
          </p:cNvCxnSpPr>
          <p:nvPr/>
        </p:nvCxnSpPr>
        <p:spPr>
          <a:xfrm>
            <a:off x="5950858" y="2191658"/>
            <a:ext cx="1767348" cy="235020"/>
          </a:xfrm>
          <a:prstGeom prst="bentConnector2">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0" idx="3"/>
            <a:endCxn id="11" idx="1"/>
          </p:cNvCxnSpPr>
          <p:nvPr/>
        </p:nvCxnSpPr>
        <p:spPr>
          <a:xfrm flipV="1">
            <a:off x="8510955" y="3117092"/>
            <a:ext cx="403796" cy="217"/>
          </a:xfrm>
          <a:prstGeom prst="bentConnector3">
            <a:avLst>
              <a:gd name="adj1" fmla="val 50000"/>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925456" y="4049615"/>
            <a:ext cx="1585499" cy="1017060"/>
          </a:xfrm>
          <a:prstGeom prst="rect">
            <a:avLst/>
          </a:prstGeom>
          <a:gradFill flip="none" rotWithShape="1">
            <a:gsLst>
              <a:gs pos="0">
                <a:schemeClr val="tx2">
                  <a:lumMod val="75000"/>
                </a:schemeClr>
              </a:gs>
              <a:gs pos="100000">
                <a:schemeClr val="tx2">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Source Test Data to SLTs</a:t>
            </a:r>
          </a:p>
        </p:txBody>
      </p:sp>
      <p:cxnSp>
        <p:nvCxnSpPr>
          <p:cNvPr id="22" name="Elbow Connector 21"/>
          <p:cNvCxnSpPr>
            <a:stCxn id="21" idx="0"/>
            <a:endCxn id="10" idx="2"/>
          </p:cNvCxnSpPr>
          <p:nvPr/>
        </p:nvCxnSpPr>
        <p:spPr>
          <a:xfrm rot="5400000" flipH="1" flipV="1">
            <a:off x="7597367" y="3928777"/>
            <a:ext cx="241679" cy="12700"/>
          </a:xfrm>
          <a:prstGeom prst="bentConnector3">
            <a:avLst>
              <a:gd name="adj1" fmla="val 50000"/>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38463" y="4599927"/>
            <a:ext cx="1330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852">
                    <a:lumMod val="75000"/>
                  </a:srgbClr>
                </a:solidFill>
                <a:effectLst/>
                <a:uLnTx/>
                <a:uFillTx/>
                <a:latin typeface="Calibri" panose="020F0502020204030204"/>
                <a:ea typeface="+mn-ea"/>
                <a:cs typeface="+mn-cs"/>
              </a:rPr>
              <a:t>Publish</a:t>
            </a:r>
          </a:p>
        </p:txBody>
      </p:sp>
      <p:sp>
        <p:nvSpPr>
          <p:cNvPr id="24" name="TextBox 23"/>
          <p:cNvSpPr txBox="1"/>
          <p:nvPr/>
        </p:nvSpPr>
        <p:spPr>
          <a:xfrm>
            <a:off x="3093411" y="4593381"/>
            <a:ext cx="1330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852">
                    <a:lumMod val="75000"/>
                  </a:srgbClr>
                </a:solidFill>
                <a:effectLst/>
                <a:uLnTx/>
                <a:uFillTx/>
                <a:latin typeface="Calibri" panose="020F0502020204030204"/>
                <a:ea typeface="+mn-ea"/>
                <a:cs typeface="+mn-cs"/>
              </a:rPr>
              <a:t>Publish</a:t>
            </a:r>
          </a:p>
        </p:txBody>
      </p:sp>
      <p:sp>
        <p:nvSpPr>
          <p:cNvPr id="25" name="TextBox 24"/>
          <p:cNvSpPr txBox="1"/>
          <p:nvPr/>
        </p:nvSpPr>
        <p:spPr>
          <a:xfrm>
            <a:off x="9057035" y="4272505"/>
            <a:ext cx="1330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852">
                    <a:lumMod val="75000"/>
                  </a:srgbClr>
                </a:solidFill>
                <a:effectLst/>
                <a:uLnTx/>
                <a:uFillTx/>
                <a:latin typeface="Calibri" panose="020F0502020204030204"/>
                <a:ea typeface="+mn-ea"/>
                <a:cs typeface="+mn-cs"/>
              </a:rPr>
              <a:t>Publish</a:t>
            </a:r>
          </a:p>
        </p:txBody>
      </p:sp>
      <p:cxnSp>
        <p:nvCxnSpPr>
          <p:cNvPr id="26" name="Straight Arrow Connector 25"/>
          <p:cNvCxnSpPr>
            <a:stCxn id="7" idx="2"/>
            <a:endCxn id="23" idx="0"/>
          </p:cNvCxnSpPr>
          <p:nvPr/>
        </p:nvCxnSpPr>
        <p:spPr>
          <a:xfrm>
            <a:off x="1988871" y="4114801"/>
            <a:ext cx="14999" cy="485126"/>
          </a:xfrm>
          <a:prstGeom prst="straightConnector1">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24" idx="0"/>
          </p:cNvCxnSpPr>
          <p:nvPr/>
        </p:nvCxnSpPr>
        <p:spPr>
          <a:xfrm>
            <a:off x="3753930" y="4132386"/>
            <a:ext cx="4888" cy="460995"/>
          </a:xfrm>
          <a:prstGeom prst="straightConnector1">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a:endCxn id="25" idx="0"/>
          </p:cNvCxnSpPr>
          <p:nvPr/>
        </p:nvCxnSpPr>
        <p:spPr>
          <a:xfrm flipH="1">
            <a:off x="9722442" y="3822493"/>
            <a:ext cx="1527" cy="450012"/>
          </a:xfrm>
          <a:prstGeom prst="straightConnector1">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2"/>
            <a:endCxn id="33" idx="0"/>
          </p:cNvCxnSpPr>
          <p:nvPr/>
        </p:nvCxnSpPr>
        <p:spPr>
          <a:xfrm>
            <a:off x="5624347" y="4167268"/>
            <a:ext cx="3357" cy="249653"/>
          </a:xfrm>
          <a:prstGeom prst="straightConnector1">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561352" y="2473377"/>
            <a:ext cx="1364107" cy="2084768"/>
            <a:chOff x="4602561" y="1971874"/>
            <a:chExt cx="1089128" cy="1981525"/>
          </a:xfrm>
        </p:grpSpPr>
        <p:cxnSp>
          <p:nvCxnSpPr>
            <p:cNvPr id="31" name="Elbow Connector 30"/>
            <p:cNvCxnSpPr>
              <a:endCxn id="21" idx="1"/>
            </p:cNvCxnSpPr>
            <p:nvPr/>
          </p:nvCxnSpPr>
          <p:spPr>
            <a:xfrm rot="16200000" flipH="1">
              <a:off x="4621025" y="2882736"/>
              <a:ext cx="1981525" cy="159802"/>
            </a:xfrm>
            <a:prstGeom prst="bentConnector2">
              <a:avLst/>
            </a:prstGeom>
            <a:ln w="57150">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02561" y="1980291"/>
              <a:ext cx="941289" cy="4208"/>
            </a:xfrm>
            <a:prstGeom prst="straightConnector1">
              <a:avLst/>
            </a:prstGeom>
            <a:ln w="57150">
              <a:solidFill>
                <a:schemeClr val="tx1">
                  <a:lumMod val="65000"/>
                  <a:lumOff val="35000"/>
                </a:schemeClr>
              </a:solidFill>
              <a:tailEnd type="none" w="med" len="sm"/>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4777075" y="4416921"/>
            <a:ext cx="1701259" cy="641403"/>
          </a:xfrm>
          <a:prstGeom prst="rect">
            <a:avLst/>
          </a:prstGeom>
          <a:gradFill flip="none" rotWithShape="1">
            <a:gsLst>
              <a:gs pos="0">
                <a:schemeClr val="accent3">
                  <a:lumMod val="75000"/>
                </a:schemeClr>
              </a:gs>
              <a:gs pos="100000">
                <a:schemeClr val="accent3">
                  <a:lumMod val="40000"/>
                  <a:lumOff val="60000"/>
                </a:schemeClr>
              </a:gs>
            </a:gsLst>
            <a:lin ang="16200000" scaled="1"/>
            <a:tileRect/>
          </a:gradFill>
          <a:ln>
            <a:solidFill>
              <a:schemeClr val="tx1">
                <a:lumMod val="65000"/>
                <a:lumOff val="3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651"/>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2060"/>
                </a:solidFill>
                <a:effectLst/>
                <a:uLnTx/>
                <a:uFillTx/>
                <a:latin typeface="Calibri" panose="020F0502020204030204"/>
                <a:ea typeface="+mn-ea"/>
                <a:cs typeface="+mn-cs"/>
              </a:rPr>
              <a:t>WebFIRE</a:t>
            </a:r>
          </a:p>
        </p:txBody>
      </p:sp>
      <p:sp>
        <p:nvSpPr>
          <p:cNvPr id="37" name="Right Brace 36"/>
          <p:cNvSpPr/>
          <p:nvPr/>
        </p:nvSpPr>
        <p:spPr>
          <a:xfrm rot="5400000">
            <a:off x="8581869" y="3485212"/>
            <a:ext cx="269823" cy="3582651"/>
          </a:xfrm>
          <a:prstGeom prst="rightBrace">
            <a:avLst>
              <a:gd name="adj1" fmla="val 46794"/>
              <a:gd name="adj2" fmla="val 512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C51A1C92-952F-4890-B15E-274840D2C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60593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0197-20BD-4F35-8EF4-75EDDF11C16E}"/>
              </a:ext>
            </a:extLst>
          </p:cNvPr>
          <p:cNvSpPr>
            <a:spLocks noGrp="1"/>
          </p:cNvSpPr>
          <p:nvPr>
            <p:ph type="title"/>
          </p:nvPr>
        </p:nvSpPr>
        <p:spPr>
          <a:xfrm>
            <a:off x="944639" y="554384"/>
            <a:ext cx="8217834" cy="663822"/>
          </a:xfrm>
        </p:spPr>
        <p:txBody>
          <a:bodyPr anchor="ctr">
            <a:normAutofit fontScale="90000"/>
          </a:bodyPr>
          <a:lstStyle/>
          <a:p>
            <a:r>
              <a:rPr lang="en-US" b="1" dirty="0"/>
              <a:t>What are we building and why?</a:t>
            </a:r>
          </a:p>
        </p:txBody>
      </p:sp>
      <p:sp>
        <p:nvSpPr>
          <p:cNvPr id="3" name="Content Placeholder 2">
            <a:extLst>
              <a:ext uri="{FF2B5EF4-FFF2-40B4-BE49-F238E27FC236}">
                <a16:creationId xmlns:a16="http://schemas.microsoft.com/office/drawing/2014/main" id="{88B8019F-66E2-4D3A-A653-852895DD34AB}"/>
              </a:ext>
            </a:extLst>
          </p:cNvPr>
          <p:cNvSpPr>
            <a:spLocks noGrp="1"/>
          </p:cNvSpPr>
          <p:nvPr>
            <p:ph idx="1"/>
          </p:nvPr>
        </p:nvSpPr>
        <p:spPr>
          <a:xfrm>
            <a:off x="838200" y="1477818"/>
            <a:ext cx="10515600" cy="5174303"/>
          </a:xfrm>
        </p:spPr>
        <p:txBody>
          <a:bodyPr>
            <a:normAutofit lnSpcReduction="10000"/>
          </a:bodyPr>
          <a:lstStyle/>
          <a:p>
            <a:pPr marL="0" indent="0">
              <a:buNone/>
            </a:pPr>
            <a:r>
              <a:rPr lang="en-US" sz="2400" b="1" dirty="0"/>
              <a:t>What:  </a:t>
            </a:r>
            <a:r>
              <a:rPr lang="en-US" sz="2400" dirty="0"/>
              <a:t>“Common Form” system to streamline air emissions reporting.</a:t>
            </a:r>
          </a:p>
          <a:p>
            <a:pPr marL="0" indent="0">
              <a:buNone/>
            </a:pPr>
            <a:r>
              <a:rPr lang="en-US" sz="2400" b="1" dirty="0"/>
              <a:t>Why:  </a:t>
            </a:r>
            <a:r>
              <a:rPr lang="en-US" sz="2400" dirty="0"/>
              <a:t>Emissions data </a:t>
            </a:r>
            <a:r>
              <a:rPr lang="en-US" sz="2400" dirty="0" smtClean="0"/>
              <a:t>is </a:t>
            </a:r>
            <a:r>
              <a:rPr lang="en-US" sz="2400" dirty="0"/>
              <a:t>being reported separately, at different times for: Greenhouse Gas Reporting Program (GHGRP), National Emissions Inventory (NEI), Toxics Release Inventory (TRI), </a:t>
            </a:r>
            <a:r>
              <a:rPr lang="en-US" sz="2400" dirty="0" smtClean="0"/>
              <a:t>Sector/Industry </a:t>
            </a:r>
            <a:r>
              <a:rPr lang="en-US" sz="2400" dirty="0"/>
              <a:t>specific via the Compliance and Emissions Data Reporting Interface (CEDRI), plus state/local/tribal (SLT) specific programs. </a:t>
            </a:r>
            <a:r>
              <a:rPr lang="en-US" sz="2400" dirty="0" smtClean="0"/>
              <a:t>This </a:t>
            </a:r>
            <a:r>
              <a:rPr lang="en-US" sz="2400" dirty="0"/>
              <a:t>leads to:</a:t>
            </a:r>
            <a:endParaRPr lang="en-US" dirty="0"/>
          </a:p>
          <a:p>
            <a:pPr marL="457200" lvl="1" indent="0">
              <a:buNone/>
            </a:pPr>
            <a:r>
              <a:rPr lang="en-US" sz="2000" b="1" dirty="0"/>
              <a:t>Duplication: </a:t>
            </a:r>
            <a:r>
              <a:rPr lang="en-US" sz="2000" i="1" dirty="0"/>
              <a:t>Much</a:t>
            </a:r>
            <a:r>
              <a:rPr lang="en-US" sz="2000" dirty="0"/>
              <a:t> of the data are shared and could be reported simultaneously, saving industry reporters time, </a:t>
            </a:r>
            <a:r>
              <a:rPr lang="en-US" sz="2000" dirty="0" smtClean="0"/>
              <a:t>for example</a:t>
            </a:r>
            <a:r>
              <a:rPr lang="en-US" sz="2000" dirty="0" smtClean="0"/>
              <a:t>:</a:t>
            </a:r>
            <a:endParaRPr lang="en-US" sz="2000" dirty="0"/>
          </a:p>
          <a:p>
            <a:pPr lvl="2">
              <a:buSzPct val="109000"/>
              <a:buFont typeface="Wingdings" panose="05000000000000000000" pitchFamily="2" charset="2"/>
              <a:buChar char="§"/>
            </a:pPr>
            <a:r>
              <a:rPr lang="en-US" sz="2000" dirty="0"/>
              <a:t>Data for the same </a:t>
            </a:r>
            <a:r>
              <a:rPr lang="en-US" sz="2000" dirty="0" smtClean="0"/>
              <a:t>facility (e.g., </a:t>
            </a:r>
            <a:r>
              <a:rPr lang="en-US" sz="2000" dirty="0"/>
              <a:t>company name &amp; </a:t>
            </a:r>
            <a:r>
              <a:rPr lang="en-US" sz="2000" dirty="0" smtClean="0"/>
              <a:t>address)</a:t>
            </a:r>
            <a:endParaRPr lang="en-US" sz="2000" dirty="0"/>
          </a:p>
          <a:p>
            <a:pPr lvl="2">
              <a:buSzPct val="109000"/>
              <a:buFont typeface="Wingdings" panose="05000000000000000000" pitchFamily="2" charset="2"/>
              <a:buChar char="§"/>
            </a:pPr>
            <a:r>
              <a:rPr lang="en-US" sz="2000" dirty="0"/>
              <a:t>Input data needed to estimate emissions, such as:</a:t>
            </a:r>
          </a:p>
          <a:p>
            <a:pPr lvl="3"/>
            <a:r>
              <a:rPr lang="en-US" sz="2000" dirty="0"/>
              <a:t>activity </a:t>
            </a:r>
            <a:r>
              <a:rPr lang="en-US" sz="2000" dirty="0" smtClean="0"/>
              <a:t>data (e.g., </a:t>
            </a:r>
            <a:r>
              <a:rPr lang="en-US" sz="2000" dirty="0"/>
              <a:t>BTU of </a:t>
            </a:r>
            <a:r>
              <a:rPr lang="en-US" sz="2000" dirty="0" smtClean="0"/>
              <a:t>coal);</a:t>
            </a:r>
            <a:endParaRPr lang="en-US" sz="2000" dirty="0"/>
          </a:p>
          <a:p>
            <a:pPr lvl="3"/>
            <a:r>
              <a:rPr lang="en-US" sz="2000" dirty="0"/>
              <a:t>emission factors (pollutant generated per unit of activity): e.g</a:t>
            </a:r>
            <a:r>
              <a:rPr lang="en-US" sz="2000" dirty="0" smtClean="0"/>
              <a:t>., </a:t>
            </a:r>
            <a:r>
              <a:rPr lang="en-US" sz="2000" dirty="0"/>
              <a:t>tons of VOC per BTU of </a:t>
            </a:r>
            <a:r>
              <a:rPr lang="en-US" sz="2000" dirty="0" smtClean="0"/>
              <a:t>coal.</a:t>
            </a:r>
            <a:endParaRPr lang="en-US" sz="2000" dirty="0"/>
          </a:p>
          <a:p>
            <a:pPr lvl="2">
              <a:buSzPct val="109000"/>
              <a:buFont typeface="Wingdings" panose="05000000000000000000" pitchFamily="2" charset="2"/>
              <a:buChar char="§"/>
            </a:pPr>
            <a:r>
              <a:rPr lang="en-US" sz="2000" dirty="0"/>
              <a:t>Similar </a:t>
            </a:r>
            <a:r>
              <a:rPr lang="en-US" sz="2000" dirty="0" smtClean="0"/>
              <a:t>pollutants reported to </a:t>
            </a:r>
            <a:r>
              <a:rPr lang="en-US" sz="2000" dirty="0"/>
              <a:t>TRI and </a:t>
            </a:r>
            <a:r>
              <a:rPr lang="en-US" sz="2000" dirty="0" smtClean="0"/>
              <a:t>NEI.</a:t>
            </a:r>
            <a:endParaRPr lang="en-US" sz="2000" dirty="0"/>
          </a:p>
          <a:p>
            <a:pPr marL="457200" lvl="1" indent="0">
              <a:spcBef>
                <a:spcPts val="600"/>
              </a:spcBef>
              <a:spcAft>
                <a:spcPts val="0"/>
              </a:spcAft>
              <a:buNone/>
            </a:pPr>
            <a:r>
              <a:rPr lang="en-US" sz="2000" b="1" dirty="0"/>
              <a:t>Inconsistent data: </a:t>
            </a:r>
            <a:r>
              <a:rPr lang="en-US" sz="2000" dirty="0" smtClean="0"/>
              <a:t>data </a:t>
            </a:r>
            <a:r>
              <a:rPr lang="en-US" sz="2000" dirty="0"/>
              <a:t>from different </a:t>
            </a:r>
            <a:r>
              <a:rPr lang="en-US" sz="2000" dirty="0"/>
              <a:t>programs for the same facility </a:t>
            </a:r>
            <a:r>
              <a:rPr lang="en-US" sz="2000" dirty="0" smtClean="0"/>
              <a:t>and same year </a:t>
            </a:r>
            <a:r>
              <a:rPr lang="en-US" sz="2000" dirty="0" smtClean="0"/>
              <a:t>don’t </a:t>
            </a:r>
            <a:r>
              <a:rPr lang="en-US" sz="2000" dirty="0"/>
              <a:t>match up. Time spent by EPA and SLT staff reconciling </a:t>
            </a:r>
            <a:r>
              <a:rPr lang="en-US" sz="2000" dirty="0" smtClean="0"/>
              <a:t>these </a:t>
            </a:r>
            <a:r>
              <a:rPr lang="en-US" sz="2000" dirty="0"/>
              <a:t>data after the fact could be reduced.</a:t>
            </a:r>
          </a:p>
        </p:txBody>
      </p:sp>
      <p:sp>
        <p:nvSpPr>
          <p:cNvPr id="5" name="Slide Number Placeholder 4">
            <a:extLst>
              <a:ext uri="{FF2B5EF4-FFF2-40B4-BE49-F238E27FC236}">
                <a16:creationId xmlns:a16="http://schemas.microsoft.com/office/drawing/2014/main" id="{3BAA8A77-2F9D-40E9-A4A7-99EDD6722F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B9EC27C-DB8F-44F7-87AF-5AFE0459C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179043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1026" y="422819"/>
            <a:ext cx="10515600" cy="833889"/>
          </a:xfrm>
        </p:spPr>
        <p:txBody>
          <a:bodyPr anchor="ctr"/>
          <a:lstStyle/>
          <a:p>
            <a:r>
              <a:rPr lang="en-US" b="1" dirty="0"/>
              <a:t>Proposed “Future State” Concept</a:t>
            </a:r>
          </a:p>
        </p:txBody>
      </p:sp>
      <p:sp>
        <p:nvSpPr>
          <p:cNvPr id="3" name="Slide Number Placeholder 2">
            <a:extLst>
              <a:ext uri="{FF2B5EF4-FFF2-40B4-BE49-F238E27FC236}">
                <a16:creationId xmlns:a16="http://schemas.microsoft.com/office/drawing/2014/main" id="{DDBF746B-7ED5-47B3-BC64-EBD903066E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36"/>
          <p:cNvSpPr/>
          <p:nvPr/>
        </p:nvSpPr>
        <p:spPr>
          <a:xfrm>
            <a:off x="1675418" y="3299738"/>
            <a:ext cx="2196218" cy="3076318"/>
          </a:xfrm>
          <a:prstGeom prst="rect">
            <a:avLst/>
          </a:prstGeom>
          <a:solidFill>
            <a:srgbClr val="E3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297FD5">
                    <a:lumMod val="50000"/>
                  </a:srgbClr>
                </a:solidFill>
                <a:effectLst/>
                <a:uLnTx/>
                <a:uFillTx/>
                <a:latin typeface="Calibri" panose="020F0502020204030204"/>
                <a:ea typeface="+mn-ea"/>
                <a:cs typeface="+mn-cs"/>
              </a:rPr>
              <a:t>SLT</a:t>
            </a:r>
          </a:p>
        </p:txBody>
      </p:sp>
      <p:sp>
        <p:nvSpPr>
          <p:cNvPr id="38" name="Rectangle 37"/>
          <p:cNvSpPr/>
          <p:nvPr/>
        </p:nvSpPr>
        <p:spPr>
          <a:xfrm>
            <a:off x="1925211" y="4623767"/>
            <a:ext cx="164592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GHG</a:t>
            </a:r>
          </a:p>
        </p:txBody>
      </p:sp>
      <p:sp>
        <p:nvSpPr>
          <p:cNvPr id="39" name="Rectangle 38"/>
          <p:cNvSpPr/>
          <p:nvPr/>
        </p:nvSpPr>
        <p:spPr>
          <a:xfrm>
            <a:off x="1950567" y="5494062"/>
            <a:ext cx="1645920" cy="707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Emissions Databases</a:t>
            </a:r>
          </a:p>
        </p:txBody>
      </p:sp>
      <p:sp>
        <p:nvSpPr>
          <p:cNvPr id="40" name="Rectangle 39"/>
          <p:cNvSpPr/>
          <p:nvPr/>
        </p:nvSpPr>
        <p:spPr>
          <a:xfrm>
            <a:off x="8132486" y="3299738"/>
            <a:ext cx="2196218" cy="3076317"/>
          </a:xfrm>
          <a:prstGeom prst="rect">
            <a:avLst/>
          </a:prstGeom>
          <a:solidFill>
            <a:srgbClr val="E3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297FD5">
                    <a:lumMod val="50000"/>
                  </a:srgbClr>
                </a:solidFill>
                <a:effectLst/>
                <a:uLnTx/>
                <a:uFillTx/>
                <a:latin typeface="Calibri" panose="020F0502020204030204"/>
                <a:ea typeface="+mn-ea"/>
                <a:cs typeface="+mn-cs"/>
              </a:rPr>
              <a:t>EPA</a:t>
            </a:r>
          </a:p>
        </p:txBody>
      </p:sp>
      <p:sp>
        <p:nvSpPr>
          <p:cNvPr id="41" name="Rectangle 40"/>
          <p:cNvSpPr/>
          <p:nvPr/>
        </p:nvSpPr>
        <p:spPr>
          <a:xfrm>
            <a:off x="8438115" y="3815415"/>
            <a:ext cx="164592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FRS</a:t>
            </a:r>
          </a:p>
        </p:txBody>
      </p:sp>
      <p:sp>
        <p:nvSpPr>
          <p:cNvPr id="42" name="Rectangle 41"/>
          <p:cNvSpPr/>
          <p:nvPr/>
        </p:nvSpPr>
        <p:spPr>
          <a:xfrm>
            <a:off x="8407635" y="5798781"/>
            <a:ext cx="164592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NEI/EIS</a:t>
            </a:r>
          </a:p>
        </p:txBody>
      </p:sp>
      <p:sp>
        <p:nvSpPr>
          <p:cNvPr id="43" name="Rectangle 42"/>
          <p:cNvSpPr/>
          <p:nvPr/>
        </p:nvSpPr>
        <p:spPr>
          <a:xfrm>
            <a:off x="8510091" y="4357772"/>
            <a:ext cx="1573943" cy="346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Calibri" panose="020F0502020204030204"/>
                <a:ea typeface="+mn-ea"/>
                <a:cs typeface="+mn-cs"/>
              </a:rPr>
              <a:t>CEDRI/WebFIRE</a:t>
            </a:r>
          </a:p>
        </p:txBody>
      </p:sp>
      <p:sp>
        <p:nvSpPr>
          <p:cNvPr id="44" name="Rectangle 43"/>
          <p:cNvSpPr/>
          <p:nvPr/>
        </p:nvSpPr>
        <p:spPr>
          <a:xfrm>
            <a:off x="8499075" y="4816588"/>
            <a:ext cx="155448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GHG</a:t>
            </a:r>
          </a:p>
        </p:txBody>
      </p:sp>
      <p:sp>
        <p:nvSpPr>
          <p:cNvPr id="45" name="Rectangle 44"/>
          <p:cNvSpPr/>
          <p:nvPr/>
        </p:nvSpPr>
        <p:spPr>
          <a:xfrm>
            <a:off x="8499075" y="5302333"/>
            <a:ext cx="155448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TRI</a:t>
            </a:r>
          </a:p>
        </p:txBody>
      </p:sp>
      <p:sp>
        <p:nvSpPr>
          <p:cNvPr id="46" name="Rectangle 45"/>
          <p:cNvSpPr/>
          <p:nvPr/>
        </p:nvSpPr>
        <p:spPr>
          <a:xfrm>
            <a:off x="8407636" y="4373059"/>
            <a:ext cx="45719" cy="1329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7" name="Straight Arrow Connector 46"/>
          <p:cNvCxnSpPr/>
          <p:nvPr/>
        </p:nvCxnSpPr>
        <p:spPr>
          <a:xfrm flipV="1">
            <a:off x="3596487" y="6011333"/>
            <a:ext cx="5059345" cy="34639"/>
          </a:xfrm>
          <a:prstGeom prst="straightConnector1">
            <a:avLst/>
          </a:prstGeom>
          <a:ln w="38100">
            <a:solidFill>
              <a:schemeClr val="tx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6" idx="1"/>
            <a:endCxn id="63" idx="3"/>
          </p:cNvCxnSpPr>
          <p:nvPr/>
        </p:nvCxnSpPr>
        <p:spPr>
          <a:xfrm rot="10800000">
            <a:off x="3644424" y="5031137"/>
            <a:ext cx="4763213" cy="6615"/>
          </a:xfrm>
          <a:prstGeom prst="bentConnector3">
            <a:avLst>
              <a:gd name="adj1" fmla="val 50000"/>
            </a:avLst>
          </a:prstGeom>
          <a:ln w="38100">
            <a:solidFill>
              <a:schemeClr val="tx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378510" y="1480456"/>
            <a:ext cx="3352798" cy="3450319"/>
          </a:xfrm>
          <a:prstGeom prst="rect">
            <a:avLst/>
          </a:prstGeom>
          <a:solidFill>
            <a:srgbClr val="E3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297FD5">
                    <a:lumMod val="50000"/>
                  </a:srgbClr>
                </a:solidFill>
                <a:effectLst/>
                <a:uLnTx/>
                <a:uFillTx/>
                <a:latin typeface="Calibri" panose="020F0502020204030204"/>
                <a:ea typeface="+mn-ea"/>
                <a:cs typeface="+mn-cs"/>
              </a:rPr>
              <a:t>Common Reporting</a:t>
            </a:r>
          </a:p>
        </p:txBody>
      </p:sp>
      <p:sp>
        <p:nvSpPr>
          <p:cNvPr id="50" name="Rectangle 49"/>
          <p:cNvSpPr/>
          <p:nvPr/>
        </p:nvSpPr>
        <p:spPr>
          <a:xfrm>
            <a:off x="4647527" y="4131859"/>
            <a:ext cx="2814764" cy="58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Unique Program Reporting Requirements</a:t>
            </a:r>
          </a:p>
        </p:txBody>
      </p:sp>
      <p:sp>
        <p:nvSpPr>
          <p:cNvPr id="51" name="Rectangle 50"/>
          <p:cNvSpPr/>
          <p:nvPr/>
        </p:nvSpPr>
        <p:spPr>
          <a:xfrm>
            <a:off x="4516359" y="2063975"/>
            <a:ext cx="3064934" cy="20014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Shared</a:t>
            </a:r>
          </a:p>
        </p:txBody>
      </p:sp>
      <p:sp>
        <p:nvSpPr>
          <p:cNvPr id="52" name="Rectangle 51"/>
          <p:cNvSpPr/>
          <p:nvPr/>
        </p:nvSpPr>
        <p:spPr>
          <a:xfrm>
            <a:off x="4693681" y="2997728"/>
            <a:ext cx="2668271"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Facility Attributes</a:t>
            </a:r>
          </a:p>
        </p:txBody>
      </p:sp>
      <p:sp>
        <p:nvSpPr>
          <p:cNvPr id="53" name="Rectangle 52"/>
          <p:cNvSpPr/>
          <p:nvPr/>
        </p:nvSpPr>
        <p:spPr>
          <a:xfrm>
            <a:off x="4693682" y="3503748"/>
            <a:ext cx="266827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Emission Data</a:t>
            </a:r>
          </a:p>
        </p:txBody>
      </p:sp>
      <p:sp>
        <p:nvSpPr>
          <p:cNvPr id="54" name="Oval 53"/>
          <p:cNvSpPr/>
          <p:nvPr/>
        </p:nvSpPr>
        <p:spPr>
          <a:xfrm>
            <a:off x="3395229" y="5647950"/>
            <a:ext cx="201258" cy="2012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p:nvPr/>
        </p:nvSpPr>
        <p:spPr>
          <a:xfrm>
            <a:off x="3670378" y="5426740"/>
            <a:ext cx="201258" cy="2012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Elbow Connector 55"/>
          <p:cNvCxnSpPr>
            <a:stCxn id="50" idx="3"/>
            <a:endCxn id="57" idx="2"/>
          </p:cNvCxnSpPr>
          <p:nvPr/>
        </p:nvCxnSpPr>
        <p:spPr>
          <a:xfrm>
            <a:off x="7462291" y="4424247"/>
            <a:ext cx="945345" cy="427286"/>
          </a:xfrm>
          <a:prstGeom prst="bentConnector3">
            <a:avLst>
              <a:gd name="adj1" fmla="val 19293"/>
            </a:avLst>
          </a:prstGeom>
          <a:ln w="38100">
            <a:solidFill>
              <a:schemeClr val="tx1">
                <a:lumMod val="6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8407636" y="4750904"/>
            <a:ext cx="201258" cy="2012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p:cNvSpPr/>
          <p:nvPr/>
        </p:nvSpPr>
        <p:spPr>
          <a:xfrm>
            <a:off x="8132486" y="3623912"/>
            <a:ext cx="201258" cy="2012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9" name="Elbow Connector 58"/>
          <p:cNvCxnSpPr>
            <a:stCxn id="41" idx="1"/>
            <a:endCxn id="52" idx="3"/>
          </p:cNvCxnSpPr>
          <p:nvPr/>
        </p:nvCxnSpPr>
        <p:spPr>
          <a:xfrm rot="10800000">
            <a:off x="7361953" y="3167006"/>
            <a:ext cx="1076163" cy="848465"/>
          </a:xfrm>
          <a:prstGeom prst="bentConnector3">
            <a:avLst>
              <a:gd name="adj1" fmla="val 50000"/>
            </a:avLst>
          </a:prstGeom>
          <a:ln w="38100">
            <a:solidFill>
              <a:schemeClr val="tx1">
                <a:lumMod val="6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50" idx="1"/>
            <a:endCxn id="54" idx="6"/>
          </p:cNvCxnSpPr>
          <p:nvPr/>
        </p:nvCxnSpPr>
        <p:spPr>
          <a:xfrm rot="10800000" flipV="1">
            <a:off x="3596487" y="4424247"/>
            <a:ext cx="1051040" cy="1324332"/>
          </a:xfrm>
          <a:prstGeom prst="bentConnector3">
            <a:avLst>
              <a:gd name="adj1" fmla="val 62428"/>
            </a:avLst>
          </a:prstGeom>
          <a:ln w="38100">
            <a:solidFill>
              <a:schemeClr val="tx1">
                <a:lumMod val="6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922992" y="5055823"/>
            <a:ext cx="1645920" cy="307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Other SLT Systems</a:t>
            </a:r>
          </a:p>
        </p:txBody>
      </p:sp>
      <p:sp>
        <p:nvSpPr>
          <p:cNvPr id="63" name="Rectangle 62"/>
          <p:cNvSpPr/>
          <p:nvPr/>
        </p:nvSpPr>
        <p:spPr>
          <a:xfrm>
            <a:off x="3598704" y="4628636"/>
            <a:ext cx="45719" cy="805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4" name="Elbow Connector 63"/>
          <p:cNvCxnSpPr>
            <a:stCxn id="53" idx="3"/>
          </p:cNvCxnSpPr>
          <p:nvPr/>
        </p:nvCxnSpPr>
        <p:spPr>
          <a:xfrm>
            <a:off x="7361952" y="3673025"/>
            <a:ext cx="1045683" cy="950742"/>
          </a:xfrm>
          <a:prstGeom prst="bentConnector3">
            <a:avLst>
              <a:gd name="adj1" fmla="val 43060"/>
            </a:avLst>
          </a:prstGeom>
          <a:ln w="38100">
            <a:solidFill>
              <a:schemeClr val="tx1">
                <a:lumMod val="6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2" idx="1"/>
            <a:endCxn id="66" idx="3"/>
          </p:cNvCxnSpPr>
          <p:nvPr/>
        </p:nvCxnSpPr>
        <p:spPr>
          <a:xfrm rot="10800000" flipV="1">
            <a:off x="3568913" y="3167005"/>
            <a:ext cx="1124769" cy="1026004"/>
          </a:xfrm>
          <a:prstGeom prst="bentConnector3">
            <a:avLst>
              <a:gd name="adj1" fmla="val 50000"/>
            </a:avLst>
          </a:prstGeom>
          <a:ln w="38100">
            <a:solidFill>
              <a:schemeClr val="tx1">
                <a:lumMod val="6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922992" y="3962176"/>
            <a:ext cx="1645920"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Master Facility Database</a:t>
            </a:r>
          </a:p>
        </p:txBody>
      </p:sp>
      <p:cxnSp>
        <p:nvCxnSpPr>
          <p:cNvPr id="76" name="Elbow Connector 75"/>
          <p:cNvCxnSpPr>
            <a:stCxn id="53" idx="1"/>
            <a:endCxn id="39" idx="3"/>
          </p:cNvCxnSpPr>
          <p:nvPr/>
        </p:nvCxnSpPr>
        <p:spPr>
          <a:xfrm rot="10800000" flipV="1">
            <a:off x="3596488" y="3673025"/>
            <a:ext cx="1097195" cy="2174980"/>
          </a:xfrm>
          <a:prstGeom prst="bentConnector3">
            <a:avLst>
              <a:gd name="adj1" fmla="val 50000"/>
            </a:avLst>
          </a:prstGeom>
          <a:ln w="38100">
            <a:solidFill>
              <a:schemeClr val="tx1">
                <a:lumMod val="6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67837" y="1585357"/>
            <a:ext cx="378954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“Common Form” approach supports a single point of reporting for programs that participate.</a:t>
            </a:r>
          </a:p>
        </p:txBody>
      </p:sp>
      <p:sp>
        <p:nvSpPr>
          <p:cNvPr id="117" name="TextBox 116"/>
          <p:cNvSpPr txBox="1"/>
          <p:nvPr/>
        </p:nvSpPr>
        <p:spPr>
          <a:xfrm>
            <a:off x="8036072" y="1692051"/>
            <a:ext cx="40866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Separate entry points for SLTs, GHG,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TRI, and CEDRI are still retained,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sharing facility data and</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emissions data where appropriate.</a:t>
            </a:r>
          </a:p>
        </p:txBody>
      </p:sp>
      <p:sp>
        <p:nvSpPr>
          <p:cNvPr id="118" name="Rectangle 117"/>
          <p:cNvSpPr/>
          <p:nvPr/>
        </p:nvSpPr>
        <p:spPr>
          <a:xfrm>
            <a:off x="4691894" y="2494968"/>
            <a:ext cx="2668271"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Common Form</a:t>
            </a:r>
          </a:p>
        </p:txBody>
      </p:sp>
      <p:sp>
        <p:nvSpPr>
          <p:cNvPr id="127" name="Right Arrow 126"/>
          <p:cNvSpPr/>
          <p:nvPr/>
        </p:nvSpPr>
        <p:spPr>
          <a:xfrm>
            <a:off x="4000599" y="2500497"/>
            <a:ext cx="612556" cy="30047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Right Arrow 127"/>
          <p:cNvSpPr/>
          <p:nvPr/>
        </p:nvSpPr>
        <p:spPr>
          <a:xfrm rot="7897620">
            <a:off x="9762563" y="3636151"/>
            <a:ext cx="1376954" cy="38034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Right Arrow 128"/>
          <p:cNvSpPr/>
          <p:nvPr/>
        </p:nvSpPr>
        <p:spPr>
          <a:xfrm rot="7506496">
            <a:off x="9471989" y="4087979"/>
            <a:ext cx="1967784" cy="38034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Right Arrow 129"/>
          <p:cNvSpPr/>
          <p:nvPr/>
        </p:nvSpPr>
        <p:spPr>
          <a:xfrm rot="7311025">
            <a:off x="9339159" y="4438014"/>
            <a:ext cx="2320739" cy="38034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Right Arrow 130"/>
          <p:cNvSpPr/>
          <p:nvPr/>
        </p:nvSpPr>
        <p:spPr>
          <a:xfrm rot="1197015">
            <a:off x="1149671" y="4550441"/>
            <a:ext cx="612556" cy="38034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2" name="Picture 13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87086" y="2352069"/>
            <a:ext cx="729740" cy="734605"/>
          </a:xfrm>
          <a:prstGeom prst="rect">
            <a:avLst/>
          </a:prstGeom>
          <a:ln>
            <a:noFill/>
          </a:ln>
        </p:spPr>
      </p:pic>
      <p:pic>
        <p:nvPicPr>
          <p:cNvPr id="133" name="Picture 13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2636" y="4103291"/>
            <a:ext cx="729740" cy="734605"/>
          </a:xfrm>
          <a:prstGeom prst="rect">
            <a:avLst/>
          </a:prstGeom>
          <a:ln>
            <a:noFill/>
          </a:ln>
        </p:spPr>
      </p:pic>
      <p:pic>
        <p:nvPicPr>
          <p:cNvPr id="134" name="Picture 13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236138" y="2993815"/>
            <a:ext cx="729740" cy="734605"/>
          </a:xfrm>
          <a:prstGeom prst="rect">
            <a:avLst/>
          </a:prstGeom>
          <a:ln>
            <a:noFill/>
          </a:ln>
        </p:spPr>
      </p:pic>
      <p:pic>
        <p:nvPicPr>
          <p:cNvPr id="60" name="Picture 59">
            <a:extLst>
              <a:ext uri="{FF2B5EF4-FFF2-40B4-BE49-F238E27FC236}">
                <a16:creationId xmlns:a16="http://schemas.microsoft.com/office/drawing/2014/main" id="{6DAF9B80-6212-43D2-B922-A077F7FDC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370083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9A85-CE87-47AA-B31C-66A85FC32891}"/>
              </a:ext>
            </a:extLst>
          </p:cNvPr>
          <p:cNvSpPr>
            <a:spLocks noGrp="1"/>
          </p:cNvSpPr>
          <p:nvPr>
            <p:ph type="title"/>
          </p:nvPr>
        </p:nvSpPr>
        <p:spPr>
          <a:xfrm>
            <a:off x="2187171" y="274807"/>
            <a:ext cx="6458065" cy="941833"/>
          </a:xfrm>
        </p:spPr>
        <p:txBody>
          <a:bodyPr anchor="ctr"/>
          <a:lstStyle/>
          <a:p>
            <a:pPr algn="ctr"/>
            <a:r>
              <a:rPr lang="en-US" b="1" dirty="0"/>
              <a:t>Benefits of Streamlining </a:t>
            </a:r>
            <a:endParaRPr lang="en-US" dirty="0"/>
          </a:p>
        </p:txBody>
      </p:sp>
      <p:sp>
        <p:nvSpPr>
          <p:cNvPr id="3" name="Content Placeholder 2">
            <a:extLst>
              <a:ext uri="{FF2B5EF4-FFF2-40B4-BE49-F238E27FC236}">
                <a16:creationId xmlns:a16="http://schemas.microsoft.com/office/drawing/2014/main" id="{0BF86783-1043-419D-B225-0F99F04A9B70}"/>
              </a:ext>
            </a:extLst>
          </p:cNvPr>
          <p:cNvSpPr>
            <a:spLocks noGrp="1"/>
          </p:cNvSpPr>
          <p:nvPr>
            <p:ph idx="1"/>
          </p:nvPr>
        </p:nvSpPr>
        <p:spPr>
          <a:xfrm>
            <a:off x="831274" y="1420859"/>
            <a:ext cx="10538690" cy="5053832"/>
          </a:xfrm>
        </p:spPr>
        <p:txBody>
          <a:bodyPr>
            <a:normAutofit fontScale="92500"/>
          </a:bodyPr>
          <a:lstStyle/>
          <a:p>
            <a:pPr marL="0" indent="0">
              <a:spcBef>
                <a:spcPts val="0"/>
              </a:spcBef>
              <a:spcAft>
                <a:spcPts val="0"/>
              </a:spcAft>
              <a:buNone/>
            </a:pPr>
            <a:r>
              <a:rPr lang="en-US" sz="3900" dirty="0"/>
              <a:t>Through streamlined air emissions reporting we will:</a:t>
            </a:r>
          </a:p>
          <a:p>
            <a:pPr marL="0" indent="0">
              <a:spcBef>
                <a:spcPts val="0"/>
              </a:spcBef>
              <a:spcAft>
                <a:spcPts val="0"/>
              </a:spcAft>
              <a:buNone/>
            </a:pPr>
            <a:endParaRPr lang="en-US" sz="2200" dirty="0"/>
          </a:p>
          <a:p>
            <a:pPr lvl="1">
              <a:lnSpc>
                <a:spcPct val="110000"/>
              </a:lnSpc>
              <a:spcBef>
                <a:spcPts val="0"/>
              </a:spcBef>
              <a:spcAft>
                <a:spcPts val="0"/>
              </a:spcAft>
              <a:buSzPct val="95000"/>
              <a:buFont typeface="Wingdings" panose="05000000000000000000" pitchFamily="2" charset="2"/>
              <a:buChar char="§"/>
            </a:pPr>
            <a:r>
              <a:rPr lang="en-US" sz="3500" dirty="0" smtClean="0"/>
              <a:t> Reduce </a:t>
            </a:r>
            <a:r>
              <a:rPr lang="en-US" sz="3500" dirty="0"/>
              <a:t>industry burden for air emissions </a:t>
            </a:r>
            <a:r>
              <a:rPr lang="en-US" sz="3500" dirty="0" smtClean="0"/>
              <a:t>reporting. </a:t>
            </a:r>
            <a:endParaRPr lang="en-US" sz="3500" dirty="0"/>
          </a:p>
          <a:p>
            <a:pPr lvl="1">
              <a:lnSpc>
                <a:spcPct val="110000"/>
              </a:lnSpc>
              <a:spcBef>
                <a:spcPts val="600"/>
              </a:spcBef>
              <a:spcAft>
                <a:spcPts val="0"/>
              </a:spcAft>
              <a:buSzPct val="95000"/>
              <a:buFont typeface="Wingdings" panose="05000000000000000000" pitchFamily="2" charset="2"/>
              <a:buChar char="§"/>
            </a:pPr>
            <a:r>
              <a:rPr lang="en-US" sz="3500" dirty="0" smtClean="0"/>
              <a:t> Create </a:t>
            </a:r>
            <a:r>
              <a:rPr lang="en-US" sz="3500" dirty="0"/>
              <a:t>consistent information across air emissions </a:t>
            </a:r>
            <a:r>
              <a:rPr lang="en-US" sz="3500" dirty="0" smtClean="0"/>
              <a:t>programs.</a:t>
            </a:r>
            <a:endParaRPr lang="en-US" sz="3500" dirty="0"/>
          </a:p>
          <a:p>
            <a:pPr lvl="1">
              <a:lnSpc>
                <a:spcPct val="110000"/>
              </a:lnSpc>
              <a:spcBef>
                <a:spcPts val="600"/>
              </a:spcBef>
              <a:spcAft>
                <a:spcPts val="0"/>
              </a:spcAft>
              <a:buSzPct val="95000"/>
              <a:buFont typeface="Wingdings" panose="05000000000000000000" pitchFamily="2" charset="2"/>
              <a:buChar char="§"/>
            </a:pPr>
            <a:r>
              <a:rPr lang="en-US" sz="3500" dirty="0" smtClean="0"/>
              <a:t> Improve </a:t>
            </a:r>
            <a:r>
              <a:rPr lang="en-US" sz="3500" dirty="0"/>
              <a:t>timeliness and transparency of </a:t>
            </a:r>
            <a:r>
              <a:rPr lang="en-US" sz="3500" dirty="0" smtClean="0"/>
              <a:t>data.</a:t>
            </a:r>
            <a:endParaRPr lang="en-US" sz="3500" dirty="0"/>
          </a:p>
          <a:p>
            <a:pPr lvl="1">
              <a:lnSpc>
                <a:spcPct val="110000"/>
              </a:lnSpc>
              <a:spcBef>
                <a:spcPts val="600"/>
              </a:spcBef>
              <a:spcAft>
                <a:spcPts val="0"/>
              </a:spcAft>
              <a:buSzPct val="95000"/>
              <a:buFont typeface="Wingdings" panose="05000000000000000000" pitchFamily="2" charset="2"/>
              <a:buChar char="§"/>
            </a:pPr>
            <a:r>
              <a:rPr lang="en-US" sz="3500" dirty="0" smtClean="0"/>
              <a:t> Improve </a:t>
            </a:r>
            <a:r>
              <a:rPr lang="en-US" sz="3500" dirty="0"/>
              <a:t>data </a:t>
            </a:r>
            <a:r>
              <a:rPr lang="en-US" sz="3500" dirty="0" smtClean="0"/>
              <a:t>quality.</a:t>
            </a:r>
            <a:endParaRPr lang="en-US" sz="3500" dirty="0"/>
          </a:p>
          <a:p>
            <a:pPr lvl="1">
              <a:lnSpc>
                <a:spcPct val="110000"/>
              </a:lnSpc>
              <a:spcBef>
                <a:spcPts val="600"/>
              </a:spcBef>
              <a:spcAft>
                <a:spcPts val="0"/>
              </a:spcAft>
              <a:buSzPct val="95000"/>
              <a:buFont typeface="Wingdings" panose="05000000000000000000" pitchFamily="2" charset="2"/>
              <a:buChar char="§"/>
            </a:pPr>
            <a:r>
              <a:rPr lang="en-US" sz="3500" dirty="0" smtClean="0"/>
              <a:t> Make </a:t>
            </a:r>
            <a:r>
              <a:rPr lang="en-US" sz="3500" dirty="0"/>
              <a:t>data more accessible and </a:t>
            </a:r>
            <a:r>
              <a:rPr lang="en-US" sz="3500" dirty="0" smtClean="0"/>
              <a:t>useable.</a:t>
            </a:r>
            <a:endParaRPr lang="en-US" sz="3500" dirty="0"/>
          </a:p>
          <a:p>
            <a:pPr lvl="1">
              <a:lnSpc>
                <a:spcPct val="110000"/>
              </a:lnSpc>
              <a:spcBef>
                <a:spcPts val="600"/>
              </a:spcBef>
              <a:spcAft>
                <a:spcPts val="0"/>
              </a:spcAft>
              <a:buSzPct val="95000"/>
              <a:buFont typeface="Wingdings" panose="05000000000000000000" pitchFamily="2" charset="2"/>
              <a:buChar char="§"/>
            </a:pPr>
            <a:r>
              <a:rPr lang="en-US" sz="3500" dirty="0" smtClean="0"/>
              <a:t> Support </a:t>
            </a:r>
            <a:r>
              <a:rPr lang="en-US" sz="3500" dirty="0"/>
              <a:t>more timely </a:t>
            </a:r>
            <a:r>
              <a:rPr lang="en-US" sz="3500" dirty="0" smtClean="0"/>
              <a:t>decision-making.</a:t>
            </a:r>
            <a:endParaRPr lang="en-US" sz="3900" dirty="0"/>
          </a:p>
          <a:p>
            <a:endParaRPr lang="en-US" dirty="0"/>
          </a:p>
        </p:txBody>
      </p:sp>
      <p:pic>
        <p:nvPicPr>
          <p:cNvPr id="4" name="Picture 3">
            <a:extLst>
              <a:ext uri="{FF2B5EF4-FFF2-40B4-BE49-F238E27FC236}">
                <a16:creationId xmlns:a16="http://schemas.microsoft.com/office/drawing/2014/main" id="{07C817DF-922E-4DFD-8621-C33FDABE6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4598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9D790D-4CC3-4647-AA83-33BB13B357E5}"/>
              </a:ext>
            </a:extLst>
          </p:cNvPr>
          <p:cNvSpPr txBox="1"/>
          <p:nvPr/>
        </p:nvSpPr>
        <p:spPr>
          <a:xfrm>
            <a:off x="4557029" y="1159390"/>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Login to Common Form</a:t>
            </a:r>
          </a:p>
        </p:txBody>
      </p:sp>
      <p:sp>
        <p:nvSpPr>
          <p:cNvPr id="6" name="TextBox 5">
            <a:extLst>
              <a:ext uri="{FF2B5EF4-FFF2-40B4-BE49-F238E27FC236}">
                <a16:creationId xmlns:a16="http://schemas.microsoft.com/office/drawing/2014/main" id="{A5F4CAB3-0C8D-4C72-A8A0-8A33AAA25098}"/>
              </a:ext>
            </a:extLst>
          </p:cNvPr>
          <p:cNvSpPr txBox="1"/>
          <p:nvPr/>
        </p:nvSpPr>
        <p:spPr>
          <a:xfrm>
            <a:off x="8303967" y="1159390"/>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Login to Common Form</a:t>
            </a:r>
          </a:p>
        </p:txBody>
      </p:sp>
      <p:sp>
        <p:nvSpPr>
          <p:cNvPr id="7" name="TextBox 6">
            <a:extLst>
              <a:ext uri="{FF2B5EF4-FFF2-40B4-BE49-F238E27FC236}">
                <a16:creationId xmlns:a16="http://schemas.microsoft.com/office/drawing/2014/main" id="{DB594943-7BED-4647-9D0C-A5333FFCBA53}"/>
              </a:ext>
            </a:extLst>
          </p:cNvPr>
          <p:cNvSpPr txBox="1"/>
          <p:nvPr/>
        </p:nvSpPr>
        <p:spPr>
          <a:xfrm>
            <a:off x="4557029" y="1655691"/>
            <a:ext cx="328973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Show Dashboard for Facility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(name, address, sub-facility data)</a:t>
            </a:r>
          </a:p>
        </p:txBody>
      </p:sp>
      <p:sp>
        <p:nvSpPr>
          <p:cNvPr id="8" name="TextBox 7">
            <a:extLst>
              <a:ext uri="{FF2B5EF4-FFF2-40B4-BE49-F238E27FC236}">
                <a16:creationId xmlns:a16="http://schemas.microsoft.com/office/drawing/2014/main" id="{252BD548-2865-4D16-B8B9-2B0F533CB0F0}"/>
              </a:ext>
            </a:extLst>
          </p:cNvPr>
          <p:cNvSpPr txBox="1"/>
          <p:nvPr/>
        </p:nvSpPr>
        <p:spPr>
          <a:xfrm>
            <a:off x="4567539" y="3026644"/>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View Last Year’s Emissions</a:t>
            </a:r>
          </a:p>
        </p:txBody>
      </p:sp>
      <p:sp>
        <p:nvSpPr>
          <p:cNvPr id="9" name="TextBox 8">
            <a:extLst>
              <a:ext uri="{FF2B5EF4-FFF2-40B4-BE49-F238E27FC236}">
                <a16:creationId xmlns:a16="http://schemas.microsoft.com/office/drawing/2014/main" id="{81A34B95-66A3-4DAC-A568-D9513EFFFFA7}"/>
              </a:ext>
            </a:extLst>
          </p:cNvPr>
          <p:cNvSpPr txBox="1"/>
          <p:nvPr/>
        </p:nvSpPr>
        <p:spPr>
          <a:xfrm>
            <a:off x="8303967" y="1672082"/>
            <a:ext cx="328973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Show Dashboard for Profile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(name, social security number,…)</a:t>
            </a:r>
          </a:p>
        </p:txBody>
      </p:sp>
      <p:sp>
        <p:nvSpPr>
          <p:cNvPr id="10" name="TextBox 9">
            <a:extLst>
              <a:ext uri="{FF2B5EF4-FFF2-40B4-BE49-F238E27FC236}">
                <a16:creationId xmlns:a16="http://schemas.microsoft.com/office/drawing/2014/main" id="{C5F7C224-145E-4C41-87A6-CEE95F2DDF19}"/>
              </a:ext>
            </a:extLst>
          </p:cNvPr>
          <p:cNvSpPr txBox="1"/>
          <p:nvPr/>
        </p:nvSpPr>
        <p:spPr>
          <a:xfrm>
            <a:off x="8340754" y="3040715"/>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View Last Year’s Taxes</a:t>
            </a:r>
          </a:p>
        </p:txBody>
      </p:sp>
      <p:sp>
        <p:nvSpPr>
          <p:cNvPr id="12" name="TextBox 11">
            <a:extLst>
              <a:ext uri="{FF2B5EF4-FFF2-40B4-BE49-F238E27FC236}">
                <a16:creationId xmlns:a16="http://schemas.microsoft.com/office/drawing/2014/main" id="{BF78C91D-AF41-4402-8537-162AE00B5B87}"/>
              </a:ext>
            </a:extLst>
          </p:cNvPr>
          <p:cNvSpPr txBox="1"/>
          <p:nvPr/>
        </p:nvSpPr>
        <p:spPr>
          <a:xfrm>
            <a:off x="4557029" y="3577041"/>
            <a:ext cx="328973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Enter Input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(activity, emission factor, pollutant…)</a:t>
            </a:r>
          </a:p>
        </p:txBody>
      </p:sp>
      <p:sp>
        <p:nvSpPr>
          <p:cNvPr id="13" name="TextBox 12">
            <a:extLst>
              <a:ext uri="{FF2B5EF4-FFF2-40B4-BE49-F238E27FC236}">
                <a16:creationId xmlns:a16="http://schemas.microsoft.com/office/drawing/2014/main" id="{1E362D7F-63D8-4EC5-B2D3-C4C0F6F37798}"/>
              </a:ext>
            </a:extLst>
          </p:cNvPr>
          <p:cNvSpPr txBox="1"/>
          <p:nvPr/>
        </p:nvSpPr>
        <p:spPr>
          <a:xfrm>
            <a:off x="8267181" y="3563088"/>
            <a:ext cx="328973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Enter Input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(income, dependents,…)</a:t>
            </a:r>
          </a:p>
        </p:txBody>
      </p:sp>
      <p:sp>
        <p:nvSpPr>
          <p:cNvPr id="14" name="TextBox 13">
            <a:extLst>
              <a:ext uri="{FF2B5EF4-FFF2-40B4-BE49-F238E27FC236}">
                <a16:creationId xmlns:a16="http://schemas.microsoft.com/office/drawing/2014/main" id="{ADFCEF78-CF76-4F51-AC40-9D1EA85E8CE9}"/>
              </a:ext>
            </a:extLst>
          </p:cNvPr>
          <p:cNvSpPr txBox="1"/>
          <p:nvPr/>
        </p:nvSpPr>
        <p:spPr>
          <a:xfrm>
            <a:off x="4557029" y="4356801"/>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Data for Calculations</a:t>
            </a:r>
          </a:p>
        </p:txBody>
      </p:sp>
      <p:sp>
        <p:nvSpPr>
          <p:cNvPr id="15" name="TextBox 14">
            <a:extLst>
              <a:ext uri="{FF2B5EF4-FFF2-40B4-BE49-F238E27FC236}">
                <a16:creationId xmlns:a16="http://schemas.microsoft.com/office/drawing/2014/main" id="{6D4A4F31-770B-41F7-B939-EC3464A6CCA7}"/>
              </a:ext>
            </a:extLst>
          </p:cNvPr>
          <p:cNvSpPr txBox="1"/>
          <p:nvPr/>
        </p:nvSpPr>
        <p:spPr>
          <a:xfrm>
            <a:off x="8303967" y="4356801"/>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Data for Calculations</a:t>
            </a:r>
          </a:p>
        </p:txBody>
      </p:sp>
      <p:sp>
        <p:nvSpPr>
          <p:cNvPr id="16" name="TextBox 15">
            <a:extLst>
              <a:ext uri="{FF2B5EF4-FFF2-40B4-BE49-F238E27FC236}">
                <a16:creationId xmlns:a16="http://schemas.microsoft.com/office/drawing/2014/main" id="{1BE8C7FF-0159-4C69-ABAE-5BCB419078C3}"/>
              </a:ext>
            </a:extLst>
          </p:cNvPr>
          <p:cNvSpPr txBox="1"/>
          <p:nvPr/>
        </p:nvSpPr>
        <p:spPr>
          <a:xfrm>
            <a:off x="4593815" y="2457185"/>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Update Facility Information</a:t>
            </a:r>
          </a:p>
        </p:txBody>
      </p:sp>
      <p:sp>
        <p:nvSpPr>
          <p:cNvPr id="17" name="TextBox 16">
            <a:extLst>
              <a:ext uri="{FF2B5EF4-FFF2-40B4-BE49-F238E27FC236}">
                <a16:creationId xmlns:a16="http://schemas.microsoft.com/office/drawing/2014/main" id="{0BB6A55E-95AF-4DAE-AB52-75AAF9443277}"/>
              </a:ext>
            </a:extLst>
          </p:cNvPr>
          <p:cNvSpPr txBox="1"/>
          <p:nvPr/>
        </p:nvSpPr>
        <p:spPr>
          <a:xfrm>
            <a:off x="8303967" y="2393825"/>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Update Personal Information</a:t>
            </a:r>
          </a:p>
        </p:txBody>
      </p:sp>
      <p:sp>
        <p:nvSpPr>
          <p:cNvPr id="18" name="TextBox 17">
            <a:extLst>
              <a:ext uri="{FF2B5EF4-FFF2-40B4-BE49-F238E27FC236}">
                <a16:creationId xmlns:a16="http://schemas.microsoft.com/office/drawing/2014/main" id="{F3046DF6-2A3D-4D22-B405-1DF170D5194C}"/>
              </a:ext>
            </a:extLst>
          </p:cNvPr>
          <p:cNvSpPr txBox="1"/>
          <p:nvPr/>
        </p:nvSpPr>
        <p:spPr>
          <a:xfrm>
            <a:off x="4557029" y="4873976"/>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QA Data for Errors</a:t>
            </a:r>
          </a:p>
        </p:txBody>
      </p:sp>
      <p:sp>
        <p:nvSpPr>
          <p:cNvPr id="19" name="TextBox 18">
            <a:extLst>
              <a:ext uri="{FF2B5EF4-FFF2-40B4-BE49-F238E27FC236}">
                <a16:creationId xmlns:a16="http://schemas.microsoft.com/office/drawing/2014/main" id="{B158DB0E-ED27-468B-A983-67D33DE9DFAA}"/>
              </a:ext>
            </a:extLst>
          </p:cNvPr>
          <p:cNvSpPr txBox="1"/>
          <p:nvPr/>
        </p:nvSpPr>
        <p:spPr>
          <a:xfrm>
            <a:off x="8303967" y="4882269"/>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QA Data to avoid Audit</a:t>
            </a:r>
          </a:p>
        </p:txBody>
      </p:sp>
      <p:sp>
        <p:nvSpPr>
          <p:cNvPr id="20" name="TextBox 19">
            <a:extLst>
              <a:ext uri="{FF2B5EF4-FFF2-40B4-BE49-F238E27FC236}">
                <a16:creationId xmlns:a16="http://schemas.microsoft.com/office/drawing/2014/main" id="{65D56CAE-99DA-4BB1-9106-535951899820}"/>
              </a:ext>
            </a:extLst>
          </p:cNvPr>
          <p:cNvSpPr txBox="1"/>
          <p:nvPr/>
        </p:nvSpPr>
        <p:spPr>
          <a:xfrm>
            <a:off x="4557029" y="5376733"/>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Data</a:t>
            </a:r>
          </a:p>
        </p:txBody>
      </p:sp>
      <p:sp>
        <p:nvSpPr>
          <p:cNvPr id="21" name="TextBox 20">
            <a:extLst>
              <a:ext uri="{FF2B5EF4-FFF2-40B4-BE49-F238E27FC236}">
                <a16:creationId xmlns:a16="http://schemas.microsoft.com/office/drawing/2014/main" id="{13CAAF69-A065-44A3-AC81-CCBBE3F56C01}"/>
              </a:ext>
            </a:extLst>
          </p:cNvPr>
          <p:cNvSpPr txBox="1"/>
          <p:nvPr/>
        </p:nvSpPr>
        <p:spPr>
          <a:xfrm>
            <a:off x="8303967" y="5403829"/>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Data </a:t>
            </a:r>
          </a:p>
        </p:txBody>
      </p:sp>
      <p:sp>
        <p:nvSpPr>
          <p:cNvPr id="22" name="TextBox 21">
            <a:extLst>
              <a:ext uri="{FF2B5EF4-FFF2-40B4-BE49-F238E27FC236}">
                <a16:creationId xmlns:a16="http://schemas.microsoft.com/office/drawing/2014/main" id="{0E64C550-1EF1-4805-8284-41D21272DA00}"/>
              </a:ext>
            </a:extLst>
          </p:cNvPr>
          <p:cNvSpPr txBox="1"/>
          <p:nvPr/>
        </p:nvSpPr>
        <p:spPr>
          <a:xfrm>
            <a:off x="8303967" y="5925389"/>
            <a:ext cx="32897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 Confirmation of Successful Submission</a:t>
            </a:r>
          </a:p>
        </p:txBody>
      </p:sp>
      <p:sp>
        <p:nvSpPr>
          <p:cNvPr id="23" name="TextBox 22">
            <a:extLst>
              <a:ext uri="{FF2B5EF4-FFF2-40B4-BE49-F238E27FC236}">
                <a16:creationId xmlns:a16="http://schemas.microsoft.com/office/drawing/2014/main" id="{7BA098AA-9A4A-4A06-AB50-D878506DC11B}"/>
              </a:ext>
            </a:extLst>
          </p:cNvPr>
          <p:cNvSpPr txBox="1"/>
          <p:nvPr/>
        </p:nvSpPr>
        <p:spPr>
          <a:xfrm>
            <a:off x="4557029" y="5879490"/>
            <a:ext cx="32897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 Confirmation of Successful Submission</a:t>
            </a:r>
          </a:p>
        </p:txBody>
      </p:sp>
      <p:sp>
        <p:nvSpPr>
          <p:cNvPr id="11" name="TextBox 10">
            <a:extLst>
              <a:ext uri="{FF2B5EF4-FFF2-40B4-BE49-F238E27FC236}">
                <a16:creationId xmlns:a16="http://schemas.microsoft.com/office/drawing/2014/main" id="{AC3FCF43-8837-47ED-AC10-1030767884A5}"/>
              </a:ext>
            </a:extLst>
          </p:cNvPr>
          <p:cNvSpPr txBox="1"/>
          <p:nvPr/>
        </p:nvSpPr>
        <p:spPr>
          <a:xfrm>
            <a:off x="4557029" y="465707"/>
            <a:ext cx="3363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Common Air Emissions Reporting</a:t>
            </a:r>
          </a:p>
        </p:txBody>
      </p:sp>
      <p:sp>
        <p:nvSpPr>
          <p:cNvPr id="24" name="TextBox 23">
            <a:extLst>
              <a:ext uri="{FF2B5EF4-FFF2-40B4-BE49-F238E27FC236}">
                <a16:creationId xmlns:a16="http://schemas.microsoft.com/office/drawing/2014/main" id="{08854C20-8F99-4634-8846-D400365C2326}"/>
              </a:ext>
            </a:extLst>
          </p:cNvPr>
          <p:cNvSpPr txBox="1"/>
          <p:nvPr/>
        </p:nvSpPr>
        <p:spPr>
          <a:xfrm>
            <a:off x="8267181" y="465707"/>
            <a:ext cx="33633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Web-based Tax Reporting</a:t>
            </a:r>
          </a:p>
        </p:txBody>
      </p:sp>
      <p:cxnSp>
        <p:nvCxnSpPr>
          <p:cNvPr id="47" name="Straight Arrow Connector 46">
            <a:extLst>
              <a:ext uri="{FF2B5EF4-FFF2-40B4-BE49-F238E27FC236}">
                <a16:creationId xmlns:a16="http://schemas.microsoft.com/office/drawing/2014/main" id="{C177267A-68E9-409D-98FB-5A58CE863786}"/>
              </a:ext>
            </a:extLst>
          </p:cNvPr>
          <p:cNvCxnSpPr>
            <a:cxnSpLocks/>
          </p:cNvCxnSpPr>
          <p:nvPr/>
        </p:nvCxnSpPr>
        <p:spPr>
          <a:xfrm>
            <a:off x="6191388" y="1528722"/>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28C2852-EF04-47A8-9BC2-7D6DD9BC8368}"/>
              </a:ext>
            </a:extLst>
          </p:cNvPr>
          <p:cNvCxnSpPr>
            <a:cxnSpLocks/>
          </p:cNvCxnSpPr>
          <p:nvPr/>
        </p:nvCxnSpPr>
        <p:spPr>
          <a:xfrm>
            <a:off x="6212408" y="2306747"/>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B42682C-7581-4DE4-BEC3-342AD7DB0C64}"/>
              </a:ext>
            </a:extLst>
          </p:cNvPr>
          <p:cNvCxnSpPr>
            <a:cxnSpLocks/>
          </p:cNvCxnSpPr>
          <p:nvPr/>
        </p:nvCxnSpPr>
        <p:spPr>
          <a:xfrm>
            <a:off x="6191388" y="3395976"/>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A69CAA-8529-4537-93D8-5EEED9F1CF2F}"/>
              </a:ext>
            </a:extLst>
          </p:cNvPr>
          <p:cNvCxnSpPr>
            <a:cxnSpLocks/>
          </p:cNvCxnSpPr>
          <p:nvPr/>
        </p:nvCxnSpPr>
        <p:spPr>
          <a:xfrm>
            <a:off x="6201898" y="2826516"/>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01EBE35-A48B-48F4-B59C-48BBD9379C3F}"/>
              </a:ext>
            </a:extLst>
          </p:cNvPr>
          <p:cNvCxnSpPr>
            <a:cxnSpLocks/>
          </p:cNvCxnSpPr>
          <p:nvPr/>
        </p:nvCxnSpPr>
        <p:spPr>
          <a:xfrm>
            <a:off x="6201898" y="4188636"/>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9ADC25B-AB45-43AD-B6C8-2E4CAC9A049E}"/>
              </a:ext>
            </a:extLst>
          </p:cNvPr>
          <p:cNvCxnSpPr>
            <a:cxnSpLocks/>
          </p:cNvCxnSpPr>
          <p:nvPr/>
        </p:nvCxnSpPr>
        <p:spPr>
          <a:xfrm>
            <a:off x="6191388" y="4726133"/>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83F9C97-46E6-4EEC-BD7C-BF55FEAA5A64}"/>
              </a:ext>
            </a:extLst>
          </p:cNvPr>
          <p:cNvCxnSpPr>
            <a:cxnSpLocks/>
          </p:cNvCxnSpPr>
          <p:nvPr/>
        </p:nvCxnSpPr>
        <p:spPr>
          <a:xfrm>
            <a:off x="6201898" y="5292650"/>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C79D8AC-05A6-46EB-8E1C-839601AB7358}"/>
              </a:ext>
            </a:extLst>
          </p:cNvPr>
          <p:cNvCxnSpPr>
            <a:cxnSpLocks/>
          </p:cNvCxnSpPr>
          <p:nvPr/>
        </p:nvCxnSpPr>
        <p:spPr>
          <a:xfrm>
            <a:off x="6191388" y="5773161"/>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2A81360-8621-4BA3-942D-20D531D950FF}"/>
              </a:ext>
            </a:extLst>
          </p:cNvPr>
          <p:cNvCxnSpPr>
            <a:cxnSpLocks/>
          </p:cNvCxnSpPr>
          <p:nvPr/>
        </p:nvCxnSpPr>
        <p:spPr>
          <a:xfrm>
            <a:off x="9969857" y="1528722"/>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6CF2E13-8C11-4C63-93D3-08C711A9E6C9}"/>
              </a:ext>
            </a:extLst>
          </p:cNvPr>
          <p:cNvCxnSpPr>
            <a:cxnSpLocks/>
          </p:cNvCxnSpPr>
          <p:nvPr/>
        </p:nvCxnSpPr>
        <p:spPr>
          <a:xfrm>
            <a:off x="9969857" y="2285196"/>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8E2A0CE-E3BF-4D94-BDF3-4D0844286416}"/>
              </a:ext>
            </a:extLst>
          </p:cNvPr>
          <p:cNvCxnSpPr>
            <a:cxnSpLocks/>
          </p:cNvCxnSpPr>
          <p:nvPr/>
        </p:nvCxnSpPr>
        <p:spPr>
          <a:xfrm>
            <a:off x="9980365" y="5251601"/>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78D28DE-70C1-4295-BB84-4307DCE06D6C}"/>
              </a:ext>
            </a:extLst>
          </p:cNvPr>
          <p:cNvCxnSpPr>
            <a:cxnSpLocks/>
          </p:cNvCxnSpPr>
          <p:nvPr/>
        </p:nvCxnSpPr>
        <p:spPr>
          <a:xfrm>
            <a:off x="9980365" y="2763157"/>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C28B702-CA88-4C79-9495-1B582C7822D1}"/>
              </a:ext>
            </a:extLst>
          </p:cNvPr>
          <p:cNvCxnSpPr>
            <a:cxnSpLocks/>
          </p:cNvCxnSpPr>
          <p:nvPr/>
        </p:nvCxnSpPr>
        <p:spPr>
          <a:xfrm>
            <a:off x="9980365" y="5775624"/>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DAD1CAE-0011-4E8F-82AC-23C6AF6A8576}"/>
              </a:ext>
            </a:extLst>
          </p:cNvPr>
          <p:cNvCxnSpPr>
            <a:cxnSpLocks/>
          </p:cNvCxnSpPr>
          <p:nvPr/>
        </p:nvCxnSpPr>
        <p:spPr>
          <a:xfrm>
            <a:off x="9990871" y="3410047"/>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7F871AB-0940-4681-86F7-056D9FB3729C}"/>
              </a:ext>
            </a:extLst>
          </p:cNvPr>
          <p:cNvCxnSpPr>
            <a:cxnSpLocks/>
          </p:cNvCxnSpPr>
          <p:nvPr/>
        </p:nvCxnSpPr>
        <p:spPr>
          <a:xfrm>
            <a:off x="9980365" y="4739662"/>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BA82343-9C6F-4F96-A60B-A7E67E8AD715}"/>
              </a:ext>
            </a:extLst>
          </p:cNvPr>
          <p:cNvCxnSpPr>
            <a:cxnSpLocks/>
          </p:cNvCxnSpPr>
          <p:nvPr/>
        </p:nvCxnSpPr>
        <p:spPr>
          <a:xfrm>
            <a:off x="9990871" y="4178641"/>
            <a:ext cx="0" cy="16816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FF71EB7-A2AE-4995-8CD5-E56EC8139718}"/>
              </a:ext>
            </a:extLst>
          </p:cNvPr>
          <p:cNvSpPr txBox="1"/>
          <p:nvPr/>
        </p:nvSpPr>
        <p:spPr>
          <a:xfrm>
            <a:off x="753836" y="1684118"/>
            <a:ext cx="2713383"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Common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electronic reporting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tool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that allows facilities to report their emissions data to more than one federal (NEI, TRI, GHGRP &amp; CEDRI*) and state program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Users are Facilities reporting and States who review data for one of the programs (NEI)</a:t>
            </a:r>
          </a:p>
        </p:txBody>
      </p:sp>
      <p:sp>
        <p:nvSpPr>
          <p:cNvPr id="3" name="TextBox 2">
            <a:extLst>
              <a:ext uri="{FF2B5EF4-FFF2-40B4-BE49-F238E27FC236}">
                <a16:creationId xmlns:a16="http://schemas.microsoft.com/office/drawing/2014/main" id="{4C357F3B-87A3-437A-A224-733AACD043E7}"/>
              </a:ext>
            </a:extLst>
          </p:cNvPr>
          <p:cNvSpPr txBox="1"/>
          <p:nvPr/>
        </p:nvSpPr>
        <p:spPr>
          <a:xfrm>
            <a:off x="690251" y="452882"/>
            <a:ext cx="29914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Common Form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User’s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Perspective</a:t>
            </a:r>
          </a:p>
        </p:txBody>
      </p:sp>
      <p:sp>
        <p:nvSpPr>
          <p:cNvPr id="25" name="Slide Number Placeholder 24">
            <a:extLst>
              <a:ext uri="{FF2B5EF4-FFF2-40B4-BE49-F238E27FC236}">
                <a16:creationId xmlns:a16="http://schemas.microsoft.com/office/drawing/2014/main" id="{A3EDCF71-9B5F-4103-8D16-EC5926BC17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425F5F6-7515-4FF8-9D82-AA2300458F9C}"/>
              </a:ext>
            </a:extLst>
          </p:cNvPr>
          <p:cNvSpPr txBox="1"/>
          <p:nvPr/>
        </p:nvSpPr>
        <p:spPr>
          <a:xfrm>
            <a:off x="690251" y="5460815"/>
            <a:ext cx="37304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*CEDRI is a system that collects data from a number of sector specific  air rules including: RTRs, NSPS: 60, 62, 63,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&amp; MATS</a:t>
            </a:r>
          </a:p>
        </p:txBody>
      </p:sp>
    </p:spTree>
    <p:extLst>
      <p:ext uri="{BB962C8B-B14F-4D97-AF65-F5344CB8AC3E}">
        <p14:creationId xmlns:p14="http://schemas.microsoft.com/office/powerpoint/2010/main" val="353238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9D790D-4CC3-4647-AA83-33BB13B357E5}"/>
              </a:ext>
            </a:extLst>
          </p:cNvPr>
          <p:cNvSpPr txBox="1"/>
          <p:nvPr/>
        </p:nvSpPr>
        <p:spPr>
          <a:xfrm>
            <a:off x="6984656" y="1198586"/>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Login to Common Form</a:t>
            </a:r>
          </a:p>
        </p:txBody>
      </p:sp>
      <p:sp>
        <p:nvSpPr>
          <p:cNvPr id="7" name="TextBox 6">
            <a:extLst>
              <a:ext uri="{FF2B5EF4-FFF2-40B4-BE49-F238E27FC236}">
                <a16:creationId xmlns:a16="http://schemas.microsoft.com/office/drawing/2014/main" id="{DB594943-7BED-4647-9D0C-A5333FFCBA53}"/>
              </a:ext>
            </a:extLst>
          </p:cNvPr>
          <p:cNvSpPr txBox="1"/>
          <p:nvPr/>
        </p:nvSpPr>
        <p:spPr>
          <a:xfrm>
            <a:off x="6984656" y="1694887"/>
            <a:ext cx="328973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Show Dashboard for Facility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(name, address, sub-facility data)</a:t>
            </a:r>
          </a:p>
        </p:txBody>
      </p:sp>
      <p:sp>
        <p:nvSpPr>
          <p:cNvPr id="8" name="TextBox 7">
            <a:extLst>
              <a:ext uri="{FF2B5EF4-FFF2-40B4-BE49-F238E27FC236}">
                <a16:creationId xmlns:a16="http://schemas.microsoft.com/office/drawing/2014/main" id="{252BD548-2865-4D16-B8B9-2B0F533CB0F0}"/>
              </a:ext>
            </a:extLst>
          </p:cNvPr>
          <p:cNvSpPr txBox="1"/>
          <p:nvPr/>
        </p:nvSpPr>
        <p:spPr>
          <a:xfrm>
            <a:off x="6995166" y="3065840"/>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View Last Year’s Emissions</a:t>
            </a:r>
          </a:p>
        </p:txBody>
      </p:sp>
      <p:sp>
        <p:nvSpPr>
          <p:cNvPr id="12" name="TextBox 11">
            <a:extLst>
              <a:ext uri="{FF2B5EF4-FFF2-40B4-BE49-F238E27FC236}">
                <a16:creationId xmlns:a16="http://schemas.microsoft.com/office/drawing/2014/main" id="{BF78C91D-AF41-4402-8537-162AE00B5B87}"/>
              </a:ext>
            </a:extLst>
          </p:cNvPr>
          <p:cNvSpPr txBox="1"/>
          <p:nvPr/>
        </p:nvSpPr>
        <p:spPr>
          <a:xfrm>
            <a:off x="6984656" y="3616237"/>
            <a:ext cx="328973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Enter Input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(activity, emission factor,…)</a:t>
            </a:r>
          </a:p>
        </p:txBody>
      </p:sp>
      <p:sp>
        <p:nvSpPr>
          <p:cNvPr id="14" name="TextBox 13">
            <a:extLst>
              <a:ext uri="{FF2B5EF4-FFF2-40B4-BE49-F238E27FC236}">
                <a16:creationId xmlns:a16="http://schemas.microsoft.com/office/drawing/2014/main" id="{ADFCEF78-CF76-4F51-AC40-9D1EA85E8CE9}"/>
              </a:ext>
            </a:extLst>
          </p:cNvPr>
          <p:cNvSpPr txBox="1"/>
          <p:nvPr/>
        </p:nvSpPr>
        <p:spPr>
          <a:xfrm>
            <a:off x="6984656" y="4395997"/>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Data for Calculations</a:t>
            </a:r>
          </a:p>
        </p:txBody>
      </p:sp>
      <p:sp>
        <p:nvSpPr>
          <p:cNvPr id="16" name="TextBox 15">
            <a:extLst>
              <a:ext uri="{FF2B5EF4-FFF2-40B4-BE49-F238E27FC236}">
                <a16:creationId xmlns:a16="http://schemas.microsoft.com/office/drawing/2014/main" id="{1BE8C7FF-0159-4C69-ABAE-5BCB419078C3}"/>
              </a:ext>
            </a:extLst>
          </p:cNvPr>
          <p:cNvSpPr txBox="1"/>
          <p:nvPr/>
        </p:nvSpPr>
        <p:spPr>
          <a:xfrm>
            <a:off x="7021442" y="2496381"/>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Update Facility Information</a:t>
            </a:r>
          </a:p>
        </p:txBody>
      </p:sp>
      <p:sp>
        <p:nvSpPr>
          <p:cNvPr id="18" name="TextBox 17">
            <a:extLst>
              <a:ext uri="{FF2B5EF4-FFF2-40B4-BE49-F238E27FC236}">
                <a16:creationId xmlns:a16="http://schemas.microsoft.com/office/drawing/2014/main" id="{F3046DF6-2A3D-4D22-B405-1DF170D5194C}"/>
              </a:ext>
            </a:extLst>
          </p:cNvPr>
          <p:cNvSpPr txBox="1"/>
          <p:nvPr/>
        </p:nvSpPr>
        <p:spPr>
          <a:xfrm>
            <a:off x="6984656" y="4913172"/>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QA Data for Errors</a:t>
            </a:r>
          </a:p>
        </p:txBody>
      </p:sp>
      <p:sp>
        <p:nvSpPr>
          <p:cNvPr id="20" name="TextBox 19">
            <a:extLst>
              <a:ext uri="{FF2B5EF4-FFF2-40B4-BE49-F238E27FC236}">
                <a16:creationId xmlns:a16="http://schemas.microsoft.com/office/drawing/2014/main" id="{65D56CAE-99DA-4BB1-9106-535951899820}"/>
              </a:ext>
            </a:extLst>
          </p:cNvPr>
          <p:cNvSpPr txBox="1"/>
          <p:nvPr/>
        </p:nvSpPr>
        <p:spPr>
          <a:xfrm>
            <a:off x="6984656" y="5415929"/>
            <a:ext cx="3289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Data</a:t>
            </a:r>
          </a:p>
        </p:txBody>
      </p:sp>
      <p:sp>
        <p:nvSpPr>
          <p:cNvPr id="23" name="TextBox 22">
            <a:extLst>
              <a:ext uri="{FF2B5EF4-FFF2-40B4-BE49-F238E27FC236}">
                <a16:creationId xmlns:a16="http://schemas.microsoft.com/office/drawing/2014/main" id="{7BA098AA-9A4A-4A06-AB50-D878506DC11B}"/>
              </a:ext>
            </a:extLst>
          </p:cNvPr>
          <p:cNvSpPr txBox="1"/>
          <p:nvPr/>
        </p:nvSpPr>
        <p:spPr>
          <a:xfrm>
            <a:off x="6984656" y="5918686"/>
            <a:ext cx="32897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 Confirmation of Successful Submission</a:t>
            </a:r>
          </a:p>
        </p:txBody>
      </p:sp>
      <p:cxnSp>
        <p:nvCxnSpPr>
          <p:cNvPr id="47" name="Straight Arrow Connector 46">
            <a:extLst>
              <a:ext uri="{FF2B5EF4-FFF2-40B4-BE49-F238E27FC236}">
                <a16:creationId xmlns:a16="http://schemas.microsoft.com/office/drawing/2014/main" id="{C177267A-68E9-409D-98FB-5A58CE863786}"/>
              </a:ext>
            </a:extLst>
          </p:cNvPr>
          <p:cNvCxnSpPr>
            <a:cxnSpLocks/>
          </p:cNvCxnSpPr>
          <p:nvPr/>
        </p:nvCxnSpPr>
        <p:spPr>
          <a:xfrm>
            <a:off x="8619015" y="1567918"/>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28C2852-EF04-47A8-9BC2-7D6DD9BC8368}"/>
              </a:ext>
            </a:extLst>
          </p:cNvPr>
          <p:cNvCxnSpPr>
            <a:cxnSpLocks/>
          </p:cNvCxnSpPr>
          <p:nvPr/>
        </p:nvCxnSpPr>
        <p:spPr>
          <a:xfrm>
            <a:off x="8640035" y="2345943"/>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B42682C-7581-4DE4-BEC3-342AD7DB0C64}"/>
              </a:ext>
            </a:extLst>
          </p:cNvPr>
          <p:cNvCxnSpPr>
            <a:cxnSpLocks/>
          </p:cNvCxnSpPr>
          <p:nvPr/>
        </p:nvCxnSpPr>
        <p:spPr>
          <a:xfrm>
            <a:off x="8619015" y="3435172"/>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A69CAA-8529-4537-93D8-5EEED9F1CF2F}"/>
              </a:ext>
            </a:extLst>
          </p:cNvPr>
          <p:cNvCxnSpPr>
            <a:cxnSpLocks/>
          </p:cNvCxnSpPr>
          <p:nvPr/>
        </p:nvCxnSpPr>
        <p:spPr>
          <a:xfrm>
            <a:off x="8629525" y="2865712"/>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01EBE35-A48B-48F4-B59C-48BBD9379C3F}"/>
              </a:ext>
            </a:extLst>
          </p:cNvPr>
          <p:cNvCxnSpPr>
            <a:cxnSpLocks/>
          </p:cNvCxnSpPr>
          <p:nvPr/>
        </p:nvCxnSpPr>
        <p:spPr>
          <a:xfrm>
            <a:off x="8629525" y="4227832"/>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9ADC25B-AB45-43AD-B6C8-2E4CAC9A049E}"/>
              </a:ext>
            </a:extLst>
          </p:cNvPr>
          <p:cNvCxnSpPr>
            <a:cxnSpLocks/>
          </p:cNvCxnSpPr>
          <p:nvPr/>
        </p:nvCxnSpPr>
        <p:spPr>
          <a:xfrm>
            <a:off x="8619015" y="4765329"/>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83F9C97-46E6-4EEC-BD7C-BF55FEAA5A64}"/>
              </a:ext>
            </a:extLst>
          </p:cNvPr>
          <p:cNvCxnSpPr>
            <a:cxnSpLocks/>
          </p:cNvCxnSpPr>
          <p:nvPr/>
        </p:nvCxnSpPr>
        <p:spPr>
          <a:xfrm>
            <a:off x="8629525" y="5331846"/>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C79D8AC-05A6-46EB-8E1C-839601AB7358}"/>
              </a:ext>
            </a:extLst>
          </p:cNvPr>
          <p:cNvCxnSpPr>
            <a:cxnSpLocks/>
          </p:cNvCxnSpPr>
          <p:nvPr/>
        </p:nvCxnSpPr>
        <p:spPr>
          <a:xfrm>
            <a:off x="8619015" y="5812357"/>
            <a:ext cx="0" cy="16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29DF696-9DD0-4EAB-AF59-18EE3BE1D806}"/>
              </a:ext>
            </a:extLst>
          </p:cNvPr>
          <p:cNvSpPr txBox="1"/>
          <p:nvPr/>
        </p:nvSpPr>
        <p:spPr>
          <a:xfrm>
            <a:off x="1807582" y="1850672"/>
            <a:ext cx="12106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FRS</a:t>
            </a:r>
          </a:p>
        </p:txBody>
      </p:sp>
      <p:cxnSp>
        <p:nvCxnSpPr>
          <p:cNvPr id="89" name="Straight Arrow Connector 88">
            <a:extLst>
              <a:ext uri="{FF2B5EF4-FFF2-40B4-BE49-F238E27FC236}">
                <a16:creationId xmlns:a16="http://schemas.microsoft.com/office/drawing/2014/main" id="{E7CF56C2-315B-4033-AB72-6E84AE756C82}"/>
              </a:ext>
            </a:extLst>
          </p:cNvPr>
          <p:cNvCxnSpPr>
            <a:cxnSpLocks/>
            <a:endCxn id="7" idx="1"/>
          </p:cNvCxnSpPr>
          <p:nvPr/>
        </p:nvCxnSpPr>
        <p:spPr>
          <a:xfrm flipV="1">
            <a:off x="3332600" y="2002664"/>
            <a:ext cx="3652056" cy="71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F7E1E3B-D8AA-4CF6-BBB0-5AA4A2996C92}"/>
              </a:ext>
            </a:extLst>
          </p:cNvPr>
          <p:cNvCxnSpPr>
            <a:cxnSpLocks/>
            <a:endCxn id="8" idx="1"/>
          </p:cNvCxnSpPr>
          <p:nvPr/>
        </p:nvCxnSpPr>
        <p:spPr>
          <a:xfrm>
            <a:off x="3332600" y="3250506"/>
            <a:ext cx="36625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42C0047F-3D36-4C9D-BA4D-5A5C0A86335D}"/>
              </a:ext>
            </a:extLst>
          </p:cNvPr>
          <p:cNvCxnSpPr>
            <a:cxnSpLocks/>
            <a:stCxn id="20" idx="1"/>
          </p:cNvCxnSpPr>
          <p:nvPr/>
        </p:nvCxnSpPr>
        <p:spPr>
          <a:xfrm flipH="1">
            <a:off x="3332600" y="5600595"/>
            <a:ext cx="3652056" cy="300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603AEF20-9AA6-4C5C-8CE9-DBECE31BC129}"/>
              </a:ext>
            </a:extLst>
          </p:cNvPr>
          <p:cNvSpPr txBox="1"/>
          <p:nvPr/>
        </p:nvSpPr>
        <p:spPr>
          <a:xfrm>
            <a:off x="1189567" y="3982418"/>
            <a:ext cx="20063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Codes, </a:t>
            </a:r>
            <a:r>
              <a:rPr kumimoji="0" lang="en-US" sz="1800" b="0" i="0" u="none" strike="noStrike" kern="1200" cap="none" spc="0" normalizeH="0" baseline="0" noProof="0" dirty="0" err="1">
                <a:ln>
                  <a:noFill/>
                </a:ln>
                <a:solidFill>
                  <a:srgbClr val="7030A0"/>
                </a:solidFill>
                <a:effectLst/>
                <a:uLnTx/>
                <a:uFillTx/>
                <a:latin typeface="Calibri" panose="020F0502020204030204"/>
                <a:ea typeface="+mn-ea"/>
                <a:cs typeface="+mn-cs"/>
              </a:rPr>
              <a:t>WebFIRE</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cxnSp>
        <p:nvCxnSpPr>
          <p:cNvPr id="109" name="Straight Arrow Connector 108">
            <a:extLst>
              <a:ext uri="{FF2B5EF4-FFF2-40B4-BE49-F238E27FC236}">
                <a16:creationId xmlns:a16="http://schemas.microsoft.com/office/drawing/2014/main" id="{FEDF763D-7074-436F-86DC-F13BCBE9DB1B}"/>
              </a:ext>
            </a:extLst>
          </p:cNvPr>
          <p:cNvCxnSpPr>
            <a:cxnSpLocks/>
            <a:endCxn id="12" idx="1"/>
          </p:cNvCxnSpPr>
          <p:nvPr/>
        </p:nvCxnSpPr>
        <p:spPr>
          <a:xfrm flipV="1">
            <a:off x="3332600" y="3924014"/>
            <a:ext cx="3652056" cy="31903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A610A49-B175-4FA6-821C-6F430D33BC58}"/>
              </a:ext>
            </a:extLst>
          </p:cNvPr>
          <p:cNvCxnSpPr>
            <a:cxnSpLocks/>
            <a:stCxn id="122" idx="1"/>
          </p:cNvCxnSpPr>
          <p:nvPr/>
        </p:nvCxnSpPr>
        <p:spPr>
          <a:xfrm flipH="1">
            <a:off x="8944261" y="5836354"/>
            <a:ext cx="963356" cy="669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A9F5059-EAA8-4313-A894-6F244E369771}"/>
              </a:ext>
            </a:extLst>
          </p:cNvPr>
          <p:cNvSpPr txBox="1"/>
          <p:nvPr/>
        </p:nvSpPr>
        <p:spPr>
          <a:xfrm>
            <a:off x="9907617" y="5374689"/>
            <a:ext cx="12423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29DD1">
                    <a:lumMod val="75000"/>
                  </a:srgbClr>
                </a:solidFill>
                <a:effectLst/>
                <a:uLnTx/>
                <a:uFillTx/>
                <a:latin typeface="Calibri" panose="020F0502020204030204"/>
                <a:ea typeface="+mn-ea"/>
                <a:cs typeface="+mn-cs"/>
              </a:rPr>
              <a:t>State Review of NEI data</a:t>
            </a:r>
          </a:p>
        </p:txBody>
      </p:sp>
      <p:sp>
        <p:nvSpPr>
          <p:cNvPr id="15" name="TextBox 14">
            <a:extLst>
              <a:ext uri="{FF2B5EF4-FFF2-40B4-BE49-F238E27FC236}">
                <a16:creationId xmlns:a16="http://schemas.microsoft.com/office/drawing/2014/main" id="{21DBC08A-813D-4BC1-846F-8829D558F893}"/>
              </a:ext>
            </a:extLst>
          </p:cNvPr>
          <p:cNvSpPr txBox="1"/>
          <p:nvPr/>
        </p:nvSpPr>
        <p:spPr>
          <a:xfrm>
            <a:off x="2945000" y="4777707"/>
            <a:ext cx="28071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E12BE"/>
                </a:solidFill>
                <a:effectLst/>
                <a:uLnTx/>
                <a:uFillTx/>
                <a:latin typeface="Calibri" panose="020F0502020204030204"/>
                <a:ea typeface="+mn-ea"/>
                <a:cs typeface="+mn-cs"/>
              </a:rPr>
              <a:t>Virtual Exchange Services ? (SLT to Compendium)</a:t>
            </a:r>
          </a:p>
        </p:txBody>
      </p:sp>
      <p:sp>
        <p:nvSpPr>
          <p:cNvPr id="9" name="Slide Number Placeholder 8">
            <a:extLst>
              <a:ext uri="{FF2B5EF4-FFF2-40B4-BE49-F238E27FC236}">
                <a16:creationId xmlns:a16="http://schemas.microsoft.com/office/drawing/2014/main" id="{312CDFFA-6720-4A6D-899D-8426BCC6A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87717A3-9026-486D-AF9D-1DBFCB25A6D5}"/>
              </a:ext>
            </a:extLst>
          </p:cNvPr>
          <p:cNvSpPr txBox="1"/>
          <p:nvPr/>
        </p:nvSpPr>
        <p:spPr>
          <a:xfrm>
            <a:off x="1189567" y="4309046"/>
            <a:ext cx="20344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SLT Emission Factor Compendium</a:t>
            </a:r>
          </a:p>
        </p:txBody>
      </p:sp>
      <p:sp>
        <p:nvSpPr>
          <p:cNvPr id="51" name="TextBox 50">
            <a:extLst>
              <a:ext uri="{FF2B5EF4-FFF2-40B4-BE49-F238E27FC236}">
                <a16:creationId xmlns:a16="http://schemas.microsoft.com/office/drawing/2014/main" id="{77A8775B-F2E2-4685-9034-DB69E56D5FDB}"/>
              </a:ext>
            </a:extLst>
          </p:cNvPr>
          <p:cNvSpPr txBox="1"/>
          <p:nvPr/>
        </p:nvSpPr>
        <p:spPr>
          <a:xfrm>
            <a:off x="1741953" y="5527541"/>
            <a:ext cx="1188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Programs and State</a:t>
            </a:r>
          </a:p>
        </p:txBody>
      </p:sp>
      <p:sp>
        <p:nvSpPr>
          <p:cNvPr id="86" name="TextBox 85">
            <a:extLst>
              <a:ext uri="{FF2B5EF4-FFF2-40B4-BE49-F238E27FC236}">
                <a16:creationId xmlns:a16="http://schemas.microsoft.com/office/drawing/2014/main" id="{5D1CABC9-BA83-4FE4-B014-035730209ABE}"/>
              </a:ext>
            </a:extLst>
          </p:cNvPr>
          <p:cNvSpPr txBox="1"/>
          <p:nvPr/>
        </p:nvSpPr>
        <p:spPr>
          <a:xfrm>
            <a:off x="4264236" y="5599022"/>
            <a:ext cx="1389346"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and State Data</a:t>
            </a:r>
          </a:p>
        </p:txBody>
      </p:sp>
      <p:cxnSp>
        <p:nvCxnSpPr>
          <p:cNvPr id="82" name="Straight Arrow Connector 81">
            <a:extLst>
              <a:ext uri="{FF2B5EF4-FFF2-40B4-BE49-F238E27FC236}">
                <a16:creationId xmlns:a16="http://schemas.microsoft.com/office/drawing/2014/main" id="{C01BD840-F79C-444E-8762-42991265F909}"/>
              </a:ext>
            </a:extLst>
          </p:cNvPr>
          <p:cNvCxnSpPr>
            <a:cxnSpLocks/>
            <a:stCxn id="16" idx="1"/>
          </p:cNvCxnSpPr>
          <p:nvPr/>
        </p:nvCxnSpPr>
        <p:spPr>
          <a:xfrm flipH="1" flipV="1">
            <a:off x="3332600" y="2220004"/>
            <a:ext cx="3688842" cy="46104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39404ED-0A02-4B33-A71A-567987D50D6D}"/>
              </a:ext>
            </a:extLst>
          </p:cNvPr>
          <p:cNvCxnSpPr>
            <a:cxnSpLocks/>
            <a:stCxn id="15" idx="1"/>
            <a:endCxn id="27" idx="2"/>
          </p:cNvCxnSpPr>
          <p:nvPr/>
        </p:nvCxnSpPr>
        <p:spPr>
          <a:xfrm flipH="1" flipV="1">
            <a:off x="2206816" y="4955377"/>
            <a:ext cx="738184" cy="114718"/>
          </a:xfrm>
          <a:prstGeom prst="straightConnector1">
            <a:avLst/>
          </a:prstGeom>
          <a:ln>
            <a:solidFill>
              <a:srgbClr val="DD2BD5"/>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B9D798FE-C0A4-4957-A698-F8F2124FB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48" name="TextBox 47">
            <a:extLst>
              <a:ext uri="{FF2B5EF4-FFF2-40B4-BE49-F238E27FC236}">
                <a16:creationId xmlns:a16="http://schemas.microsoft.com/office/drawing/2014/main" id="{964ECBD0-D9D8-4839-9795-FEE82473706E}"/>
              </a:ext>
            </a:extLst>
          </p:cNvPr>
          <p:cNvSpPr txBox="1"/>
          <p:nvPr/>
        </p:nvSpPr>
        <p:spPr>
          <a:xfrm>
            <a:off x="4269022" y="2899355"/>
            <a:ext cx="1389346"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and State Data</a:t>
            </a:r>
          </a:p>
        </p:txBody>
      </p:sp>
      <p:sp>
        <p:nvSpPr>
          <p:cNvPr id="3" name="TextBox 2">
            <a:extLst>
              <a:ext uri="{FF2B5EF4-FFF2-40B4-BE49-F238E27FC236}">
                <a16:creationId xmlns:a16="http://schemas.microsoft.com/office/drawing/2014/main" id="{DC4522F6-7EF4-4BC2-8B1A-E5110318F752}"/>
              </a:ext>
            </a:extLst>
          </p:cNvPr>
          <p:cNvSpPr txBox="1"/>
          <p:nvPr/>
        </p:nvSpPr>
        <p:spPr>
          <a:xfrm>
            <a:off x="642551" y="262552"/>
            <a:ext cx="95723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Common Emissions Form System</a:t>
            </a:r>
          </a:p>
        </p:txBody>
      </p:sp>
    </p:spTree>
    <p:extLst>
      <p:ext uri="{BB962C8B-B14F-4D97-AF65-F5344CB8AC3E}">
        <p14:creationId xmlns:p14="http://schemas.microsoft.com/office/powerpoint/2010/main" val="35846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B6F710F-BC53-47D3-9949-9B62B01AA2D8}"/>
              </a:ext>
            </a:extLst>
          </p:cNvPr>
          <p:cNvSpPr>
            <a:spLocks noGrp="1"/>
          </p:cNvSpPr>
          <p:nvPr>
            <p:ph type="title"/>
          </p:nvPr>
        </p:nvSpPr>
        <p:spPr>
          <a:xfrm>
            <a:off x="725038" y="5236"/>
            <a:ext cx="10515600" cy="1325563"/>
          </a:xfrm>
        </p:spPr>
        <p:txBody>
          <a:bodyPr/>
          <a:lstStyle/>
          <a:p>
            <a:r>
              <a:rPr lang="en-US" dirty="0"/>
              <a:t>Facility Team: Component of E-Enterprise</a:t>
            </a:r>
          </a:p>
        </p:txBody>
      </p:sp>
      <p:pic>
        <p:nvPicPr>
          <p:cNvPr id="5" name="Content Placeholder 4">
            <a:extLst>
              <a:ext uri="{FF2B5EF4-FFF2-40B4-BE49-F238E27FC236}">
                <a16:creationId xmlns:a16="http://schemas.microsoft.com/office/drawing/2014/main" id="{9282A5CF-E5F4-40E5-9A21-836239FA2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311" y="1038469"/>
            <a:ext cx="1714751" cy="1690254"/>
          </a:xfrm>
          <a:prstGeom prst="rect">
            <a:avLst/>
          </a:prstGeom>
        </p:spPr>
      </p:pic>
      <p:pic>
        <p:nvPicPr>
          <p:cNvPr id="6" name="Picture 5">
            <a:extLst>
              <a:ext uri="{FF2B5EF4-FFF2-40B4-BE49-F238E27FC236}">
                <a16:creationId xmlns:a16="http://schemas.microsoft.com/office/drawing/2014/main" id="{8EDA26EF-629A-4A3B-A1D0-3929C37FA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989" y="954730"/>
            <a:ext cx="1994709" cy="1809054"/>
          </a:xfrm>
          <a:prstGeom prst="rect">
            <a:avLst/>
          </a:prstGeom>
        </p:spPr>
      </p:pic>
      <p:pic>
        <p:nvPicPr>
          <p:cNvPr id="7" name="Picture 6">
            <a:extLst>
              <a:ext uri="{FF2B5EF4-FFF2-40B4-BE49-F238E27FC236}">
                <a16:creationId xmlns:a16="http://schemas.microsoft.com/office/drawing/2014/main" id="{64F83FF4-F0B5-47B9-9C5E-E60130ECE9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8311" y="957731"/>
            <a:ext cx="1763345" cy="1738095"/>
          </a:xfrm>
          <a:prstGeom prst="rect">
            <a:avLst/>
          </a:prstGeom>
        </p:spPr>
      </p:pic>
      <p:pic>
        <p:nvPicPr>
          <p:cNvPr id="8" name="Picture 10">
            <a:extLst>
              <a:ext uri="{FF2B5EF4-FFF2-40B4-BE49-F238E27FC236}">
                <a16:creationId xmlns:a16="http://schemas.microsoft.com/office/drawing/2014/main" id="{460506C7-2166-4225-A0B8-D537321381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8882" y="194826"/>
            <a:ext cx="1727202" cy="5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3C9E8248-2D03-40CE-AD1E-974B084B2541}"/>
              </a:ext>
            </a:extLst>
          </p:cNvPr>
          <p:cNvSpPr txBox="1">
            <a:spLocks/>
          </p:cNvSpPr>
          <p:nvPr/>
        </p:nvSpPr>
        <p:spPr>
          <a:xfrm>
            <a:off x="826008" y="2874586"/>
            <a:ext cx="5181600" cy="4351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t>Facility Team </a:t>
            </a:r>
          </a:p>
          <a:p>
            <a:r>
              <a:rPr lang="en-US" sz="1800" dirty="0" err="1"/>
              <a:t>SPeCS</a:t>
            </a:r>
            <a:r>
              <a:rPr lang="en-US" sz="1800" dirty="0"/>
              <a:t> for SIPS: State Plan Electronic Collection System for State Plan Submissions </a:t>
            </a:r>
          </a:p>
          <a:p>
            <a:r>
              <a:rPr lang="en-US" sz="1800" dirty="0"/>
              <a:t>E-Manifest for Hazardous Waste </a:t>
            </a:r>
          </a:p>
          <a:p>
            <a:r>
              <a:rPr lang="en-US" sz="1800" dirty="0"/>
              <a:t>Smart Mobile Tools for Field Inspectors </a:t>
            </a:r>
          </a:p>
          <a:p>
            <a:r>
              <a:rPr lang="en-US" sz="1800" dirty="0"/>
              <a:t>Advanced Monitoring Strategy and Implementation </a:t>
            </a:r>
          </a:p>
          <a:p>
            <a:r>
              <a:rPr lang="en-US" sz="1800" dirty="0"/>
              <a:t>E-Enterprise Community Inventory Platform </a:t>
            </a:r>
          </a:p>
          <a:p>
            <a:r>
              <a:rPr lang="en-US" sz="1800" dirty="0"/>
              <a:t>E-Enterprise Respectful Use of Data: ECHO </a:t>
            </a:r>
          </a:p>
          <a:p>
            <a:r>
              <a:rPr lang="en-US" sz="1800" dirty="0"/>
              <a:t>Shared Services</a:t>
            </a:r>
          </a:p>
        </p:txBody>
      </p:sp>
      <p:sp>
        <p:nvSpPr>
          <p:cNvPr id="10" name="Content Placeholder 3">
            <a:extLst>
              <a:ext uri="{FF2B5EF4-FFF2-40B4-BE49-F238E27FC236}">
                <a16:creationId xmlns:a16="http://schemas.microsoft.com/office/drawing/2014/main" id="{962C73C5-4834-4290-8DA1-2AF5324065A3}"/>
              </a:ext>
            </a:extLst>
          </p:cNvPr>
          <p:cNvSpPr txBox="1">
            <a:spLocks/>
          </p:cNvSpPr>
          <p:nvPr/>
        </p:nvSpPr>
        <p:spPr>
          <a:xfrm>
            <a:off x="6391656" y="2874586"/>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E-Enterprise Portal Governance &amp; Maintenance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Assistance Gateway</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Shared CROMERR Services (SCS) Implementation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Virtual Exchange Service Implementation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Combined Air Emissions Reporting (CAER)</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Safe Drinking Water Information System Prime (SDWIS) Modernization</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Identity Management </a:t>
            </a:r>
            <a:r>
              <a:rPr lang="en-US" sz="1800" dirty="0">
                <a:solidFill>
                  <a:prstClr val="black"/>
                </a:solidFill>
                <a:latin typeface="Calibri"/>
              </a:rPr>
              <a:t>Solution Project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Interoperable Watersheds Networks</a:t>
            </a:r>
          </a:p>
          <a:p>
            <a:pPr marL="0" marR="0" lvl="0" indent="0" algn="l" defTabSz="914400" rtl="0" eaLnBrk="1" fontAlgn="auto" latinLnBrk="0" hangingPunct="1">
              <a:lnSpc>
                <a:spcPct val="90000"/>
              </a:lnSpc>
              <a:spcBef>
                <a:spcPts val="1000"/>
              </a:spcBef>
              <a:spcAft>
                <a:spcPts val="0"/>
              </a:spcAft>
              <a:buClrTx/>
              <a:buSzTx/>
              <a:buNone/>
              <a:tabLst/>
              <a:defRPr/>
            </a:pPr>
            <a:r>
              <a:rPr lang="en-US" sz="1800" dirty="0">
                <a:solidFill>
                  <a:prstClr val="black"/>
                </a:solidFill>
                <a:latin typeface="Calibri"/>
              </a:rPr>
              <a:t>Shared Identity Management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BBF8A1D-70D7-45B6-A318-4F79D7A56D2C}"/>
              </a:ext>
            </a:extLst>
          </p:cNvPr>
          <p:cNvSpPr txBox="1"/>
          <p:nvPr/>
        </p:nvSpPr>
        <p:spPr>
          <a:xfrm>
            <a:off x="633047" y="2240564"/>
            <a:ext cx="107617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E-Enterprise Teams</a:t>
            </a:r>
          </a:p>
        </p:txBody>
      </p:sp>
      <p:cxnSp>
        <p:nvCxnSpPr>
          <p:cNvPr id="12" name="Straight Connector 11">
            <a:extLst>
              <a:ext uri="{FF2B5EF4-FFF2-40B4-BE49-F238E27FC236}">
                <a16:creationId xmlns:a16="http://schemas.microsoft.com/office/drawing/2014/main" id="{A56278A8-2AF8-4C15-BEF7-857AEB211CAC}"/>
              </a:ext>
            </a:extLst>
          </p:cNvPr>
          <p:cNvCxnSpPr>
            <a:cxnSpLocks/>
          </p:cNvCxnSpPr>
          <p:nvPr/>
        </p:nvCxnSpPr>
        <p:spPr>
          <a:xfrm>
            <a:off x="839972" y="2746253"/>
            <a:ext cx="1010093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ight Arrow 10">
            <a:extLst>
              <a:ext uri="{FF2B5EF4-FFF2-40B4-BE49-F238E27FC236}">
                <a16:creationId xmlns:a16="http://schemas.microsoft.com/office/drawing/2014/main" id="{16BC01C4-0EF7-4F74-B591-3B960A74DECE}"/>
              </a:ext>
            </a:extLst>
          </p:cNvPr>
          <p:cNvSpPr/>
          <p:nvPr/>
        </p:nvSpPr>
        <p:spPr>
          <a:xfrm>
            <a:off x="280416" y="2920108"/>
            <a:ext cx="576113" cy="233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24906587-633A-48C3-950D-68028899D827}"/>
              </a:ext>
            </a:extLst>
          </p:cNvPr>
          <p:cNvSpPr/>
          <p:nvPr/>
        </p:nvSpPr>
        <p:spPr>
          <a:xfrm>
            <a:off x="5982839" y="3711608"/>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7" name="Right Arrow 15">
            <a:extLst>
              <a:ext uri="{FF2B5EF4-FFF2-40B4-BE49-F238E27FC236}">
                <a16:creationId xmlns:a16="http://schemas.microsoft.com/office/drawing/2014/main" id="{3B3522A4-B1C8-4EF2-8050-0A2A5B3565CB}"/>
              </a:ext>
            </a:extLst>
          </p:cNvPr>
          <p:cNvSpPr/>
          <p:nvPr/>
        </p:nvSpPr>
        <p:spPr>
          <a:xfrm>
            <a:off x="5952582" y="2948808"/>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9" name="Right Arrow 15">
            <a:extLst>
              <a:ext uri="{FF2B5EF4-FFF2-40B4-BE49-F238E27FC236}">
                <a16:creationId xmlns:a16="http://schemas.microsoft.com/office/drawing/2014/main" id="{969BCDAC-38F0-488F-ACBE-206DB0C953F6}"/>
              </a:ext>
            </a:extLst>
          </p:cNvPr>
          <p:cNvSpPr/>
          <p:nvPr/>
        </p:nvSpPr>
        <p:spPr>
          <a:xfrm>
            <a:off x="6037926" y="5460360"/>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0" name="Right Arrow 15">
            <a:extLst>
              <a:ext uri="{FF2B5EF4-FFF2-40B4-BE49-F238E27FC236}">
                <a16:creationId xmlns:a16="http://schemas.microsoft.com/office/drawing/2014/main" id="{7B404EDE-B575-44EE-B9D4-A13594FF6F96}"/>
              </a:ext>
            </a:extLst>
          </p:cNvPr>
          <p:cNvSpPr/>
          <p:nvPr/>
        </p:nvSpPr>
        <p:spPr>
          <a:xfrm>
            <a:off x="499578" y="6167496"/>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2" name="Right Arrow 15">
            <a:extLst>
              <a:ext uri="{FF2B5EF4-FFF2-40B4-BE49-F238E27FC236}">
                <a16:creationId xmlns:a16="http://schemas.microsoft.com/office/drawing/2014/main" id="{5A76BED7-D903-4B9C-9C2B-B90BB34D9A6B}"/>
              </a:ext>
            </a:extLst>
          </p:cNvPr>
          <p:cNvSpPr/>
          <p:nvPr/>
        </p:nvSpPr>
        <p:spPr>
          <a:xfrm>
            <a:off x="491611" y="5777790"/>
            <a:ext cx="284747" cy="1524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1" name="Right Arrow 10">
            <a:extLst>
              <a:ext uri="{FF2B5EF4-FFF2-40B4-BE49-F238E27FC236}">
                <a16:creationId xmlns:a16="http://schemas.microsoft.com/office/drawing/2014/main" id="{3AF1926E-B0CD-48B7-A109-A73AF6B2D254}"/>
              </a:ext>
            </a:extLst>
          </p:cNvPr>
          <p:cNvSpPr/>
          <p:nvPr/>
        </p:nvSpPr>
        <p:spPr>
          <a:xfrm>
            <a:off x="5694782" y="4437434"/>
            <a:ext cx="576113" cy="233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13B2376-8016-4013-BDCA-356BEC4004F3}"/>
              </a:ext>
            </a:extLst>
          </p:cNvPr>
          <p:cNvSpPr txBox="1"/>
          <p:nvPr/>
        </p:nvSpPr>
        <p:spPr>
          <a:xfrm>
            <a:off x="11155680" y="6336010"/>
            <a:ext cx="684019"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44229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8B7A-9C6B-4290-A604-90FDA1C0D1FC}"/>
              </a:ext>
            </a:extLst>
          </p:cNvPr>
          <p:cNvSpPr>
            <a:spLocks noGrp="1"/>
          </p:cNvSpPr>
          <p:nvPr>
            <p:ph type="title"/>
          </p:nvPr>
        </p:nvSpPr>
        <p:spPr>
          <a:xfrm>
            <a:off x="1965498" y="500904"/>
            <a:ext cx="5903884" cy="904888"/>
          </a:xfrm>
        </p:spPr>
        <p:txBody>
          <a:bodyPr anchor="ctr"/>
          <a:lstStyle/>
          <a:p>
            <a:r>
              <a:rPr lang="en-US" b="1" dirty="0"/>
              <a:t>CAER CEF Construction</a:t>
            </a:r>
          </a:p>
        </p:txBody>
      </p:sp>
      <p:sp>
        <p:nvSpPr>
          <p:cNvPr id="3" name="Content Placeholder 2">
            <a:extLst>
              <a:ext uri="{FF2B5EF4-FFF2-40B4-BE49-F238E27FC236}">
                <a16:creationId xmlns:a16="http://schemas.microsoft.com/office/drawing/2014/main" id="{FD817403-E77E-450C-BFBD-6E139E82DCF2}"/>
              </a:ext>
            </a:extLst>
          </p:cNvPr>
          <p:cNvSpPr>
            <a:spLocks noGrp="1"/>
          </p:cNvSpPr>
          <p:nvPr>
            <p:ph idx="1"/>
          </p:nvPr>
        </p:nvSpPr>
        <p:spPr>
          <a:xfrm>
            <a:off x="554182" y="1503987"/>
            <a:ext cx="10801268" cy="4955797"/>
          </a:xfrm>
        </p:spPr>
        <p:txBody>
          <a:bodyPr>
            <a:noAutofit/>
          </a:bodyPr>
          <a:lstStyle/>
          <a:p>
            <a:pPr marL="514350" indent="-365760">
              <a:spcBef>
                <a:spcPts val="0"/>
              </a:spcBef>
              <a:spcAft>
                <a:spcPts val="600"/>
              </a:spcAft>
              <a:buFont typeface="+mj-lt"/>
              <a:buAutoNum type="arabicPeriod"/>
            </a:pPr>
            <a:r>
              <a:rPr lang="en-US" sz="2400" b="1" dirty="0"/>
              <a:t>“First Year Pilot” </a:t>
            </a:r>
            <a:r>
              <a:rPr lang="en-US" sz="2400" dirty="0"/>
              <a:t>by Summer 2019:</a:t>
            </a:r>
          </a:p>
          <a:p>
            <a:pPr lvl="1">
              <a:spcAft>
                <a:spcPts val="0"/>
              </a:spcAft>
              <a:buSzPct val="110000"/>
            </a:pPr>
            <a:r>
              <a:rPr lang="en-US" sz="2000" dirty="0"/>
              <a:t>One “piloting </a:t>
            </a:r>
            <a:r>
              <a:rPr lang="en-US" sz="2000" dirty="0" smtClean="0"/>
              <a:t>state,” </a:t>
            </a:r>
            <a:r>
              <a:rPr lang="en-US" sz="2000" dirty="0"/>
              <a:t>Georgia, and a handful of </a:t>
            </a:r>
            <a:r>
              <a:rPr lang="en-US" sz="2000" dirty="0" smtClean="0"/>
              <a:t>facilities;</a:t>
            </a:r>
            <a:endParaRPr lang="en-US" sz="2000" dirty="0"/>
          </a:p>
          <a:p>
            <a:pPr lvl="1">
              <a:spcBef>
                <a:spcPts val="600"/>
              </a:spcBef>
              <a:spcAft>
                <a:spcPts val="0"/>
              </a:spcAft>
              <a:buSzPct val="110000"/>
            </a:pPr>
            <a:r>
              <a:rPr lang="en-US" sz="2000" dirty="0"/>
              <a:t>One, and </a:t>
            </a:r>
            <a:r>
              <a:rPr lang="en-US" sz="2000" i="1" dirty="0"/>
              <a:t>only </a:t>
            </a:r>
            <a:r>
              <a:rPr lang="en-US" sz="2000" i="1" dirty="0" smtClean="0"/>
              <a:t>one, </a:t>
            </a:r>
            <a:r>
              <a:rPr lang="en-US" sz="2000" dirty="0"/>
              <a:t>workflow: TRI-NEI-SLT, pilot state has no reporting </a:t>
            </a:r>
            <a:r>
              <a:rPr lang="en-US" sz="2000" dirty="0" smtClean="0"/>
              <a:t>system;</a:t>
            </a:r>
            <a:endParaRPr lang="en-US" sz="2000" dirty="0"/>
          </a:p>
          <a:p>
            <a:pPr lvl="1">
              <a:spcBef>
                <a:spcPts val="600"/>
              </a:spcBef>
              <a:spcAft>
                <a:spcPts val="0"/>
              </a:spcAft>
              <a:buSzPct val="110000"/>
            </a:pPr>
            <a:r>
              <a:rPr lang="en-US" sz="2000" dirty="0"/>
              <a:t>Does all the steps but with minimum coverage </a:t>
            </a:r>
            <a:r>
              <a:rPr lang="en-US" sz="2000" dirty="0" smtClean="0"/>
              <a:t>(</a:t>
            </a:r>
            <a:r>
              <a:rPr lang="en-US" sz="2000" dirty="0" smtClean="0"/>
              <a:t>i.e., </a:t>
            </a:r>
            <a:r>
              <a:rPr lang="en-US" sz="2000" dirty="0" smtClean="0"/>
              <a:t>may </a:t>
            </a:r>
            <a:r>
              <a:rPr lang="en-US" sz="2000" dirty="0"/>
              <a:t>not address CBI </a:t>
            </a:r>
            <a:r>
              <a:rPr lang="en-US" sz="2000" dirty="0" smtClean="0"/>
              <a:t>needs; </a:t>
            </a:r>
            <a:r>
              <a:rPr lang="en-US" sz="2000" dirty="0"/>
              <a:t>may not do all calculation methods</a:t>
            </a:r>
            <a:r>
              <a:rPr lang="en-US" sz="2000" dirty="0" smtClean="0"/>
              <a:t>);</a:t>
            </a:r>
            <a:endParaRPr lang="en-US" sz="2000" dirty="0"/>
          </a:p>
          <a:p>
            <a:pPr lvl="1">
              <a:spcBef>
                <a:spcPts val="600"/>
              </a:spcBef>
              <a:spcAft>
                <a:spcPts val="0"/>
              </a:spcAft>
              <a:buSzPct val="110000"/>
            </a:pPr>
            <a:r>
              <a:rPr lang="en-US" sz="2000" dirty="0"/>
              <a:t>List of other criteria requested by states (see background slides on PDT and criteria</a:t>
            </a:r>
            <a:r>
              <a:rPr lang="en-US" sz="2000" dirty="0" smtClean="0"/>
              <a:t>);</a:t>
            </a:r>
            <a:endParaRPr lang="en-US" sz="2000" dirty="0"/>
          </a:p>
          <a:p>
            <a:pPr lvl="1">
              <a:spcBef>
                <a:spcPts val="600"/>
              </a:spcBef>
              <a:spcAft>
                <a:spcPts val="0"/>
              </a:spcAft>
              <a:buSzPct val="110000"/>
            </a:pPr>
            <a:r>
              <a:rPr lang="en-US" sz="2000" dirty="0"/>
              <a:t>Not available for “real” </a:t>
            </a:r>
            <a:r>
              <a:rPr lang="en-US" sz="2000" dirty="0" smtClean="0"/>
              <a:t>reporting (done in staging environment);</a:t>
            </a:r>
            <a:endParaRPr lang="en-US" sz="2000" dirty="0"/>
          </a:p>
          <a:p>
            <a:pPr lvl="1">
              <a:spcBef>
                <a:spcPts val="600"/>
              </a:spcBef>
              <a:spcAft>
                <a:spcPts val="0"/>
              </a:spcAft>
              <a:buSzPct val="110000"/>
            </a:pPr>
            <a:r>
              <a:rPr lang="en-US" sz="2000" dirty="0"/>
              <a:t>Does </a:t>
            </a:r>
            <a:r>
              <a:rPr lang="en-US" sz="2000" i="1" dirty="0"/>
              <a:t>not</a:t>
            </a:r>
            <a:r>
              <a:rPr lang="en-US" sz="2000" dirty="0"/>
              <a:t> alter TRI-</a:t>
            </a:r>
            <a:r>
              <a:rPr lang="en-US" sz="2000" dirty="0" err="1"/>
              <a:t>MEWeb</a:t>
            </a:r>
            <a:r>
              <a:rPr lang="en-US" sz="2000" dirty="0"/>
              <a:t> or EIS, but “talks” to </a:t>
            </a:r>
            <a:r>
              <a:rPr lang="en-US" sz="2000" dirty="0" smtClean="0"/>
              <a:t>them.</a:t>
            </a:r>
          </a:p>
          <a:p>
            <a:pPr marL="201168" lvl="1" indent="0">
              <a:buNone/>
            </a:pPr>
            <a:endParaRPr lang="en-US" sz="2000" dirty="0"/>
          </a:p>
          <a:p>
            <a:pPr marL="514350" indent="-365760">
              <a:spcBef>
                <a:spcPts val="0"/>
              </a:spcBef>
              <a:spcAft>
                <a:spcPts val="600"/>
              </a:spcAft>
              <a:buFont typeface="+mj-lt"/>
              <a:buAutoNum type="arabicPeriod"/>
            </a:pPr>
            <a:r>
              <a:rPr lang="en-US" sz="2400" b="1" dirty="0"/>
              <a:t>Minimum Viable Product </a:t>
            </a:r>
            <a:r>
              <a:rPr lang="en-US" sz="2400" dirty="0" smtClean="0"/>
              <a:t>in </a:t>
            </a:r>
            <a:r>
              <a:rPr lang="en-US" sz="2400" dirty="0"/>
              <a:t>second year by June 2020:</a:t>
            </a:r>
          </a:p>
          <a:p>
            <a:pPr lvl="1">
              <a:spcBef>
                <a:spcPts val="0"/>
              </a:spcBef>
              <a:spcAft>
                <a:spcPts val="0"/>
              </a:spcAft>
              <a:buSzPct val="110000"/>
            </a:pPr>
            <a:r>
              <a:rPr lang="en-US" sz="2000" dirty="0"/>
              <a:t>All of the </a:t>
            </a:r>
            <a:r>
              <a:rPr lang="en-US" sz="2000" dirty="0" smtClean="0"/>
              <a:t>above, </a:t>
            </a:r>
            <a:r>
              <a:rPr lang="en-US" sz="2000" dirty="0"/>
              <a:t>except is available for “real” reporting </a:t>
            </a:r>
            <a:r>
              <a:rPr lang="en-US" sz="2000" dirty="0" smtClean="0"/>
              <a:t>to </a:t>
            </a:r>
            <a:r>
              <a:rPr lang="en-US" sz="2000" dirty="0"/>
              <a:t>production (i.e</a:t>
            </a:r>
            <a:r>
              <a:rPr lang="en-US" sz="2000" dirty="0" smtClean="0"/>
              <a:t>., </a:t>
            </a:r>
            <a:r>
              <a:rPr lang="en-US" sz="2000" dirty="0"/>
              <a:t>1040 EZ ) so </a:t>
            </a:r>
            <a:r>
              <a:rPr lang="en-US" sz="2000" dirty="0" smtClean="0"/>
              <a:t>that all </a:t>
            </a:r>
            <a:r>
              <a:rPr lang="en-US" sz="2000" dirty="0"/>
              <a:t>facilities from the pilot state whose reporting workflow matches that of the MVP can actually report</a:t>
            </a:r>
            <a:r>
              <a:rPr lang="en-US" sz="2000" dirty="0" smtClean="0"/>
              <a:t>.</a:t>
            </a:r>
            <a:endParaRPr lang="en-US" sz="2000" dirty="0"/>
          </a:p>
          <a:p>
            <a:pPr marL="0" indent="0">
              <a:spcBef>
                <a:spcPts val="0"/>
              </a:spcBef>
              <a:spcAft>
                <a:spcPts val="0"/>
              </a:spcAft>
              <a:buNone/>
            </a:pPr>
            <a:endParaRPr lang="en-US" sz="1600" dirty="0" smtClean="0"/>
          </a:p>
          <a:p>
            <a:pPr marL="0" indent="0">
              <a:spcBef>
                <a:spcPts val="0"/>
              </a:spcBef>
              <a:spcAft>
                <a:spcPts val="0"/>
              </a:spcAft>
              <a:buNone/>
            </a:pPr>
            <a:endParaRPr lang="en-US" sz="1600" dirty="0" smtClean="0"/>
          </a:p>
          <a:p>
            <a:pPr marL="0" indent="0">
              <a:spcBef>
                <a:spcPts val="0"/>
              </a:spcBef>
              <a:spcAft>
                <a:spcPts val="0"/>
              </a:spcAft>
              <a:buNone/>
            </a:pPr>
            <a:r>
              <a:rPr lang="en-US" sz="1600" dirty="0" smtClean="0"/>
              <a:t>       For </a:t>
            </a:r>
            <a:r>
              <a:rPr lang="en-US" sz="1600" dirty="0"/>
              <a:t>more details see background slides.</a:t>
            </a:r>
          </a:p>
        </p:txBody>
      </p:sp>
      <p:sp>
        <p:nvSpPr>
          <p:cNvPr id="5" name="Slide Number Placeholder 4">
            <a:extLst>
              <a:ext uri="{FF2B5EF4-FFF2-40B4-BE49-F238E27FC236}">
                <a16:creationId xmlns:a16="http://schemas.microsoft.com/office/drawing/2014/main" id="{6DCC324F-6D4B-43BF-8880-D8385D9C29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76BAC44-1BC0-47C6-B755-FAECFA53F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754150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0ADE-12B3-45EE-8210-C8E168DA2ADD}"/>
              </a:ext>
            </a:extLst>
          </p:cNvPr>
          <p:cNvSpPr>
            <a:spLocks noGrp="1"/>
          </p:cNvSpPr>
          <p:nvPr>
            <p:ph type="title"/>
          </p:nvPr>
        </p:nvSpPr>
        <p:spPr>
          <a:xfrm>
            <a:off x="1097280" y="571733"/>
            <a:ext cx="9051116" cy="1052670"/>
          </a:xfrm>
        </p:spPr>
        <p:txBody>
          <a:bodyPr anchor="ctr"/>
          <a:lstStyle/>
          <a:p>
            <a:r>
              <a:rPr lang="en-US" b="1" dirty="0"/>
              <a:t>What do we need so we can build it?</a:t>
            </a:r>
          </a:p>
        </p:txBody>
      </p:sp>
      <p:sp>
        <p:nvSpPr>
          <p:cNvPr id="3" name="Content Placeholder 2">
            <a:extLst>
              <a:ext uri="{FF2B5EF4-FFF2-40B4-BE49-F238E27FC236}">
                <a16:creationId xmlns:a16="http://schemas.microsoft.com/office/drawing/2014/main" id="{3D7C8AF4-0BD3-411F-92DA-87D85884C954}"/>
              </a:ext>
            </a:extLst>
          </p:cNvPr>
          <p:cNvSpPr>
            <a:spLocks noGrp="1"/>
          </p:cNvSpPr>
          <p:nvPr>
            <p:ph idx="1"/>
          </p:nvPr>
        </p:nvSpPr>
        <p:spPr>
          <a:xfrm>
            <a:off x="1617950" y="2030414"/>
            <a:ext cx="8009775" cy="4023360"/>
          </a:xfrm>
        </p:spPr>
        <p:txBody>
          <a:bodyPr>
            <a:normAutofit/>
          </a:bodyPr>
          <a:lstStyle/>
          <a:p>
            <a:pPr marL="742950" indent="-742950">
              <a:spcBef>
                <a:spcPts val="0"/>
              </a:spcBef>
              <a:spcAft>
                <a:spcPts val="0"/>
              </a:spcAft>
              <a:buFont typeface="+mj-lt"/>
              <a:buAutoNum type="arabicPeriod"/>
            </a:pPr>
            <a:r>
              <a:rPr lang="en-US" sz="3600" dirty="0"/>
              <a:t>Air Emissions Data Requirements </a:t>
            </a:r>
            <a:endParaRPr lang="en-US" sz="3600" dirty="0" smtClean="0"/>
          </a:p>
          <a:p>
            <a:pPr marL="742950" indent="-742950">
              <a:spcBef>
                <a:spcPts val="0"/>
              </a:spcBef>
              <a:spcAft>
                <a:spcPts val="0"/>
              </a:spcAft>
              <a:buFont typeface="+mj-lt"/>
              <a:buAutoNum type="arabicPeriod"/>
            </a:pPr>
            <a:endParaRPr lang="en-US" sz="3600" dirty="0"/>
          </a:p>
          <a:p>
            <a:pPr marL="742950" indent="-742950">
              <a:spcBef>
                <a:spcPts val="0"/>
              </a:spcBef>
              <a:spcAft>
                <a:spcPts val="0"/>
              </a:spcAft>
              <a:buFont typeface="+mj-lt"/>
              <a:buAutoNum type="arabicPeriod"/>
            </a:pPr>
            <a:r>
              <a:rPr lang="en-US" sz="3600" dirty="0"/>
              <a:t>Information Technology</a:t>
            </a:r>
          </a:p>
        </p:txBody>
      </p:sp>
      <p:sp>
        <p:nvSpPr>
          <p:cNvPr id="5" name="Slide Number Placeholder 4">
            <a:extLst>
              <a:ext uri="{FF2B5EF4-FFF2-40B4-BE49-F238E27FC236}">
                <a16:creationId xmlns:a16="http://schemas.microsoft.com/office/drawing/2014/main" id="{DAB587C6-2201-4A44-8FBB-2E2CBD54A0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4746D97-9490-4379-85E8-64019CC54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85523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D33D-BD36-4C5F-92EA-EE5678B6205D}"/>
              </a:ext>
            </a:extLst>
          </p:cNvPr>
          <p:cNvSpPr>
            <a:spLocks noGrp="1"/>
          </p:cNvSpPr>
          <p:nvPr>
            <p:ph type="title"/>
          </p:nvPr>
        </p:nvSpPr>
        <p:spPr>
          <a:xfrm>
            <a:off x="1531389" y="372862"/>
            <a:ext cx="8222211" cy="811604"/>
          </a:xfrm>
        </p:spPr>
        <p:txBody>
          <a:bodyPr anchor="ctr"/>
          <a:lstStyle/>
          <a:p>
            <a:r>
              <a:rPr lang="en-US" b="1" dirty="0"/>
              <a:t>Air Emissions Data Requirements</a:t>
            </a:r>
          </a:p>
        </p:txBody>
      </p:sp>
      <p:sp>
        <p:nvSpPr>
          <p:cNvPr id="3" name="Content Placeholder 2">
            <a:extLst>
              <a:ext uri="{FF2B5EF4-FFF2-40B4-BE49-F238E27FC236}">
                <a16:creationId xmlns:a16="http://schemas.microsoft.com/office/drawing/2014/main" id="{A9FE160F-F0AA-4E74-8C94-2A798A442C87}"/>
              </a:ext>
            </a:extLst>
          </p:cNvPr>
          <p:cNvSpPr>
            <a:spLocks noGrp="1"/>
          </p:cNvSpPr>
          <p:nvPr>
            <p:ph idx="1"/>
          </p:nvPr>
        </p:nvSpPr>
        <p:spPr>
          <a:xfrm>
            <a:off x="558140" y="1295729"/>
            <a:ext cx="10913424" cy="5275667"/>
          </a:xfrm>
        </p:spPr>
        <p:txBody>
          <a:bodyPr>
            <a:normAutofit fontScale="70000" lnSpcReduction="20000"/>
          </a:bodyPr>
          <a:lstStyle/>
          <a:p>
            <a:pPr marL="0" indent="0">
              <a:buNone/>
            </a:pPr>
            <a:r>
              <a:rPr lang="en-US" sz="3400" dirty="0"/>
              <a:t>Broad categories of data of interest across programs:</a:t>
            </a:r>
          </a:p>
          <a:p>
            <a:pPr lvl="1">
              <a:spcBef>
                <a:spcPts val="600"/>
              </a:spcBef>
              <a:spcAft>
                <a:spcPts val="0"/>
              </a:spcAft>
              <a:buSzPct val="110000"/>
              <a:buFont typeface="Arial" panose="020B0604020202020204" pitchFamily="34" charset="0"/>
              <a:buChar char="•"/>
            </a:pPr>
            <a:r>
              <a:rPr lang="en-US" sz="3100" b="1" dirty="0"/>
              <a:t>Air emissions: </a:t>
            </a:r>
            <a:r>
              <a:rPr lang="en-US" sz="3100" dirty="0"/>
              <a:t>activity data (e.g</a:t>
            </a:r>
            <a:r>
              <a:rPr lang="en-US" sz="3100" dirty="0" smtClean="0"/>
              <a:t>., </a:t>
            </a:r>
            <a:r>
              <a:rPr lang="en-US" sz="3100" dirty="0"/>
              <a:t>fuels burnt, materials used), emission factors, estimation </a:t>
            </a:r>
            <a:r>
              <a:rPr lang="en-US" sz="3100" dirty="0" smtClean="0"/>
              <a:t>methods/equations;</a:t>
            </a:r>
            <a:endParaRPr lang="en-US" sz="3100" dirty="0"/>
          </a:p>
          <a:p>
            <a:pPr lvl="1">
              <a:spcBef>
                <a:spcPts val="600"/>
              </a:spcBef>
              <a:spcAft>
                <a:spcPts val="0"/>
              </a:spcAft>
              <a:buSzPct val="110000"/>
              <a:buFont typeface="Arial" panose="020B0604020202020204" pitchFamily="34" charset="0"/>
              <a:buChar char="•"/>
            </a:pPr>
            <a:r>
              <a:rPr lang="en-US" sz="3100" b="1" dirty="0"/>
              <a:t>Reporting codes: </a:t>
            </a:r>
            <a:r>
              <a:rPr lang="en-US" sz="3100" dirty="0"/>
              <a:t>control codes, pollutant codes, units of measure, source classification codes, etc</a:t>
            </a:r>
            <a:r>
              <a:rPr lang="en-US" sz="3100" dirty="0" smtClean="0"/>
              <a:t>.;</a:t>
            </a:r>
            <a:endParaRPr lang="en-US" sz="3100" dirty="0"/>
          </a:p>
          <a:p>
            <a:pPr lvl="1">
              <a:spcBef>
                <a:spcPts val="600"/>
              </a:spcBef>
              <a:spcAft>
                <a:spcPts val="0"/>
              </a:spcAft>
              <a:buSzPct val="110000"/>
              <a:buFont typeface="Arial" panose="020B0604020202020204" pitchFamily="34" charset="0"/>
              <a:buChar char="•"/>
            </a:pPr>
            <a:r>
              <a:rPr lang="en-US" sz="3100" b="1" dirty="0"/>
              <a:t>Facility and sub-facility:</a:t>
            </a:r>
            <a:r>
              <a:rPr lang="en-US" sz="3100" dirty="0"/>
              <a:t> facilities, units, processes, </a:t>
            </a:r>
            <a:r>
              <a:rPr lang="en-US" sz="3100" dirty="0" smtClean="0"/>
              <a:t>controls, release </a:t>
            </a:r>
            <a:r>
              <a:rPr lang="en-US" sz="3100" dirty="0" smtClean="0"/>
              <a:t>points.</a:t>
            </a:r>
            <a:endParaRPr lang="en-US" sz="3100" dirty="0"/>
          </a:p>
          <a:p>
            <a:pPr marL="0" indent="0">
              <a:spcBef>
                <a:spcPts val="1800"/>
              </a:spcBef>
              <a:spcAft>
                <a:spcPts val="0"/>
              </a:spcAft>
              <a:buNone/>
            </a:pPr>
            <a:r>
              <a:rPr lang="en-US" sz="3400" dirty="0" smtClean="0"/>
              <a:t>Differences </a:t>
            </a:r>
            <a:r>
              <a:rPr lang="en-US" sz="3400" dirty="0"/>
              <a:t>amongst programs</a:t>
            </a:r>
            <a:r>
              <a:rPr lang="en-US" sz="3400" dirty="0" smtClean="0"/>
              <a:t>:</a:t>
            </a:r>
            <a:endParaRPr lang="en-US" sz="3400" dirty="0"/>
          </a:p>
          <a:p>
            <a:pPr lvl="1">
              <a:spcBef>
                <a:spcPts val="600"/>
              </a:spcBef>
              <a:spcAft>
                <a:spcPts val="0"/>
              </a:spcAft>
              <a:buSzPct val="110000"/>
              <a:buFont typeface="Arial" panose="020B0604020202020204" pitchFamily="34" charset="0"/>
              <a:buChar char="•"/>
            </a:pPr>
            <a:r>
              <a:rPr lang="en-US" sz="3100" i="1" dirty="0"/>
              <a:t>Much</a:t>
            </a:r>
            <a:r>
              <a:rPr lang="en-US" sz="3100" dirty="0"/>
              <a:t> of the data is shared and could be reported together, </a:t>
            </a:r>
            <a:r>
              <a:rPr lang="en-US" sz="3100" i="1" dirty="0"/>
              <a:t>but not all of it</a:t>
            </a:r>
            <a:r>
              <a:rPr lang="en-US" sz="3100" dirty="0"/>
              <a:t>, and some of what’s shared may be similar but not </a:t>
            </a:r>
            <a:r>
              <a:rPr lang="en-US" sz="3100" dirty="0" smtClean="0"/>
              <a:t>identical, such as:</a:t>
            </a:r>
            <a:endParaRPr lang="en-US" sz="3100" dirty="0"/>
          </a:p>
          <a:p>
            <a:pPr lvl="2">
              <a:spcBef>
                <a:spcPts val="600"/>
              </a:spcBef>
              <a:spcAft>
                <a:spcPts val="0"/>
              </a:spcAft>
            </a:pPr>
            <a:r>
              <a:rPr lang="en-US" sz="3100" dirty="0" smtClean="0"/>
              <a:t>Different </a:t>
            </a:r>
            <a:r>
              <a:rPr lang="en-US" sz="3100" dirty="0"/>
              <a:t>levels of resolution: TRI requires facility level emissions but NEI requires emissions reported at the sub-facility level (units, processes, release points, controls</a:t>
            </a:r>
            <a:r>
              <a:rPr lang="en-US" sz="3100" dirty="0" smtClean="0"/>
              <a:t>);</a:t>
            </a:r>
            <a:endParaRPr lang="en-US" sz="3100" dirty="0"/>
          </a:p>
          <a:p>
            <a:pPr lvl="2">
              <a:spcBef>
                <a:spcPts val="600"/>
              </a:spcBef>
              <a:spcAft>
                <a:spcPts val="0"/>
              </a:spcAft>
            </a:pPr>
            <a:r>
              <a:rPr lang="en-US" sz="3100" dirty="0" smtClean="0"/>
              <a:t>Different </a:t>
            </a:r>
            <a:r>
              <a:rPr lang="en-US" sz="3100" dirty="0"/>
              <a:t>calculation method codes for the same calculation method.</a:t>
            </a:r>
            <a:endParaRPr lang="en-US" sz="3100" dirty="0">
              <a:highlight>
                <a:srgbClr val="FFFF00"/>
              </a:highlight>
            </a:endParaRPr>
          </a:p>
          <a:p>
            <a:pPr lvl="1">
              <a:spcBef>
                <a:spcPts val="600"/>
              </a:spcBef>
              <a:spcAft>
                <a:spcPts val="0"/>
              </a:spcAft>
              <a:buSzPct val="110000"/>
              <a:buFont typeface="Arial" panose="020B0604020202020204" pitchFamily="34" charset="0"/>
              <a:buChar char="•"/>
            </a:pPr>
            <a:r>
              <a:rPr lang="en-US" sz="3100" dirty="0"/>
              <a:t>Many </a:t>
            </a:r>
            <a:r>
              <a:rPr lang="en-US" sz="3100" i="1" dirty="0"/>
              <a:t>states have their own </a:t>
            </a:r>
            <a:r>
              <a:rPr lang="en-US" sz="3100" dirty="0"/>
              <a:t>air programs with state-specific data requirements, and procedures for reviewing the reported data (NEI data).</a:t>
            </a:r>
          </a:p>
          <a:p>
            <a:pPr marL="0" indent="0">
              <a:spcBef>
                <a:spcPts val="0"/>
              </a:spcBef>
              <a:spcAft>
                <a:spcPts val="0"/>
              </a:spcAft>
              <a:buNone/>
            </a:pPr>
            <a:endParaRPr lang="en-US" sz="1600" b="1" dirty="0" smtClean="0"/>
          </a:p>
          <a:p>
            <a:pPr marL="0" indent="0">
              <a:spcBef>
                <a:spcPts val="0"/>
              </a:spcBef>
              <a:spcAft>
                <a:spcPts val="0"/>
              </a:spcAft>
              <a:buNone/>
            </a:pPr>
            <a:endParaRPr lang="en-US" sz="1600" b="1" dirty="0" smtClean="0"/>
          </a:p>
          <a:p>
            <a:pPr marL="0" indent="0">
              <a:spcBef>
                <a:spcPts val="0"/>
              </a:spcBef>
              <a:spcAft>
                <a:spcPts val="0"/>
              </a:spcAft>
              <a:buNone/>
            </a:pPr>
            <a:endParaRPr lang="en-US" sz="1600" b="1" dirty="0" smtClean="0"/>
          </a:p>
          <a:p>
            <a:pPr marL="0" indent="0">
              <a:spcBef>
                <a:spcPts val="0"/>
              </a:spcBef>
              <a:spcAft>
                <a:spcPts val="0"/>
              </a:spcAft>
              <a:buNone/>
            </a:pPr>
            <a:endParaRPr lang="en-US" sz="1600" b="1" dirty="0" smtClean="0"/>
          </a:p>
          <a:p>
            <a:pPr marL="0" indent="0">
              <a:spcBef>
                <a:spcPts val="0"/>
              </a:spcBef>
              <a:spcAft>
                <a:spcPts val="0"/>
              </a:spcAft>
              <a:buNone/>
            </a:pPr>
            <a:r>
              <a:rPr lang="en-US" sz="2900" b="1" dirty="0" smtClean="0"/>
              <a:t>We</a:t>
            </a:r>
            <a:r>
              <a:rPr lang="en-US" sz="2900" b="1" dirty="0" smtClean="0"/>
              <a:t> </a:t>
            </a:r>
            <a:r>
              <a:rPr lang="en-US" sz="2900" b="1" dirty="0"/>
              <a:t>have done a lot of work to understand our air emissions data requirements since the Lean event in </a:t>
            </a:r>
            <a:r>
              <a:rPr lang="en-US" sz="2900" b="1" dirty="0" smtClean="0"/>
              <a:t>2015</a:t>
            </a:r>
            <a:r>
              <a:rPr lang="en-US" sz="3100" b="1" dirty="0" smtClean="0"/>
              <a:t>.</a:t>
            </a:r>
            <a:endParaRPr lang="en-US" sz="3100" b="1" dirty="0"/>
          </a:p>
        </p:txBody>
      </p:sp>
      <p:sp>
        <p:nvSpPr>
          <p:cNvPr id="5" name="Slide Number Placeholder 4">
            <a:extLst>
              <a:ext uri="{FF2B5EF4-FFF2-40B4-BE49-F238E27FC236}">
                <a16:creationId xmlns:a16="http://schemas.microsoft.com/office/drawing/2014/main" id="{747BC775-8F69-4656-9AA8-061C750AFF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ED2483E-18A0-40F7-BCEA-CD92E77D2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46158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4D60-FDFE-4CE3-A31F-9D33DF7F0277}"/>
              </a:ext>
            </a:extLst>
          </p:cNvPr>
          <p:cNvSpPr>
            <a:spLocks noGrp="1"/>
          </p:cNvSpPr>
          <p:nvPr>
            <p:ph type="title"/>
          </p:nvPr>
        </p:nvSpPr>
        <p:spPr>
          <a:xfrm>
            <a:off x="1547091" y="358394"/>
            <a:ext cx="8040255" cy="774659"/>
          </a:xfrm>
        </p:spPr>
        <p:txBody>
          <a:bodyPr anchor="ctr"/>
          <a:lstStyle/>
          <a:p>
            <a:r>
              <a:rPr lang="en-US" b="1" dirty="0"/>
              <a:t>Air Emissions Data Requirements</a:t>
            </a:r>
          </a:p>
        </p:txBody>
      </p:sp>
      <p:sp>
        <p:nvSpPr>
          <p:cNvPr id="3" name="Content Placeholder 2">
            <a:extLst>
              <a:ext uri="{FF2B5EF4-FFF2-40B4-BE49-F238E27FC236}">
                <a16:creationId xmlns:a16="http://schemas.microsoft.com/office/drawing/2014/main" id="{099A264F-C403-41D9-8D82-C1C15B1AC8B5}"/>
              </a:ext>
            </a:extLst>
          </p:cNvPr>
          <p:cNvSpPr>
            <a:spLocks noGrp="1"/>
          </p:cNvSpPr>
          <p:nvPr>
            <p:ph idx="1"/>
          </p:nvPr>
        </p:nvSpPr>
        <p:spPr>
          <a:xfrm>
            <a:off x="773545" y="1525349"/>
            <a:ext cx="10515600" cy="4934436"/>
          </a:xfrm>
        </p:spPr>
        <p:txBody>
          <a:bodyPr>
            <a:normAutofit/>
          </a:bodyPr>
          <a:lstStyle/>
          <a:p>
            <a:pPr marL="0" indent="0">
              <a:buNone/>
            </a:pPr>
            <a:r>
              <a:rPr lang="en-US" b="1" dirty="0"/>
              <a:t>E-Enterprise Facility Team </a:t>
            </a:r>
            <a:r>
              <a:rPr lang="en-US" dirty="0"/>
              <a:t>has worked on establishing business rules for (shared) facility data </a:t>
            </a:r>
            <a:r>
              <a:rPr lang="en-US" dirty="0" smtClean="0"/>
              <a:t>governance.</a:t>
            </a:r>
            <a:endParaRPr lang="en-US" dirty="0"/>
          </a:p>
          <a:p>
            <a:pPr marL="0" indent="0">
              <a:buNone/>
            </a:pPr>
            <a:r>
              <a:rPr lang="en-US" b="1" dirty="0"/>
              <a:t>Facility Registry Service (FRS)</a:t>
            </a:r>
            <a:r>
              <a:rPr lang="en-US" dirty="0"/>
              <a:t> has worked on the new data model (breaking down the facility into sub-facility components – units, processes, </a:t>
            </a:r>
            <a:r>
              <a:rPr lang="en-US" dirty="0" smtClean="0"/>
              <a:t>controls, release </a:t>
            </a:r>
            <a:r>
              <a:rPr lang="en-US" dirty="0"/>
              <a:t>points</a:t>
            </a:r>
            <a:r>
              <a:rPr lang="en-US" dirty="0" smtClean="0"/>
              <a:t>).</a:t>
            </a:r>
            <a:endParaRPr lang="en-US" dirty="0"/>
          </a:p>
          <a:p>
            <a:pPr marL="0" indent="0">
              <a:buNone/>
            </a:pPr>
            <a:r>
              <a:rPr lang="en-US" b="1" dirty="0"/>
              <a:t>Emissions Inventory System (EIS)-FRS</a:t>
            </a:r>
            <a:r>
              <a:rPr lang="en-US" dirty="0"/>
              <a:t> Team (OAQPS) has worked on the EIS-FRS data transfers.</a:t>
            </a:r>
          </a:p>
          <a:p>
            <a:pPr marL="0" indent="0">
              <a:buNone/>
            </a:pPr>
            <a:r>
              <a:rPr lang="en-US" b="1" dirty="0"/>
              <a:t>Webservices for Source Classification Codes </a:t>
            </a:r>
            <a:r>
              <a:rPr lang="en-US" dirty="0"/>
              <a:t>(SCCs</a:t>
            </a:r>
            <a:r>
              <a:rPr lang="en-US" dirty="0" smtClean="0"/>
              <a:t>) – </a:t>
            </a:r>
            <a:r>
              <a:rPr lang="en-US" dirty="0"/>
              <a:t>C</a:t>
            </a:r>
            <a:r>
              <a:rPr lang="en-US" dirty="0" smtClean="0"/>
              <a:t>odes </a:t>
            </a:r>
            <a:r>
              <a:rPr lang="en-US" dirty="0"/>
              <a:t>were moved from EIS to </a:t>
            </a:r>
            <a:r>
              <a:rPr lang="en-US" dirty="0" err="1"/>
              <a:t>Synaptica</a:t>
            </a:r>
            <a:r>
              <a:rPr lang="en-US" dirty="0"/>
              <a:t> and webservices were created to manage codes in one central location; lessons learned for managing other reporting codes in </a:t>
            </a:r>
            <a:r>
              <a:rPr lang="en-US" dirty="0" err="1"/>
              <a:t>Synaptica</a:t>
            </a:r>
            <a:r>
              <a:rPr lang="en-US" dirty="0"/>
              <a:t>.  </a:t>
            </a:r>
          </a:p>
          <a:p>
            <a:pPr marL="0" indent="0">
              <a:buNone/>
            </a:pPr>
            <a:r>
              <a:rPr lang="en-US" b="1" dirty="0" err="1"/>
              <a:t>WebFIRE</a:t>
            </a:r>
            <a:r>
              <a:rPr lang="en-US" dirty="0"/>
              <a:t> (EPA’s emission factors database) to be made “webservices able” for the </a:t>
            </a:r>
            <a:r>
              <a:rPr lang="en-US" dirty="0" smtClean="0"/>
              <a:t>CF.</a:t>
            </a:r>
            <a:endParaRPr lang="en-US" dirty="0"/>
          </a:p>
          <a:p>
            <a:pPr marL="0" indent="0">
              <a:buNone/>
            </a:pPr>
            <a:r>
              <a:rPr lang="en-US" b="1" dirty="0"/>
              <a:t>CAER Product Design Team (PDT) </a:t>
            </a:r>
            <a:r>
              <a:rPr lang="en-US" dirty="0"/>
              <a:t>and its Research and Development (R&amp;D) teams, composed of EPA program staff as well as state representatives, </a:t>
            </a:r>
            <a:r>
              <a:rPr lang="en-US" dirty="0" smtClean="0"/>
              <a:t>have </a:t>
            </a:r>
            <a:r>
              <a:rPr lang="en-US" dirty="0"/>
              <a:t>done research on air emissions data requirements, requirements comparisons amongst programs, and issuing recommendations for the CF.  </a:t>
            </a:r>
          </a:p>
        </p:txBody>
      </p:sp>
      <p:sp>
        <p:nvSpPr>
          <p:cNvPr id="5" name="Slide Number Placeholder 4">
            <a:extLst>
              <a:ext uri="{FF2B5EF4-FFF2-40B4-BE49-F238E27FC236}">
                <a16:creationId xmlns:a16="http://schemas.microsoft.com/office/drawing/2014/main" id="{6C5B8C17-EDBE-49F1-B997-59DD2562E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13EF8E-2CD4-4135-95D7-19B8CFA2D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127836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00B2-1845-477F-9C73-EC24256F8CF1}"/>
              </a:ext>
            </a:extLst>
          </p:cNvPr>
          <p:cNvSpPr>
            <a:spLocks noGrp="1"/>
          </p:cNvSpPr>
          <p:nvPr>
            <p:ph type="title"/>
          </p:nvPr>
        </p:nvSpPr>
        <p:spPr>
          <a:xfrm>
            <a:off x="1161935" y="453824"/>
            <a:ext cx="7298575" cy="673059"/>
          </a:xfrm>
        </p:spPr>
        <p:txBody>
          <a:bodyPr anchor="ctr">
            <a:normAutofit fontScale="90000"/>
          </a:bodyPr>
          <a:lstStyle/>
          <a:p>
            <a:r>
              <a:rPr lang="en-US" b="1" dirty="0"/>
              <a:t>Air Emissions Data Requirements</a:t>
            </a:r>
          </a:p>
        </p:txBody>
      </p:sp>
      <p:sp>
        <p:nvSpPr>
          <p:cNvPr id="3" name="Content Placeholder 2">
            <a:extLst>
              <a:ext uri="{FF2B5EF4-FFF2-40B4-BE49-F238E27FC236}">
                <a16:creationId xmlns:a16="http://schemas.microsoft.com/office/drawing/2014/main" id="{3B61035D-10C6-4F81-B967-F40BDAA6FE3B}"/>
              </a:ext>
            </a:extLst>
          </p:cNvPr>
          <p:cNvSpPr>
            <a:spLocks noGrp="1"/>
          </p:cNvSpPr>
          <p:nvPr>
            <p:ph idx="1"/>
          </p:nvPr>
        </p:nvSpPr>
        <p:spPr>
          <a:xfrm>
            <a:off x="636979" y="1461787"/>
            <a:ext cx="10852727" cy="4281934"/>
          </a:xfrm>
        </p:spPr>
        <p:txBody>
          <a:bodyPr>
            <a:noAutofit/>
          </a:bodyPr>
          <a:lstStyle/>
          <a:p>
            <a:pPr marL="0" indent="0">
              <a:buNone/>
            </a:pPr>
            <a:r>
              <a:rPr lang="en-US" sz="2200" b="1" dirty="0"/>
              <a:t>Highlights from PDT R&amp;D teams most relevant to one-year pilot*</a:t>
            </a:r>
            <a:r>
              <a:rPr lang="en-US" sz="1800" b="1" dirty="0"/>
              <a:t> </a:t>
            </a:r>
            <a:r>
              <a:rPr lang="en-US" sz="1800" dirty="0"/>
              <a:t>(more details at poster session):</a:t>
            </a:r>
          </a:p>
          <a:p>
            <a:pPr marL="457200" lvl="1" indent="0">
              <a:spcBef>
                <a:spcPts val="0"/>
              </a:spcBef>
              <a:spcAft>
                <a:spcPts val="0"/>
              </a:spcAft>
              <a:buNone/>
            </a:pPr>
            <a:endParaRPr lang="en-US" sz="1100" b="1" dirty="0" smtClean="0"/>
          </a:p>
          <a:p>
            <a:pPr marL="274320" lvl="1" indent="0">
              <a:spcBef>
                <a:spcPts val="0"/>
              </a:spcBef>
              <a:spcAft>
                <a:spcPts val="0"/>
              </a:spcAft>
              <a:buNone/>
            </a:pPr>
            <a:r>
              <a:rPr lang="en-US" sz="2000" b="1" dirty="0" smtClean="0"/>
              <a:t>Emissions </a:t>
            </a:r>
            <a:r>
              <a:rPr lang="en-US" sz="2000" b="1" dirty="0"/>
              <a:t>Data Model </a:t>
            </a:r>
          </a:p>
          <a:p>
            <a:pPr lvl="2">
              <a:spcBef>
                <a:spcPts val="0"/>
              </a:spcBef>
              <a:spcAft>
                <a:spcPts val="0"/>
              </a:spcAft>
              <a:buFont typeface="Arial" panose="020B0604020202020204" pitchFamily="34" charset="0"/>
              <a:buChar char="•"/>
            </a:pPr>
            <a:r>
              <a:rPr lang="en-US" sz="2000" dirty="0"/>
              <a:t>Documented data model with the emissions-related data elements needed to support a common emission </a:t>
            </a:r>
            <a:r>
              <a:rPr lang="en-US" sz="2000" dirty="0" smtClean="0"/>
              <a:t>form.</a:t>
            </a:r>
            <a:endParaRPr lang="en-US" sz="2000" dirty="0"/>
          </a:p>
          <a:p>
            <a:pPr marL="274320" lvl="1" indent="0">
              <a:spcBef>
                <a:spcPts val="1200"/>
              </a:spcBef>
              <a:spcAft>
                <a:spcPts val="0"/>
              </a:spcAft>
              <a:buNone/>
            </a:pPr>
            <a:r>
              <a:rPr lang="en-US" sz="2000" b="1" dirty="0" smtClean="0"/>
              <a:t>Emission </a:t>
            </a:r>
            <a:r>
              <a:rPr lang="en-US" sz="2000" b="1" dirty="0"/>
              <a:t>Factors </a:t>
            </a:r>
          </a:p>
          <a:p>
            <a:pPr lvl="2">
              <a:spcBef>
                <a:spcPts val="0"/>
              </a:spcBef>
              <a:spcAft>
                <a:spcPts val="0"/>
              </a:spcAft>
              <a:buFont typeface="Arial" panose="020B0604020202020204" pitchFamily="34" charset="0"/>
              <a:buChar char="•"/>
            </a:pPr>
            <a:r>
              <a:rPr lang="en-US" sz="2000" dirty="0"/>
              <a:t>Survey of states that identified problems and solutions with SCCs and </a:t>
            </a:r>
            <a:r>
              <a:rPr lang="en-US" sz="2000" dirty="0" err="1"/>
              <a:t>WebFIRE</a:t>
            </a:r>
            <a:r>
              <a:rPr lang="en-US" sz="2000" dirty="0"/>
              <a:t>.</a:t>
            </a:r>
          </a:p>
          <a:p>
            <a:pPr lvl="2">
              <a:spcBef>
                <a:spcPts val="0"/>
              </a:spcBef>
              <a:spcAft>
                <a:spcPts val="0"/>
              </a:spcAft>
              <a:buFont typeface="Arial" panose="020B0604020202020204" pitchFamily="34" charset="0"/>
              <a:buChar char="•"/>
            </a:pPr>
            <a:r>
              <a:rPr lang="en-US" sz="2000" dirty="0"/>
              <a:t>Emission Factor Compendium containing State specific emission factors.</a:t>
            </a:r>
          </a:p>
          <a:p>
            <a:pPr marL="274320" lvl="1" indent="0">
              <a:spcBef>
                <a:spcPts val="1200"/>
              </a:spcBef>
              <a:spcAft>
                <a:spcPts val="0"/>
              </a:spcAft>
              <a:buNone/>
            </a:pPr>
            <a:r>
              <a:rPr lang="en-US" sz="2000" b="1" dirty="0"/>
              <a:t>Quality Assurance/Quality Control (QA/QC)</a:t>
            </a:r>
          </a:p>
          <a:p>
            <a:pPr lvl="2">
              <a:spcBef>
                <a:spcPts val="0"/>
              </a:spcBef>
              <a:spcAft>
                <a:spcPts val="0"/>
              </a:spcAft>
              <a:buFont typeface="Arial" panose="020B0604020202020204" pitchFamily="34" charset="0"/>
              <a:buChar char="•"/>
            </a:pPr>
            <a:r>
              <a:rPr lang="en-US" sz="2000" dirty="0"/>
              <a:t>Identified and evaluated a common set of emissions data QA/QC procedures for shared emissions </a:t>
            </a:r>
            <a:r>
              <a:rPr lang="en-US" sz="2000" dirty="0" smtClean="0"/>
              <a:t>reporting.</a:t>
            </a:r>
            <a:endParaRPr lang="en-US" sz="2000" dirty="0"/>
          </a:p>
          <a:p>
            <a:pPr marL="274320" lvl="1" indent="0">
              <a:spcBef>
                <a:spcPts val="1200"/>
              </a:spcBef>
              <a:spcAft>
                <a:spcPts val="0"/>
              </a:spcAft>
              <a:buNone/>
            </a:pPr>
            <a:r>
              <a:rPr lang="en-US" sz="2000" b="1" dirty="0"/>
              <a:t>NEI/TRI/SLT Sharing </a:t>
            </a:r>
          </a:p>
          <a:p>
            <a:pPr lvl="2">
              <a:spcBef>
                <a:spcPts val="0"/>
              </a:spcBef>
              <a:spcAft>
                <a:spcPts val="0"/>
              </a:spcAft>
              <a:buFont typeface="Arial" panose="020B0604020202020204" pitchFamily="34" charset="0"/>
              <a:buChar char="•"/>
            </a:pPr>
            <a:r>
              <a:rPr lang="en-US" sz="2000" dirty="0"/>
              <a:t>Identified and created crosswalks for common pollutants and codes.</a:t>
            </a:r>
          </a:p>
        </p:txBody>
      </p:sp>
      <p:sp>
        <p:nvSpPr>
          <p:cNvPr id="5" name="Slide Number Placeholder 4">
            <a:extLst>
              <a:ext uri="{FF2B5EF4-FFF2-40B4-BE49-F238E27FC236}">
                <a16:creationId xmlns:a16="http://schemas.microsoft.com/office/drawing/2014/main" id="{B5B5BB73-5B41-4400-88A8-9AE4299A55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80FE6D3-AC1A-4DF6-B570-764D4F130DF2}"/>
              </a:ext>
            </a:extLst>
          </p:cNvPr>
          <p:cNvSpPr txBox="1"/>
          <p:nvPr/>
        </p:nvSpPr>
        <p:spPr>
          <a:xfrm>
            <a:off x="838199" y="6078625"/>
            <a:ext cx="5225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 background slides for complete list of teams.</a:t>
            </a:r>
          </a:p>
        </p:txBody>
      </p:sp>
      <p:pic>
        <p:nvPicPr>
          <p:cNvPr id="6" name="Picture 5">
            <a:extLst>
              <a:ext uri="{FF2B5EF4-FFF2-40B4-BE49-F238E27FC236}">
                <a16:creationId xmlns:a16="http://schemas.microsoft.com/office/drawing/2014/main" id="{F8C4F4A0-3A3F-417E-A641-3636CD646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137990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6B77-5D0D-4A1E-9C07-9F3333C95D85}"/>
              </a:ext>
            </a:extLst>
          </p:cNvPr>
          <p:cNvSpPr>
            <a:spLocks noGrp="1"/>
          </p:cNvSpPr>
          <p:nvPr>
            <p:ph type="title"/>
          </p:nvPr>
        </p:nvSpPr>
        <p:spPr/>
        <p:txBody>
          <a:bodyPr anchor="ctr">
            <a:normAutofit fontScale="90000"/>
          </a:bodyPr>
          <a:lstStyle/>
          <a:p>
            <a:r>
              <a:rPr lang="en-US" b="1" dirty="0"/>
              <a:t>Air Emissions Data </a:t>
            </a:r>
            <a:r>
              <a:rPr lang="en-US" b="1" dirty="0" smtClean="0"/>
              <a:t>Requirements –</a:t>
            </a:r>
            <a:r>
              <a:rPr lang="en-US" b="1" dirty="0"/>
              <a:t/>
            </a:r>
            <a:br>
              <a:rPr lang="en-US" b="1" dirty="0"/>
            </a:br>
            <a:r>
              <a:rPr lang="en-US" b="1" dirty="0"/>
              <a:t>Work So Far</a:t>
            </a:r>
          </a:p>
        </p:txBody>
      </p:sp>
      <p:sp>
        <p:nvSpPr>
          <p:cNvPr id="3" name="Content Placeholder 2">
            <a:extLst>
              <a:ext uri="{FF2B5EF4-FFF2-40B4-BE49-F238E27FC236}">
                <a16:creationId xmlns:a16="http://schemas.microsoft.com/office/drawing/2014/main" id="{7C505C9B-4CB0-4AA2-BE09-33CE1A28BD85}"/>
              </a:ext>
            </a:extLst>
          </p:cNvPr>
          <p:cNvSpPr>
            <a:spLocks noGrp="1"/>
          </p:cNvSpPr>
          <p:nvPr>
            <p:ph idx="1"/>
          </p:nvPr>
        </p:nvSpPr>
        <p:spPr>
          <a:xfrm>
            <a:off x="886690" y="2085879"/>
            <a:ext cx="10427855" cy="4111722"/>
          </a:xfrm>
        </p:spPr>
        <p:txBody>
          <a:bodyPr>
            <a:normAutofit/>
          </a:bodyPr>
          <a:lstStyle/>
          <a:p>
            <a:pPr marL="0" indent="0">
              <a:buNone/>
            </a:pPr>
            <a:r>
              <a:rPr lang="en-US" sz="2800" b="1" dirty="0" smtClean="0"/>
              <a:t>     PDT </a:t>
            </a:r>
            <a:r>
              <a:rPr lang="en-US" sz="2800" b="1" dirty="0"/>
              <a:t>R&amp;D </a:t>
            </a:r>
            <a:r>
              <a:rPr lang="en-US" sz="2800" b="1" dirty="0" smtClean="0"/>
              <a:t>Teams:</a:t>
            </a:r>
            <a:endParaRPr lang="en-US" sz="2800" b="1" dirty="0"/>
          </a:p>
          <a:p>
            <a:pPr marL="0" indent="0">
              <a:spcBef>
                <a:spcPts val="0"/>
              </a:spcBef>
              <a:spcAft>
                <a:spcPts val="0"/>
              </a:spcAft>
              <a:buNone/>
            </a:pPr>
            <a:endParaRPr lang="en-US" sz="1100" b="1" dirty="0" smtClean="0"/>
          </a:p>
          <a:p>
            <a:pPr marL="0" indent="0">
              <a:spcBef>
                <a:spcPts val="0"/>
              </a:spcBef>
              <a:spcAft>
                <a:spcPts val="0"/>
              </a:spcAft>
              <a:buNone/>
            </a:pPr>
            <a:endParaRPr lang="en-US" sz="1100" b="1" dirty="0"/>
          </a:p>
          <a:p>
            <a:pPr marL="365760" lvl="1" indent="0">
              <a:spcBef>
                <a:spcPts val="0"/>
              </a:spcBef>
              <a:spcAft>
                <a:spcPts val="0"/>
              </a:spcAft>
              <a:buNone/>
            </a:pPr>
            <a:r>
              <a:rPr lang="en-US" sz="2800" b="1" dirty="0"/>
              <a:t>Greenhouse Gas (GHG) Mapping Study </a:t>
            </a:r>
            <a:endParaRPr lang="en-US" sz="2800" dirty="0"/>
          </a:p>
          <a:p>
            <a:pPr lvl="2">
              <a:spcBef>
                <a:spcPts val="400"/>
              </a:spcBef>
              <a:spcAft>
                <a:spcPts val="0"/>
              </a:spcAft>
              <a:buFont typeface="Arial" panose="020B0604020202020204" pitchFamily="34" charset="0"/>
              <a:buChar char="•"/>
            </a:pPr>
            <a:r>
              <a:rPr lang="en-US" sz="2400" dirty="0"/>
              <a:t>Researched what data elements do state GHG programs have in common with GHGRP?  </a:t>
            </a:r>
          </a:p>
          <a:p>
            <a:pPr lvl="2">
              <a:spcBef>
                <a:spcPts val="400"/>
              </a:spcBef>
              <a:spcAft>
                <a:spcPts val="0"/>
              </a:spcAft>
              <a:buFont typeface="Arial" panose="020B0604020202020204" pitchFamily="34" charset="0"/>
              <a:buChar char="•"/>
            </a:pPr>
            <a:r>
              <a:rPr lang="en-US" sz="2400" dirty="0"/>
              <a:t>What are state GHG data needs?</a:t>
            </a:r>
          </a:p>
          <a:p>
            <a:pPr marL="365760" lvl="1" indent="0">
              <a:spcBef>
                <a:spcPts val="2400"/>
              </a:spcBef>
              <a:spcAft>
                <a:spcPts val="0"/>
              </a:spcAft>
              <a:buNone/>
            </a:pPr>
            <a:r>
              <a:rPr lang="en-US" sz="2800" b="1" dirty="0"/>
              <a:t>Confidential Business Information (CBI) </a:t>
            </a:r>
            <a:endParaRPr lang="en-US" sz="2800" dirty="0"/>
          </a:p>
          <a:p>
            <a:pPr lvl="2">
              <a:spcBef>
                <a:spcPts val="400"/>
              </a:spcBef>
              <a:spcAft>
                <a:spcPts val="0"/>
              </a:spcAft>
              <a:buFont typeface="Arial" panose="020B0604020202020204" pitchFamily="34" charset="0"/>
              <a:buChar char="•"/>
            </a:pPr>
            <a:r>
              <a:rPr lang="en-US" sz="2400" dirty="0"/>
              <a:t>Found SLT program business cases and practices for handling CBI in emissions reporting and how they should be handled in the </a:t>
            </a:r>
            <a:r>
              <a:rPr lang="en-US" sz="2400" dirty="0" smtClean="0"/>
              <a:t>CF</a:t>
            </a:r>
            <a:r>
              <a:rPr lang="en-US" dirty="0"/>
              <a:t>.</a:t>
            </a:r>
            <a:endParaRPr lang="en-US" b="1" dirty="0"/>
          </a:p>
          <a:p>
            <a:pPr lvl="2"/>
            <a:endParaRPr lang="en-US" dirty="0"/>
          </a:p>
        </p:txBody>
      </p:sp>
      <p:sp>
        <p:nvSpPr>
          <p:cNvPr id="5" name="Slide Number Placeholder 4">
            <a:extLst>
              <a:ext uri="{FF2B5EF4-FFF2-40B4-BE49-F238E27FC236}">
                <a16:creationId xmlns:a16="http://schemas.microsoft.com/office/drawing/2014/main" id="{1D65B1B4-0772-41E3-893A-02B7FD2A52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42B000C-12A2-41AB-9F89-DC40A287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020628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DF26-2DD5-4464-AE12-614D4B8A42DE}"/>
              </a:ext>
            </a:extLst>
          </p:cNvPr>
          <p:cNvSpPr>
            <a:spLocks noGrp="1"/>
          </p:cNvSpPr>
          <p:nvPr>
            <p:ph type="title"/>
          </p:nvPr>
        </p:nvSpPr>
        <p:spPr/>
        <p:txBody>
          <a:bodyPr/>
          <a:lstStyle/>
          <a:p>
            <a:r>
              <a:rPr lang="en-US" b="1" dirty="0"/>
              <a:t>2. Information Technology</a:t>
            </a:r>
          </a:p>
        </p:txBody>
      </p:sp>
      <p:sp>
        <p:nvSpPr>
          <p:cNvPr id="3" name="Content Placeholder 2">
            <a:extLst>
              <a:ext uri="{FF2B5EF4-FFF2-40B4-BE49-F238E27FC236}">
                <a16:creationId xmlns:a16="http://schemas.microsoft.com/office/drawing/2014/main" id="{70CAB197-5CB5-431E-B044-91962F8DEE39}"/>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85D93BBA-B444-4F55-BE6F-AEA386E4883B}"/>
              </a:ext>
            </a:extLst>
          </p:cNvPr>
          <p:cNvSpPr>
            <a:spLocks noGrp="1"/>
          </p:cNvSpPr>
          <p:nvPr>
            <p:ph type="sldNum" sz="quarter" idx="12"/>
          </p:nvPr>
        </p:nvSpPr>
        <p:spPr/>
        <p:txBody>
          <a:bodyPr/>
          <a:lstStyle/>
          <a:p>
            <a:fld id="{D95B741A-6855-4790-937D-C8AD6464B8B1}" type="slidenum">
              <a:rPr lang="en-US" smtClean="0"/>
              <a:t>36</a:t>
            </a:fld>
            <a:endParaRPr lang="en-US"/>
          </a:p>
        </p:txBody>
      </p:sp>
      <p:pic>
        <p:nvPicPr>
          <p:cNvPr id="6" name="Picture 5">
            <a:extLst>
              <a:ext uri="{FF2B5EF4-FFF2-40B4-BE49-F238E27FC236}">
                <a16:creationId xmlns:a16="http://schemas.microsoft.com/office/drawing/2014/main" id="{54F158D6-F6DC-489F-AD22-ED13C876C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4066997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5BA7-98BB-4AA6-9D94-941405EEEBF1}"/>
              </a:ext>
            </a:extLst>
          </p:cNvPr>
          <p:cNvSpPr>
            <a:spLocks noGrp="1"/>
          </p:cNvSpPr>
          <p:nvPr>
            <p:ph type="title"/>
          </p:nvPr>
        </p:nvSpPr>
        <p:spPr>
          <a:xfrm>
            <a:off x="1097280" y="745724"/>
            <a:ext cx="10058400" cy="748443"/>
          </a:xfrm>
        </p:spPr>
        <p:txBody>
          <a:bodyPr anchor="ctr"/>
          <a:lstStyle/>
          <a:p>
            <a:r>
              <a:rPr lang="en-US" b="1" dirty="0"/>
              <a:t>Needs:</a:t>
            </a:r>
          </a:p>
        </p:txBody>
      </p:sp>
      <p:sp>
        <p:nvSpPr>
          <p:cNvPr id="3" name="Content Placeholder 2">
            <a:extLst>
              <a:ext uri="{FF2B5EF4-FFF2-40B4-BE49-F238E27FC236}">
                <a16:creationId xmlns:a16="http://schemas.microsoft.com/office/drawing/2014/main" id="{2C47A939-DD3E-4A36-99C5-4BF885459B17}"/>
              </a:ext>
            </a:extLst>
          </p:cNvPr>
          <p:cNvSpPr>
            <a:spLocks noGrp="1"/>
          </p:cNvSpPr>
          <p:nvPr>
            <p:ph idx="1"/>
          </p:nvPr>
        </p:nvSpPr>
        <p:spPr>
          <a:xfrm>
            <a:off x="1097279" y="1735069"/>
            <a:ext cx="10263447" cy="4483814"/>
          </a:xfrm>
        </p:spPr>
        <p:txBody>
          <a:bodyPr>
            <a:noAutofit/>
          </a:bodyPr>
          <a:lstStyle/>
          <a:p>
            <a:pPr>
              <a:buFont typeface="Wingdings" panose="05000000000000000000" pitchFamily="2" charset="2"/>
              <a:buChar char="§"/>
            </a:pPr>
            <a:r>
              <a:rPr lang="en-US" sz="2400" dirty="0"/>
              <a:t> A hosting </a:t>
            </a:r>
            <a:r>
              <a:rPr lang="en-US" sz="2400" dirty="0" smtClean="0"/>
              <a:t>environment.</a:t>
            </a:r>
            <a:endParaRPr lang="en-US" sz="2400" dirty="0"/>
          </a:p>
          <a:p>
            <a:pPr>
              <a:buFont typeface="Wingdings" panose="05000000000000000000" pitchFamily="2" charset="2"/>
              <a:buChar char="§"/>
            </a:pPr>
            <a:r>
              <a:rPr lang="en-US" sz="2400" dirty="0"/>
              <a:t> Software to build the CF that will support all its </a:t>
            </a:r>
            <a:r>
              <a:rPr lang="en-US" sz="2400" dirty="0" smtClean="0"/>
              <a:t>features, </a:t>
            </a:r>
            <a:r>
              <a:rPr lang="en-US" sz="2400" dirty="0"/>
              <a:t>including:</a:t>
            </a:r>
          </a:p>
          <a:p>
            <a:pPr lvl="2">
              <a:buSzPct val="65000"/>
              <a:buFont typeface="Courier New" panose="02070309020205020404" pitchFamily="49" charset="0"/>
              <a:buChar char="o"/>
            </a:pPr>
            <a:r>
              <a:rPr lang="en-US" sz="2400" dirty="0" smtClean="0"/>
              <a:t>Login/matching </a:t>
            </a:r>
            <a:r>
              <a:rPr lang="en-US" sz="2400" dirty="0"/>
              <a:t>user to the right facility(</a:t>
            </a:r>
            <a:r>
              <a:rPr lang="en-US" sz="2400" dirty="0" err="1"/>
              <a:t>ies</a:t>
            </a:r>
            <a:r>
              <a:rPr lang="en-US" sz="2400" dirty="0" smtClean="0"/>
              <a:t>);</a:t>
            </a:r>
            <a:endParaRPr lang="en-US" sz="2400" dirty="0"/>
          </a:p>
          <a:p>
            <a:pPr lvl="2">
              <a:buSzPct val="65000"/>
              <a:buFont typeface="Courier New" panose="02070309020205020404" pitchFamily="49" charset="0"/>
              <a:buChar char="o"/>
            </a:pPr>
            <a:r>
              <a:rPr lang="en-US" sz="2400" dirty="0"/>
              <a:t>Different users (preparer, certifier</a:t>
            </a:r>
            <a:r>
              <a:rPr lang="en-US" sz="2400" dirty="0" smtClean="0"/>
              <a:t>);</a:t>
            </a:r>
            <a:endParaRPr lang="en-US" sz="2400" dirty="0"/>
          </a:p>
          <a:p>
            <a:pPr lvl="2">
              <a:buSzPct val="65000"/>
              <a:buFont typeface="Courier New" panose="02070309020205020404" pitchFamily="49" charset="0"/>
              <a:buChar char="o"/>
            </a:pPr>
            <a:r>
              <a:rPr lang="en-US" sz="2400" dirty="0"/>
              <a:t>Ability to work with SLT systems (past the MVP phase</a:t>
            </a:r>
            <a:r>
              <a:rPr lang="en-US" sz="2400" dirty="0" smtClean="0"/>
              <a:t>);</a:t>
            </a:r>
            <a:endParaRPr lang="en-US" sz="2400" dirty="0"/>
          </a:p>
          <a:p>
            <a:pPr lvl="2">
              <a:buSzPct val="65000"/>
              <a:buFont typeface="Courier New" panose="02070309020205020404" pitchFamily="49" charset="0"/>
              <a:buChar char="o"/>
            </a:pPr>
            <a:r>
              <a:rPr lang="en-US" sz="2400" dirty="0"/>
              <a:t>Emissions calculator and other CEF </a:t>
            </a:r>
            <a:r>
              <a:rPr lang="en-US" sz="2400" dirty="0" smtClean="0"/>
              <a:t>capabilities.</a:t>
            </a:r>
            <a:endParaRPr lang="en-US" sz="2400" dirty="0"/>
          </a:p>
          <a:p>
            <a:pPr>
              <a:buFont typeface="Wingdings" panose="05000000000000000000" pitchFamily="2" charset="2"/>
              <a:buChar char="§"/>
            </a:pPr>
            <a:r>
              <a:rPr lang="en-US" sz="2400" dirty="0"/>
              <a:t> Webservices so the CF can exchange data with the programs:  FRS, </a:t>
            </a:r>
            <a:r>
              <a:rPr lang="en-US" sz="2400" dirty="0" err="1"/>
              <a:t>WebFIRE</a:t>
            </a:r>
            <a:r>
              <a:rPr lang="en-US" sz="2400" dirty="0"/>
              <a:t>, and the emissions factor compendium.</a:t>
            </a:r>
          </a:p>
          <a:p>
            <a:pPr>
              <a:buFont typeface="Wingdings" panose="05000000000000000000" pitchFamily="2" charset="2"/>
              <a:buChar char="§"/>
            </a:pPr>
            <a:r>
              <a:rPr lang="en-US" sz="2400" dirty="0"/>
              <a:t> Guidance/advice on our options before we invest time and </a:t>
            </a:r>
            <a:r>
              <a:rPr lang="en-US" sz="2400" dirty="0" smtClean="0"/>
              <a:t>resources.</a:t>
            </a:r>
            <a:endParaRPr lang="en-US" sz="2400" dirty="0"/>
          </a:p>
          <a:p>
            <a:pPr>
              <a:buFont typeface="Wingdings" panose="05000000000000000000" pitchFamily="2" charset="2"/>
              <a:buChar char="§"/>
            </a:pPr>
            <a:r>
              <a:rPr lang="en-US" sz="2400" dirty="0"/>
              <a:t> Have begun conversations (EIS –SLT – FRS, CDX/TRI</a:t>
            </a:r>
            <a:r>
              <a:rPr lang="en-US" sz="2400" dirty="0" smtClean="0"/>
              <a:t>).</a:t>
            </a:r>
            <a:endParaRPr lang="en-US" sz="2400" dirty="0"/>
          </a:p>
        </p:txBody>
      </p:sp>
      <p:sp>
        <p:nvSpPr>
          <p:cNvPr id="5" name="Slide Number Placeholder 4">
            <a:extLst>
              <a:ext uri="{FF2B5EF4-FFF2-40B4-BE49-F238E27FC236}">
                <a16:creationId xmlns:a16="http://schemas.microsoft.com/office/drawing/2014/main" id="{0DC712C1-9198-48FB-BA55-F7DE3027A3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51D6EC8-E164-41E8-B0C4-66CB8F63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884505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7184-69A6-4775-94A1-E5FD6424D2AF}"/>
              </a:ext>
            </a:extLst>
          </p:cNvPr>
          <p:cNvSpPr>
            <a:spLocks noGrp="1"/>
          </p:cNvSpPr>
          <p:nvPr>
            <p:ph type="title"/>
          </p:nvPr>
        </p:nvSpPr>
        <p:spPr>
          <a:xfrm>
            <a:off x="1066800" y="678255"/>
            <a:ext cx="10058400" cy="562222"/>
          </a:xfrm>
        </p:spPr>
        <p:txBody>
          <a:bodyPr anchor="ctr">
            <a:normAutofit fontScale="90000"/>
          </a:bodyPr>
          <a:lstStyle/>
          <a:p>
            <a:r>
              <a:rPr lang="en-US" b="1" dirty="0"/>
              <a:t>Next Steps</a:t>
            </a:r>
          </a:p>
        </p:txBody>
      </p:sp>
      <p:sp>
        <p:nvSpPr>
          <p:cNvPr id="3" name="Content Placeholder 2">
            <a:extLst>
              <a:ext uri="{FF2B5EF4-FFF2-40B4-BE49-F238E27FC236}">
                <a16:creationId xmlns:a16="http://schemas.microsoft.com/office/drawing/2014/main" id="{60EBEA87-86E0-4405-B9D1-378B2B4067D6}"/>
              </a:ext>
            </a:extLst>
          </p:cNvPr>
          <p:cNvSpPr>
            <a:spLocks noGrp="1"/>
          </p:cNvSpPr>
          <p:nvPr>
            <p:ph idx="1"/>
          </p:nvPr>
        </p:nvSpPr>
        <p:spPr>
          <a:xfrm>
            <a:off x="838200" y="1573306"/>
            <a:ext cx="10515600" cy="4783043"/>
          </a:xfrm>
        </p:spPr>
        <p:txBody>
          <a:bodyPr>
            <a:normAutofit/>
          </a:bodyPr>
          <a:lstStyle/>
          <a:p>
            <a:pPr lvl="1">
              <a:spcBef>
                <a:spcPts val="0"/>
              </a:spcBef>
              <a:spcAft>
                <a:spcPts val="0"/>
              </a:spcAft>
              <a:buFont typeface="Wingdings" panose="05000000000000000000" pitchFamily="2" charset="2"/>
              <a:buChar char="§"/>
            </a:pPr>
            <a:r>
              <a:rPr lang="en-US" dirty="0"/>
              <a:t>We are hiring an IT fellow (in-house IT expertise</a:t>
            </a:r>
            <a:r>
              <a:rPr lang="en-US" dirty="0" smtClean="0"/>
              <a:t>).</a:t>
            </a:r>
            <a:endParaRPr lang="en-US" dirty="0"/>
          </a:p>
          <a:p>
            <a:pPr lvl="1">
              <a:spcBef>
                <a:spcPts val="600"/>
              </a:spcBef>
              <a:spcAft>
                <a:spcPts val="0"/>
              </a:spcAft>
              <a:buFont typeface="Wingdings" panose="05000000000000000000" pitchFamily="2" charset="2"/>
              <a:buChar char="§"/>
            </a:pPr>
            <a:r>
              <a:rPr lang="en-US" dirty="0"/>
              <a:t>We are beginning to work on a detailed requirements document based on </a:t>
            </a:r>
            <a:r>
              <a:rPr lang="en-US" dirty="0" smtClean="0"/>
              <a:t>PDTs’ </a:t>
            </a:r>
            <a:r>
              <a:rPr lang="en-US" dirty="0"/>
              <a:t>findings and </a:t>
            </a:r>
            <a:r>
              <a:rPr lang="en-US" dirty="0" smtClean="0"/>
              <a:t>recommendations.</a:t>
            </a:r>
            <a:endParaRPr lang="en-US" dirty="0"/>
          </a:p>
          <a:p>
            <a:pPr lvl="1">
              <a:spcBef>
                <a:spcPts val="600"/>
              </a:spcBef>
              <a:spcAft>
                <a:spcPts val="0"/>
              </a:spcAft>
              <a:buFont typeface="Wingdings" panose="05000000000000000000" pitchFamily="2" charset="2"/>
              <a:buChar char="§"/>
            </a:pPr>
            <a:r>
              <a:rPr lang="en-US" dirty="0"/>
              <a:t>We have a pilot </a:t>
            </a:r>
            <a:r>
              <a:rPr lang="en-US" dirty="0" smtClean="0"/>
              <a:t>state</a:t>
            </a:r>
            <a:r>
              <a:rPr lang="en-US" dirty="0"/>
              <a:t> </a:t>
            </a:r>
            <a:r>
              <a:rPr lang="en-US" dirty="0" smtClean="0"/>
              <a:t>–</a:t>
            </a:r>
            <a:r>
              <a:rPr lang="en-US" dirty="0" smtClean="0"/>
              <a:t> Georgia.</a:t>
            </a:r>
            <a:endParaRPr lang="en-US" dirty="0"/>
          </a:p>
          <a:p>
            <a:r>
              <a:rPr lang="en-US" sz="2200" dirty="0"/>
              <a:t>Decisions we need to make:</a:t>
            </a:r>
          </a:p>
          <a:p>
            <a:pPr lvl="1">
              <a:spcAft>
                <a:spcPts val="0"/>
              </a:spcAft>
              <a:buFont typeface="Wingdings" panose="05000000000000000000" pitchFamily="2" charset="2"/>
              <a:buChar char="§"/>
            </a:pPr>
            <a:r>
              <a:rPr lang="en-US" dirty="0"/>
              <a:t>For which steps do web-services need to be built, and who builds them?</a:t>
            </a:r>
          </a:p>
          <a:p>
            <a:pPr lvl="2">
              <a:spcBef>
                <a:spcPts val="400"/>
              </a:spcBef>
              <a:spcAft>
                <a:spcPts val="0"/>
              </a:spcAft>
            </a:pPr>
            <a:r>
              <a:rPr lang="en-US" sz="1600" dirty="0"/>
              <a:t>FRS</a:t>
            </a:r>
          </a:p>
          <a:p>
            <a:pPr lvl="2">
              <a:spcBef>
                <a:spcPts val="400"/>
              </a:spcBef>
              <a:spcAft>
                <a:spcPts val="0"/>
              </a:spcAft>
            </a:pPr>
            <a:r>
              <a:rPr lang="en-US" sz="1600" dirty="0"/>
              <a:t>TRI-</a:t>
            </a:r>
            <a:r>
              <a:rPr lang="en-US" sz="1600" dirty="0" err="1"/>
              <a:t>MEWeb</a:t>
            </a:r>
            <a:endParaRPr lang="en-US" sz="1600" dirty="0"/>
          </a:p>
          <a:p>
            <a:pPr lvl="2">
              <a:spcBef>
                <a:spcPts val="400"/>
              </a:spcBef>
              <a:spcAft>
                <a:spcPts val="0"/>
              </a:spcAft>
            </a:pPr>
            <a:r>
              <a:rPr lang="en-US" sz="1600" dirty="0"/>
              <a:t>Codes</a:t>
            </a:r>
          </a:p>
          <a:p>
            <a:pPr lvl="2">
              <a:spcBef>
                <a:spcPts val="400"/>
              </a:spcBef>
              <a:spcAft>
                <a:spcPts val="0"/>
              </a:spcAft>
            </a:pPr>
            <a:r>
              <a:rPr lang="en-US" sz="1600" dirty="0"/>
              <a:t>Emission Factor Compendium </a:t>
            </a:r>
          </a:p>
          <a:p>
            <a:pPr lvl="2">
              <a:spcBef>
                <a:spcPts val="400"/>
              </a:spcBef>
              <a:spcAft>
                <a:spcPts val="0"/>
              </a:spcAft>
            </a:pPr>
            <a:r>
              <a:rPr lang="en-US" sz="1600" dirty="0" err="1"/>
              <a:t>WebFIRE</a:t>
            </a:r>
            <a:endParaRPr lang="en-US" sz="1600" dirty="0"/>
          </a:p>
          <a:p>
            <a:pPr lvl="1">
              <a:spcBef>
                <a:spcPts val="800"/>
              </a:spcBef>
              <a:buFont typeface="Wingdings" panose="05000000000000000000" pitchFamily="2" charset="2"/>
              <a:buChar char="§"/>
            </a:pPr>
            <a:r>
              <a:rPr lang="en-US" dirty="0"/>
              <a:t>How do we leverage resources already in existence without “trying to fit the CF into something that doesn’t really work”?</a:t>
            </a:r>
          </a:p>
          <a:p>
            <a:pPr lvl="1">
              <a:buFont typeface="Wingdings" panose="05000000000000000000" pitchFamily="2" charset="2"/>
              <a:buChar char="§"/>
            </a:pPr>
            <a:r>
              <a:rPr lang="en-US" dirty="0"/>
              <a:t>How do we build the MVP in a “modular” fashion (e.g</a:t>
            </a:r>
            <a:r>
              <a:rPr lang="en-US" dirty="0" smtClean="0"/>
              <a:t>., </a:t>
            </a:r>
            <a:r>
              <a:rPr lang="en-US" dirty="0"/>
              <a:t>L</a:t>
            </a:r>
            <a:r>
              <a:rPr lang="en-US" dirty="0" smtClean="0"/>
              <a:t>egos</a:t>
            </a:r>
            <a:r>
              <a:rPr lang="en-US" dirty="0"/>
              <a:t>) so that we can build out the other workflows, include other programs, etc., in an agile way?</a:t>
            </a:r>
          </a:p>
          <a:p>
            <a:endParaRPr lang="en-US" dirty="0"/>
          </a:p>
          <a:p>
            <a:endParaRPr lang="en-US" dirty="0"/>
          </a:p>
        </p:txBody>
      </p:sp>
      <p:sp>
        <p:nvSpPr>
          <p:cNvPr id="5" name="Slide Number Placeholder 4">
            <a:extLst>
              <a:ext uri="{FF2B5EF4-FFF2-40B4-BE49-F238E27FC236}">
                <a16:creationId xmlns:a16="http://schemas.microsoft.com/office/drawing/2014/main" id="{A742AFED-F200-40AD-B774-57BF37C711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AE9177-DAAA-4B59-AA20-ECCA2A967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733180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E3B4-D597-415A-9778-4FA274CCF54E}"/>
              </a:ext>
            </a:extLst>
          </p:cNvPr>
          <p:cNvSpPr>
            <a:spLocks noGrp="1"/>
          </p:cNvSpPr>
          <p:nvPr>
            <p:ph type="title"/>
          </p:nvPr>
        </p:nvSpPr>
        <p:spPr/>
        <p:txBody>
          <a:bodyPr/>
          <a:lstStyle/>
          <a:p>
            <a:r>
              <a:rPr lang="en-US" b="1" dirty="0"/>
              <a:t>Questions/Discussion</a:t>
            </a:r>
          </a:p>
        </p:txBody>
      </p:sp>
      <p:sp>
        <p:nvSpPr>
          <p:cNvPr id="3" name="Content Placeholder 2">
            <a:extLst>
              <a:ext uri="{FF2B5EF4-FFF2-40B4-BE49-F238E27FC236}">
                <a16:creationId xmlns:a16="http://schemas.microsoft.com/office/drawing/2014/main" id="{74157FC0-D4E7-47F4-9365-F3AF22AB3159}"/>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8920C850-B026-48B0-8E49-E35136A7B5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EC2EBBA-2F0F-4BE4-A26D-1A9FEB6BD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422541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82" y="434566"/>
            <a:ext cx="10972800" cy="886334"/>
          </a:xfrm>
        </p:spPr>
        <p:txBody>
          <a:bodyPr/>
          <a:lstStyle/>
          <a:p>
            <a:r>
              <a:rPr lang="en-GB" dirty="0"/>
              <a:t>E-Enterprise Facility Team  </a:t>
            </a:r>
          </a:p>
        </p:txBody>
      </p:sp>
      <p:sp>
        <p:nvSpPr>
          <p:cNvPr id="3" name="Content Placeholder 2"/>
          <p:cNvSpPr>
            <a:spLocks noGrp="1"/>
          </p:cNvSpPr>
          <p:nvPr>
            <p:ph idx="1"/>
          </p:nvPr>
        </p:nvSpPr>
        <p:spPr>
          <a:xfrm>
            <a:off x="606581" y="1739577"/>
            <a:ext cx="11233117" cy="4876176"/>
          </a:xfrm>
        </p:spPr>
        <p:txBody>
          <a:bodyPr>
            <a:normAutofit lnSpcReduction="10000"/>
          </a:bodyPr>
          <a:lstStyle/>
          <a:p>
            <a:pPr>
              <a:buFont typeface="Wingdings" panose="05000000000000000000" pitchFamily="2" charset="2"/>
              <a:buChar char="q"/>
            </a:pPr>
            <a:r>
              <a:rPr lang="en-US" sz="2400" dirty="0"/>
              <a:t> </a:t>
            </a:r>
            <a:r>
              <a:rPr lang="en-US" sz="3200" dirty="0"/>
              <a:t>Purpose: To bridge disparate sources of facility data and develop a more comprehensive approach to:</a:t>
            </a:r>
          </a:p>
          <a:p>
            <a:pPr lvl="1">
              <a:buFont typeface="Wingdings" panose="05000000000000000000" pitchFamily="2" charset="2"/>
              <a:buChar char="§"/>
            </a:pPr>
            <a:r>
              <a:rPr lang="en-US" sz="2600" dirty="0"/>
              <a:t> Allow regulated facilities to streamline data collection and reporting requirement</a:t>
            </a:r>
          </a:p>
          <a:p>
            <a:pPr lvl="1">
              <a:buFont typeface="Wingdings" panose="05000000000000000000" pitchFamily="2" charset="2"/>
              <a:buChar char="§"/>
            </a:pPr>
            <a:r>
              <a:rPr lang="en-US" sz="2600" dirty="0"/>
              <a:t> Provide a shared facility ID approach to facilitate cross-program coordination and access to public information</a:t>
            </a:r>
            <a:endParaRPr lang="en-US" sz="2400" dirty="0"/>
          </a:p>
          <a:p>
            <a:pPr>
              <a:buFont typeface="Wingdings" panose="05000000000000000000" pitchFamily="2" charset="2"/>
              <a:buChar char="q"/>
            </a:pPr>
            <a:r>
              <a:rPr lang="en-US" sz="2400" dirty="0"/>
              <a:t> </a:t>
            </a:r>
            <a:r>
              <a:rPr lang="en-US" sz="3200" dirty="0"/>
              <a:t>Focus: collecting state, local, tribal, industry and EPA input into an approach for how these groups may:</a:t>
            </a:r>
          </a:p>
          <a:p>
            <a:pPr lvl="1">
              <a:buFont typeface="Wingdings" panose="05000000000000000000" pitchFamily="2" charset="2"/>
              <a:buChar char="§"/>
            </a:pPr>
            <a:r>
              <a:rPr lang="en-US" sz="2600" dirty="0"/>
              <a:t>  Share facility identifiers</a:t>
            </a:r>
          </a:p>
          <a:p>
            <a:pPr lvl="1">
              <a:buFont typeface="Wingdings" panose="05000000000000000000" pitchFamily="2" charset="2"/>
              <a:buChar char="§"/>
            </a:pPr>
            <a:r>
              <a:rPr lang="en-US" sz="2600" dirty="0"/>
              <a:t> Correct facility data as it is being reported</a:t>
            </a:r>
          </a:p>
          <a:p>
            <a:pPr lvl="1">
              <a:buFont typeface="Wingdings" panose="05000000000000000000" pitchFamily="2" charset="2"/>
              <a:buChar char="§"/>
            </a:pPr>
            <a:r>
              <a:rPr lang="en-US" sz="2600" dirty="0"/>
              <a:t> Facilitate many of the functions envisioned by E-Enterprise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7" name="TextBox 6">
            <a:extLst>
              <a:ext uri="{FF2B5EF4-FFF2-40B4-BE49-F238E27FC236}">
                <a16:creationId xmlns:a16="http://schemas.microsoft.com/office/drawing/2014/main" id="{25DC53D6-92D6-42AD-A3AA-F7D0CD3A64C0}"/>
              </a:ext>
            </a:extLst>
          </p:cNvPr>
          <p:cNvSpPr txBox="1"/>
          <p:nvPr/>
        </p:nvSpPr>
        <p:spPr>
          <a:xfrm>
            <a:off x="11045371" y="6246421"/>
            <a:ext cx="794327"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733973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F1A4-AC5A-46EB-84D4-96C943DD4241}"/>
              </a:ext>
            </a:extLst>
          </p:cNvPr>
          <p:cNvSpPr>
            <a:spLocks noGrp="1"/>
          </p:cNvSpPr>
          <p:nvPr>
            <p:ph type="title"/>
          </p:nvPr>
        </p:nvSpPr>
        <p:spPr/>
        <p:txBody>
          <a:bodyPr/>
          <a:lstStyle/>
          <a:p>
            <a:r>
              <a:rPr lang="en-US" b="1" dirty="0"/>
              <a:t>Background Slides</a:t>
            </a:r>
          </a:p>
        </p:txBody>
      </p:sp>
      <p:sp>
        <p:nvSpPr>
          <p:cNvPr id="3" name="Content Placeholder 2">
            <a:extLst>
              <a:ext uri="{FF2B5EF4-FFF2-40B4-BE49-F238E27FC236}">
                <a16:creationId xmlns:a16="http://schemas.microsoft.com/office/drawing/2014/main" id="{2975E05F-1A31-4DAA-8324-37B31D934830}"/>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9A5FBDE0-DFAD-4CCF-A1E9-102C8A5C03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45B2414-93F9-4D68-BAE2-D0829CB99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83517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4275"/>
            <a:ext cx="4666211" cy="700768"/>
          </a:xfrm>
        </p:spPr>
        <p:txBody>
          <a:bodyPr anchor="ctr">
            <a:normAutofit fontScale="90000"/>
          </a:bodyPr>
          <a:lstStyle/>
          <a:p>
            <a:r>
              <a:rPr lang="en-US" b="1" dirty="0"/>
              <a:t>CAER Background</a:t>
            </a:r>
          </a:p>
        </p:txBody>
      </p:sp>
      <p:sp>
        <p:nvSpPr>
          <p:cNvPr id="3" name="Content Placeholder 2"/>
          <p:cNvSpPr>
            <a:spLocks noGrp="1"/>
          </p:cNvSpPr>
          <p:nvPr>
            <p:ph idx="1"/>
          </p:nvPr>
        </p:nvSpPr>
        <p:spPr>
          <a:xfrm>
            <a:off x="940262" y="1439334"/>
            <a:ext cx="10058400" cy="4749030"/>
          </a:xfrm>
        </p:spPr>
        <p:txBody>
          <a:bodyPr>
            <a:normAutofit/>
          </a:bodyPr>
          <a:lstStyle/>
          <a:p>
            <a:pPr marL="0" indent="0">
              <a:buNone/>
            </a:pPr>
            <a:r>
              <a:rPr lang="en-US" dirty="0"/>
              <a:t>CAER was started to reduce and eliminate duplicative reporting of emissions data by industry:</a:t>
            </a:r>
          </a:p>
          <a:p>
            <a:r>
              <a:rPr lang="en-US" dirty="0"/>
              <a:t>Lean Event (February 2015) on Air Emissions Reporting</a:t>
            </a:r>
          </a:p>
          <a:p>
            <a:pPr lvl="1">
              <a:buFont typeface="Arial" panose="020B0604020202020204" pitchFamily="34" charset="0"/>
              <a:buChar char="•"/>
            </a:pPr>
            <a:r>
              <a:rPr lang="en-US" sz="2000" dirty="0"/>
              <a:t>Industry currently reports to 4 federal programs, each with their own </a:t>
            </a:r>
            <a:r>
              <a:rPr lang="en-US" sz="2000" dirty="0" smtClean="0"/>
              <a:t>workflows:</a:t>
            </a:r>
            <a:endParaRPr lang="en-US" sz="2000" dirty="0"/>
          </a:p>
          <a:p>
            <a:pPr lvl="2"/>
            <a:r>
              <a:rPr lang="en-US" sz="2000" dirty="0"/>
              <a:t>National Emissions Inventory, including states/locals/tribes (SLT)s</a:t>
            </a:r>
          </a:p>
          <a:p>
            <a:pPr lvl="2"/>
            <a:r>
              <a:rPr lang="en-US" sz="2000" dirty="0"/>
              <a:t>Toxics Release Inventory (TRI)</a:t>
            </a:r>
          </a:p>
          <a:p>
            <a:pPr lvl="2"/>
            <a:r>
              <a:rPr lang="en-US" sz="2000" dirty="0"/>
              <a:t>Greenhouse Gas Reporting Program (GHGRP)</a:t>
            </a:r>
          </a:p>
          <a:p>
            <a:pPr lvl="2"/>
            <a:r>
              <a:rPr lang="en-US" sz="2000" dirty="0"/>
              <a:t>Compliance and Emissions Data Reporting Interface (CEDRI)</a:t>
            </a:r>
          </a:p>
          <a:p>
            <a:pPr lvl="1">
              <a:spcBef>
                <a:spcPts val="1200"/>
              </a:spcBef>
              <a:buFont typeface="Arial" panose="020B0604020202020204" pitchFamily="34" charset="0"/>
              <a:buChar char="•"/>
            </a:pPr>
            <a:r>
              <a:rPr lang="en-US" sz="2000" dirty="0"/>
              <a:t>~ 50 + individual steps, much of the data entered is the same</a:t>
            </a:r>
          </a:p>
          <a:p>
            <a:pPr lvl="2"/>
            <a:r>
              <a:rPr lang="en-US" sz="2000" dirty="0"/>
              <a:t>E.g</a:t>
            </a:r>
            <a:r>
              <a:rPr lang="en-US" sz="2000" dirty="0" smtClean="0"/>
              <a:t>., </a:t>
            </a:r>
            <a:r>
              <a:rPr lang="en-US" sz="2000" dirty="0"/>
              <a:t>facility data, some activity data used to estimate emissions such as fuel used</a:t>
            </a:r>
          </a:p>
          <a:p>
            <a:pPr lvl="1">
              <a:spcBef>
                <a:spcPts val="1200"/>
              </a:spcBef>
              <a:buFont typeface="Arial" panose="020B0604020202020204" pitchFamily="34" charset="0"/>
              <a:buChar char="•"/>
            </a:pPr>
            <a:r>
              <a:rPr lang="en-US" sz="2000" dirty="0"/>
              <a:t>Expected </a:t>
            </a:r>
            <a:r>
              <a:rPr lang="en-US" sz="2000" dirty="0">
                <a:hlinkClick r:id="rId2"/>
              </a:rPr>
              <a:t>return on investment</a:t>
            </a:r>
            <a:r>
              <a:rPr lang="en-US" sz="2000" dirty="0"/>
              <a:t>:  $28 million annually, time and effort savings </a:t>
            </a:r>
            <a:r>
              <a:rPr lang="en-US" sz="2000" dirty="0" smtClean="0"/>
              <a:t>to:</a:t>
            </a:r>
            <a:endParaRPr lang="en-US" sz="2000" dirty="0"/>
          </a:p>
          <a:p>
            <a:pPr lvl="2"/>
            <a:r>
              <a:rPr lang="en-US" sz="2000" dirty="0"/>
              <a:t>Industry:  Easier to report emissions to several places at once</a:t>
            </a:r>
          </a:p>
          <a:p>
            <a:pPr lvl="2"/>
            <a:r>
              <a:rPr lang="en-US" sz="2000" dirty="0"/>
              <a:t>SLTs, who collect and QA some of the data, and EPA</a:t>
            </a:r>
          </a:p>
          <a:p>
            <a:pPr lvl="1"/>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F9761-D631-4767-953D-0136BD80E5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BFB25B5-D9E6-4060-B5E8-D5813424E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429738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5818-3932-4AF1-8DB8-4A93FC58150D}"/>
              </a:ext>
            </a:extLst>
          </p:cNvPr>
          <p:cNvSpPr>
            <a:spLocks noGrp="1"/>
          </p:cNvSpPr>
          <p:nvPr>
            <p:ph type="title"/>
          </p:nvPr>
        </p:nvSpPr>
        <p:spPr/>
        <p:txBody>
          <a:bodyPr/>
          <a:lstStyle/>
          <a:p>
            <a:r>
              <a:rPr lang="en-US" b="1" dirty="0"/>
              <a:t>CAER Background</a:t>
            </a:r>
          </a:p>
        </p:txBody>
      </p:sp>
      <p:sp>
        <p:nvSpPr>
          <p:cNvPr id="4" name="Slide Number Placeholder 3">
            <a:extLst>
              <a:ext uri="{FF2B5EF4-FFF2-40B4-BE49-F238E27FC236}">
                <a16:creationId xmlns:a16="http://schemas.microsoft.com/office/drawing/2014/main" id="{365FF056-3371-443A-A36A-C33CA1DE2C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F9761-D631-4767-953D-0136BD80E5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B9ADAA1-288F-4458-9BB1-F47F1926F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6" y="1425852"/>
            <a:ext cx="7060831" cy="5295623"/>
          </a:xfrm>
          <a:prstGeom prst="rect">
            <a:avLst/>
          </a:prstGeom>
        </p:spPr>
      </p:pic>
      <p:sp>
        <p:nvSpPr>
          <p:cNvPr id="9" name="TextBox 8">
            <a:extLst>
              <a:ext uri="{FF2B5EF4-FFF2-40B4-BE49-F238E27FC236}">
                <a16:creationId xmlns:a16="http://schemas.microsoft.com/office/drawing/2014/main" id="{37D9D66C-A47C-42EC-9F3B-7939F4F93FC9}"/>
              </a:ext>
            </a:extLst>
          </p:cNvPr>
          <p:cNvSpPr txBox="1"/>
          <p:nvPr/>
        </p:nvSpPr>
        <p:spPr>
          <a:xfrm>
            <a:off x="7911689" y="3074081"/>
            <a:ext cx="237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Current State</a:t>
            </a:r>
          </a:p>
        </p:txBody>
      </p:sp>
      <p:pic>
        <p:nvPicPr>
          <p:cNvPr id="7" name="Picture 6">
            <a:extLst>
              <a:ext uri="{FF2B5EF4-FFF2-40B4-BE49-F238E27FC236}">
                <a16:creationId xmlns:a16="http://schemas.microsoft.com/office/drawing/2014/main" id="{B68A24B9-D98A-40A5-968E-1AD37D893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177170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C57D-94CC-4B47-B62A-29B1900C6CF1}"/>
              </a:ext>
            </a:extLst>
          </p:cNvPr>
          <p:cNvSpPr>
            <a:spLocks noGrp="1"/>
          </p:cNvSpPr>
          <p:nvPr>
            <p:ph type="title"/>
          </p:nvPr>
        </p:nvSpPr>
        <p:spPr/>
        <p:txBody>
          <a:bodyPr/>
          <a:lstStyle/>
          <a:p>
            <a:r>
              <a:rPr lang="en-US" b="1" dirty="0"/>
              <a:t>CAER Background</a:t>
            </a:r>
          </a:p>
        </p:txBody>
      </p:sp>
      <p:pic>
        <p:nvPicPr>
          <p:cNvPr id="4" name="Content Placeholder 7">
            <a:extLst>
              <a:ext uri="{FF2B5EF4-FFF2-40B4-BE49-F238E27FC236}">
                <a16:creationId xmlns:a16="http://schemas.microsoft.com/office/drawing/2014/main" id="{A602A7E1-5B71-4C15-B34D-D89156888D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7587" y="1690688"/>
            <a:ext cx="5800400" cy="4351338"/>
          </a:xfrm>
        </p:spPr>
      </p:pic>
      <p:sp>
        <p:nvSpPr>
          <p:cNvPr id="3" name="Slide Number Placeholder 2">
            <a:extLst>
              <a:ext uri="{FF2B5EF4-FFF2-40B4-BE49-F238E27FC236}">
                <a16:creationId xmlns:a16="http://schemas.microsoft.com/office/drawing/2014/main" id="{343F57EF-3BDC-4CAE-B2A2-CD1FBC47A3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9C46979-B0B3-4BBD-AFB1-427EAFEA13DE}"/>
              </a:ext>
            </a:extLst>
          </p:cNvPr>
          <p:cNvSpPr txBox="1"/>
          <p:nvPr/>
        </p:nvSpPr>
        <p:spPr>
          <a:xfrm>
            <a:off x="7188740" y="3003923"/>
            <a:ext cx="17023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Future State</a:t>
            </a:r>
          </a:p>
        </p:txBody>
      </p:sp>
      <p:pic>
        <p:nvPicPr>
          <p:cNvPr id="6" name="Picture 5">
            <a:extLst>
              <a:ext uri="{FF2B5EF4-FFF2-40B4-BE49-F238E27FC236}">
                <a16:creationId xmlns:a16="http://schemas.microsoft.com/office/drawing/2014/main" id="{5E9F0FC6-0C79-47BD-8719-C24699D4C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060405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CAER Goals</a:t>
            </a:r>
          </a:p>
        </p:txBody>
      </p:sp>
      <p:sp>
        <p:nvSpPr>
          <p:cNvPr id="3" name="Content Placeholder 2"/>
          <p:cNvSpPr>
            <a:spLocks noGrp="1"/>
          </p:cNvSpPr>
          <p:nvPr>
            <p:ph idx="1"/>
          </p:nvPr>
        </p:nvSpPr>
        <p:spPr>
          <a:xfrm>
            <a:off x="1097280" y="1845733"/>
            <a:ext cx="10058400" cy="4614051"/>
          </a:xfrm>
        </p:spPr>
        <p:txBody>
          <a:bodyPr>
            <a:noAutofit/>
          </a:bodyPr>
          <a:lstStyle/>
          <a:p>
            <a:r>
              <a:rPr lang="en-US" sz="2400" dirty="0"/>
              <a:t>CAER Lean event and subsequent events laid out goals:</a:t>
            </a:r>
          </a:p>
          <a:p>
            <a:pPr lvl="1"/>
            <a:r>
              <a:rPr lang="en-US" sz="2400" dirty="0"/>
              <a:t>Reduce industry burden</a:t>
            </a:r>
          </a:p>
          <a:p>
            <a:pPr lvl="1"/>
            <a:r>
              <a:rPr lang="en-US" sz="2400" dirty="0"/>
              <a:t>Improve timeliness and transparency</a:t>
            </a:r>
          </a:p>
          <a:p>
            <a:pPr lvl="1"/>
            <a:r>
              <a:rPr lang="en-US" sz="2400" dirty="0"/>
              <a:t>Create consistent information across air emissions programs</a:t>
            </a:r>
          </a:p>
          <a:p>
            <a:pPr lvl="1"/>
            <a:r>
              <a:rPr lang="en-US" sz="2400" dirty="0"/>
              <a:t>Improve data quality</a:t>
            </a:r>
          </a:p>
          <a:p>
            <a:pPr lvl="1"/>
            <a:r>
              <a:rPr lang="en-US" sz="2400" dirty="0"/>
              <a:t>Improve accessibility and usability of data</a:t>
            </a:r>
          </a:p>
          <a:p>
            <a:pPr lvl="1"/>
            <a:r>
              <a:rPr lang="en-US" sz="2400" dirty="0"/>
              <a:t>Support more timely decision-making</a:t>
            </a:r>
          </a:p>
          <a:p>
            <a:r>
              <a:rPr lang="en-US" sz="2400" dirty="0"/>
              <a:t>To do these things, both IT and business rules need to be changed</a:t>
            </a:r>
          </a:p>
          <a:p>
            <a:r>
              <a:rPr lang="en-US" sz="2400" dirty="0"/>
              <a:t>At subsequent CAER events, it was determined that a distributed, flexible, adaptable architecture is needed to meet diverse and shifting SLT and EPA program needs.</a:t>
            </a:r>
          </a:p>
        </p:txBody>
      </p:sp>
      <p:sp>
        <p:nvSpPr>
          <p:cNvPr id="4" name="Slide Number Placeholder 3">
            <a:extLst>
              <a:ext uri="{FF2B5EF4-FFF2-40B4-BE49-F238E27FC236}">
                <a16:creationId xmlns:a16="http://schemas.microsoft.com/office/drawing/2014/main" id="{9D29541E-2641-4A47-8FBD-D6F8D4DFF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894A283-2D1C-4F39-BBBE-3D0F52034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418438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651A-263F-44D0-BB59-E3AE6E5F2726}"/>
              </a:ext>
            </a:extLst>
          </p:cNvPr>
          <p:cNvSpPr>
            <a:spLocks noGrp="1"/>
          </p:cNvSpPr>
          <p:nvPr>
            <p:ph type="title"/>
          </p:nvPr>
        </p:nvSpPr>
        <p:spPr/>
        <p:txBody>
          <a:bodyPr/>
          <a:lstStyle/>
          <a:p>
            <a:r>
              <a:rPr lang="en-US" b="1" dirty="0"/>
              <a:t>Four Major Federal Air Programs</a:t>
            </a:r>
          </a:p>
        </p:txBody>
      </p:sp>
      <p:sp>
        <p:nvSpPr>
          <p:cNvPr id="3" name="Content Placeholder 2">
            <a:extLst>
              <a:ext uri="{FF2B5EF4-FFF2-40B4-BE49-F238E27FC236}">
                <a16:creationId xmlns:a16="http://schemas.microsoft.com/office/drawing/2014/main" id="{B1B66120-6121-408B-ABBE-FD873CFE44C0}"/>
              </a:ext>
            </a:extLst>
          </p:cNvPr>
          <p:cNvSpPr>
            <a:spLocks noGrp="1"/>
          </p:cNvSpPr>
          <p:nvPr>
            <p:ph idx="1"/>
          </p:nvPr>
        </p:nvSpPr>
        <p:spPr/>
        <p:txBody>
          <a:bodyPr>
            <a:normAutofit lnSpcReduction="10000"/>
          </a:bodyPr>
          <a:lstStyle/>
          <a:p>
            <a:pPr marL="0" indent="0">
              <a:buNone/>
            </a:pPr>
            <a:r>
              <a:rPr lang="en-US" sz="2400" b="1" dirty="0"/>
              <a:t>Toxics Release Inventory (TRI) via TRI-</a:t>
            </a:r>
            <a:r>
              <a:rPr lang="en-US" sz="2400" b="1" dirty="0" err="1"/>
              <a:t>MEWeb</a:t>
            </a:r>
            <a:r>
              <a:rPr lang="en-US" sz="2400" b="1" dirty="0"/>
              <a:t>:</a:t>
            </a:r>
          </a:p>
          <a:p>
            <a:pPr lvl="1"/>
            <a:r>
              <a:rPr lang="en-US" sz="2400" dirty="0"/>
              <a:t>21,000 facilities reporting annually</a:t>
            </a:r>
          </a:p>
          <a:p>
            <a:pPr lvl="1"/>
            <a:r>
              <a:rPr lang="en-US" sz="2400" dirty="0"/>
              <a:t>80,000 XML files with over 250 reporting elements per file</a:t>
            </a:r>
          </a:p>
          <a:p>
            <a:pPr marL="0" indent="0">
              <a:buNone/>
            </a:pPr>
            <a:r>
              <a:rPr lang="en-US" sz="2400" b="1" dirty="0"/>
              <a:t>National Emissions Inventory (NEI) via Emissions Inventory System (EIS) in 2014:</a:t>
            </a:r>
          </a:p>
          <a:p>
            <a:pPr lvl="1"/>
            <a:r>
              <a:rPr lang="en-US" sz="2400" dirty="0"/>
              <a:t>Facilities report to their SLT first, then SLT reviews and submits to EPA</a:t>
            </a:r>
          </a:p>
          <a:p>
            <a:pPr lvl="1"/>
            <a:r>
              <a:rPr lang="en-US" sz="2400" dirty="0"/>
              <a:t>75 SLT agencies reporting about 86,776 facilities</a:t>
            </a:r>
          </a:p>
          <a:p>
            <a:pPr lvl="1"/>
            <a:r>
              <a:rPr lang="en-US" sz="2400" dirty="0"/>
              <a:t>1,477 point source emissions submissions &amp; 196.27 KB is the average submission size</a:t>
            </a:r>
          </a:p>
          <a:p>
            <a:pPr lvl="1"/>
            <a:r>
              <a:rPr lang="en-US" sz="2400" dirty="0"/>
              <a:t>1,600 facility data changes &amp; 86.27 KB is average size per submission</a:t>
            </a:r>
          </a:p>
          <a:p>
            <a:pPr marL="0" indent="0">
              <a:buNone/>
            </a:pPr>
            <a:endParaRPr lang="en-US" dirty="0"/>
          </a:p>
        </p:txBody>
      </p:sp>
      <p:sp>
        <p:nvSpPr>
          <p:cNvPr id="5" name="Slide Number Placeholder 4">
            <a:extLst>
              <a:ext uri="{FF2B5EF4-FFF2-40B4-BE49-F238E27FC236}">
                <a16:creationId xmlns:a16="http://schemas.microsoft.com/office/drawing/2014/main" id="{C70B140C-4707-4877-AD5E-1B5807AF42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7CF10D9-2175-4F40-929C-530F5F54F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56582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2752-A760-4D25-B196-1FB9DEC229CD}"/>
              </a:ext>
            </a:extLst>
          </p:cNvPr>
          <p:cNvSpPr>
            <a:spLocks noGrp="1"/>
          </p:cNvSpPr>
          <p:nvPr>
            <p:ph type="title"/>
          </p:nvPr>
        </p:nvSpPr>
        <p:spPr/>
        <p:txBody>
          <a:bodyPr/>
          <a:lstStyle/>
          <a:p>
            <a:r>
              <a:rPr lang="en-US" b="1" dirty="0"/>
              <a:t>Four Major Air Programs</a:t>
            </a:r>
          </a:p>
        </p:txBody>
      </p:sp>
      <p:sp>
        <p:nvSpPr>
          <p:cNvPr id="3" name="Content Placeholder 2">
            <a:extLst>
              <a:ext uri="{FF2B5EF4-FFF2-40B4-BE49-F238E27FC236}">
                <a16:creationId xmlns:a16="http://schemas.microsoft.com/office/drawing/2014/main" id="{EB97A3CB-8282-4143-AD53-BB8E7EB6E47D}"/>
              </a:ext>
            </a:extLst>
          </p:cNvPr>
          <p:cNvSpPr>
            <a:spLocks noGrp="1"/>
          </p:cNvSpPr>
          <p:nvPr>
            <p:ph idx="1"/>
          </p:nvPr>
        </p:nvSpPr>
        <p:spPr/>
        <p:txBody>
          <a:bodyPr>
            <a:normAutofit lnSpcReduction="10000"/>
          </a:bodyPr>
          <a:lstStyle/>
          <a:p>
            <a:pPr marL="0" indent="0">
              <a:buNone/>
            </a:pPr>
            <a:r>
              <a:rPr lang="en-US" sz="2400" b="1" dirty="0"/>
              <a:t>Greenhouse Gas Reporting Program (GHGRP) via Electronic Greenhouse gas Reporting Tool (E-GGRT), annually:</a:t>
            </a:r>
          </a:p>
          <a:p>
            <a:pPr lvl="1"/>
            <a:r>
              <a:rPr lang="en-US" sz="2400" dirty="0"/>
              <a:t>8,000 facilities and about </a:t>
            </a:r>
          </a:p>
          <a:p>
            <a:pPr lvl="1"/>
            <a:r>
              <a:rPr lang="en-US" sz="2400" dirty="0"/>
              <a:t>1.5 GB for all reports per year (about 150-200 KB per report)</a:t>
            </a:r>
          </a:p>
          <a:p>
            <a:pPr marL="0" indent="0">
              <a:buNone/>
            </a:pPr>
            <a:r>
              <a:rPr lang="en-US" sz="2400" b="1" dirty="0"/>
              <a:t>Risk &amp; Technology Review (RTR) and other stack test results via Electronic Reporting Tool (ERT) to Compliance and Emissions Data Reporting Interface (CEDRI) for review:</a:t>
            </a:r>
          </a:p>
          <a:p>
            <a:pPr lvl="1"/>
            <a:r>
              <a:rPr lang="en-US" sz="2400" dirty="0"/>
              <a:t>5,900 facilities and 31,000 submissions since 2014, and counting as rules change (10,000 reports this year alone, 8,000 in 2017).  </a:t>
            </a:r>
          </a:p>
          <a:p>
            <a:pPr lvl="1"/>
            <a:r>
              <a:rPr lang="en-US" sz="2400" dirty="0"/>
              <a:t>43,220 records (size: average 4,062 KB, minimum 1 KB, maximum 589,284 KB)</a:t>
            </a:r>
          </a:p>
          <a:p>
            <a:pPr lvl="1"/>
            <a:r>
              <a:rPr lang="en-US" sz="2400" dirty="0"/>
              <a:t>CEDRI uses the most storage and bandwidth out of all the OAQPS systems.  </a:t>
            </a:r>
          </a:p>
          <a:p>
            <a:pPr lvl="1"/>
            <a:endParaRPr lang="en-US" sz="2400" b="1" dirty="0"/>
          </a:p>
          <a:p>
            <a:endParaRPr lang="en-US" dirty="0"/>
          </a:p>
        </p:txBody>
      </p:sp>
      <p:sp>
        <p:nvSpPr>
          <p:cNvPr id="5" name="Slide Number Placeholder 4">
            <a:extLst>
              <a:ext uri="{FF2B5EF4-FFF2-40B4-BE49-F238E27FC236}">
                <a16:creationId xmlns:a16="http://schemas.microsoft.com/office/drawing/2014/main" id="{3E5525D1-B0B2-4C7D-B04E-5B23F2A289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6D2EED-A864-4B7A-848D-10FA0597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928501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1A73-09FA-4A96-A430-8DF361963BDE}"/>
              </a:ext>
            </a:extLst>
          </p:cNvPr>
          <p:cNvSpPr>
            <a:spLocks noGrp="1"/>
          </p:cNvSpPr>
          <p:nvPr>
            <p:ph type="title"/>
          </p:nvPr>
        </p:nvSpPr>
        <p:spPr/>
        <p:txBody>
          <a:bodyPr/>
          <a:lstStyle/>
          <a:p>
            <a:r>
              <a:rPr lang="en-US" b="1" dirty="0"/>
              <a:t>Post Lean Event Short Term Wins</a:t>
            </a:r>
          </a:p>
        </p:txBody>
      </p:sp>
      <p:sp>
        <p:nvSpPr>
          <p:cNvPr id="3" name="Content Placeholder 2">
            <a:extLst>
              <a:ext uri="{FF2B5EF4-FFF2-40B4-BE49-F238E27FC236}">
                <a16:creationId xmlns:a16="http://schemas.microsoft.com/office/drawing/2014/main" id="{230307C4-0786-4C35-B757-0B7E41132C02}"/>
              </a:ext>
            </a:extLst>
          </p:cNvPr>
          <p:cNvSpPr>
            <a:spLocks noGrp="1"/>
          </p:cNvSpPr>
          <p:nvPr>
            <p:ph idx="1"/>
          </p:nvPr>
        </p:nvSpPr>
        <p:spPr>
          <a:xfrm>
            <a:off x="838200" y="1690688"/>
            <a:ext cx="10515600" cy="4682815"/>
          </a:xfrm>
        </p:spPr>
        <p:txBody>
          <a:bodyPr>
            <a:noAutofit/>
          </a:bodyPr>
          <a:lstStyle/>
          <a:p>
            <a:pPr marL="0" indent="0">
              <a:buNone/>
            </a:pPr>
            <a:r>
              <a:rPr lang="en-US" sz="1600" dirty="0"/>
              <a:t>In 2016, five projects were aimed at improvements that could be made in a short time frame and would start rendering benefits immediately, without requiring the existence of the CF to become effective:</a:t>
            </a:r>
          </a:p>
          <a:p>
            <a:pPr marL="0" indent="0">
              <a:buNone/>
            </a:pPr>
            <a:endParaRPr lang="en-US" sz="1600" dirty="0"/>
          </a:p>
          <a:p>
            <a:pPr lvl="0"/>
            <a:r>
              <a:rPr lang="en-US" sz="1600" b="1" dirty="0"/>
              <a:t>CAER Implementation plan</a:t>
            </a:r>
            <a:r>
              <a:rPr lang="en-US" sz="1600" dirty="0"/>
              <a:t> – the formulation of a path forward to get from the current state to the future state. </a:t>
            </a:r>
          </a:p>
          <a:p>
            <a:pPr lvl="0"/>
            <a:r>
              <a:rPr lang="en-US" sz="1600" b="1" dirty="0" err="1"/>
              <a:t>WebFIRE</a:t>
            </a:r>
            <a:r>
              <a:rPr lang="en-US" sz="1600" b="1" dirty="0"/>
              <a:t> search improvements and consolidated expert of industry test data</a:t>
            </a:r>
            <a:r>
              <a:rPr lang="en-US" sz="1600" dirty="0"/>
              <a:t> –  an initiative to enhance and streamline searches of test data from </a:t>
            </a:r>
            <a:r>
              <a:rPr lang="en-US" sz="1600" dirty="0" err="1"/>
              <a:t>WebFIRE</a:t>
            </a:r>
            <a:r>
              <a:rPr lang="en-US" sz="1600" dirty="0"/>
              <a:t> so that inventory developers can quickly and systematically update and QA data fields. </a:t>
            </a:r>
          </a:p>
          <a:p>
            <a:pPr lvl="0"/>
            <a:r>
              <a:rPr lang="en-US" sz="1600" b="1" dirty="0"/>
              <a:t>Identify and eliminate root causes of EPA augmentation for the NEI</a:t>
            </a:r>
            <a:r>
              <a:rPr lang="en-US" sz="1600" dirty="0"/>
              <a:t> – an initiative to identify the reasons for the mismatch between inventory data submitted by state, local and tribal (SLT) authorities, and data required by EPA for the NEI.  The goal was to reduce the need for EPA staff time (6-12 months) devoted to data augmentation after inventory data submissions.</a:t>
            </a:r>
          </a:p>
          <a:p>
            <a:pPr lvl="0"/>
            <a:r>
              <a:rPr lang="en-US" sz="1600" b="1" dirty="0"/>
              <a:t>Web-based Services for Source Classification Codes (SCC)</a:t>
            </a:r>
            <a:r>
              <a:rPr lang="en-US" sz="1600" dirty="0"/>
              <a:t> - work that resulted in an SCC search tool and the availability of the “master” SCC table to be available to everyone via web-services.  The goal was to provide access to the most updated list of SCCs in a central location, thus eliminating time and effort to find the correct list of SCCs.  See: epa.gov/</a:t>
            </a:r>
            <a:r>
              <a:rPr lang="en-US" sz="1600" dirty="0" err="1"/>
              <a:t>scc</a:t>
            </a:r>
            <a:endParaRPr lang="en-US" sz="1600" dirty="0"/>
          </a:p>
          <a:p>
            <a:pPr lvl="0"/>
            <a:r>
              <a:rPr lang="en-US" sz="1600" b="1" dirty="0"/>
              <a:t>Data dictionary and harmonization of codes tables</a:t>
            </a:r>
            <a:r>
              <a:rPr lang="en-US" sz="1600" dirty="0"/>
              <a:t> – an effort to identify differences in similar types of codes needed by different programs and creating crosswalks.  The goal was to harmonize codes tables across multiple programs where the same types of codes are needed.   </a:t>
            </a:r>
          </a:p>
        </p:txBody>
      </p:sp>
      <p:sp>
        <p:nvSpPr>
          <p:cNvPr id="5" name="Slide Number Placeholder 4">
            <a:extLst>
              <a:ext uri="{FF2B5EF4-FFF2-40B4-BE49-F238E27FC236}">
                <a16:creationId xmlns:a16="http://schemas.microsoft.com/office/drawing/2014/main" id="{46AD2405-1BB5-420A-A4AC-3F3A9D1553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B8C6DF-EF07-4C4C-B599-969F88224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162357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D0A2-4D3E-44BD-BDC0-503164682806}"/>
              </a:ext>
            </a:extLst>
          </p:cNvPr>
          <p:cNvSpPr>
            <a:spLocks noGrp="1"/>
          </p:cNvSpPr>
          <p:nvPr>
            <p:ph type="title"/>
          </p:nvPr>
        </p:nvSpPr>
        <p:spPr/>
        <p:txBody>
          <a:bodyPr>
            <a:normAutofit/>
          </a:bodyPr>
          <a:lstStyle/>
          <a:p>
            <a:r>
              <a:rPr lang="en-US" b="1" dirty="0"/>
              <a:t>Product Design Research and Development Teams </a:t>
            </a:r>
          </a:p>
        </p:txBody>
      </p:sp>
      <p:sp>
        <p:nvSpPr>
          <p:cNvPr id="3" name="Content Placeholder 2">
            <a:extLst>
              <a:ext uri="{FF2B5EF4-FFF2-40B4-BE49-F238E27FC236}">
                <a16:creationId xmlns:a16="http://schemas.microsoft.com/office/drawing/2014/main" id="{0744F262-253D-450B-A425-0951485F0879}"/>
              </a:ext>
            </a:extLst>
          </p:cNvPr>
          <p:cNvSpPr>
            <a:spLocks noGrp="1"/>
          </p:cNvSpPr>
          <p:nvPr>
            <p:ph idx="1"/>
          </p:nvPr>
        </p:nvSpPr>
        <p:spPr/>
        <p:txBody>
          <a:bodyPr>
            <a:normAutofit fontScale="92500" lnSpcReduction="10000"/>
          </a:bodyPr>
          <a:lstStyle/>
          <a:p>
            <a:r>
              <a:rPr lang="en-US" dirty="0"/>
              <a:t>Were established as part of the E-Enterprise governance of CAER and include staff from EPA and SLTs:</a:t>
            </a:r>
          </a:p>
          <a:p>
            <a:r>
              <a:rPr lang="en-US" dirty="0"/>
              <a:t>Phase I (January-October 2017)</a:t>
            </a:r>
          </a:p>
          <a:p>
            <a:pPr lvl="1"/>
            <a:r>
              <a:rPr lang="en-US" dirty="0"/>
              <a:t>QA &amp; QC</a:t>
            </a:r>
          </a:p>
          <a:p>
            <a:pPr lvl="1"/>
            <a:r>
              <a:rPr lang="en-US" dirty="0"/>
              <a:t>GHG Mapping Study</a:t>
            </a:r>
          </a:p>
          <a:p>
            <a:pPr lvl="1"/>
            <a:r>
              <a:rPr lang="en-US" dirty="0"/>
              <a:t>NEI/TRI/SLT Sharing</a:t>
            </a:r>
          </a:p>
          <a:p>
            <a:pPr lvl="1"/>
            <a:r>
              <a:rPr lang="en-US" dirty="0"/>
              <a:t>Emissions Data Model</a:t>
            </a:r>
          </a:p>
          <a:p>
            <a:pPr lvl="1"/>
            <a:r>
              <a:rPr lang="en-US" dirty="0"/>
              <a:t>Emission Factors Scoping Study</a:t>
            </a:r>
          </a:p>
          <a:p>
            <a:r>
              <a:rPr lang="en-US" dirty="0"/>
              <a:t>Phase II (January-October 2018)</a:t>
            </a:r>
          </a:p>
          <a:p>
            <a:pPr lvl="1"/>
            <a:r>
              <a:rPr lang="en-US" dirty="0"/>
              <a:t>GHG Mapping Study (continued)</a:t>
            </a:r>
          </a:p>
          <a:p>
            <a:pPr lvl="1"/>
            <a:r>
              <a:rPr lang="en-US" dirty="0"/>
              <a:t>NEI/TRI/SLT Sharing (continued)</a:t>
            </a:r>
          </a:p>
          <a:p>
            <a:pPr lvl="1"/>
            <a:r>
              <a:rPr lang="en-US" dirty="0"/>
              <a:t>Emissions Data Model (continued)</a:t>
            </a:r>
          </a:p>
          <a:p>
            <a:pPr lvl="1"/>
            <a:r>
              <a:rPr lang="en-US" dirty="0"/>
              <a:t>Confidential Business Information</a:t>
            </a:r>
          </a:p>
          <a:p>
            <a:pPr lvl="1"/>
            <a:r>
              <a:rPr lang="en-US" dirty="0"/>
              <a:t>State Emission Factors Compendium</a:t>
            </a:r>
          </a:p>
        </p:txBody>
      </p:sp>
      <p:sp>
        <p:nvSpPr>
          <p:cNvPr id="4" name="Slide Number Placeholder 3">
            <a:extLst>
              <a:ext uri="{FF2B5EF4-FFF2-40B4-BE49-F238E27FC236}">
                <a16:creationId xmlns:a16="http://schemas.microsoft.com/office/drawing/2014/main" id="{38C0E0CB-9562-4F1E-9761-52F69937CD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D51F4F7-D01E-4C4E-BFC3-306032EB2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726647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8EFB-0C41-46A7-BD3F-20B06FE919F2}"/>
              </a:ext>
            </a:extLst>
          </p:cNvPr>
          <p:cNvSpPr>
            <a:spLocks noGrp="1"/>
          </p:cNvSpPr>
          <p:nvPr>
            <p:ph type="title"/>
          </p:nvPr>
        </p:nvSpPr>
        <p:spPr/>
        <p:txBody>
          <a:bodyPr/>
          <a:lstStyle/>
          <a:p>
            <a:r>
              <a:rPr lang="en-US" b="1" dirty="0"/>
              <a:t>TRI/NEI/SLT</a:t>
            </a:r>
          </a:p>
        </p:txBody>
      </p:sp>
      <p:sp>
        <p:nvSpPr>
          <p:cNvPr id="3" name="Content Placeholder 2">
            <a:extLst>
              <a:ext uri="{FF2B5EF4-FFF2-40B4-BE49-F238E27FC236}">
                <a16:creationId xmlns:a16="http://schemas.microsoft.com/office/drawing/2014/main" id="{A2A1D5E0-18D9-4EFF-97EE-744F9189265E}"/>
              </a:ext>
            </a:extLst>
          </p:cNvPr>
          <p:cNvSpPr>
            <a:spLocks noGrp="1"/>
          </p:cNvSpPr>
          <p:nvPr>
            <p:ph idx="1"/>
          </p:nvPr>
        </p:nvSpPr>
        <p:spPr/>
        <p:txBody>
          <a:bodyPr>
            <a:normAutofit/>
          </a:bodyPr>
          <a:lstStyle/>
          <a:p>
            <a:r>
              <a:rPr lang="en-US" dirty="0"/>
              <a:t>Better defined overlap between TRI and NEI – in terms of numbers of facilities in both programs and quantity of emissions of  overlapping pollutants for these facilities overlapping facilities</a:t>
            </a:r>
          </a:p>
          <a:p>
            <a:r>
              <a:rPr lang="en-US" dirty="0"/>
              <a:t>Quantified emissions differences for overlapping facilities and explored reasons through case studies</a:t>
            </a:r>
          </a:p>
          <a:p>
            <a:r>
              <a:rPr lang="en-US" dirty="0"/>
              <a:t>Looked at current QA procedures that involve using other program’s data for QA  (TRI looks at NEI air emissions, NEI looks at TRI reported air waste streams) </a:t>
            </a:r>
          </a:p>
          <a:p>
            <a:r>
              <a:rPr lang="en-US" dirty="0"/>
              <a:t>Developed crosswalks for common data fields:  chemicals (Phase 1), basis of estimate codes and waste treatment codes (Phase 2)</a:t>
            </a:r>
          </a:p>
          <a:p>
            <a:r>
              <a:rPr lang="en-US" dirty="0"/>
              <a:t>Made recommendations for common form interface and back end calculations that would be needed to support combined air emissions reporting for SLT, NEI and TRI programs</a:t>
            </a:r>
          </a:p>
          <a:p>
            <a:pPr marL="0" indent="0">
              <a:buNone/>
            </a:pPr>
            <a:endParaRPr lang="en-US" dirty="0"/>
          </a:p>
        </p:txBody>
      </p:sp>
      <p:sp>
        <p:nvSpPr>
          <p:cNvPr id="5" name="Slide Number Placeholder 4">
            <a:extLst>
              <a:ext uri="{FF2B5EF4-FFF2-40B4-BE49-F238E27FC236}">
                <a16:creationId xmlns:a16="http://schemas.microsoft.com/office/drawing/2014/main" id="{11413BCB-7B13-4E8C-8671-018E172EB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FC46ECD-F1FE-4CED-8554-9B527EEB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11810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6582" y="434566"/>
            <a:ext cx="10972800" cy="886334"/>
          </a:xfrm>
        </p:spPr>
        <p:txBody>
          <a:bodyPr>
            <a:normAutofit/>
          </a:bodyPr>
          <a:lstStyle/>
          <a:p>
            <a:r>
              <a:rPr lang="en-US" dirty="0"/>
              <a:t>Facility Team Timeline</a:t>
            </a:r>
            <a:endParaRPr lang="en-GB" b="1" dirty="0"/>
          </a:p>
        </p:txBody>
      </p:sp>
      <p:sp>
        <p:nvSpPr>
          <p:cNvPr id="6" name="Content Placeholder 2"/>
          <p:cNvSpPr>
            <a:spLocks noGrp="1"/>
          </p:cNvSpPr>
          <p:nvPr>
            <p:ph idx="1"/>
          </p:nvPr>
        </p:nvSpPr>
        <p:spPr>
          <a:xfrm>
            <a:off x="606582" y="1632856"/>
            <a:ext cx="10972800" cy="4982897"/>
          </a:xfrm>
        </p:spPr>
        <p:txBody>
          <a:bodyPr>
            <a:noAutofit/>
          </a:bodyPr>
          <a:lstStyle/>
          <a:p>
            <a:pPr>
              <a:buFont typeface="Wingdings" panose="05000000000000000000" pitchFamily="2" charset="2"/>
              <a:buChar char="q"/>
            </a:pPr>
            <a:r>
              <a:rPr lang="en-US" sz="2400" dirty="0"/>
              <a:t> </a:t>
            </a:r>
            <a:r>
              <a:rPr lang="en-US" sz="3200" dirty="0"/>
              <a:t>Phase I - Discovery and Analysis</a:t>
            </a:r>
          </a:p>
          <a:p>
            <a:pPr lvl="1">
              <a:buSzPct val="92000"/>
              <a:buFont typeface="Wingdings" panose="05000000000000000000" pitchFamily="2" charset="2"/>
              <a:buChar char="§"/>
            </a:pPr>
            <a:r>
              <a:rPr lang="en-US" sz="2400" dirty="0"/>
              <a:t> Focused on a thorough analysis of the current state of facility data management</a:t>
            </a:r>
          </a:p>
          <a:p>
            <a:pPr lvl="1">
              <a:buSzPct val="92000"/>
              <a:buFont typeface="Wingdings" panose="05000000000000000000" pitchFamily="2" charset="2"/>
              <a:buChar char="§"/>
            </a:pPr>
            <a:r>
              <a:rPr lang="en-US" sz="2400" dirty="0"/>
              <a:t> 2015 – April 2016</a:t>
            </a:r>
          </a:p>
          <a:p>
            <a:pPr>
              <a:buFont typeface="Wingdings" panose="05000000000000000000" pitchFamily="2" charset="2"/>
              <a:buChar char="q"/>
            </a:pPr>
            <a:r>
              <a:rPr lang="en-US" sz="2400" dirty="0"/>
              <a:t> </a:t>
            </a:r>
            <a:r>
              <a:rPr lang="en-US" sz="3200" dirty="0"/>
              <a:t>Phase II - Develop draft facility services</a:t>
            </a:r>
          </a:p>
          <a:p>
            <a:pPr lvl="1">
              <a:buFont typeface="Wingdings" panose="05000000000000000000" pitchFamily="2" charset="2"/>
              <a:buChar char="§"/>
            </a:pPr>
            <a:r>
              <a:rPr lang="en-US" sz="2200" dirty="0"/>
              <a:t> </a:t>
            </a:r>
            <a:r>
              <a:rPr lang="en-US" sz="2400" dirty="0"/>
              <a:t>Define requirements (user stories, business rules, data model) for development and testing of services</a:t>
            </a:r>
          </a:p>
          <a:p>
            <a:pPr lvl="1">
              <a:buFont typeface="Wingdings" panose="05000000000000000000" pitchFamily="2" charset="2"/>
              <a:buChar char="§"/>
            </a:pPr>
            <a:r>
              <a:rPr lang="en-US" sz="2400" dirty="0"/>
              <a:t> July 2016 – May 2018</a:t>
            </a:r>
          </a:p>
          <a:p>
            <a:pPr>
              <a:buFont typeface="Wingdings" panose="05000000000000000000" pitchFamily="2" charset="2"/>
              <a:buChar char="q"/>
            </a:pPr>
            <a:r>
              <a:rPr lang="en-US" sz="2400" dirty="0"/>
              <a:t> </a:t>
            </a:r>
            <a:r>
              <a:rPr lang="en-US" sz="3200" dirty="0"/>
              <a:t>Phase III – Expand testing and use cases, draft governance</a:t>
            </a:r>
          </a:p>
          <a:p>
            <a:pPr lvl="1">
              <a:buFont typeface="Wingdings" panose="05000000000000000000" pitchFamily="2" charset="2"/>
              <a:buChar char="§"/>
            </a:pPr>
            <a:r>
              <a:rPr lang="en-US" sz="2400" dirty="0"/>
              <a:t> Expand to other partners and CAER</a:t>
            </a:r>
          </a:p>
          <a:p>
            <a:pPr lvl="1">
              <a:buFont typeface="Wingdings" panose="05000000000000000000" pitchFamily="2" charset="2"/>
              <a:buChar char="§"/>
            </a:pPr>
            <a:r>
              <a:rPr lang="en-US" sz="2400" dirty="0"/>
              <a:t> May 2018 – September 2019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extBox 7">
            <a:extLst>
              <a:ext uri="{FF2B5EF4-FFF2-40B4-BE49-F238E27FC236}">
                <a16:creationId xmlns:a16="http://schemas.microsoft.com/office/drawing/2014/main" id="{D42FEA71-C6C7-4F46-870D-63BCAF556583}"/>
              </a:ext>
            </a:extLst>
          </p:cNvPr>
          <p:cNvSpPr txBox="1"/>
          <p:nvPr/>
        </p:nvSpPr>
        <p:spPr>
          <a:xfrm>
            <a:off x="11155680" y="6246421"/>
            <a:ext cx="68401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125877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6A33-A8DC-45E1-8F11-AC0377630453}"/>
              </a:ext>
            </a:extLst>
          </p:cNvPr>
          <p:cNvSpPr>
            <a:spLocks noGrp="1"/>
          </p:cNvSpPr>
          <p:nvPr>
            <p:ph type="title"/>
          </p:nvPr>
        </p:nvSpPr>
        <p:spPr/>
        <p:txBody>
          <a:bodyPr/>
          <a:lstStyle/>
          <a:p>
            <a:r>
              <a:rPr lang="en-US" b="1" dirty="0"/>
              <a:t>Quality Assurance/Quality Control</a:t>
            </a:r>
            <a:endParaRPr lang="en-US" dirty="0"/>
          </a:p>
        </p:txBody>
      </p:sp>
      <p:sp>
        <p:nvSpPr>
          <p:cNvPr id="3" name="Content Placeholder 2">
            <a:extLst>
              <a:ext uri="{FF2B5EF4-FFF2-40B4-BE49-F238E27FC236}">
                <a16:creationId xmlns:a16="http://schemas.microsoft.com/office/drawing/2014/main" id="{3535A536-F0DF-4435-A33B-D2AF2B66D882}"/>
              </a:ext>
            </a:extLst>
          </p:cNvPr>
          <p:cNvSpPr>
            <a:spLocks noGrp="1"/>
          </p:cNvSpPr>
          <p:nvPr>
            <p:ph idx="1"/>
          </p:nvPr>
        </p:nvSpPr>
        <p:spPr/>
        <p:txBody>
          <a:bodyPr>
            <a:normAutofit/>
          </a:bodyPr>
          <a:lstStyle/>
          <a:p>
            <a:r>
              <a:rPr lang="en-US" dirty="0"/>
              <a:t>Compilation of QA/QC checks and procedures identified from review of states on the team (WY, VA, NC, SC, GA and AZ), EIS/NEI and TRI.</a:t>
            </a:r>
          </a:p>
          <a:p>
            <a:pPr lvl="1"/>
            <a:r>
              <a:rPr lang="en-US" dirty="0"/>
              <a:t>Routine automated QA/QC checks from EIS, SLEIS and a few other SLT program systems.  Members of the team focused on QA checks done on emissions data, but also some non-emissions data such as ranges for release point dimensions.</a:t>
            </a:r>
          </a:p>
          <a:p>
            <a:pPr lvl="1"/>
            <a:r>
              <a:rPr lang="en-US" dirty="0"/>
              <a:t>Emissions data accuracy and reasonableness QA/QC checks: not broadly applied in automated/electronic manner, but rather as “engineering review” or “manual checks”.</a:t>
            </a:r>
          </a:p>
          <a:p>
            <a:r>
              <a:rPr lang="en-US" dirty="0"/>
              <a:t>National survey of SLTs:  how checks are done by SLTs both automated (not EIS), and manual.</a:t>
            </a:r>
          </a:p>
        </p:txBody>
      </p:sp>
      <p:sp>
        <p:nvSpPr>
          <p:cNvPr id="4" name="Slide Number Placeholder 3">
            <a:extLst>
              <a:ext uri="{FF2B5EF4-FFF2-40B4-BE49-F238E27FC236}">
                <a16:creationId xmlns:a16="http://schemas.microsoft.com/office/drawing/2014/main" id="{844A9DE8-A1B4-43FA-A5D4-DB953739E8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777EE9C-1FF1-41EC-8265-2DD5E313F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87303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CBA-7FCF-4600-9EEE-6D490F366847}"/>
              </a:ext>
            </a:extLst>
          </p:cNvPr>
          <p:cNvSpPr>
            <a:spLocks noGrp="1"/>
          </p:cNvSpPr>
          <p:nvPr>
            <p:ph type="title"/>
          </p:nvPr>
        </p:nvSpPr>
        <p:spPr/>
        <p:txBody>
          <a:bodyPr/>
          <a:lstStyle/>
          <a:p>
            <a:r>
              <a:rPr lang="en-US" b="1" dirty="0"/>
              <a:t>Emissions Data Model</a:t>
            </a:r>
          </a:p>
        </p:txBody>
      </p:sp>
      <p:sp>
        <p:nvSpPr>
          <p:cNvPr id="3" name="Content Placeholder 2">
            <a:extLst>
              <a:ext uri="{FF2B5EF4-FFF2-40B4-BE49-F238E27FC236}">
                <a16:creationId xmlns:a16="http://schemas.microsoft.com/office/drawing/2014/main" id="{3887944B-B856-4AA5-9129-D703EEB941FD}"/>
              </a:ext>
            </a:extLst>
          </p:cNvPr>
          <p:cNvSpPr>
            <a:spLocks noGrp="1"/>
          </p:cNvSpPr>
          <p:nvPr>
            <p:ph idx="1"/>
          </p:nvPr>
        </p:nvSpPr>
        <p:spPr/>
        <p:txBody>
          <a:bodyPr>
            <a:normAutofit/>
          </a:bodyPr>
          <a:lstStyle/>
          <a:p>
            <a:r>
              <a:rPr lang="en-US" dirty="0"/>
              <a:t>Phase I: National survey to determine SLT required data elements, how they process emissions data, and possible interaction with the CEF</a:t>
            </a:r>
          </a:p>
          <a:p>
            <a:r>
              <a:rPr lang="en-US" dirty="0"/>
              <a:t>Phase II: Continues the documentation of the emissions-related data elements including the identification of state-specific data elements sufficient to allow for a broader usage by SLTs and EPA CAER programs.</a:t>
            </a:r>
          </a:p>
          <a:p>
            <a:pPr lvl="1"/>
            <a:r>
              <a:rPr lang="en-US" dirty="0"/>
              <a:t>Research on data elements needed for the common form: </a:t>
            </a:r>
          </a:p>
          <a:p>
            <a:pPr lvl="2"/>
            <a:r>
              <a:rPr lang="en-US" dirty="0"/>
              <a:t>Essential to pilot versus non-essential but necessary in future versions of the form for SLT and NEI</a:t>
            </a:r>
          </a:p>
          <a:p>
            <a:pPr lvl="3"/>
            <a:r>
              <a:rPr lang="en-US" dirty="0"/>
              <a:t>Facility data that must be in FRS for the CF</a:t>
            </a:r>
          </a:p>
          <a:p>
            <a:pPr lvl="1"/>
            <a:r>
              <a:rPr lang="en-US" dirty="0"/>
              <a:t>Emissions calculator needs that must be met by the CF</a:t>
            </a:r>
          </a:p>
        </p:txBody>
      </p:sp>
      <p:sp>
        <p:nvSpPr>
          <p:cNvPr id="4" name="Slide Number Placeholder 3">
            <a:extLst>
              <a:ext uri="{FF2B5EF4-FFF2-40B4-BE49-F238E27FC236}">
                <a16:creationId xmlns:a16="http://schemas.microsoft.com/office/drawing/2014/main" id="{63E93CE7-B3A5-4A4C-B221-CBA06EFD0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786BD0-4AA2-406E-A23E-93B188308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6523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F343-353D-4D23-9929-CCBE1D86BEDD}"/>
              </a:ext>
            </a:extLst>
          </p:cNvPr>
          <p:cNvSpPr>
            <a:spLocks noGrp="1"/>
          </p:cNvSpPr>
          <p:nvPr>
            <p:ph type="title"/>
          </p:nvPr>
        </p:nvSpPr>
        <p:spPr/>
        <p:txBody>
          <a:bodyPr/>
          <a:lstStyle/>
          <a:p>
            <a:r>
              <a:rPr lang="en-US" b="1" dirty="0"/>
              <a:t>Emission Factors Compendium</a:t>
            </a:r>
          </a:p>
        </p:txBody>
      </p:sp>
      <p:sp>
        <p:nvSpPr>
          <p:cNvPr id="3" name="Content Placeholder 2">
            <a:extLst>
              <a:ext uri="{FF2B5EF4-FFF2-40B4-BE49-F238E27FC236}">
                <a16:creationId xmlns:a16="http://schemas.microsoft.com/office/drawing/2014/main" id="{941E65AB-2945-4FF7-AB2F-44E752C17EA5}"/>
              </a:ext>
            </a:extLst>
          </p:cNvPr>
          <p:cNvSpPr>
            <a:spLocks noGrp="1"/>
          </p:cNvSpPr>
          <p:nvPr>
            <p:ph idx="1"/>
          </p:nvPr>
        </p:nvSpPr>
        <p:spPr/>
        <p:txBody>
          <a:bodyPr>
            <a:normAutofit/>
          </a:bodyPr>
          <a:lstStyle/>
          <a:p>
            <a:r>
              <a:rPr lang="en-US" dirty="0"/>
              <a:t>Survey to states asking what emission factors they use and how they use them for NEI reporting which pointed to the need for a state-specific database of emission factors that could be shared.</a:t>
            </a:r>
          </a:p>
          <a:p>
            <a:r>
              <a:rPr lang="en-US" dirty="0"/>
              <a:t>Created business rules for compendium governance, researched venue for the compendium (Virtual Exchange Services in EPA) and recommendations of how the compendium should be used in the CEF.</a:t>
            </a:r>
          </a:p>
          <a:p>
            <a:r>
              <a:rPr lang="en-US" dirty="0"/>
              <a:t>Pulled together state-specific factors from MN, MI and SC to start the compendium.</a:t>
            </a:r>
          </a:p>
          <a:p>
            <a:r>
              <a:rPr lang="en-US" dirty="0"/>
              <a:t>Ongoing work (webservices and updates) and discussions so </a:t>
            </a:r>
            <a:r>
              <a:rPr lang="en-US" dirty="0" err="1"/>
              <a:t>WebFIRE</a:t>
            </a:r>
            <a:r>
              <a:rPr lang="en-US" dirty="0"/>
              <a:t> data can also be pulled into the CEF in a similar fashion.</a:t>
            </a:r>
          </a:p>
        </p:txBody>
      </p:sp>
      <p:sp>
        <p:nvSpPr>
          <p:cNvPr id="4" name="Slide Number Placeholder 3">
            <a:extLst>
              <a:ext uri="{FF2B5EF4-FFF2-40B4-BE49-F238E27FC236}">
                <a16:creationId xmlns:a16="http://schemas.microsoft.com/office/drawing/2014/main" id="{B41F6A2D-F077-40C6-A4E3-33A23F21E6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4B555F9-3FCE-4B57-A86D-E560B16D4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605315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20DD-345E-4ACC-AB31-1015D92AE31C}"/>
              </a:ext>
            </a:extLst>
          </p:cNvPr>
          <p:cNvSpPr>
            <a:spLocks noGrp="1"/>
          </p:cNvSpPr>
          <p:nvPr>
            <p:ph type="title"/>
          </p:nvPr>
        </p:nvSpPr>
        <p:spPr/>
        <p:txBody>
          <a:bodyPr/>
          <a:lstStyle/>
          <a:p>
            <a:r>
              <a:rPr lang="en-US" dirty="0"/>
              <a:t>Workflow Cases</a:t>
            </a:r>
          </a:p>
        </p:txBody>
      </p:sp>
      <p:sp>
        <p:nvSpPr>
          <p:cNvPr id="3" name="Content Placeholder 2">
            <a:extLst>
              <a:ext uri="{FF2B5EF4-FFF2-40B4-BE49-F238E27FC236}">
                <a16:creationId xmlns:a16="http://schemas.microsoft.com/office/drawing/2014/main" id="{68DC4AD8-B734-4360-AA24-F4AC18449FB1}"/>
              </a:ext>
            </a:extLst>
          </p:cNvPr>
          <p:cNvSpPr>
            <a:spLocks noGrp="1"/>
          </p:cNvSpPr>
          <p:nvPr>
            <p:ph idx="1"/>
          </p:nvPr>
        </p:nvSpPr>
        <p:spPr/>
        <p:txBody>
          <a:bodyPr>
            <a:normAutofit/>
          </a:bodyPr>
          <a:lstStyle/>
          <a:p>
            <a:pPr marL="0" indent="0">
              <a:buNone/>
            </a:pPr>
            <a:r>
              <a:rPr lang="en-US" dirty="0"/>
              <a:t>Case 1:  State interface and backend are retained (Common Form received data from state interface)</a:t>
            </a:r>
          </a:p>
          <a:p>
            <a:pPr lvl="1"/>
            <a:r>
              <a:rPr lang="en-US" dirty="0"/>
              <a:t>(a) data goes to state first or (b) state and EPA at same time</a:t>
            </a:r>
          </a:p>
          <a:p>
            <a:pPr marL="0" indent="0">
              <a:buNone/>
            </a:pPr>
            <a:r>
              <a:rPr lang="en-US" dirty="0"/>
              <a:t>Case 2: State interface and backend are retained (Common Form pushes data to state interface)</a:t>
            </a:r>
          </a:p>
          <a:p>
            <a:pPr lvl="1"/>
            <a:r>
              <a:rPr lang="en-US" dirty="0"/>
              <a:t>(a) data goes to state first or (b) state and EPA at same time</a:t>
            </a:r>
          </a:p>
          <a:p>
            <a:pPr marL="0" indent="0">
              <a:buNone/>
            </a:pPr>
            <a:r>
              <a:rPr lang="en-US" dirty="0"/>
              <a:t>Case 3: Common Form replaces state interface but state database is retained</a:t>
            </a:r>
          </a:p>
          <a:p>
            <a:pPr lvl="1"/>
            <a:r>
              <a:rPr lang="en-US" dirty="0"/>
              <a:t>(a) data goes to state first or (b) state and EPA at same time</a:t>
            </a:r>
          </a:p>
          <a:p>
            <a:pPr marL="0" indent="0">
              <a:buNone/>
            </a:pPr>
            <a:r>
              <a:rPr lang="en-US" dirty="0"/>
              <a:t>Case 4: State uses Common Form</a:t>
            </a:r>
          </a:p>
          <a:p>
            <a:pPr lvl="1"/>
            <a:r>
              <a:rPr lang="en-US" dirty="0"/>
              <a:t>State reviews/revises data and signs off prior to use in EIS (new certification process in EIS would be needed)</a:t>
            </a:r>
          </a:p>
          <a:p>
            <a:r>
              <a:rPr lang="en-US" dirty="0"/>
              <a:t>Cases 1-3 assume the state </a:t>
            </a:r>
            <a:r>
              <a:rPr lang="en-US"/>
              <a:t>uses its </a:t>
            </a:r>
            <a:r>
              <a:rPr lang="en-US" dirty="0"/>
              <a:t>own system (custom) or SLEIS</a:t>
            </a:r>
          </a:p>
        </p:txBody>
      </p:sp>
      <p:sp>
        <p:nvSpPr>
          <p:cNvPr id="5" name="Slide Number Placeholder 4">
            <a:extLst>
              <a:ext uri="{FF2B5EF4-FFF2-40B4-BE49-F238E27FC236}">
                <a16:creationId xmlns:a16="http://schemas.microsoft.com/office/drawing/2014/main" id="{CA811C5D-FE8F-4FFD-A394-6DC4936414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D049B45-60CF-4C8B-A31A-2318B5854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978068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7F8F-17A3-44B0-A243-18D1099FA9C9}"/>
              </a:ext>
            </a:extLst>
          </p:cNvPr>
          <p:cNvSpPr>
            <a:spLocks noGrp="1"/>
          </p:cNvSpPr>
          <p:nvPr>
            <p:ph type="title"/>
          </p:nvPr>
        </p:nvSpPr>
        <p:spPr/>
        <p:txBody>
          <a:bodyPr>
            <a:normAutofit/>
          </a:bodyPr>
          <a:lstStyle/>
          <a:p>
            <a:r>
              <a:rPr lang="en-US" b="1" dirty="0"/>
              <a:t>Current CAER PDT State participants:</a:t>
            </a:r>
          </a:p>
        </p:txBody>
      </p:sp>
      <p:graphicFrame>
        <p:nvGraphicFramePr>
          <p:cNvPr id="4" name="Content Placeholder 3">
            <a:extLst>
              <a:ext uri="{FF2B5EF4-FFF2-40B4-BE49-F238E27FC236}">
                <a16:creationId xmlns:a16="http://schemas.microsoft.com/office/drawing/2014/main" id="{CED782E4-98AD-4AA1-9738-D024D56897B6}"/>
              </a:ext>
            </a:extLst>
          </p:cNvPr>
          <p:cNvGraphicFramePr>
            <a:graphicFrameLocks noGrp="1"/>
          </p:cNvGraphicFramePr>
          <p:nvPr>
            <p:ph idx="1"/>
            <p:extLst/>
          </p:nvPr>
        </p:nvGraphicFramePr>
        <p:xfrm>
          <a:off x="838200" y="1724062"/>
          <a:ext cx="10515600" cy="43129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102215"/>
                    </a:ext>
                  </a:extLst>
                </a:gridCol>
                <a:gridCol w="2628900">
                  <a:extLst>
                    <a:ext uri="{9D8B030D-6E8A-4147-A177-3AD203B41FA5}">
                      <a16:colId xmlns:a16="http://schemas.microsoft.com/office/drawing/2014/main" val="2664637951"/>
                    </a:ext>
                  </a:extLst>
                </a:gridCol>
                <a:gridCol w="2628900">
                  <a:extLst>
                    <a:ext uri="{9D8B030D-6E8A-4147-A177-3AD203B41FA5}">
                      <a16:colId xmlns:a16="http://schemas.microsoft.com/office/drawing/2014/main" val="260508344"/>
                    </a:ext>
                  </a:extLst>
                </a:gridCol>
                <a:gridCol w="2628900">
                  <a:extLst>
                    <a:ext uri="{9D8B030D-6E8A-4147-A177-3AD203B41FA5}">
                      <a16:colId xmlns:a16="http://schemas.microsoft.com/office/drawing/2014/main" val="2809424985"/>
                    </a:ext>
                  </a:extLst>
                </a:gridCol>
              </a:tblGrid>
              <a:tr h="370840">
                <a:tc>
                  <a:txBody>
                    <a:bodyPr/>
                    <a:lstStyle/>
                    <a:p>
                      <a:r>
                        <a:rPr lang="en-US"/>
                        <a:t>Names</a:t>
                      </a:r>
                      <a:endParaRPr lang="en-US" dirty="0"/>
                    </a:p>
                  </a:txBody>
                  <a:tcPr/>
                </a:tc>
                <a:tc>
                  <a:txBody>
                    <a:bodyPr/>
                    <a:lstStyle/>
                    <a:p>
                      <a:r>
                        <a:rPr lang="en-US" dirty="0"/>
                        <a:t>State</a:t>
                      </a:r>
                    </a:p>
                  </a:txBody>
                  <a:tcPr/>
                </a:tc>
                <a:tc>
                  <a:txBody>
                    <a:bodyPr/>
                    <a:lstStyle/>
                    <a:p>
                      <a:r>
                        <a:rPr lang="en-US" dirty="0"/>
                        <a:t>Names</a:t>
                      </a:r>
                    </a:p>
                  </a:txBody>
                  <a:tcPr/>
                </a:tc>
                <a:tc>
                  <a:txBody>
                    <a:bodyPr/>
                    <a:lstStyle/>
                    <a:p>
                      <a:r>
                        <a:rPr lang="en-US" dirty="0"/>
                        <a:t>State</a:t>
                      </a:r>
                    </a:p>
                  </a:txBody>
                  <a:tcPr/>
                </a:tc>
                <a:extLst>
                  <a:ext uri="{0D108BD9-81ED-4DB2-BD59-A6C34878D82A}">
                    <a16:rowId xmlns:a16="http://schemas.microsoft.com/office/drawing/2014/main" val="401344841"/>
                  </a:ext>
                </a:extLst>
              </a:tr>
              <a:tr h="370840">
                <a:tc>
                  <a:txBody>
                    <a:bodyPr/>
                    <a:lstStyle/>
                    <a:p>
                      <a:r>
                        <a:rPr lang="en-US" dirty="0"/>
                        <a:t>Anna Wood</a:t>
                      </a:r>
                    </a:p>
                  </a:txBody>
                  <a:tcPr/>
                </a:tc>
                <a:tc>
                  <a:txBody>
                    <a:bodyPr/>
                    <a:lstStyle/>
                    <a:p>
                      <a:r>
                        <a:rPr lang="en-US" dirty="0"/>
                        <a:t>AL</a:t>
                      </a:r>
                    </a:p>
                  </a:txBody>
                  <a:tcPr/>
                </a:tc>
                <a:tc>
                  <a:txBody>
                    <a:bodyPr/>
                    <a:lstStyle/>
                    <a:p>
                      <a:r>
                        <a:rPr lang="en-US" dirty="0"/>
                        <a:t>Tammy Manning </a:t>
                      </a:r>
                    </a:p>
                  </a:txBody>
                  <a:tcPr/>
                </a:tc>
                <a:tc>
                  <a:txBody>
                    <a:bodyPr/>
                    <a:lstStyle/>
                    <a:p>
                      <a:r>
                        <a:rPr lang="en-US" dirty="0"/>
                        <a:t>NC</a:t>
                      </a:r>
                    </a:p>
                  </a:txBody>
                  <a:tcPr/>
                </a:tc>
                <a:extLst>
                  <a:ext uri="{0D108BD9-81ED-4DB2-BD59-A6C34878D82A}">
                    <a16:rowId xmlns:a16="http://schemas.microsoft.com/office/drawing/2014/main" val="2228953481"/>
                  </a:ext>
                </a:extLst>
              </a:tr>
              <a:tr h="370840">
                <a:tc>
                  <a:txBody>
                    <a:bodyPr/>
                    <a:lstStyle/>
                    <a:p>
                      <a:pPr marL="0" marR="0">
                        <a:spcBef>
                          <a:spcPts val="0"/>
                        </a:spcBef>
                        <a:spcAft>
                          <a:spcPts val="0"/>
                        </a:spcAft>
                      </a:pPr>
                      <a:r>
                        <a:rPr lang="en-US" dirty="0">
                          <a:effectLst/>
                        </a:rPr>
                        <a:t>Michael Burton</a:t>
                      </a:r>
                    </a:p>
                  </a:txBody>
                  <a:tcPr anchor="ctr"/>
                </a:tc>
                <a:tc>
                  <a:txBody>
                    <a:bodyPr/>
                    <a:lstStyle/>
                    <a:p>
                      <a:r>
                        <a:rPr lang="en-US" dirty="0"/>
                        <a:t>AZ</a:t>
                      </a:r>
                    </a:p>
                  </a:txBody>
                  <a:tcPr/>
                </a:tc>
                <a:tc>
                  <a:txBody>
                    <a:bodyPr/>
                    <a:lstStyle/>
                    <a:p>
                      <a:r>
                        <a:rPr lang="en-US" dirty="0"/>
                        <a:t>Elizabeth </a:t>
                      </a:r>
                      <a:r>
                        <a:rPr lang="en-US" dirty="0" err="1"/>
                        <a:t>Elbel</a:t>
                      </a:r>
                      <a:r>
                        <a:rPr lang="en-US" dirty="0"/>
                        <a:t>, Stephanie Summers</a:t>
                      </a:r>
                    </a:p>
                  </a:txBody>
                  <a:tcPr/>
                </a:tc>
                <a:tc>
                  <a:txBody>
                    <a:bodyPr/>
                    <a:lstStyle/>
                    <a:p>
                      <a:r>
                        <a:rPr lang="en-US" dirty="0"/>
                        <a:t>OR</a:t>
                      </a:r>
                    </a:p>
                  </a:txBody>
                  <a:tcPr/>
                </a:tc>
                <a:extLst>
                  <a:ext uri="{0D108BD9-81ED-4DB2-BD59-A6C34878D82A}">
                    <a16:rowId xmlns:a16="http://schemas.microsoft.com/office/drawing/2014/main" val="1231520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Jing Wang, Deborah </a:t>
                      </a:r>
                      <a:r>
                        <a:rPr lang="en-US" dirty="0" err="1">
                          <a:effectLst/>
                        </a:rPr>
                        <a:t>Basnight</a:t>
                      </a:r>
                      <a:endParaRPr lang="en-US" dirty="0">
                        <a:effectLs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GA</a:t>
                      </a:r>
                    </a:p>
                  </a:txBody>
                  <a:tcPr/>
                </a:tc>
                <a:tc>
                  <a:txBody>
                    <a:bodyPr/>
                    <a:lstStyle/>
                    <a:p>
                      <a:pPr marL="0" marR="0">
                        <a:spcBef>
                          <a:spcPts val="0"/>
                        </a:spcBef>
                        <a:spcAft>
                          <a:spcPts val="0"/>
                        </a:spcAft>
                      </a:pPr>
                      <a:r>
                        <a:rPr lang="en-US" dirty="0">
                          <a:effectLst/>
                        </a:rPr>
                        <a:t>David McClard, Chad Wilbanks</a:t>
                      </a:r>
                    </a:p>
                  </a:txBody>
                  <a:tcPr anchor="ctr"/>
                </a:tc>
                <a:tc>
                  <a:txBody>
                    <a:bodyPr/>
                    <a:lstStyle/>
                    <a:p>
                      <a:r>
                        <a:rPr lang="en-US" dirty="0"/>
                        <a:t>SC</a:t>
                      </a:r>
                    </a:p>
                  </a:txBody>
                  <a:tcPr/>
                </a:tc>
                <a:extLst>
                  <a:ext uri="{0D108BD9-81ED-4DB2-BD59-A6C34878D82A}">
                    <a16:rowId xmlns:a16="http://schemas.microsoft.com/office/drawing/2014/main" val="11839954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Mark Wert, Jordan Garfinkle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a:t>
                      </a:r>
                    </a:p>
                  </a:txBody>
                  <a:tcPr/>
                </a:tc>
                <a:tc>
                  <a:txBody>
                    <a:bodyPr/>
                    <a:lstStyle/>
                    <a:p>
                      <a:r>
                        <a:rPr lang="en-US" dirty="0"/>
                        <a:t>Jill Dickey-Hull</a:t>
                      </a:r>
                    </a:p>
                  </a:txBody>
                  <a:tcPr/>
                </a:tc>
                <a:tc>
                  <a:txBody>
                    <a:bodyPr/>
                    <a:lstStyle/>
                    <a:p>
                      <a:r>
                        <a:rPr lang="en-US" dirty="0"/>
                        <a:t>TX</a:t>
                      </a:r>
                    </a:p>
                  </a:txBody>
                  <a:tcPr/>
                </a:tc>
                <a:extLst>
                  <a:ext uri="{0D108BD9-81ED-4DB2-BD59-A6C34878D82A}">
                    <a16:rowId xmlns:a16="http://schemas.microsoft.com/office/drawing/2014/main" val="2566079414"/>
                  </a:ext>
                </a:extLst>
              </a:tr>
              <a:tr h="370840">
                <a:tc>
                  <a:txBody>
                    <a:bodyPr/>
                    <a:lstStyle/>
                    <a:p>
                      <a:r>
                        <a:rPr lang="en-US" dirty="0"/>
                        <a:t>Dennis McGeen</a:t>
                      </a:r>
                    </a:p>
                  </a:txBody>
                  <a:tcPr/>
                </a:tc>
                <a:tc>
                  <a:txBody>
                    <a:bodyPr/>
                    <a:lstStyle/>
                    <a:p>
                      <a:r>
                        <a:rPr lang="en-US" dirty="0"/>
                        <a:t>MI</a:t>
                      </a:r>
                    </a:p>
                  </a:txBody>
                  <a:tcPr/>
                </a:tc>
                <a:tc>
                  <a:txBody>
                    <a:bodyPr/>
                    <a:lstStyle/>
                    <a:p>
                      <a:r>
                        <a:rPr lang="en-US" dirty="0"/>
                        <a:t>Sue Hines</a:t>
                      </a:r>
                    </a:p>
                  </a:txBody>
                  <a:tcPr/>
                </a:tc>
                <a:tc>
                  <a:txBody>
                    <a:bodyPr/>
                    <a:lstStyle/>
                    <a:p>
                      <a:r>
                        <a:rPr lang="en-US" dirty="0"/>
                        <a:t>VA</a:t>
                      </a:r>
                    </a:p>
                  </a:txBody>
                  <a:tcPr/>
                </a:tc>
                <a:extLst>
                  <a:ext uri="{0D108BD9-81ED-4DB2-BD59-A6C34878D82A}">
                    <a16:rowId xmlns:a16="http://schemas.microsoft.com/office/drawing/2014/main" val="1618525735"/>
                  </a:ext>
                </a:extLst>
              </a:tr>
              <a:tr h="370840">
                <a:tc>
                  <a:txBody>
                    <a:bodyPr/>
                    <a:lstStyle/>
                    <a:p>
                      <a:pPr marL="0" marR="0">
                        <a:spcBef>
                          <a:spcPts val="0"/>
                        </a:spcBef>
                        <a:spcAft>
                          <a:spcPts val="0"/>
                        </a:spcAft>
                      </a:pPr>
                      <a:r>
                        <a:rPr lang="en-US" dirty="0">
                          <a:effectLst/>
                        </a:rPr>
                        <a:t>Chun Yi Wu, Azra Kovacevic</a:t>
                      </a:r>
                    </a:p>
                  </a:txBody>
                  <a:tcPr anchor="ctr"/>
                </a:tc>
                <a:tc>
                  <a:txBody>
                    <a:bodyPr/>
                    <a:lstStyle/>
                    <a:p>
                      <a:r>
                        <a:rPr lang="en-US" dirty="0"/>
                        <a:t>MN</a:t>
                      </a:r>
                    </a:p>
                  </a:txBody>
                  <a:tcPr/>
                </a:tc>
                <a:tc>
                  <a:txBody>
                    <a:bodyPr/>
                    <a:lstStyle/>
                    <a:p>
                      <a:r>
                        <a:rPr lang="en-US" dirty="0"/>
                        <a:t>Ben Way</a:t>
                      </a:r>
                    </a:p>
                  </a:txBody>
                  <a:tcPr/>
                </a:tc>
                <a:tc>
                  <a:txBody>
                    <a:bodyPr/>
                    <a:lstStyle/>
                    <a:p>
                      <a:r>
                        <a:rPr lang="en-US" dirty="0"/>
                        <a:t>WY</a:t>
                      </a:r>
                    </a:p>
                  </a:txBody>
                  <a:tcPr/>
                </a:tc>
                <a:extLst>
                  <a:ext uri="{0D108BD9-81ED-4DB2-BD59-A6C34878D82A}">
                    <a16:rowId xmlns:a16="http://schemas.microsoft.com/office/drawing/2014/main" val="1754180065"/>
                  </a:ext>
                </a:extLst>
              </a:tr>
              <a:tr h="370840">
                <a:tc>
                  <a:txBody>
                    <a:bodyPr/>
                    <a:lstStyle/>
                    <a:p>
                      <a:pPr marL="0" marR="0">
                        <a:spcBef>
                          <a:spcPts val="0"/>
                        </a:spcBef>
                        <a:spcAft>
                          <a:spcPts val="0"/>
                        </a:spcAft>
                      </a:pPr>
                      <a:r>
                        <a:rPr lang="en-US" dirty="0">
                          <a:effectLst/>
                        </a:rPr>
                        <a:t>Elliot Bickerstaff, Deborah Boleware, Matt Carpenter</a:t>
                      </a:r>
                    </a:p>
                  </a:txBody>
                  <a:tcPr anchor="ctr"/>
                </a:tc>
                <a:tc>
                  <a:txBody>
                    <a:bodyPr/>
                    <a:lstStyle/>
                    <a:p>
                      <a:pPr marL="0" marR="0">
                        <a:spcBef>
                          <a:spcPts val="0"/>
                        </a:spcBef>
                        <a:spcAft>
                          <a:spcPts val="0"/>
                        </a:spcAft>
                      </a:pPr>
                      <a:r>
                        <a:rPr lang="en-US" dirty="0">
                          <a:effectLst/>
                        </a:rPr>
                        <a:t>MS</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83964107"/>
                  </a:ext>
                </a:extLst>
              </a:tr>
            </a:tbl>
          </a:graphicData>
        </a:graphic>
      </p:graphicFrame>
      <p:sp>
        <p:nvSpPr>
          <p:cNvPr id="5" name="Slide Number Placeholder 4">
            <a:extLst>
              <a:ext uri="{FF2B5EF4-FFF2-40B4-BE49-F238E27FC236}">
                <a16:creationId xmlns:a16="http://schemas.microsoft.com/office/drawing/2014/main" id="{83F6C083-362A-457F-BEE8-280BFEADA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9C051E-907C-4FC2-87AE-F041BDFD196A}"/>
              </a:ext>
            </a:extLst>
          </p:cNvPr>
          <p:cNvSpPr txBox="1"/>
          <p:nvPr/>
        </p:nvSpPr>
        <p:spPr>
          <a:xfrm>
            <a:off x="838200" y="6136640"/>
            <a:ext cx="5156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July, 2018</a:t>
            </a:r>
          </a:p>
        </p:txBody>
      </p:sp>
      <p:pic>
        <p:nvPicPr>
          <p:cNvPr id="6" name="Picture 5">
            <a:extLst>
              <a:ext uri="{FF2B5EF4-FFF2-40B4-BE49-F238E27FC236}">
                <a16:creationId xmlns:a16="http://schemas.microsoft.com/office/drawing/2014/main" id="{C119843F-35DB-4DE7-A4A0-BD55D6D0A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823708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3636-0891-42B9-BA9C-B60A507BEC57}"/>
              </a:ext>
            </a:extLst>
          </p:cNvPr>
          <p:cNvSpPr>
            <a:spLocks noGrp="1"/>
          </p:cNvSpPr>
          <p:nvPr>
            <p:ph type="title"/>
          </p:nvPr>
        </p:nvSpPr>
        <p:spPr/>
        <p:txBody>
          <a:bodyPr/>
          <a:lstStyle/>
          <a:p>
            <a:r>
              <a:rPr lang="en-US" dirty="0"/>
              <a:t>MVP Criteria from the PDT</a:t>
            </a:r>
          </a:p>
        </p:txBody>
      </p:sp>
      <p:sp>
        <p:nvSpPr>
          <p:cNvPr id="3" name="Content Placeholder 2">
            <a:extLst>
              <a:ext uri="{FF2B5EF4-FFF2-40B4-BE49-F238E27FC236}">
                <a16:creationId xmlns:a16="http://schemas.microsoft.com/office/drawing/2014/main" id="{59F5C5E3-2EAD-4F26-9811-D7A93BAE16FC}"/>
              </a:ext>
            </a:extLst>
          </p:cNvPr>
          <p:cNvSpPr>
            <a:spLocks noGrp="1"/>
          </p:cNvSpPr>
          <p:nvPr>
            <p:ph idx="1"/>
          </p:nvPr>
        </p:nvSpPr>
        <p:spPr/>
        <p:txBody>
          <a:bodyPr>
            <a:normAutofit/>
          </a:bodyPr>
          <a:lstStyle/>
          <a:p>
            <a:r>
              <a:rPr lang="en-US" b="1" dirty="0"/>
              <a:t>What is the MVP pilot?</a:t>
            </a:r>
            <a:r>
              <a:rPr lang="en-US" dirty="0"/>
              <a:t>  It is a “draft” Common Form reporting tool that has a minimum of functionality but works.  However, it is not available for public use yet.  It is in staging.  We will be building this within the next year August 2019.  We hope to enlist the help of one state that does not have their own electronic reporting system and a handful of facilities to create the pilot.</a:t>
            </a:r>
          </a:p>
          <a:p>
            <a:r>
              <a:rPr lang="en-US" b="1" dirty="0"/>
              <a:t>What is the MVP?</a:t>
            </a:r>
            <a:r>
              <a:rPr lang="en-US" dirty="0"/>
              <a:t>  The MVP is a minimum viable product, the first iteration of the CF that can address one workflow, per described in the table.  It is in production mode.  It can be used by a facility to report its emissions.  We would like to aim to have the MVP done in June 2020.  Its scope will still be limited to the one workflow and state, but multiple facilities may be able to use it, not just the four that were in the pilot.</a:t>
            </a:r>
          </a:p>
          <a:p>
            <a:endParaRPr lang="en-US" dirty="0"/>
          </a:p>
        </p:txBody>
      </p:sp>
      <p:sp>
        <p:nvSpPr>
          <p:cNvPr id="4" name="Slide Number Placeholder 3">
            <a:extLst>
              <a:ext uri="{FF2B5EF4-FFF2-40B4-BE49-F238E27FC236}">
                <a16:creationId xmlns:a16="http://schemas.microsoft.com/office/drawing/2014/main" id="{2E5B1497-0039-407C-B757-668B6F0FD7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D137805-9C8A-4F2D-811F-D7E16E1E2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248025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9EB88B-3760-4673-9D59-EBA592726B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85891F9-3F73-47F0-903E-3A8DC45143F6}"/>
              </a:ext>
            </a:extLst>
          </p:cNvPr>
          <p:cNvPicPr>
            <a:picLocks noChangeAspect="1"/>
          </p:cNvPicPr>
          <p:nvPr/>
        </p:nvPicPr>
        <p:blipFill>
          <a:blip r:embed="rId2"/>
          <a:stretch>
            <a:fillRect/>
          </a:stretch>
        </p:blipFill>
        <p:spPr>
          <a:xfrm>
            <a:off x="1693845" y="363491"/>
            <a:ext cx="8804310" cy="6326060"/>
          </a:xfrm>
          <a:prstGeom prst="rect">
            <a:avLst/>
          </a:prstGeom>
        </p:spPr>
      </p:pic>
      <p:pic>
        <p:nvPicPr>
          <p:cNvPr id="5" name="Picture 4">
            <a:extLst>
              <a:ext uri="{FF2B5EF4-FFF2-40B4-BE49-F238E27FC236}">
                <a16:creationId xmlns:a16="http://schemas.microsoft.com/office/drawing/2014/main" id="{2CBC7C73-8ECA-4F48-8316-EB838E1E4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1926820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242CB4-65B3-43B4-84CD-E8744786D0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4A0573B-3220-4E32-9F46-3E7F95E3A2AC}"/>
              </a:ext>
            </a:extLst>
          </p:cNvPr>
          <p:cNvPicPr>
            <a:picLocks noChangeAspect="1"/>
          </p:cNvPicPr>
          <p:nvPr/>
        </p:nvPicPr>
        <p:blipFill>
          <a:blip r:embed="rId2"/>
          <a:stretch>
            <a:fillRect/>
          </a:stretch>
        </p:blipFill>
        <p:spPr>
          <a:xfrm>
            <a:off x="1705970" y="363756"/>
            <a:ext cx="8802602" cy="6146225"/>
          </a:xfrm>
          <a:prstGeom prst="rect">
            <a:avLst/>
          </a:prstGeom>
        </p:spPr>
      </p:pic>
      <p:pic>
        <p:nvPicPr>
          <p:cNvPr id="6" name="Picture 5">
            <a:extLst>
              <a:ext uri="{FF2B5EF4-FFF2-40B4-BE49-F238E27FC236}">
                <a16:creationId xmlns:a16="http://schemas.microsoft.com/office/drawing/2014/main" id="{9AEC4810-3147-4A77-AF1A-93D081039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111355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3A6C9-B2C7-415D-93D9-14568F099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9B37FB3-BD89-462B-A4E7-E9A1937CA8A0}"/>
              </a:ext>
            </a:extLst>
          </p:cNvPr>
          <p:cNvPicPr>
            <a:picLocks noChangeAspect="1"/>
          </p:cNvPicPr>
          <p:nvPr/>
        </p:nvPicPr>
        <p:blipFill>
          <a:blip r:embed="rId2"/>
          <a:stretch>
            <a:fillRect/>
          </a:stretch>
        </p:blipFill>
        <p:spPr>
          <a:xfrm>
            <a:off x="1722470" y="477672"/>
            <a:ext cx="8858293" cy="5977719"/>
          </a:xfrm>
          <a:prstGeom prst="rect">
            <a:avLst/>
          </a:prstGeom>
        </p:spPr>
      </p:pic>
      <p:pic>
        <p:nvPicPr>
          <p:cNvPr id="6" name="Picture 5">
            <a:extLst>
              <a:ext uri="{FF2B5EF4-FFF2-40B4-BE49-F238E27FC236}">
                <a16:creationId xmlns:a16="http://schemas.microsoft.com/office/drawing/2014/main" id="{E0D69702-3330-451D-880B-810BA47B2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2433249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EFEA-027A-4EBA-97C8-D757E71FF088}"/>
              </a:ext>
            </a:extLst>
          </p:cNvPr>
          <p:cNvSpPr>
            <a:spLocks noGrp="1"/>
          </p:cNvSpPr>
          <p:nvPr>
            <p:ph type="title"/>
          </p:nvPr>
        </p:nvSpPr>
        <p:spPr/>
        <p:txBody>
          <a:bodyPr/>
          <a:lstStyle/>
          <a:p>
            <a:r>
              <a:rPr lang="en-US" b="1" dirty="0"/>
              <a:t>Acronyms</a:t>
            </a:r>
          </a:p>
        </p:txBody>
      </p:sp>
      <p:sp>
        <p:nvSpPr>
          <p:cNvPr id="3" name="Content Placeholder 2">
            <a:extLst>
              <a:ext uri="{FF2B5EF4-FFF2-40B4-BE49-F238E27FC236}">
                <a16:creationId xmlns:a16="http://schemas.microsoft.com/office/drawing/2014/main" id="{1FB4E33C-1987-499B-A1F4-39B103ECD1BB}"/>
              </a:ext>
            </a:extLst>
          </p:cNvPr>
          <p:cNvSpPr>
            <a:spLocks noGrp="1"/>
          </p:cNvSpPr>
          <p:nvPr>
            <p:ph sz="half" idx="1"/>
          </p:nvPr>
        </p:nvSpPr>
        <p:spPr/>
        <p:txBody>
          <a:bodyPr>
            <a:normAutofit fontScale="85000" lnSpcReduction="20000"/>
          </a:bodyPr>
          <a:lstStyle/>
          <a:p>
            <a:pPr marL="0" indent="0">
              <a:buNone/>
            </a:pPr>
            <a:r>
              <a:rPr lang="en-US" dirty="0"/>
              <a:t>CAER- Combined Air Emissions Reporting </a:t>
            </a:r>
          </a:p>
          <a:p>
            <a:pPr marL="0" indent="0">
              <a:buNone/>
            </a:pPr>
            <a:r>
              <a:rPr lang="en-US" dirty="0"/>
              <a:t>CDX – Central Data Exchange</a:t>
            </a:r>
          </a:p>
          <a:p>
            <a:pPr marL="0" indent="0">
              <a:buNone/>
            </a:pPr>
            <a:r>
              <a:rPr lang="en-US" dirty="0"/>
              <a:t>CEDRI – Compliance and Emissions Data Reporting Interface that supports stack test reporting</a:t>
            </a:r>
          </a:p>
          <a:p>
            <a:pPr marL="0" indent="0">
              <a:buNone/>
            </a:pPr>
            <a:r>
              <a:rPr lang="en-US" dirty="0"/>
              <a:t>CFS – Common Form System</a:t>
            </a:r>
          </a:p>
          <a:p>
            <a:pPr marL="0" indent="0">
              <a:buNone/>
            </a:pPr>
            <a:r>
              <a:rPr lang="en-US" dirty="0"/>
              <a:t>EF Compendium – State specific emission factors compendium that are not part of </a:t>
            </a:r>
            <a:r>
              <a:rPr lang="en-US" dirty="0" err="1"/>
              <a:t>WebFIRE</a:t>
            </a:r>
            <a:r>
              <a:rPr lang="en-US" dirty="0"/>
              <a:t> or AP-42</a:t>
            </a:r>
          </a:p>
          <a:p>
            <a:pPr marL="0" indent="0">
              <a:buNone/>
            </a:pPr>
            <a:r>
              <a:rPr lang="en-US" dirty="0"/>
              <a:t>EGGR-T – Electronic Greenhouse Gas Reporting Tool that supports GHG emissions data reporting</a:t>
            </a:r>
          </a:p>
          <a:p>
            <a:pPr marL="0" indent="0">
              <a:buNone/>
            </a:pPr>
            <a:r>
              <a:rPr lang="en-US" dirty="0"/>
              <a:t>EIS – Emissions Inventory System that supports data collection of NEI data</a:t>
            </a:r>
          </a:p>
          <a:p>
            <a:pPr marL="0" indent="0">
              <a:buNone/>
            </a:pPr>
            <a:r>
              <a:rPr lang="en-US" dirty="0"/>
              <a:t>ERT – Electronic Reporting Tool that supports stack testing reporting</a:t>
            </a:r>
          </a:p>
        </p:txBody>
      </p:sp>
      <p:sp>
        <p:nvSpPr>
          <p:cNvPr id="6" name="Content Placeholder 5">
            <a:extLst>
              <a:ext uri="{FF2B5EF4-FFF2-40B4-BE49-F238E27FC236}">
                <a16:creationId xmlns:a16="http://schemas.microsoft.com/office/drawing/2014/main" id="{3792756B-6450-4A6B-AF75-665EDF90437E}"/>
              </a:ext>
            </a:extLst>
          </p:cNvPr>
          <p:cNvSpPr>
            <a:spLocks noGrp="1"/>
          </p:cNvSpPr>
          <p:nvPr>
            <p:ph sz="half" idx="2"/>
          </p:nvPr>
        </p:nvSpPr>
        <p:spPr/>
        <p:txBody>
          <a:bodyPr>
            <a:normAutofit fontScale="85000" lnSpcReduction="20000"/>
          </a:bodyPr>
          <a:lstStyle/>
          <a:p>
            <a:pPr marL="0" indent="0">
              <a:buNone/>
            </a:pPr>
            <a:r>
              <a:rPr lang="en-US" dirty="0"/>
              <a:t>FRS – Facility Registry Service</a:t>
            </a:r>
          </a:p>
          <a:p>
            <a:pPr marL="0" indent="0">
              <a:buNone/>
            </a:pPr>
            <a:r>
              <a:rPr lang="en-US" dirty="0"/>
              <a:t>GHGRP – Greenhouse Gas Reporting Program</a:t>
            </a:r>
          </a:p>
          <a:p>
            <a:pPr marL="0" indent="0">
              <a:buNone/>
            </a:pPr>
            <a:r>
              <a:rPr lang="en-US" dirty="0"/>
              <a:t>MVP – Minimum Viable Product</a:t>
            </a:r>
          </a:p>
          <a:p>
            <a:pPr marL="0" indent="0">
              <a:buNone/>
            </a:pPr>
            <a:r>
              <a:rPr lang="en-US" dirty="0"/>
              <a:t>NCC – National Computer Center at EPA</a:t>
            </a:r>
          </a:p>
          <a:p>
            <a:pPr marL="0" indent="0">
              <a:buNone/>
            </a:pPr>
            <a:r>
              <a:rPr lang="en-US" dirty="0"/>
              <a:t>NEI – National Emissions Inventory</a:t>
            </a:r>
          </a:p>
          <a:p>
            <a:pPr marL="0" indent="0">
              <a:buNone/>
            </a:pPr>
            <a:r>
              <a:rPr lang="en-US" dirty="0"/>
              <a:t>SLT – State, Local and Tribal authorities</a:t>
            </a:r>
          </a:p>
          <a:p>
            <a:pPr marL="0" indent="0">
              <a:buNone/>
            </a:pPr>
            <a:r>
              <a:rPr lang="en-US" dirty="0"/>
              <a:t>TRI – Toxics Release Inventory</a:t>
            </a:r>
          </a:p>
          <a:p>
            <a:pPr marL="0" indent="0">
              <a:buNone/>
            </a:pPr>
            <a:r>
              <a:rPr lang="en-US" dirty="0"/>
              <a:t>TRI-</a:t>
            </a:r>
            <a:r>
              <a:rPr lang="en-US" dirty="0" err="1"/>
              <a:t>MEWeb</a:t>
            </a:r>
            <a:r>
              <a:rPr lang="en-US" dirty="0"/>
              <a:t> – TRI emissions data collection system </a:t>
            </a:r>
          </a:p>
          <a:p>
            <a:pPr marL="0" indent="0">
              <a:buNone/>
            </a:pPr>
            <a:r>
              <a:rPr lang="en-US" dirty="0" err="1"/>
              <a:t>WebFIRE</a:t>
            </a:r>
            <a:r>
              <a:rPr lang="en-US" dirty="0"/>
              <a:t> – System that houses emission factors needed to estimate air emissions</a:t>
            </a:r>
          </a:p>
          <a:p>
            <a:endParaRPr lang="en-US" dirty="0"/>
          </a:p>
        </p:txBody>
      </p:sp>
      <p:sp>
        <p:nvSpPr>
          <p:cNvPr id="4" name="Slide Number Placeholder 3">
            <a:extLst>
              <a:ext uri="{FF2B5EF4-FFF2-40B4-BE49-F238E27FC236}">
                <a16:creationId xmlns:a16="http://schemas.microsoft.com/office/drawing/2014/main" id="{CFDCB7DC-B656-4382-BB4F-638C5F15D2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B741A-6855-4790-937D-C8AD6464B8B1}"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70D74C2-B967-4BBB-AE37-B126227F3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Tree>
    <p:extLst>
      <p:ext uri="{BB962C8B-B14F-4D97-AF65-F5344CB8AC3E}">
        <p14:creationId xmlns:p14="http://schemas.microsoft.com/office/powerpoint/2010/main" val="307035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37E1-5D5B-4279-A414-0B144583E93B}"/>
              </a:ext>
            </a:extLst>
          </p:cNvPr>
          <p:cNvSpPr>
            <a:spLocks noGrp="1"/>
          </p:cNvSpPr>
          <p:nvPr>
            <p:ph type="title"/>
          </p:nvPr>
        </p:nvSpPr>
        <p:spPr>
          <a:xfrm>
            <a:off x="545736" y="359174"/>
            <a:ext cx="10818949" cy="932597"/>
          </a:xfrm>
        </p:spPr>
        <p:txBody>
          <a:bodyPr/>
          <a:lstStyle/>
          <a:p>
            <a:r>
              <a:rPr lang="en-US" dirty="0"/>
              <a:t>Why Integrated Facility Information Matters</a:t>
            </a:r>
          </a:p>
        </p:txBody>
      </p:sp>
      <p:sp>
        <p:nvSpPr>
          <p:cNvPr id="3" name="Content Placeholder 2">
            <a:extLst>
              <a:ext uri="{FF2B5EF4-FFF2-40B4-BE49-F238E27FC236}">
                <a16:creationId xmlns:a16="http://schemas.microsoft.com/office/drawing/2014/main" id="{366B0A34-EB57-403D-B2C2-07C73F74F2E0}"/>
              </a:ext>
            </a:extLst>
          </p:cNvPr>
          <p:cNvSpPr>
            <a:spLocks noGrp="1"/>
          </p:cNvSpPr>
          <p:nvPr>
            <p:ph idx="1"/>
          </p:nvPr>
        </p:nvSpPr>
        <p:spPr>
          <a:xfrm>
            <a:off x="386079" y="1524001"/>
            <a:ext cx="11557392" cy="5050971"/>
          </a:xfrm>
        </p:spPr>
        <p:txBody>
          <a:bodyPr>
            <a:normAutofit fontScale="92500"/>
          </a:bodyPr>
          <a:lstStyle/>
          <a:p>
            <a:pPr>
              <a:buFont typeface="Wingdings" panose="05000000000000000000" pitchFamily="2" charset="2"/>
              <a:buChar char="q"/>
            </a:pPr>
            <a:r>
              <a:rPr lang="en-US" sz="3200" dirty="0"/>
              <a:t>  Provides comprehensive facility data through coordinated facility ID</a:t>
            </a:r>
          </a:p>
          <a:p>
            <a:pPr>
              <a:buFont typeface="Wingdings" panose="05000000000000000000" pitchFamily="2" charset="2"/>
              <a:buChar char="q"/>
            </a:pPr>
            <a:r>
              <a:rPr lang="en-US" sz="3200" dirty="0"/>
              <a:t>  Facilitates cross-program coordination</a:t>
            </a:r>
          </a:p>
          <a:p>
            <a:pPr>
              <a:buFont typeface="Wingdings" panose="05000000000000000000" pitchFamily="2" charset="2"/>
              <a:buChar char="q"/>
            </a:pPr>
            <a:r>
              <a:rPr lang="en-US" sz="3200" dirty="0"/>
              <a:t>  Supports reduction of regulatory reporting burden</a:t>
            </a:r>
          </a:p>
          <a:p>
            <a:pPr>
              <a:buFont typeface="Wingdings" panose="05000000000000000000" pitchFamily="2" charset="2"/>
              <a:buChar char="q"/>
            </a:pPr>
            <a:r>
              <a:rPr lang="en-US" sz="3200" dirty="0"/>
              <a:t>  Enhances program management</a:t>
            </a:r>
          </a:p>
          <a:p>
            <a:pPr>
              <a:buFont typeface="Wingdings" panose="05000000000000000000" pitchFamily="2" charset="2"/>
              <a:buChar char="q"/>
            </a:pPr>
            <a:r>
              <a:rPr lang="en-US" sz="3200" dirty="0"/>
              <a:t>  Improves data quality </a:t>
            </a:r>
          </a:p>
          <a:p>
            <a:pPr>
              <a:buFont typeface="Wingdings" panose="05000000000000000000" pitchFamily="2" charset="2"/>
              <a:buChar char="q"/>
            </a:pPr>
            <a:r>
              <a:rPr lang="en-US" sz="3200" dirty="0"/>
              <a:t>  Reduces workload associated with data reconciliation</a:t>
            </a:r>
          </a:p>
          <a:p>
            <a:pPr>
              <a:buFont typeface="Wingdings" panose="05000000000000000000" pitchFamily="2" charset="2"/>
              <a:buChar char="q"/>
            </a:pPr>
            <a:r>
              <a:rPr lang="en-US" sz="3200" dirty="0"/>
              <a:t>  Decreases costs associated with synchronizing EPA/partner system data</a:t>
            </a:r>
          </a:p>
          <a:p>
            <a:pPr>
              <a:buFont typeface="Wingdings" panose="05000000000000000000" pitchFamily="2" charset="2"/>
              <a:buChar char="q"/>
            </a:pPr>
            <a:r>
              <a:rPr lang="en-US" sz="3200" dirty="0"/>
              <a:t>  Reduces response time to public information requests</a:t>
            </a:r>
          </a:p>
        </p:txBody>
      </p:sp>
      <p:sp>
        <p:nvSpPr>
          <p:cNvPr id="5" name="TextBox 4">
            <a:extLst>
              <a:ext uri="{FF2B5EF4-FFF2-40B4-BE49-F238E27FC236}">
                <a16:creationId xmlns:a16="http://schemas.microsoft.com/office/drawing/2014/main" id="{9C409C2A-7BA3-43EA-884C-A7866C15A258}"/>
              </a:ext>
            </a:extLst>
          </p:cNvPr>
          <p:cNvSpPr txBox="1"/>
          <p:nvPr/>
        </p:nvSpPr>
        <p:spPr>
          <a:xfrm>
            <a:off x="11155680" y="6246421"/>
            <a:ext cx="684019"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22031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1C8E-8717-406D-B286-DFE1D138CF69}"/>
              </a:ext>
            </a:extLst>
          </p:cNvPr>
          <p:cNvSpPr>
            <a:spLocks noGrp="1"/>
          </p:cNvSpPr>
          <p:nvPr>
            <p:ph type="title"/>
          </p:nvPr>
        </p:nvSpPr>
        <p:spPr>
          <a:xfrm>
            <a:off x="324104" y="258433"/>
            <a:ext cx="10704576" cy="1450757"/>
          </a:xfrm>
        </p:spPr>
        <p:txBody>
          <a:bodyPr/>
          <a:lstStyle/>
          <a:p>
            <a:r>
              <a:rPr lang="en-US" dirty="0"/>
              <a:t>Developing a Common Understanding of Facility Information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96" y="0"/>
            <a:ext cx="2014568" cy="745724"/>
          </a:xfrm>
          <a:prstGeom prst="rect">
            <a:avLst/>
          </a:prstGeom>
        </p:spPr>
      </p:pic>
      <p:sp>
        <p:nvSpPr>
          <p:cNvPr id="8" name="TextBox 7">
            <a:extLst>
              <a:ext uri="{FF2B5EF4-FFF2-40B4-BE49-F238E27FC236}">
                <a16:creationId xmlns:a16="http://schemas.microsoft.com/office/drawing/2014/main" id="{D42FEA71-C6C7-4F46-870D-63BCAF556583}"/>
              </a:ext>
            </a:extLst>
          </p:cNvPr>
          <p:cNvSpPr txBox="1"/>
          <p:nvPr/>
        </p:nvSpPr>
        <p:spPr>
          <a:xfrm>
            <a:off x="11155680" y="6246421"/>
            <a:ext cx="684019" cy="369332"/>
          </a:xfrm>
          <a:prstGeom prst="rect">
            <a:avLst/>
          </a:prstGeom>
          <a:noFill/>
        </p:spPr>
        <p:txBody>
          <a:bodyPr wrap="square" rtlCol="0">
            <a:spAutoFit/>
          </a:bodyPr>
          <a:lstStyle/>
          <a:p>
            <a:r>
              <a:rPr lang="en-US" dirty="0"/>
              <a:t>7</a:t>
            </a:r>
          </a:p>
        </p:txBody>
      </p:sp>
      <p:pic>
        <p:nvPicPr>
          <p:cNvPr id="9" name="Picture 8">
            <a:extLst>
              <a:ext uri="{FF2B5EF4-FFF2-40B4-BE49-F238E27FC236}">
                <a16:creationId xmlns:a16="http://schemas.microsoft.com/office/drawing/2014/main" id="{9B0B3D1C-8C46-4E3C-A1BD-69D70B852F07}"/>
              </a:ext>
            </a:extLst>
          </p:cNvPr>
          <p:cNvPicPr>
            <a:picLocks noChangeAspect="1"/>
          </p:cNvPicPr>
          <p:nvPr/>
        </p:nvPicPr>
        <p:blipFill>
          <a:blip r:embed="rId4"/>
          <a:stretch>
            <a:fillRect/>
          </a:stretch>
        </p:blipFill>
        <p:spPr>
          <a:xfrm>
            <a:off x="1145184" y="1709190"/>
            <a:ext cx="3850963" cy="5029985"/>
          </a:xfrm>
          <a:prstGeom prst="rect">
            <a:avLst/>
          </a:prstGeom>
        </p:spPr>
      </p:pic>
      <p:pic>
        <p:nvPicPr>
          <p:cNvPr id="10" name="picture">
            <a:extLst>
              <a:ext uri="{FF2B5EF4-FFF2-40B4-BE49-F238E27FC236}">
                <a16:creationId xmlns:a16="http://schemas.microsoft.com/office/drawing/2014/main" id="{20A118E1-8F83-4713-87FB-B592DABFAEB9}"/>
              </a:ext>
            </a:extLst>
          </p:cNvPr>
          <p:cNvPicPr/>
          <p:nvPr/>
        </p:nvPicPr>
        <p:blipFill>
          <a:blip r:embed="rId5">
            <a:extLst>
              <a:ext uri="{28A0092B-C50C-407E-A947-70E740481C1C}">
                <a14:useLocalDpi xmlns:a14="http://schemas.microsoft.com/office/drawing/2010/main" val="0"/>
              </a:ext>
            </a:extLst>
          </a:blip>
          <a:stretch>
            <a:fillRect/>
          </a:stretch>
        </p:blipFill>
        <p:spPr>
          <a:xfrm>
            <a:off x="6116518" y="1465943"/>
            <a:ext cx="4711139" cy="4852707"/>
          </a:xfrm>
          <a:prstGeom prst="rect">
            <a:avLst/>
          </a:prstGeom>
        </p:spPr>
      </p:pic>
      <p:sp>
        <p:nvSpPr>
          <p:cNvPr id="11" name="TextBox 10">
            <a:extLst>
              <a:ext uri="{FF2B5EF4-FFF2-40B4-BE49-F238E27FC236}">
                <a16:creationId xmlns:a16="http://schemas.microsoft.com/office/drawing/2014/main" id="{DBA80DD9-9527-4596-81BA-16F17BE8F022}"/>
              </a:ext>
            </a:extLst>
          </p:cNvPr>
          <p:cNvSpPr txBox="1"/>
          <p:nvPr/>
        </p:nvSpPr>
        <p:spPr>
          <a:xfrm>
            <a:off x="6971707" y="6344893"/>
            <a:ext cx="3454400" cy="297454"/>
          </a:xfrm>
          <a:prstGeom prst="rect">
            <a:avLst/>
          </a:prstGeom>
          <a:noFill/>
        </p:spPr>
        <p:txBody>
          <a:bodyPr wrap="square" rtlCol="0">
            <a:spAutoFit/>
          </a:bodyPr>
          <a:lstStyle/>
          <a:p>
            <a:r>
              <a:rPr lang="en-US" sz="1333" dirty="0"/>
              <a:t>From Phase 1 Discovery and Analysis </a:t>
            </a:r>
          </a:p>
        </p:txBody>
      </p:sp>
    </p:spTree>
    <p:extLst>
      <p:ext uri="{BB962C8B-B14F-4D97-AF65-F5344CB8AC3E}">
        <p14:creationId xmlns:p14="http://schemas.microsoft.com/office/powerpoint/2010/main" val="105694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787C-9EEE-47B7-BCFF-B060839A4846}"/>
              </a:ext>
            </a:extLst>
          </p:cNvPr>
          <p:cNvSpPr>
            <a:spLocks noGrp="1"/>
          </p:cNvSpPr>
          <p:nvPr>
            <p:ph type="title"/>
          </p:nvPr>
        </p:nvSpPr>
        <p:spPr>
          <a:xfrm>
            <a:off x="531223" y="315631"/>
            <a:ext cx="10058400" cy="845511"/>
          </a:xfrm>
        </p:spPr>
        <p:txBody>
          <a:bodyPr>
            <a:normAutofit/>
          </a:bodyPr>
          <a:lstStyle/>
          <a:p>
            <a:r>
              <a:rPr lang="en-US" dirty="0"/>
              <a:t>Starting With What We Have</a:t>
            </a:r>
          </a:p>
        </p:txBody>
      </p:sp>
      <p:sp>
        <p:nvSpPr>
          <p:cNvPr id="3" name="Content Placeholder 2">
            <a:extLst>
              <a:ext uri="{FF2B5EF4-FFF2-40B4-BE49-F238E27FC236}">
                <a16:creationId xmlns:a16="http://schemas.microsoft.com/office/drawing/2014/main" id="{B3F75577-2FD1-471B-A399-3ACE7E88C7BD}"/>
              </a:ext>
            </a:extLst>
          </p:cNvPr>
          <p:cNvSpPr>
            <a:spLocks noGrp="1"/>
          </p:cNvSpPr>
          <p:nvPr>
            <p:ph idx="1"/>
          </p:nvPr>
        </p:nvSpPr>
        <p:spPr>
          <a:xfrm>
            <a:off x="531223" y="1410304"/>
            <a:ext cx="11399520" cy="5077582"/>
          </a:xfrm>
        </p:spPr>
        <p:txBody>
          <a:bodyPr>
            <a:normAutofit/>
          </a:bodyPr>
          <a:lstStyle/>
          <a:p>
            <a:pPr>
              <a:buFont typeface="Wingdings" panose="05000000000000000000" pitchFamily="2" charset="2"/>
              <a:buChar char="q"/>
            </a:pPr>
            <a:r>
              <a:rPr lang="en-US" sz="3200" dirty="0">
                <a:solidFill>
                  <a:schemeClr val="tx1"/>
                </a:solidFill>
              </a:rPr>
              <a:t>  E</a:t>
            </a:r>
            <a:r>
              <a:rPr lang="en-US" sz="3200" dirty="0"/>
              <a:t>xpanded version of EPA’s Facility Registry Service (FRS) data model which contains information from over 4 million facilities of environmental </a:t>
            </a:r>
            <a:r>
              <a:rPr lang="en-US" sz="3200" dirty="0" smtClean="0"/>
              <a:t>interest.</a:t>
            </a:r>
            <a:endParaRPr lang="en-US" sz="3200" dirty="0"/>
          </a:p>
          <a:p>
            <a:pPr>
              <a:buFont typeface="Wingdings" panose="05000000000000000000" pitchFamily="2" charset="2"/>
              <a:buChar char="q"/>
            </a:pPr>
            <a:r>
              <a:rPr lang="en-US" sz="3200" dirty="0"/>
              <a:t>  States, Tribes and Local (SLT) governments’ facility data in:</a:t>
            </a:r>
          </a:p>
          <a:p>
            <a:pPr lvl="1">
              <a:buFont typeface="Wingdings" panose="05000000000000000000" pitchFamily="2" charset="2"/>
              <a:buChar char="§"/>
            </a:pPr>
            <a:r>
              <a:rPr lang="en-US" sz="3000" dirty="0"/>
              <a:t> Master Data Management systems (MDM)</a:t>
            </a:r>
          </a:p>
          <a:p>
            <a:pPr lvl="1">
              <a:buFont typeface="Wingdings" panose="05000000000000000000" pitchFamily="2" charset="2"/>
              <a:buChar char="§"/>
            </a:pPr>
            <a:r>
              <a:rPr lang="en-US" sz="3000" dirty="0"/>
              <a:t> Separate program systems</a:t>
            </a:r>
          </a:p>
          <a:p>
            <a:pPr lvl="1">
              <a:buFont typeface="Wingdings" panose="05000000000000000000" pitchFamily="2" charset="2"/>
              <a:buChar char="§"/>
            </a:pPr>
            <a:r>
              <a:rPr lang="en-US" sz="3000" dirty="0"/>
              <a:t> Some modern, some antiquated systems</a:t>
            </a:r>
          </a:p>
          <a:p>
            <a:pPr lvl="1">
              <a:buFont typeface="Wingdings" panose="05000000000000000000" pitchFamily="2" charset="2"/>
              <a:buChar char="§"/>
            </a:pPr>
            <a:r>
              <a:rPr lang="en-US" sz="3000" dirty="0"/>
              <a:t> Varying degrees of cross-program integration</a:t>
            </a:r>
          </a:p>
          <a:p>
            <a:pPr>
              <a:buFont typeface="Wingdings" panose="05000000000000000000" pitchFamily="2" charset="2"/>
              <a:buChar char="q"/>
            </a:pPr>
            <a:r>
              <a:rPr lang="en-US" sz="3200" dirty="0"/>
              <a:t>  Begin integrating/synchronizing FRS and SLT facility </a:t>
            </a:r>
            <a:r>
              <a:rPr lang="en-US" sz="3200" dirty="0" smtClean="0"/>
              <a:t>data.</a:t>
            </a:r>
            <a:endParaRPr lang="en-US" sz="3200" dirty="0"/>
          </a:p>
        </p:txBody>
      </p:sp>
      <p:sp>
        <p:nvSpPr>
          <p:cNvPr id="4" name="TextBox 3">
            <a:extLst>
              <a:ext uri="{FF2B5EF4-FFF2-40B4-BE49-F238E27FC236}">
                <a16:creationId xmlns:a16="http://schemas.microsoft.com/office/drawing/2014/main" id="{991ABF06-EE2F-411D-A2E5-C90983075392}"/>
              </a:ext>
            </a:extLst>
          </p:cNvPr>
          <p:cNvSpPr txBox="1"/>
          <p:nvPr/>
        </p:nvSpPr>
        <p:spPr>
          <a:xfrm>
            <a:off x="11155680" y="6246421"/>
            <a:ext cx="684019"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85673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192522"/>
            <a:ext cx="12351656" cy="1301174"/>
          </a:xfrm>
        </p:spPr>
        <p:txBody>
          <a:bodyPr>
            <a:noAutofit/>
          </a:bodyPr>
          <a:lstStyle/>
          <a:p>
            <a:r>
              <a:rPr lang="en-US" dirty="0"/>
              <a:t>Expanded EPA FRS Data Model Reflects</a:t>
            </a:r>
            <a:br>
              <a:rPr lang="en-US" dirty="0"/>
            </a:br>
            <a:r>
              <a:rPr lang="en-US" dirty="0"/>
              <a:t>Programs’ Reporting Requirements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33" y="1652414"/>
            <a:ext cx="6501239" cy="481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010649" y="3263199"/>
            <a:ext cx="2824454" cy="2677656"/>
          </a:xfrm>
          <a:prstGeom prst="rect">
            <a:avLst/>
          </a:prstGeom>
          <a:noFill/>
        </p:spPr>
        <p:txBody>
          <a:bodyPr wrap="square" rtlCol="0">
            <a:spAutoFit/>
          </a:bodyPr>
          <a:lstStyle/>
          <a:p>
            <a:r>
              <a:rPr lang="en-US" sz="2400" dirty="0">
                <a:solidFill>
                  <a:schemeClr val="accent1"/>
                </a:solidFill>
              </a:rPr>
              <a:t>Expanded Model:</a:t>
            </a:r>
          </a:p>
          <a:p>
            <a:r>
              <a:rPr lang="en-US" sz="2400" dirty="0"/>
              <a:t>More </a:t>
            </a:r>
            <a:r>
              <a:rPr lang="en-US" sz="2400" i="1" dirty="0"/>
              <a:t>detailed view </a:t>
            </a:r>
            <a:r>
              <a:rPr lang="en-US" sz="2400" dirty="0"/>
              <a:t>of facilities, including sub-components and </a:t>
            </a:r>
            <a:r>
              <a:rPr lang="en-US" sz="2400" i="1" dirty="0"/>
              <a:t>relationships between components</a:t>
            </a:r>
          </a:p>
        </p:txBody>
      </p:sp>
      <p:sp>
        <p:nvSpPr>
          <p:cNvPr id="3" name="TextBox 2"/>
          <p:cNvSpPr txBox="1"/>
          <p:nvPr/>
        </p:nvSpPr>
        <p:spPr>
          <a:xfrm>
            <a:off x="9010649" y="1144584"/>
            <a:ext cx="2136321" cy="1200329"/>
          </a:xfrm>
          <a:prstGeom prst="rect">
            <a:avLst/>
          </a:prstGeom>
          <a:noFill/>
        </p:spPr>
        <p:txBody>
          <a:bodyPr wrap="square" rtlCol="0">
            <a:spAutoFit/>
          </a:bodyPr>
          <a:lstStyle/>
          <a:p>
            <a:r>
              <a:rPr lang="en-US" sz="2400" dirty="0">
                <a:solidFill>
                  <a:schemeClr val="accent1"/>
                </a:solidFill>
              </a:rPr>
              <a:t>Old Model: </a:t>
            </a:r>
          </a:p>
          <a:p>
            <a:r>
              <a:rPr lang="en-US" sz="2400" dirty="0"/>
              <a:t>This is one facility</a:t>
            </a:r>
          </a:p>
        </p:txBody>
      </p:sp>
      <p:sp>
        <p:nvSpPr>
          <p:cNvPr id="11" name="Down Arrow 10"/>
          <p:cNvSpPr/>
          <p:nvPr/>
        </p:nvSpPr>
        <p:spPr>
          <a:xfrm rot="3130420">
            <a:off x="8481957" y="1838264"/>
            <a:ext cx="377092" cy="568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own Arrow 12"/>
          <p:cNvSpPr/>
          <p:nvPr/>
        </p:nvSpPr>
        <p:spPr>
          <a:xfrm rot="5400000">
            <a:off x="8537857" y="5189978"/>
            <a:ext cx="377092" cy="568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CFAFE80-544C-421E-9CFC-2206A7605FD0}"/>
              </a:ext>
            </a:extLst>
          </p:cNvPr>
          <p:cNvSpPr txBox="1"/>
          <p:nvPr/>
        </p:nvSpPr>
        <p:spPr>
          <a:xfrm>
            <a:off x="11155680" y="6246421"/>
            <a:ext cx="684019"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4085109009"/>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ct:contentTypeSchema xmlns:ct="http://schemas.microsoft.com/office/2006/metadata/contentType" xmlns:ma="http://schemas.microsoft.com/office/2006/metadata/properties/metaAttributes" ct:_="" ma:_="" ma:contentTypeName="Document" ma:contentTypeID="0x01010074FBB602A7D5F44ABA7C6D8F8AD37D50" ma:contentTypeVersion="22" ma:contentTypeDescription="Create a new document." ma:contentTypeScope="" ma:versionID="3fcca459f321936d733bcd06bb42d53d">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252d68ca-943d-46be-915c-eaec45dd38ca" targetNamespace="http://schemas.microsoft.com/office/2006/metadata/properties" ma:root="true" ma:fieldsID="7b28f063686eef4b709d91800c442939" ns1:_="" ns2:_="" ns3:_="" ns4:_="" ns5:_="">
    <xsd:import namespace="http://schemas.microsoft.com/sharepoint/v3"/>
    <xsd:import namespace="4ffa91fb-a0ff-4ac5-b2db-65c790d184a4"/>
    <xsd:import namespace="http://schemas.microsoft.com/sharepoint.v3"/>
    <xsd:import namespace="http://schemas.microsoft.com/sharepoint/v3/fields"/>
    <xsd:import namespace="252d68ca-943d-46be-915c-eaec45dd38ca"/>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738cf3bc-ac9e-4b41-84f3-67fb2dd2d565}" ma:internalName="TaxCatchAllLabel" ma:readOnly="true" ma:showField="CatchAllDataLabel" ma:web="87b93111-45fc-4200-b3fe-daede21e656b">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738cf3bc-ac9e-4b41-84f3-67fb2dd2d565}" ma:internalName="TaxCatchAll" ma:showField="CatchAllData" ma:web="87b93111-45fc-4200-b3fe-daede21e656b">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d68ca-943d-46be-915c-eaec45dd38ca"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2016-07-18T21:19:50+00:00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mso-contentType ?>
<SharedContentType xmlns="Microsoft.SharePoint.Taxonomy.ContentTypeSync" SourceId="29f62856-1543-49d4-a736-4569d363f533" ContentTypeId="0x0101" PreviousValue="false"/>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5F5ED6-F422-4425-8AB9-51CC5133AF0C}">
  <ds:schemaRefs>
    <ds:schemaRef ds:uri="ESRI.ArcGIS.Mapping.OfficeIntegration.PowerPointInfo"/>
  </ds:schemaRefs>
</ds:datastoreItem>
</file>

<file path=customXml/itemProps10.xml><?xml version="1.0" encoding="utf-8"?>
<ds:datastoreItem xmlns:ds="http://schemas.openxmlformats.org/officeDocument/2006/customXml" ds:itemID="{9B7F16DB-973A-4CEB-A6F5-7AA3DC7C81F3}">
  <ds:schemaRefs>
    <ds:schemaRef ds:uri="ESRI.ArcGIS.Mapping.OfficeIntegration.PowerPointInfo"/>
  </ds:schemaRefs>
</ds:datastoreItem>
</file>

<file path=customXml/itemProps11.xml><?xml version="1.0" encoding="utf-8"?>
<ds:datastoreItem xmlns:ds="http://schemas.openxmlformats.org/officeDocument/2006/customXml" ds:itemID="{1591F475-CA57-47B1-9307-F7E2B0725129}">
  <ds:schemaRefs>
    <ds:schemaRef ds:uri="ESRI.ArcGIS.Mapping.OfficeIntegration.PowerPointInfo"/>
  </ds:schemaRefs>
</ds:datastoreItem>
</file>

<file path=customXml/itemProps12.xml><?xml version="1.0" encoding="utf-8"?>
<ds:datastoreItem xmlns:ds="http://schemas.openxmlformats.org/officeDocument/2006/customXml" ds:itemID="{14A7195A-2A15-4D43-90C5-F9BCFAF7BD33}">
  <ds:schemaRefs>
    <ds:schemaRef ds:uri="ESRI.ArcGIS.Mapping.OfficeIntegration.PowerPointInfo"/>
  </ds:schemaRefs>
</ds:datastoreItem>
</file>

<file path=customXml/itemProps13.xml><?xml version="1.0" encoding="utf-8"?>
<ds:datastoreItem xmlns:ds="http://schemas.openxmlformats.org/officeDocument/2006/customXml" ds:itemID="{C540B2DD-877D-43AC-B5FA-1D3793B55133}">
  <ds:schemaRefs>
    <ds:schemaRef ds:uri="ESRI.ArcGIS.Mapping.OfficeIntegration.PowerPointInfo"/>
  </ds:schemaRefs>
</ds:datastoreItem>
</file>

<file path=customXml/itemProps14.xml><?xml version="1.0" encoding="utf-8"?>
<ds:datastoreItem xmlns:ds="http://schemas.openxmlformats.org/officeDocument/2006/customXml" ds:itemID="{4AD376F7-B020-4922-B6F6-9C5832D8F6F9}">
  <ds:schemaRefs>
    <ds:schemaRef ds:uri="ESRI.ArcGIS.Mapping.OfficeIntegration.PowerPointInfo"/>
  </ds:schemaRefs>
</ds:datastoreItem>
</file>

<file path=customXml/itemProps15.xml><?xml version="1.0" encoding="utf-8"?>
<ds:datastoreItem xmlns:ds="http://schemas.openxmlformats.org/officeDocument/2006/customXml" ds:itemID="{817C7470-D1FE-446E-A363-8014018439FA}">
  <ds:schemaRefs>
    <ds:schemaRef ds:uri="ESRI.ArcGIS.Mapping.OfficeIntegration.PowerPointInfo"/>
  </ds:schemaRefs>
</ds:datastoreItem>
</file>

<file path=customXml/itemProps16.xml><?xml version="1.0" encoding="utf-8"?>
<ds:datastoreItem xmlns:ds="http://schemas.openxmlformats.org/officeDocument/2006/customXml" ds:itemID="{7079E816-DA45-486B-8A0B-B3567C906B5D}">
  <ds:schemaRefs>
    <ds:schemaRef ds:uri="ESRI.ArcGIS.Mapping.OfficeIntegration.PowerPointInfo"/>
  </ds:schemaRefs>
</ds:datastoreItem>
</file>

<file path=customXml/itemProps17.xml><?xml version="1.0" encoding="utf-8"?>
<ds:datastoreItem xmlns:ds="http://schemas.openxmlformats.org/officeDocument/2006/customXml" ds:itemID="{29AE34D6-0377-40A5-9A80-879226A3D182}">
  <ds:schemaRefs>
    <ds:schemaRef ds:uri="ESRI.ArcGIS.Mapping.OfficeIntegration.PowerPointInfo"/>
  </ds:schemaRefs>
</ds:datastoreItem>
</file>

<file path=customXml/itemProps18.xml><?xml version="1.0" encoding="utf-8"?>
<ds:datastoreItem xmlns:ds="http://schemas.openxmlformats.org/officeDocument/2006/customXml" ds:itemID="{F7E934FC-AA86-4845-A049-4D849421FDE8}">
  <ds:schemaRefs>
    <ds:schemaRef ds:uri="ESRI.ArcGIS.Mapping.OfficeIntegration.PowerPointInfo"/>
  </ds:schemaRefs>
</ds:datastoreItem>
</file>

<file path=customXml/itemProps19.xml><?xml version="1.0" encoding="utf-8"?>
<ds:datastoreItem xmlns:ds="http://schemas.openxmlformats.org/officeDocument/2006/customXml" ds:itemID="{64F3D487-EF1C-4122-8370-03B34755EE5B}">
  <ds:schemaRefs>
    <ds:schemaRef ds:uri="ESRI.ArcGIS.Mapping.OfficeIntegration.PowerPointInfo"/>
  </ds:schemaRefs>
</ds:datastoreItem>
</file>

<file path=customXml/itemProps2.xml><?xml version="1.0" encoding="utf-8"?>
<ds:datastoreItem xmlns:ds="http://schemas.openxmlformats.org/officeDocument/2006/customXml" ds:itemID="{E6ADC453-FC1C-428E-8004-3730437F4046}">
  <ds:schemaRefs>
    <ds:schemaRef ds:uri="ESRI.ArcGIS.Mapping.OfficeIntegration.PowerPointInfo"/>
  </ds:schemaRefs>
</ds:datastoreItem>
</file>

<file path=customXml/itemProps20.xml><?xml version="1.0" encoding="utf-8"?>
<ds:datastoreItem xmlns:ds="http://schemas.openxmlformats.org/officeDocument/2006/customXml" ds:itemID="{5606CA4A-1FF7-4522-8F2B-B405C57EE46A}">
  <ds:schemaRefs>
    <ds:schemaRef ds:uri="ESRI.ArcGIS.Mapping.OfficeIntegration.PowerPointInfo"/>
  </ds:schemaRefs>
</ds:datastoreItem>
</file>

<file path=customXml/itemProps21.xml><?xml version="1.0" encoding="utf-8"?>
<ds:datastoreItem xmlns:ds="http://schemas.openxmlformats.org/officeDocument/2006/customXml" ds:itemID="{F6187EDC-88B1-486A-9292-D079FC39F38E}">
  <ds:schemaRefs>
    <ds:schemaRef ds:uri="ESRI.ArcGIS.Mapping.OfficeIntegration.PowerPointInfo"/>
  </ds:schemaRefs>
</ds:datastoreItem>
</file>

<file path=customXml/itemProps22.xml><?xml version="1.0" encoding="utf-8"?>
<ds:datastoreItem xmlns:ds="http://schemas.openxmlformats.org/officeDocument/2006/customXml" ds:itemID="{DC5CB9D2-D9E1-4DA5-8C18-391B2D50F4BB}">
  <ds:schemaRefs>
    <ds:schemaRef ds:uri="ESRI.ArcGIS.Mapping.OfficeIntegration.PowerPointInfo"/>
  </ds:schemaRefs>
</ds:datastoreItem>
</file>

<file path=customXml/itemProps23.xml><?xml version="1.0" encoding="utf-8"?>
<ds:datastoreItem xmlns:ds="http://schemas.openxmlformats.org/officeDocument/2006/customXml" ds:itemID="{21E60577-A738-4B71-931D-9569A9B174F3}">
  <ds:schemaRefs>
    <ds:schemaRef ds:uri="ESRI.ArcGIS.Mapping.OfficeIntegration.PowerPointInfo"/>
  </ds:schemaRefs>
</ds:datastoreItem>
</file>

<file path=customXml/itemProps24.xml><?xml version="1.0" encoding="utf-8"?>
<ds:datastoreItem xmlns:ds="http://schemas.openxmlformats.org/officeDocument/2006/customXml" ds:itemID="{9D595364-EE80-478A-AA43-44CFE1030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252d68ca-943d-46be-915c-eaec45dd3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5.xml><?xml version="1.0" encoding="utf-8"?>
<ds:datastoreItem xmlns:ds="http://schemas.openxmlformats.org/officeDocument/2006/customXml" ds:itemID="{BDC815C7-9A4A-400C-AD2D-34F7446E41A4}">
  <ds:schemaRefs>
    <ds:schemaRef ds:uri="ESRI.ArcGIS.Mapping.OfficeIntegration.PowerPointInfo"/>
  </ds:schemaRefs>
</ds:datastoreItem>
</file>

<file path=customXml/itemProps26.xml><?xml version="1.0" encoding="utf-8"?>
<ds:datastoreItem xmlns:ds="http://schemas.openxmlformats.org/officeDocument/2006/customXml" ds:itemID="{0A2A13DA-DED0-41A0-A5F6-1FB0469F198B}">
  <ds:schemaRefs>
    <ds:schemaRef ds:uri="ESRI.ArcGIS.Mapping.OfficeIntegration.PowerPointInfo"/>
  </ds:schemaRefs>
</ds:datastoreItem>
</file>

<file path=customXml/itemProps27.xml><?xml version="1.0" encoding="utf-8"?>
<ds:datastoreItem xmlns:ds="http://schemas.openxmlformats.org/officeDocument/2006/customXml" ds:itemID="{76F2C06B-7BE3-4261-BD86-FC733DDCB60D}">
  <ds:schemaRefs>
    <ds:schemaRef ds:uri="ESRI.ArcGIS.Mapping.OfficeIntegration.PowerPointInfo"/>
  </ds:schemaRefs>
</ds:datastoreItem>
</file>

<file path=customXml/itemProps28.xml><?xml version="1.0" encoding="utf-8"?>
<ds:datastoreItem xmlns:ds="http://schemas.openxmlformats.org/officeDocument/2006/customXml" ds:itemID="{99AD3E35-95F2-4E5B-BF6A-F72EC44A35E4}">
  <ds:schemaRefs>
    <ds:schemaRef ds:uri="ESRI.ArcGIS.Mapping.OfficeIntegration.PowerPointInfo"/>
  </ds:schemaRefs>
</ds:datastoreItem>
</file>

<file path=customXml/itemProps29.xml><?xml version="1.0" encoding="utf-8"?>
<ds:datastoreItem xmlns:ds="http://schemas.openxmlformats.org/officeDocument/2006/customXml" ds:itemID="{3EA53631-C17B-49DF-A3E8-345820D91E49}">
  <ds:schemaRefs>
    <ds:schemaRef ds:uri="ESRI.ArcGIS.Mapping.OfficeIntegration.PowerPointInfo"/>
  </ds:schemaRefs>
</ds:datastoreItem>
</file>

<file path=customXml/itemProps3.xml><?xml version="1.0" encoding="utf-8"?>
<ds:datastoreItem xmlns:ds="http://schemas.openxmlformats.org/officeDocument/2006/customXml" ds:itemID="{C612D5B7-A537-4BC8-ABD4-070BDA5BD36C}">
  <ds:schemaRefs>
    <ds:schemaRef ds:uri="ESRI.ArcGIS.Mapping.OfficeIntegration.PowerPointInfo"/>
  </ds:schemaRefs>
</ds:datastoreItem>
</file>

<file path=customXml/itemProps30.xml><?xml version="1.0" encoding="utf-8"?>
<ds:datastoreItem xmlns:ds="http://schemas.openxmlformats.org/officeDocument/2006/customXml" ds:itemID="{235580A5-F527-489E-A942-63B1C823AD79}">
  <ds:schemaRefs>
    <ds:schemaRef ds:uri="ESRI.ArcGIS.Mapping.OfficeIntegration.PowerPointInfo"/>
  </ds:schemaRefs>
</ds:datastoreItem>
</file>

<file path=customXml/itemProps31.xml><?xml version="1.0" encoding="utf-8"?>
<ds:datastoreItem xmlns:ds="http://schemas.openxmlformats.org/officeDocument/2006/customXml" ds:itemID="{FE9C2893-3A15-449D-965E-CD54D23646B3}">
  <ds:schemaRefs>
    <ds:schemaRef ds:uri="ESRI.ArcGIS.Mapping.OfficeIntegration.PowerPointInfo"/>
  </ds:schemaRefs>
</ds:datastoreItem>
</file>

<file path=customXml/itemProps32.xml><?xml version="1.0" encoding="utf-8"?>
<ds:datastoreItem xmlns:ds="http://schemas.openxmlformats.org/officeDocument/2006/customXml" ds:itemID="{1A4D2CA5-8E9A-4F2F-A0D4-10A39EDA863F}">
  <ds:schemaRefs>
    <ds:schemaRef ds:uri="ESRI.ArcGIS.Mapping.OfficeIntegration.PowerPointInfo"/>
  </ds:schemaRefs>
</ds:datastoreItem>
</file>

<file path=customXml/itemProps33.xml><?xml version="1.0" encoding="utf-8"?>
<ds:datastoreItem xmlns:ds="http://schemas.openxmlformats.org/officeDocument/2006/customXml" ds:itemID="{8B9B4840-BB37-49B9-82E4-2E812363233D}">
  <ds:schemaRefs>
    <ds:schemaRef ds:uri="ESRI.ArcGIS.Mapping.OfficeIntegration.PowerPointInfo"/>
  </ds:schemaRefs>
</ds:datastoreItem>
</file>

<file path=customXml/itemProps34.xml><?xml version="1.0" encoding="utf-8"?>
<ds:datastoreItem xmlns:ds="http://schemas.openxmlformats.org/officeDocument/2006/customXml" ds:itemID="{1811FF76-2B8E-4F17-BFB9-C9CA837B5BE3}">
  <ds:schemaRefs>
    <ds:schemaRef ds:uri="ESRI.ArcGIS.Mapping.OfficeIntegration.PowerPointInfo"/>
  </ds:schemaRefs>
</ds:datastoreItem>
</file>

<file path=customXml/itemProps35.xml><?xml version="1.0" encoding="utf-8"?>
<ds:datastoreItem xmlns:ds="http://schemas.openxmlformats.org/officeDocument/2006/customXml" ds:itemID="{DAFF770D-8B8B-46BC-AD29-F49A5CAAF83B}">
  <ds:schemaRefs>
    <ds:schemaRef ds:uri="ESRI.ArcGIS.Mapping.OfficeIntegration.PowerPointInfo"/>
  </ds:schemaRefs>
</ds:datastoreItem>
</file>

<file path=customXml/itemProps36.xml><?xml version="1.0" encoding="utf-8"?>
<ds:datastoreItem xmlns:ds="http://schemas.openxmlformats.org/officeDocument/2006/customXml" ds:itemID="{87130005-2E44-4E77-B447-DE21689977C2}">
  <ds:schemaRefs>
    <ds:schemaRef ds:uri="ESRI.ArcGIS.Mapping.OfficeIntegration.PowerPointInfo"/>
  </ds:schemaRefs>
</ds:datastoreItem>
</file>

<file path=customXml/itemProps37.xml><?xml version="1.0" encoding="utf-8"?>
<ds:datastoreItem xmlns:ds="http://schemas.openxmlformats.org/officeDocument/2006/customXml" ds:itemID="{66F01B63-E498-4B7F-AE17-685304E78A19}">
  <ds:schemaRefs>
    <ds:schemaRef ds:uri="ESRI.ArcGIS.Mapping.OfficeIntegration.PowerPointInfo"/>
  </ds:schemaRefs>
</ds:datastoreItem>
</file>

<file path=customXml/itemProps38.xml><?xml version="1.0" encoding="utf-8"?>
<ds:datastoreItem xmlns:ds="http://schemas.openxmlformats.org/officeDocument/2006/customXml" ds:itemID="{7F22CFC7-08E7-4C48-B1D3-3A6DB44DF1D0}">
  <ds:schemaRefs>
    <ds:schemaRef ds:uri="ESRI.ArcGIS.Mapping.OfficeIntegration.PowerPointInfo"/>
  </ds:schemaRefs>
</ds:datastoreItem>
</file>

<file path=customXml/itemProps39.xml><?xml version="1.0" encoding="utf-8"?>
<ds:datastoreItem xmlns:ds="http://schemas.openxmlformats.org/officeDocument/2006/customXml" ds:itemID="{88E6AA06-EB88-4BFF-AB4A-51190035696A}">
  <ds:schemaRefs>
    <ds:schemaRef ds:uri="http://schemas.microsoft.com/sharepoint/v3/contenttype/forms"/>
  </ds:schemaRefs>
</ds:datastoreItem>
</file>

<file path=customXml/itemProps4.xml><?xml version="1.0" encoding="utf-8"?>
<ds:datastoreItem xmlns:ds="http://schemas.openxmlformats.org/officeDocument/2006/customXml" ds:itemID="{4949311A-F708-4C7B-8CAE-B45ABAD42FEE}">
  <ds:schemaRefs>
    <ds:schemaRef ds:uri="ESRI.ArcGIS.Mapping.OfficeIntegration.PowerPointInfo"/>
  </ds:schemaRefs>
</ds:datastoreItem>
</file>

<file path=customXml/itemProps40.xml><?xml version="1.0" encoding="utf-8"?>
<ds:datastoreItem xmlns:ds="http://schemas.openxmlformats.org/officeDocument/2006/customXml" ds:itemID="{54ECF926-D078-427A-B6AD-C18EA0E6B442}">
  <ds:schemaRefs>
    <ds:schemaRef ds:uri="ESRI.ArcGIS.Mapping.OfficeIntegration.PowerPointInfo"/>
  </ds:schemaRefs>
</ds:datastoreItem>
</file>

<file path=customXml/itemProps41.xml><?xml version="1.0" encoding="utf-8"?>
<ds:datastoreItem xmlns:ds="http://schemas.openxmlformats.org/officeDocument/2006/customXml" ds:itemID="{945FA898-23DA-4ADB-A940-7BD4DBF27E6B}">
  <ds:schemaRefs>
    <ds:schemaRef ds:uri="252d68ca-943d-46be-915c-eaec45dd38ca"/>
    <ds:schemaRef ds:uri="http://schemas.microsoft.com/office/2006/documentManagement/types"/>
    <ds:schemaRef ds:uri="http://www.w3.org/XML/1998/namespace"/>
    <ds:schemaRef ds:uri="http://purl.org/dc/dcmitype/"/>
    <ds:schemaRef ds:uri="http://purl.org/dc/terms/"/>
    <ds:schemaRef ds:uri="http://schemas.microsoft.com/sharepoint.v3"/>
    <ds:schemaRef ds:uri="http://purl.org/dc/elements/1.1/"/>
    <ds:schemaRef ds:uri="http://schemas.openxmlformats.org/package/2006/metadata/core-properties"/>
    <ds:schemaRef ds:uri="http://schemas.microsoft.com/office/infopath/2007/PartnerControls"/>
    <ds:schemaRef ds:uri="http://schemas.microsoft.com/sharepoint/v3/fields"/>
    <ds:schemaRef ds:uri="4ffa91fb-a0ff-4ac5-b2db-65c790d184a4"/>
    <ds:schemaRef ds:uri="http://schemas.microsoft.com/sharepoint/v3"/>
    <ds:schemaRef ds:uri="http://schemas.microsoft.com/office/2006/metadata/properties"/>
  </ds:schemaRefs>
</ds:datastoreItem>
</file>

<file path=customXml/itemProps42.xml><?xml version="1.0" encoding="utf-8"?>
<ds:datastoreItem xmlns:ds="http://schemas.openxmlformats.org/officeDocument/2006/customXml" ds:itemID="{737496D8-CD57-4445-B8EC-8702AFF85ADE}">
  <ds:schemaRefs>
    <ds:schemaRef ds:uri="ESRI.ArcGIS.Mapping.OfficeIntegration.PowerPointInfo"/>
  </ds:schemaRefs>
</ds:datastoreItem>
</file>

<file path=customXml/itemProps43.xml><?xml version="1.0" encoding="utf-8"?>
<ds:datastoreItem xmlns:ds="http://schemas.openxmlformats.org/officeDocument/2006/customXml" ds:itemID="{6A8E33B0-A3B6-42C6-AEE4-B62EEC24DE6B}">
  <ds:schemaRefs>
    <ds:schemaRef ds:uri="ESRI.ArcGIS.Mapping.OfficeIntegration.PowerPointInfo"/>
  </ds:schemaRefs>
</ds:datastoreItem>
</file>

<file path=customXml/itemProps44.xml><?xml version="1.0" encoding="utf-8"?>
<ds:datastoreItem xmlns:ds="http://schemas.openxmlformats.org/officeDocument/2006/customXml" ds:itemID="{E1EB44F0-24B5-4955-823C-FA2DCC83332C}">
  <ds:schemaRefs>
    <ds:schemaRef ds:uri="ESRI.ArcGIS.Mapping.OfficeIntegration.PowerPointInfo"/>
  </ds:schemaRefs>
</ds:datastoreItem>
</file>

<file path=customXml/itemProps45.xml><?xml version="1.0" encoding="utf-8"?>
<ds:datastoreItem xmlns:ds="http://schemas.openxmlformats.org/officeDocument/2006/customXml" ds:itemID="{1949E558-C9A8-43B5-87D6-A056E077FF19}">
  <ds:schemaRefs>
    <ds:schemaRef ds:uri="ESRI.ArcGIS.Mapping.OfficeIntegration.PowerPointInfo"/>
  </ds:schemaRefs>
</ds:datastoreItem>
</file>

<file path=customXml/itemProps46.xml><?xml version="1.0" encoding="utf-8"?>
<ds:datastoreItem xmlns:ds="http://schemas.openxmlformats.org/officeDocument/2006/customXml" ds:itemID="{AD534FF7-CE1F-491F-9DD0-700CC751893E}">
  <ds:schemaRefs>
    <ds:schemaRef ds:uri="ESRI.ArcGIS.Mapping.OfficeIntegration.PowerPointInfo"/>
  </ds:schemaRefs>
</ds:datastoreItem>
</file>

<file path=customXml/itemProps47.xml><?xml version="1.0" encoding="utf-8"?>
<ds:datastoreItem xmlns:ds="http://schemas.openxmlformats.org/officeDocument/2006/customXml" ds:itemID="{B4436520-5EF6-4BA7-A81E-E8C542B9ADC8}">
  <ds:schemaRefs>
    <ds:schemaRef ds:uri="ESRI.ArcGIS.Mapping.OfficeIntegration.PowerPointInfo"/>
  </ds:schemaRefs>
</ds:datastoreItem>
</file>

<file path=customXml/itemProps48.xml><?xml version="1.0" encoding="utf-8"?>
<ds:datastoreItem xmlns:ds="http://schemas.openxmlformats.org/officeDocument/2006/customXml" ds:itemID="{4025D8D8-4668-440A-958C-78DDC1EA8E3F}">
  <ds:schemaRefs>
    <ds:schemaRef ds:uri="ESRI.ArcGIS.Mapping.OfficeIntegration.PowerPointInfo"/>
  </ds:schemaRefs>
</ds:datastoreItem>
</file>

<file path=customXml/itemProps49.xml><?xml version="1.0" encoding="utf-8"?>
<ds:datastoreItem xmlns:ds="http://schemas.openxmlformats.org/officeDocument/2006/customXml" ds:itemID="{047441B0-714E-4AC5-9937-45A7AF548D25}">
  <ds:schemaRefs>
    <ds:schemaRef ds:uri="ESRI.ArcGIS.Mapping.OfficeIntegration.PowerPointInfo"/>
  </ds:schemaRefs>
</ds:datastoreItem>
</file>

<file path=customXml/itemProps5.xml><?xml version="1.0" encoding="utf-8"?>
<ds:datastoreItem xmlns:ds="http://schemas.openxmlformats.org/officeDocument/2006/customXml" ds:itemID="{CA576CB0-5424-4B8A-981E-F7D2F2B0B94E}">
  <ds:schemaRefs>
    <ds:schemaRef ds:uri="ESRI.ArcGIS.Mapping.OfficeIntegration.PowerPointInfo"/>
  </ds:schemaRefs>
</ds:datastoreItem>
</file>

<file path=customXml/itemProps50.xml><?xml version="1.0" encoding="utf-8"?>
<ds:datastoreItem xmlns:ds="http://schemas.openxmlformats.org/officeDocument/2006/customXml" ds:itemID="{9CD8B822-3574-4AF2-9058-A09B4E65D190}">
  <ds:schemaRefs>
    <ds:schemaRef ds:uri="ESRI.ArcGIS.Mapping.OfficeIntegration.PowerPointInfo"/>
  </ds:schemaRefs>
</ds:datastoreItem>
</file>

<file path=customXml/itemProps51.xml><?xml version="1.0" encoding="utf-8"?>
<ds:datastoreItem xmlns:ds="http://schemas.openxmlformats.org/officeDocument/2006/customXml" ds:itemID="{D81F3E33-0B20-45F2-9705-943214B1FC7B}">
  <ds:schemaRefs>
    <ds:schemaRef ds:uri="ESRI.ArcGIS.Mapping.OfficeIntegration.PowerPointInfo"/>
  </ds:schemaRefs>
</ds:datastoreItem>
</file>

<file path=customXml/itemProps52.xml><?xml version="1.0" encoding="utf-8"?>
<ds:datastoreItem xmlns:ds="http://schemas.openxmlformats.org/officeDocument/2006/customXml" ds:itemID="{335E2FD9-643A-4556-9475-D598DD9A6A03}">
  <ds:schemaRefs>
    <ds:schemaRef ds:uri="ESRI.ArcGIS.Mapping.OfficeIntegration.PowerPointInfo"/>
  </ds:schemaRefs>
</ds:datastoreItem>
</file>

<file path=customXml/itemProps53.xml><?xml version="1.0" encoding="utf-8"?>
<ds:datastoreItem xmlns:ds="http://schemas.openxmlformats.org/officeDocument/2006/customXml" ds:itemID="{BE87C946-7550-425E-837C-A3DB2CBEFAC2}">
  <ds:schemaRefs>
    <ds:schemaRef ds:uri="ESRI.ArcGIS.Mapping.OfficeIntegration.PowerPointInfo"/>
  </ds:schemaRefs>
</ds:datastoreItem>
</file>

<file path=customXml/itemProps54.xml><?xml version="1.0" encoding="utf-8"?>
<ds:datastoreItem xmlns:ds="http://schemas.openxmlformats.org/officeDocument/2006/customXml" ds:itemID="{21002194-848E-444A-8CE3-ED4AEA85C9DA}">
  <ds:schemaRefs>
    <ds:schemaRef ds:uri="Microsoft.SharePoint.Taxonomy.ContentTypeSync"/>
  </ds:schemaRefs>
</ds:datastoreItem>
</file>

<file path=customXml/itemProps55.xml><?xml version="1.0" encoding="utf-8"?>
<ds:datastoreItem xmlns:ds="http://schemas.openxmlformats.org/officeDocument/2006/customXml" ds:itemID="{8C9AC790-DD51-4F99-AEFB-4BDB76240727}">
  <ds:schemaRefs>
    <ds:schemaRef ds:uri="ESRI.ArcGIS.Mapping.OfficeIntegration.PowerPointInfo"/>
  </ds:schemaRefs>
</ds:datastoreItem>
</file>

<file path=customXml/itemProps56.xml><?xml version="1.0" encoding="utf-8"?>
<ds:datastoreItem xmlns:ds="http://schemas.openxmlformats.org/officeDocument/2006/customXml" ds:itemID="{578B97E9-C6AB-4D33-B0C8-B0C58B22AE40}">
  <ds:schemaRefs>
    <ds:schemaRef ds:uri="ESRI.ArcGIS.Mapping.OfficeIntegration.PowerPointInfo"/>
  </ds:schemaRefs>
</ds:datastoreItem>
</file>

<file path=customXml/itemProps57.xml><?xml version="1.0" encoding="utf-8"?>
<ds:datastoreItem xmlns:ds="http://schemas.openxmlformats.org/officeDocument/2006/customXml" ds:itemID="{1656D1F2-B86C-42BF-A622-0F5F4B7F75BC}">
  <ds:schemaRefs>
    <ds:schemaRef ds:uri="ESRI.ArcGIS.Mapping.OfficeIntegration.PowerPointInfo"/>
  </ds:schemaRefs>
</ds:datastoreItem>
</file>

<file path=customXml/itemProps58.xml><?xml version="1.0" encoding="utf-8"?>
<ds:datastoreItem xmlns:ds="http://schemas.openxmlformats.org/officeDocument/2006/customXml" ds:itemID="{FC917320-0E4E-44F7-BA67-868DD4A320BC}">
  <ds:schemaRefs>
    <ds:schemaRef ds:uri="ESRI.ArcGIS.Mapping.OfficeIntegration.PowerPointInfo"/>
  </ds:schemaRefs>
</ds:datastoreItem>
</file>

<file path=customXml/itemProps59.xml><?xml version="1.0" encoding="utf-8"?>
<ds:datastoreItem xmlns:ds="http://schemas.openxmlformats.org/officeDocument/2006/customXml" ds:itemID="{70EEF60F-7E89-449F-AA0D-CC37EB98F231}">
  <ds:schemaRefs>
    <ds:schemaRef ds:uri="ESRI.ArcGIS.Mapping.OfficeIntegration.PowerPointInfo"/>
  </ds:schemaRefs>
</ds:datastoreItem>
</file>

<file path=customXml/itemProps6.xml><?xml version="1.0" encoding="utf-8"?>
<ds:datastoreItem xmlns:ds="http://schemas.openxmlformats.org/officeDocument/2006/customXml" ds:itemID="{416BB937-92C3-45AB-8E74-8628816C936C}">
  <ds:schemaRefs>
    <ds:schemaRef ds:uri="ESRI.ArcGIS.Mapping.OfficeIntegration.PowerPointInfo"/>
  </ds:schemaRefs>
</ds:datastoreItem>
</file>

<file path=customXml/itemProps60.xml><?xml version="1.0" encoding="utf-8"?>
<ds:datastoreItem xmlns:ds="http://schemas.openxmlformats.org/officeDocument/2006/customXml" ds:itemID="{9ECB0D1E-BE24-49BF-96EF-B80BF8C8AF07}">
  <ds:schemaRefs>
    <ds:schemaRef ds:uri="ESRI.ArcGIS.Mapping.OfficeIntegration.PowerPointInfo"/>
  </ds:schemaRefs>
</ds:datastoreItem>
</file>

<file path=customXml/itemProps61.xml><?xml version="1.0" encoding="utf-8"?>
<ds:datastoreItem xmlns:ds="http://schemas.openxmlformats.org/officeDocument/2006/customXml" ds:itemID="{B736E26F-0D73-42BC-9BC5-1E1D826DCF3A}">
  <ds:schemaRefs>
    <ds:schemaRef ds:uri="ESRI.ArcGIS.Mapping.OfficeIntegration.PowerPointInfo"/>
  </ds:schemaRefs>
</ds:datastoreItem>
</file>

<file path=customXml/itemProps62.xml><?xml version="1.0" encoding="utf-8"?>
<ds:datastoreItem xmlns:ds="http://schemas.openxmlformats.org/officeDocument/2006/customXml" ds:itemID="{C3ED866C-6EDF-4825-AF96-0AD871B6B329}">
  <ds:schemaRefs>
    <ds:schemaRef ds:uri="ESRI.ArcGIS.Mapping.OfficeIntegration.PowerPointInfo"/>
  </ds:schemaRefs>
</ds:datastoreItem>
</file>

<file path=customXml/itemProps63.xml><?xml version="1.0" encoding="utf-8"?>
<ds:datastoreItem xmlns:ds="http://schemas.openxmlformats.org/officeDocument/2006/customXml" ds:itemID="{0AC1E26F-331E-4851-A411-83B2626D0E09}">
  <ds:schemaRefs>
    <ds:schemaRef ds:uri="ESRI.ArcGIS.Mapping.OfficeIntegration.PowerPointInfo"/>
  </ds:schemaRefs>
</ds:datastoreItem>
</file>

<file path=customXml/itemProps64.xml><?xml version="1.0" encoding="utf-8"?>
<ds:datastoreItem xmlns:ds="http://schemas.openxmlformats.org/officeDocument/2006/customXml" ds:itemID="{AECB9CCB-12EB-4B38-807F-AB1B7A05F249}">
  <ds:schemaRefs>
    <ds:schemaRef ds:uri="ESRI.ArcGIS.Mapping.OfficeIntegration.PowerPointInfo"/>
  </ds:schemaRefs>
</ds:datastoreItem>
</file>

<file path=customXml/itemProps65.xml><?xml version="1.0" encoding="utf-8"?>
<ds:datastoreItem xmlns:ds="http://schemas.openxmlformats.org/officeDocument/2006/customXml" ds:itemID="{E85C55A5-D8CE-46D4-A59B-4534EC8B929E}">
  <ds:schemaRefs>
    <ds:schemaRef ds:uri="ESRI.ArcGIS.Mapping.OfficeIntegration.PowerPointInfo"/>
  </ds:schemaRefs>
</ds:datastoreItem>
</file>

<file path=customXml/itemProps66.xml><?xml version="1.0" encoding="utf-8"?>
<ds:datastoreItem xmlns:ds="http://schemas.openxmlformats.org/officeDocument/2006/customXml" ds:itemID="{8F18DA39-CCCF-4598-83B1-AE96A206D021}">
  <ds:schemaRefs>
    <ds:schemaRef ds:uri="ESRI.ArcGIS.Mapping.OfficeIntegration.PowerPointInfo"/>
  </ds:schemaRefs>
</ds:datastoreItem>
</file>

<file path=customXml/itemProps67.xml><?xml version="1.0" encoding="utf-8"?>
<ds:datastoreItem xmlns:ds="http://schemas.openxmlformats.org/officeDocument/2006/customXml" ds:itemID="{F22D92BF-7CAB-41AD-A46C-C34B72A65495}">
  <ds:schemaRefs>
    <ds:schemaRef ds:uri="ESRI.ArcGIS.Mapping.OfficeIntegration.PowerPointInfo"/>
  </ds:schemaRefs>
</ds:datastoreItem>
</file>

<file path=customXml/itemProps68.xml><?xml version="1.0" encoding="utf-8"?>
<ds:datastoreItem xmlns:ds="http://schemas.openxmlformats.org/officeDocument/2006/customXml" ds:itemID="{C78B4B60-5F92-4B76-A3B0-9250DA4E5BF7}">
  <ds:schemaRefs>
    <ds:schemaRef ds:uri="ESRI.ArcGIS.Mapping.OfficeIntegration.PowerPointInfo"/>
  </ds:schemaRefs>
</ds:datastoreItem>
</file>

<file path=customXml/itemProps69.xml><?xml version="1.0" encoding="utf-8"?>
<ds:datastoreItem xmlns:ds="http://schemas.openxmlformats.org/officeDocument/2006/customXml" ds:itemID="{786EA912-4CAF-4DB0-83D8-6C5593D45BA5}">
  <ds:schemaRefs>
    <ds:schemaRef ds:uri="ESRI.ArcGIS.Mapping.OfficeIntegration.PowerPointInfo"/>
  </ds:schemaRefs>
</ds:datastoreItem>
</file>

<file path=customXml/itemProps7.xml><?xml version="1.0" encoding="utf-8"?>
<ds:datastoreItem xmlns:ds="http://schemas.openxmlformats.org/officeDocument/2006/customXml" ds:itemID="{FB379D58-5476-4449-B35E-82F8CB6CA50E}">
  <ds:schemaRefs>
    <ds:schemaRef ds:uri="ESRI.ArcGIS.Mapping.OfficeIntegration.PowerPointInfo"/>
  </ds:schemaRefs>
</ds:datastoreItem>
</file>

<file path=customXml/itemProps70.xml><?xml version="1.0" encoding="utf-8"?>
<ds:datastoreItem xmlns:ds="http://schemas.openxmlformats.org/officeDocument/2006/customXml" ds:itemID="{7234C500-AF78-41A1-88F7-38293E4CB00E}">
  <ds:schemaRefs>
    <ds:schemaRef ds:uri="ESRI.ArcGIS.Mapping.OfficeIntegration.PowerPointInfo"/>
  </ds:schemaRefs>
</ds:datastoreItem>
</file>

<file path=customXml/itemProps71.xml><?xml version="1.0" encoding="utf-8"?>
<ds:datastoreItem xmlns:ds="http://schemas.openxmlformats.org/officeDocument/2006/customXml" ds:itemID="{774C704F-8606-40A8-B8E0-7B90C499A673}">
  <ds:schemaRefs>
    <ds:schemaRef ds:uri="ESRI.ArcGIS.Mapping.OfficeIntegration.PowerPointInfo"/>
  </ds:schemaRefs>
</ds:datastoreItem>
</file>

<file path=customXml/itemProps72.xml><?xml version="1.0" encoding="utf-8"?>
<ds:datastoreItem xmlns:ds="http://schemas.openxmlformats.org/officeDocument/2006/customXml" ds:itemID="{3CF62D35-958B-40D6-83E4-A2AA8A515E3D}">
  <ds:schemaRefs>
    <ds:schemaRef ds:uri="ESRI.ArcGIS.Mapping.OfficeIntegration.PowerPointInfo"/>
  </ds:schemaRefs>
</ds:datastoreItem>
</file>

<file path=customXml/itemProps73.xml><?xml version="1.0" encoding="utf-8"?>
<ds:datastoreItem xmlns:ds="http://schemas.openxmlformats.org/officeDocument/2006/customXml" ds:itemID="{85D5EB7B-5E9C-443A-8A54-A1636E5ABE36}">
  <ds:schemaRefs>
    <ds:schemaRef ds:uri="ESRI.ArcGIS.Mapping.OfficeIntegration.PowerPointInfo"/>
  </ds:schemaRefs>
</ds:datastoreItem>
</file>

<file path=customXml/itemProps74.xml><?xml version="1.0" encoding="utf-8"?>
<ds:datastoreItem xmlns:ds="http://schemas.openxmlformats.org/officeDocument/2006/customXml" ds:itemID="{EDEA33B8-54A9-492D-A5E2-85507586118C}">
  <ds:schemaRefs>
    <ds:schemaRef ds:uri="ESRI.ArcGIS.Mapping.OfficeIntegration.PowerPointInfo"/>
  </ds:schemaRefs>
</ds:datastoreItem>
</file>

<file path=customXml/itemProps75.xml><?xml version="1.0" encoding="utf-8"?>
<ds:datastoreItem xmlns:ds="http://schemas.openxmlformats.org/officeDocument/2006/customXml" ds:itemID="{44059B2A-29C8-46C7-BAB0-04070F350AF2}">
  <ds:schemaRefs>
    <ds:schemaRef ds:uri="ESRI.ArcGIS.Mapping.OfficeIntegration.PowerPointInfo"/>
  </ds:schemaRefs>
</ds:datastoreItem>
</file>

<file path=customXml/itemProps76.xml><?xml version="1.0" encoding="utf-8"?>
<ds:datastoreItem xmlns:ds="http://schemas.openxmlformats.org/officeDocument/2006/customXml" ds:itemID="{F0455325-B6CB-4873-99BF-D7FA69518A2C}">
  <ds:schemaRefs>
    <ds:schemaRef ds:uri="ESRI.ArcGIS.Mapping.OfficeIntegration.PowerPointInfo"/>
  </ds:schemaRefs>
</ds:datastoreItem>
</file>

<file path=customXml/itemProps77.xml><?xml version="1.0" encoding="utf-8"?>
<ds:datastoreItem xmlns:ds="http://schemas.openxmlformats.org/officeDocument/2006/customXml" ds:itemID="{D07A6B33-88B5-47AC-A7B5-6CF036E84DC4}">
  <ds:schemaRefs>
    <ds:schemaRef ds:uri="ESRI.ArcGIS.Mapping.OfficeIntegration.PowerPointInfo"/>
  </ds:schemaRefs>
</ds:datastoreItem>
</file>

<file path=customXml/itemProps78.xml><?xml version="1.0" encoding="utf-8"?>
<ds:datastoreItem xmlns:ds="http://schemas.openxmlformats.org/officeDocument/2006/customXml" ds:itemID="{77468D70-4D4D-41ED-8A5E-4F1D783206D0}">
  <ds:schemaRefs>
    <ds:schemaRef ds:uri="ESRI.ArcGIS.Mapping.OfficeIntegration.PowerPointInfo"/>
  </ds:schemaRefs>
</ds:datastoreItem>
</file>

<file path=customXml/itemProps79.xml><?xml version="1.0" encoding="utf-8"?>
<ds:datastoreItem xmlns:ds="http://schemas.openxmlformats.org/officeDocument/2006/customXml" ds:itemID="{E96A5BC3-0B9D-4433-A9F5-66BF7FAB26DF}">
  <ds:schemaRefs>
    <ds:schemaRef ds:uri="ESRI.ArcGIS.Mapping.OfficeIntegration.PowerPointInfo"/>
  </ds:schemaRefs>
</ds:datastoreItem>
</file>

<file path=customXml/itemProps8.xml><?xml version="1.0" encoding="utf-8"?>
<ds:datastoreItem xmlns:ds="http://schemas.openxmlformats.org/officeDocument/2006/customXml" ds:itemID="{FAC14F73-FC14-4EA8-AA7C-5E5783401762}">
  <ds:schemaRefs>
    <ds:schemaRef ds:uri="ESRI.ArcGIS.Mapping.OfficeIntegration.PowerPointInfo"/>
  </ds:schemaRefs>
</ds:datastoreItem>
</file>

<file path=customXml/itemProps80.xml><?xml version="1.0" encoding="utf-8"?>
<ds:datastoreItem xmlns:ds="http://schemas.openxmlformats.org/officeDocument/2006/customXml" ds:itemID="{BDDFBC04-1F5B-49D5-8E1B-2A969F77CF3A}">
  <ds:schemaRefs>
    <ds:schemaRef ds:uri="ESRI.ArcGIS.Mapping.OfficeIntegration.PowerPointInfo"/>
  </ds:schemaRefs>
</ds:datastoreItem>
</file>

<file path=customXml/itemProps81.xml><?xml version="1.0" encoding="utf-8"?>
<ds:datastoreItem xmlns:ds="http://schemas.openxmlformats.org/officeDocument/2006/customXml" ds:itemID="{06EE9342-3C36-4A21-928F-E96252089FB5}">
  <ds:schemaRefs>
    <ds:schemaRef ds:uri="ESRI.ArcGIS.Mapping.OfficeIntegration.PowerPointInfo"/>
  </ds:schemaRefs>
</ds:datastoreItem>
</file>

<file path=customXml/itemProps82.xml><?xml version="1.0" encoding="utf-8"?>
<ds:datastoreItem xmlns:ds="http://schemas.openxmlformats.org/officeDocument/2006/customXml" ds:itemID="{1557CB40-2545-4880-A2EB-1C066A2EF6E7}">
  <ds:schemaRefs>
    <ds:schemaRef ds:uri="ESRI.ArcGIS.Mapping.OfficeIntegration.PowerPointInfo"/>
  </ds:schemaRefs>
</ds:datastoreItem>
</file>

<file path=customXml/itemProps83.xml><?xml version="1.0" encoding="utf-8"?>
<ds:datastoreItem xmlns:ds="http://schemas.openxmlformats.org/officeDocument/2006/customXml" ds:itemID="{16A709F8-A98E-4196-9422-3207FBE7A182}">
  <ds:schemaRefs>
    <ds:schemaRef ds:uri="ESRI.ArcGIS.Mapping.OfficeIntegration.PowerPointInfo"/>
  </ds:schemaRefs>
</ds:datastoreItem>
</file>

<file path=customXml/itemProps84.xml><?xml version="1.0" encoding="utf-8"?>
<ds:datastoreItem xmlns:ds="http://schemas.openxmlformats.org/officeDocument/2006/customXml" ds:itemID="{6AB35FCF-299B-4F0A-A6FB-600BD010BA1E}">
  <ds:schemaRefs>
    <ds:schemaRef ds:uri="ESRI.ArcGIS.Mapping.OfficeIntegration.PowerPointInfo"/>
  </ds:schemaRefs>
</ds:datastoreItem>
</file>

<file path=customXml/itemProps85.xml><?xml version="1.0" encoding="utf-8"?>
<ds:datastoreItem xmlns:ds="http://schemas.openxmlformats.org/officeDocument/2006/customXml" ds:itemID="{D30D245E-F65E-4B1B-936D-4CB18DC78C7D}">
  <ds:schemaRefs>
    <ds:schemaRef ds:uri="ESRI.ArcGIS.Mapping.OfficeIntegration.PowerPointInfo"/>
  </ds:schemaRefs>
</ds:datastoreItem>
</file>

<file path=customXml/itemProps86.xml><?xml version="1.0" encoding="utf-8"?>
<ds:datastoreItem xmlns:ds="http://schemas.openxmlformats.org/officeDocument/2006/customXml" ds:itemID="{E67E7015-5C4C-49AE-810C-04EECEBAC56E}">
  <ds:schemaRefs>
    <ds:schemaRef ds:uri="ESRI.ArcGIS.Mapping.OfficeIntegration.PowerPointInfo"/>
  </ds:schemaRefs>
</ds:datastoreItem>
</file>

<file path=customXml/itemProps87.xml><?xml version="1.0" encoding="utf-8"?>
<ds:datastoreItem xmlns:ds="http://schemas.openxmlformats.org/officeDocument/2006/customXml" ds:itemID="{38FAD7B0-A7E2-43BE-9C0B-5E2A294AA892}">
  <ds:schemaRefs>
    <ds:schemaRef ds:uri="ESRI.ArcGIS.Mapping.OfficeIntegration.PowerPointInfo"/>
  </ds:schemaRefs>
</ds:datastoreItem>
</file>

<file path=customXml/itemProps88.xml><?xml version="1.0" encoding="utf-8"?>
<ds:datastoreItem xmlns:ds="http://schemas.openxmlformats.org/officeDocument/2006/customXml" ds:itemID="{C1D3211E-48BE-49DC-992C-3CA6D923EAA9}">
  <ds:schemaRefs>
    <ds:schemaRef ds:uri="ESRI.ArcGIS.Mapping.OfficeIntegration.PowerPointInfo"/>
  </ds:schemaRefs>
</ds:datastoreItem>
</file>

<file path=customXml/itemProps89.xml><?xml version="1.0" encoding="utf-8"?>
<ds:datastoreItem xmlns:ds="http://schemas.openxmlformats.org/officeDocument/2006/customXml" ds:itemID="{89ED451D-732B-41B1-8901-7E3EC2D10E93}">
  <ds:schemaRefs>
    <ds:schemaRef ds:uri="ESRI.ArcGIS.Mapping.OfficeIntegration.PowerPointInfo"/>
  </ds:schemaRefs>
</ds:datastoreItem>
</file>

<file path=customXml/itemProps9.xml><?xml version="1.0" encoding="utf-8"?>
<ds:datastoreItem xmlns:ds="http://schemas.openxmlformats.org/officeDocument/2006/customXml" ds:itemID="{D3EBA799-67F3-43F6-A090-241E944FDFAB}">
  <ds:schemaRefs>
    <ds:schemaRef ds:uri="ESRI.ArcGIS.Mapping.OfficeIntegration.PowerPointInfo"/>
  </ds:schemaRefs>
</ds:datastoreItem>
</file>

<file path=customXml/itemProps90.xml><?xml version="1.0" encoding="utf-8"?>
<ds:datastoreItem xmlns:ds="http://schemas.openxmlformats.org/officeDocument/2006/customXml" ds:itemID="{A97F22E1-0F8F-4B15-8B3E-AA900C5F71A1}">
  <ds:schemaRefs>
    <ds:schemaRef ds:uri="ESRI.ArcGIS.Mapping.OfficeIntegration.PowerPointInfo"/>
  </ds:schemaRefs>
</ds:datastoreItem>
</file>

<file path=customXml/itemProps91.xml><?xml version="1.0" encoding="utf-8"?>
<ds:datastoreItem xmlns:ds="http://schemas.openxmlformats.org/officeDocument/2006/customXml" ds:itemID="{D55E0D79-F730-4300-8E41-BBCB270DB442}">
  <ds:schemaRefs>
    <ds:schemaRef ds:uri="ESRI.ArcGIS.Mapping.OfficeIntegration.PowerPointInfo"/>
  </ds:schemaRefs>
</ds:datastoreItem>
</file>

<file path=customXml/itemProps92.xml><?xml version="1.0" encoding="utf-8"?>
<ds:datastoreItem xmlns:ds="http://schemas.openxmlformats.org/officeDocument/2006/customXml" ds:itemID="{A208FFC9-3054-4DDB-89CF-5FB387CA0185}">
  <ds:schemaRefs>
    <ds:schemaRef ds:uri="ESRI.ArcGIS.Mapping.OfficeIntegration.PowerPointInfo"/>
  </ds:schemaRefs>
</ds:datastoreItem>
</file>

<file path=customXml/itemProps93.xml><?xml version="1.0" encoding="utf-8"?>
<ds:datastoreItem xmlns:ds="http://schemas.openxmlformats.org/officeDocument/2006/customXml" ds:itemID="{023FC51F-E612-40B0-9011-9BC653F04CE8}">
  <ds:schemaRefs>
    <ds:schemaRef ds:uri="ESRI.ArcGIS.Mapping.OfficeIntegration.PowerPointInfo"/>
  </ds:schemaRefs>
</ds:datastoreItem>
</file>

<file path=customXml/itemProps94.xml><?xml version="1.0" encoding="utf-8"?>
<ds:datastoreItem xmlns:ds="http://schemas.openxmlformats.org/officeDocument/2006/customXml" ds:itemID="{6A8AC99A-FAF3-4E2C-A967-FF5D26772C10}">
  <ds:schemaRefs>
    <ds:schemaRef ds:uri="ESRI.ArcGIS.Mapping.OfficeIntegration.PowerPointInfo"/>
  </ds:schemaRefs>
</ds:datastoreItem>
</file>

<file path=customXml/itemProps95.xml><?xml version="1.0" encoding="utf-8"?>
<ds:datastoreItem xmlns:ds="http://schemas.openxmlformats.org/officeDocument/2006/customXml" ds:itemID="{629461AC-444C-4D51-B14A-BFB9D19AF00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34624</TotalTime>
  <Words>5165</Words>
  <Application>Microsoft Office PowerPoint</Application>
  <PresentationFormat>Widescreen</PresentationFormat>
  <Paragraphs>680</Paragraphs>
  <Slides>59</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Arial Black</vt:lpstr>
      <vt:lpstr>Calibri</vt:lpstr>
      <vt:lpstr>Calibri Light</vt:lpstr>
      <vt:lpstr>Courier New</vt:lpstr>
      <vt:lpstr>Wingdings</vt:lpstr>
      <vt:lpstr>Retrospect</vt:lpstr>
      <vt:lpstr>1_Retrospect</vt:lpstr>
      <vt:lpstr>Integrating Facility Information Shared Services: Handle with CAER</vt:lpstr>
      <vt:lpstr>Topics for this Session</vt:lpstr>
      <vt:lpstr>Facility Team: Component of E-Enterprise</vt:lpstr>
      <vt:lpstr>E-Enterprise Facility Team  </vt:lpstr>
      <vt:lpstr>Facility Team Timeline</vt:lpstr>
      <vt:lpstr>Why Integrated Facility Information Matters</vt:lpstr>
      <vt:lpstr>Developing a Common Understanding of Facility Information</vt:lpstr>
      <vt:lpstr>Starting With What We Have</vt:lpstr>
      <vt:lpstr>Expanded EPA FRS Data Model Reflects Programs’ Reporting Requirements </vt:lpstr>
      <vt:lpstr>A FRS Registry Record is Comprised of: </vt:lpstr>
      <vt:lpstr>Integrated Facility Phase II Pilot</vt:lpstr>
      <vt:lpstr>PowerPoint Presentation</vt:lpstr>
      <vt:lpstr>Implementing Pilot Services Changes: How FRS Facility Attributes are Populated</vt:lpstr>
      <vt:lpstr>RIDEM Incorporated FRS Data Into Publicly-Available Site Search</vt:lpstr>
      <vt:lpstr>Facility Services MVP in Phase II</vt:lpstr>
      <vt:lpstr>Phase III Priorities</vt:lpstr>
      <vt:lpstr>Phase III Facility Services Objectives</vt:lpstr>
      <vt:lpstr>Getting Your Feedback</vt:lpstr>
      <vt:lpstr>Facility Data Governance Framework</vt:lpstr>
      <vt:lpstr>Facility ‘Status’ Micro-Service</vt:lpstr>
      <vt:lpstr>Next Steps in Facility Information Integration</vt:lpstr>
      <vt:lpstr>Moderator and Panelists</vt:lpstr>
      <vt:lpstr>Combined Air Emissions Reporting   Project, the “Common Form”</vt:lpstr>
      <vt:lpstr>Air Emissions Reporting “As is” State</vt:lpstr>
      <vt:lpstr>What are we building and why?</vt:lpstr>
      <vt:lpstr>Proposed “Future State” Concept</vt:lpstr>
      <vt:lpstr>Benefits of Streamlining </vt:lpstr>
      <vt:lpstr>PowerPoint Presentation</vt:lpstr>
      <vt:lpstr>PowerPoint Presentation</vt:lpstr>
      <vt:lpstr>CAER CEF Construction</vt:lpstr>
      <vt:lpstr>What do we need so we can build it?</vt:lpstr>
      <vt:lpstr>Air Emissions Data Requirements</vt:lpstr>
      <vt:lpstr>Air Emissions Data Requirements</vt:lpstr>
      <vt:lpstr>Air Emissions Data Requirements</vt:lpstr>
      <vt:lpstr>Air Emissions Data Requirements – Work So Far</vt:lpstr>
      <vt:lpstr>2. Information Technology</vt:lpstr>
      <vt:lpstr>Needs:</vt:lpstr>
      <vt:lpstr>Next Steps</vt:lpstr>
      <vt:lpstr>Questions/Discussion</vt:lpstr>
      <vt:lpstr>Background Slides</vt:lpstr>
      <vt:lpstr>CAER Background</vt:lpstr>
      <vt:lpstr>CAER Background</vt:lpstr>
      <vt:lpstr>CAER Background</vt:lpstr>
      <vt:lpstr>CAER Goals</vt:lpstr>
      <vt:lpstr>Four Major Federal Air Programs</vt:lpstr>
      <vt:lpstr>Four Major Air Programs</vt:lpstr>
      <vt:lpstr>Post Lean Event Short Term Wins</vt:lpstr>
      <vt:lpstr>Product Design Research and Development Teams </vt:lpstr>
      <vt:lpstr>TRI/NEI/SLT</vt:lpstr>
      <vt:lpstr>Quality Assurance/Quality Control</vt:lpstr>
      <vt:lpstr>Emissions Data Model</vt:lpstr>
      <vt:lpstr>Emission Factors Compendium</vt:lpstr>
      <vt:lpstr>Workflow Cases</vt:lpstr>
      <vt:lpstr>Current CAER PDT State participants:</vt:lpstr>
      <vt:lpstr>MVP Criteria from the PDT</vt:lpstr>
      <vt:lpstr>PowerPoint Presentation</vt:lpstr>
      <vt:lpstr>PowerPoint Presentation</vt:lpstr>
      <vt:lpstr>PowerPoint Presentation</vt:lpstr>
      <vt:lpstr>Acronyms</vt:lpstr>
    </vt:vector>
  </TitlesOfParts>
  <Company>CGI Federal,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IPT</dc:title>
  <dc:creator>Lyshevski, Lydia (CGI Federal)</dc:creator>
  <cp:lastModifiedBy>Ben</cp:lastModifiedBy>
  <cp:revision>634</cp:revision>
  <cp:lastPrinted>2018-05-08T15:14:28Z</cp:lastPrinted>
  <dcterms:created xsi:type="dcterms:W3CDTF">2016-07-15T13:50:16Z</dcterms:created>
  <dcterms:modified xsi:type="dcterms:W3CDTF">2018-10-16T17:49:47Z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0x01010074FBB602A7D5F44ABA7C6D8F8AD37D50</vt:lpwstr>
  </property>
  <property fmtid="{D5CDD505-2E9C-101B-9397-08002B2CF9AE}" pid="3" name="TaxKeyword">
    <vt:lpwstr/>
  </property>
  <property fmtid="{D5CDD505-2E9C-101B-9397-08002B2CF9AE}" pid="4" name="Document Type">
    <vt:lpwstr/>
  </property>
  <property fmtid="{D5CDD505-2E9C-101B-9397-08002B2CF9AE}" pid="5" name="EPA Subject">
    <vt:lpwstr/>
  </property>
</Properties>
</file>