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18"/>
  </p:notesMasterIdLst>
  <p:sldIdLst>
    <p:sldId id="288" r:id="rId3"/>
    <p:sldId id="334" r:id="rId4"/>
    <p:sldId id="332" r:id="rId5"/>
    <p:sldId id="328" r:id="rId6"/>
    <p:sldId id="312" r:id="rId7"/>
    <p:sldId id="335" r:id="rId8"/>
    <p:sldId id="341" r:id="rId9"/>
    <p:sldId id="343" r:id="rId10"/>
    <p:sldId id="336" r:id="rId11"/>
    <p:sldId id="337" r:id="rId12"/>
    <p:sldId id="342" r:id="rId13"/>
    <p:sldId id="327" r:id="rId14"/>
    <p:sldId id="339" r:id="rId15"/>
    <p:sldId id="340" r:id="rId16"/>
    <p:sldId id="329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AF82"/>
    <a:srgbClr val="04C812"/>
    <a:srgbClr val="0000FF"/>
    <a:srgbClr val="71B553"/>
    <a:srgbClr val="92B749"/>
    <a:srgbClr val="778591"/>
    <a:srgbClr val="00CC5C"/>
    <a:srgbClr val="3333CC"/>
    <a:srgbClr val="66C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8" autoAdjust="0"/>
    <p:restoredTop sz="82868" autoAdjust="0"/>
  </p:normalViewPr>
  <p:slideViewPr>
    <p:cSldViewPr snapToGrid="0">
      <p:cViewPr varScale="1">
        <p:scale>
          <a:sx n="58" d="100"/>
          <a:sy n="58" d="100"/>
        </p:scale>
        <p:origin x="54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586"/>
    </p:cViewPr>
  </p:sorterViewPr>
  <p:notesViewPr>
    <p:cSldViewPr snapToGrid="0">
      <p:cViewPr varScale="1">
        <p:scale>
          <a:sx n="53" d="100"/>
          <a:sy n="53" d="100"/>
        </p:scale>
        <p:origin x="2272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32156D-1674-40B8-8031-D1709A85D343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4E2CC3-FF7D-4EDB-8688-18EB702DE7F9}">
      <dgm:prSet phldrT="[Text]" custT="1"/>
      <dgm:spPr>
        <a:solidFill>
          <a:schemeClr val="accent4">
            <a:lumMod val="50000"/>
            <a:alpha val="70000"/>
          </a:schemeClr>
        </a:solidFill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</a:rPr>
            <a:t>Permitting Interface</a:t>
          </a:r>
          <a:endParaRPr lang="en-US" sz="1800" b="1" dirty="0">
            <a:solidFill>
              <a:schemeClr val="bg1"/>
            </a:solidFill>
          </a:endParaRPr>
        </a:p>
      </dgm:t>
    </dgm:pt>
    <dgm:pt modelId="{ECD63535-B75A-417E-8C8F-90C765DA1979}" type="parTrans" cxnId="{3F70A646-D5F2-4870-94FA-134696BE78CA}">
      <dgm:prSet/>
      <dgm:spPr/>
      <dgm:t>
        <a:bodyPr/>
        <a:lstStyle/>
        <a:p>
          <a:endParaRPr lang="en-US"/>
        </a:p>
      </dgm:t>
    </dgm:pt>
    <dgm:pt modelId="{105EC061-401A-4707-98B9-931F566D8AE2}" type="sibTrans" cxnId="{3F70A646-D5F2-4870-94FA-134696BE78CA}">
      <dgm:prSet/>
      <dgm:spPr/>
      <dgm:t>
        <a:bodyPr/>
        <a:lstStyle/>
        <a:p>
          <a:endParaRPr lang="en-US"/>
        </a:p>
      </dgm:t>
    </dgm:pt>
    <dgm:pt modelId="{A8C36AC8-7B45-4AB5-80DE-399A7037D4F5}">
      <dgm:prSet phldrT="[Text]" custT="1"/>
      <dgm:spPr>
        <a:solidFill>
          <a:schemeClr val="accent4">
            <a:lumMod val="50000"/>
            <a:alpha val="70000"/>
          </a:schemeClr>
        </a:solidFill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</a:rPr>
            <a:t>Permit Warehouse</a:t>
          </a:r>
          <a:endParaRPr lang="en-US" sz="1800" b="1" dirty="0">
            <a:solidFill>
              <a:schemeClr val="bg1"/>
            </a:solidFill>
          </a:endParaRPr>
        </a:p>
      </dgm:t>
    </dgm:pt>
    <dgm:pt modelId="{0DAF3481-B810-440B-8C9C-8D89430F694C}" type="parTrans" cxnId="{DA964669-CB77-472E-BF59-5A4CAE235AD4}">
      <dgm:prSet/>
      <dgm:spPr/>
      <dgm:t>
        <a:bodyPr/>
        <a:lstStyle/>
        <a:p>
          <a:endParaRPr lang="en-US"/>
        </a:p>
      </dgm:t>
    </dgm:pt>
    <dgm:pt modelId="{12B027A7-A774-4319-B485-0BDA5EDCE3FF}" type="sibTrans" cxnId="{DA964669-CB77-472E-BF59-5A4CAE235AD4}">
      <dgm:prSet/>
      <dgm:spPr/>
      <dgm:t>
        <a:bodyPr/>
        <a:lstStyle/>
        <a:p>
          <a:endParaRPr lang="en-US"/>
        </a:p>
      </dgm:t>
    </dgm:pt>
    <dgm:pt modelId="{17AB711B-610E-48E6-80CF-D6FE2BA86119}">
      <dgm:prSet phldrT="[Text]" custT="1"/>
      <dgm:spPr/>
      <dgm:t>
        <a:bodyPr anchor="ctr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 smtClean="0">
              <a:latin typeface="Calibri" panose="020F0502020204030204" pitchFamily="34" charset="0"/>
              <a:cs typeface="Calibri" panose="020F0502020204030204" pitchFamily="34" charset="0"/>
            </a:rPr>
            <a:t>Create web-based repository of permit details, compliance issues, and enforcement actions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BE1D6C6-F5FA-4C7B-AEF5-7B580E863A3A}" type="parTrans" cxnId="{D8959E34-18AE-409D-B89B-45F8FE387EFF}">
      <dgm:prSet/>
      <dgm:spPr/>
      <dgm:t>
        <a:bodyPr/>
        <a:lstStyle/>
        <a:p>
          <a:endParaRPr lang="en-US"/>
        </a:p>
      </dgm:t>
    </dgm:pt>
    <dgm:pt modelId="{58526A14-B115-452D-A333-6B211FBED625}" type="sibTrans" cxnId="{D8959E34-18AE-409D-B89B-45F8FE387EFF}">
      <dgm:prSet/>
      <dgm:spPr/>
      <dgm:t>
        <a:bodyPr/>
        <a:lstStyle/>
        <a:p>
          <a:endParaRPr lang="en-US"/>
        </a:p>
      </dgm:t>
    </dgm:pt>
    <dgm:pt modelId="{A77DF3AD-B795-4988-9FC4-233512F3ACD5}">
      <dgm:prSet phldrT="[Text]" custT="1"/>
      <dgm:spPr>
        <a:solidFill>
          <a:schemeClr val="accent4">
            <a:lumMod val="50000"/>
            <a:alpha val="70000"/>
          </a:schemeClr>
        </a:solidFill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</a:rPr>
            <a:t>Process Streamlining</a:t>
          </a:r>
          <a:endParaRPr lang="en-US" sz="1800" b="1" dirty="0">
            <a:solidFill>
              <a:schemeClr val="bg1"/>
            </a:solidFill>
          </a:endParaRPr>
        </a:p>
      </dgm:t>
    </dgm:pt>
    <dgm:pt modelId="{B26F1F0D-185B-48CD-AD6F-6A55FC4EA483}" type="parTrans" cxnId="{9709C7A6-499E-4BF6-A68A-4E44338B26BC}">
      <dgm:prSet/>
      <dgm:spPr/>
      <dgm:t>
        <a:bodyPr/>
        <a:lstStyle/>
        <a:p>
          <a:endParaRPr lang="en-US"/>
        </a:p>
      </dgm:t>
    </dgm:pt>
    <dgm:pt modelId="{BAE647DC-C641-4BD0-AB12-EB0B8136A1AA}" type="sibTrans" cxnId="{9709C7A6-499E-4BF6-A68A-4E44338B26BC}">
      <dgm:prSet/>
      <dgm:spPr/>
      <dgm:t>
        <a:bodyPr/>
        <a:lstStyle/>
        <a:p>
          <a:endParaRPr lang="en-US"/>
        </a:p>
      </dgm:t>
    </dgm:pt>
    <dgm:pt modelId="{A5F13404-8D8A-429D-B2E0-04FD55CCCEB4}">
      <dgm:prSet phldrT="[Text]" custT="1"/>
      <dgm:spPr/>
      <dgm:t>
        <a:bodyPr anchor="ctr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 smtClean="0">
              <a:latin typeface="Calibri" panose="020F0502020204030204" pitchFamily="34" charset="0"/>
              <a:cs typeface="Calibri" panose="020F0502020204030204" pitchFamily="34" charset="0"/>
            </a:rPr>
            <a:t>Review processes to ensure consistent and efficient permitting process across all programs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4F2F32A-96E6-4580-9AA6-B76B66A0F656}" type="parTrans" cxnId="{3F8EFEA6-8233-47B8-87E0-50491E0D119C}">
      <dgm:prSet/>
      <dgm:spPr/>
      <dgm:t>
        <a:bodyPr/>
        <a:lstStyle/>
        <a:p>
          <a:endParaRPr lang="en-US"/>
        </a:p>
      </dgm:t>
    </dgm:pt>
    <dgm:pt modelId="{14C676A0-7361-497A-96E8-CBE3CBDE415A}" type="sibTrans" cxnId="{3F8EFEA6-8233-47B8-87E0-50491E0D119C}">
      <dgm:prSet/>
      <dgm:spPr/>
      <dgm:t>
        <a:bodyPr/>
        <a:lstStyle/>
        <a:p>
          <a:endParaRPr lang="en-US"/>
        </a:p>
      </dgm:t>
    </dgm:pt>
    <dgm:pt modelId="{4AABF421-30F2-4DCC-904F-5E672B66F258}">
      <dgm:prSet phldrT="[Text]" custT="1"/>
      <dgm:spPr>
        <a:solidFill>
          <a:schemeClr val="accent4">
            <a:lumMod val="50000"/>
            <a:alpha val="70000"/>
          </a:schemeClr>
        </a:solidFill>
      </dgm:spPr>
      <dgm:t>
        <a:bodyPr/>
        <a:lstStyle/>
        <a:p>
          <a:r>
            <a:rPr lang="en-US" sz="1800" b="1" dirty="0" smtClean="0"/>
            <a:t>Improve Communication &amp; Transparency</a:t>
          </a:r>
          <a:endParaRPr lang="en-US" sz="1800" b="1" dirty="0">
            <a:solidFill>
              <a:schemeClr val="bg1"/>
            </a:solidFill>
          </a:endParaRPr>
        </a:p>
      </dgm:t>
    </dgm:pt>
    <dgm:pt modelId="{E9147835-B585-4C01-A32C-C59EEA1B7D97}" type="parTrans" cxnId="{3C707504-3DE1-415C-AD7D-9A4BFDFE876D}">
      <dgm:prSet/>
      <dgm:spPr/>
      <dgm:t>
        <a:bodyPr/>
        <a:lstStyle/>
        <a:p>
          <a:endParaRPr lang="en-US"/>
        </a:p>
      </dgm:t>
    </dgm:pt>
    <dgm:pt modelId="{61BFAF9D-DFC5-45A8-A333-C16760B1AAC5}" type="sibTrans" cxnId="{3C707504-3DE1-415C-AD7D-9A4BFDFE876D}">
      <dgm:prSet/>
      <dgm:spPr/>
      <dgm:t>
        <a:bodyPr/>
        <a:lstStyle/>
        <a:p>
          <a:endParaRPr lang="en-US"/>
        </a:p>
      </dgm:t>
    </dgm:pt>
    <dgm:pt modelId="{E20FC6D8-3DF8-4989-8BE0-D26FB3D98964}">
      <dgm:prSet phldrT="[Text]" custT="1"/>
      <dgm:spPr/>
      <dgm:t>
        <a:bodyPr anchor="ctr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 smtClean="0">
              <a:latin typeface="Calibri" panose="020F0502020204030204" pitchFamily="34" charset="0"/>
              <a:cs typeface="Calibri" panose="020F0502020204030204" pitchFamily="34" charset="0"/>
            </a:rPr>
            <a:t>Create web-based portal to apply, track and pay for permit applications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0DF90A-82BF-42BC-81FB-F1985291D12C}" type="sibTrans" cxnId="{DEA60B8F-A128-4400-AB55-C12ADB273E9F}">
      <dgm:prSet/>
      <dgm:spPr/>
      <dgm:t>
        <a:bodyPr/>
        <a:lstStyle/>
        <a:p>
          <a:endParaRPr lang="en-US"/>
        </a:p>
      </dgm:t>
    </dgm:pt>
    <dgm:pt modelId="{52816E34-26CA-444B-B588-24768EA73C30}" type="parTrans" cxnId="{DEA60B8F-A128-4400-AB55-C12ADB273E9F}">
      <dgm:prSet/>
      <dgm:spPr/>
      <dgm:t>
        <a:bodyPr/>
        <a:lstStyle/>
        <a:p>
          <a:endParaRPr lang="en-US"/>
        </a:p>
      </dgm:t>
    </dgm:pt>
    <dgm:pt modelId="{02276F6B-E50A-4155-A41A-7E32E130DE41}">
      <dgm:prSet phldrT="[Text]" custT="1"/>
      <dgm:spPr/>
      <dgm:t>
        <a:bodyPr anchor="ctr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 smtClean="0">
              <a:latin typeface="Calibri" panose="020F0502020204030204" pitchFamily="34" charset="0"/>
              <a:cs typeface="Calibri" panose="020F0502020204030204" pitchFamily="34" charset="0"/>
            </a:rPr>
            <a:t>Develop outreach efforts to maintain an open dialogue between DEQ and its stakeholders 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435AE96-C300-4A95-919A-BCC940BBD48D}" type="parTrans" cxnId="{D3B323FA-C295-40C8-90E6-472C017C5551}">
      <dgm:prSet/>
      <dgm:spPr/>
      <dgm:t>
        <a:bodyPr/>
        <a:lstStyle/>
        <a:p>
          <a:endParaRPr lang="en-US"/>
        </a:p>
      </dgm:t>
    </dgm:pt>
    <dgm:pt modelId="{8A325C6E-D06A-460A-944C-980D6332DB91}" type="sibTrans" cxnId="{D3B323FA-C295-40C8-90E6-472C017C5551}">
      <dgm:prSet/>
      <dgm:spPr/>
      <dgm:t>
        <a:bodyPr/>
        <a:lstStyle/>
        <a:p>
          <a:endParaRPr lang="en-US"/>
        </a:p>
      </dgm:t>
    </dgm:pt>
    <dgm:pt modelId="{405801BA-A7EC-493C-B190-B74AE0DAC2BF}">
      <dgm:prSet phldrT="[Text]" custT="1"/>
      <dgm:spPr>
        <a:solidFill>
          <a:schemeClr val="accent4">
            <a:lumMod val="50000"/>
            <a:alpha val="70000"/>
          </a:schemeClr>
        </a:solidFill>
      </dgm:spPr>
      <dgm:t>
        <a:bodyPr anchor="ctr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dirty="0" smtClean="0">
              <a:solidFill>
                <a:schemeClr val="bg1"/>
              </a:solidFill>
              <a:latin typeface="+mn-lt"/>
              <a:cs typeface="Calibri" panose="020F0502020204030204" pitchFamily="34" charset="0"/>
            </a:rPr>
            <a:t>Permitting Backlog</a:t>
          </a:r>
          <a:endParaRPr lang="en-US" sz="1800" b="1" dirty="0">
            <a:solidFill>
              <a:schemeClr val="bg1"/>
            </a:solidFill>
            <a:latin typeface="+mn-lt"/>
            <a:cs typeface="Calibri" panose="020F0502020204030204" pitchFamily="34" charset="0"/>
          </a:endParaRPr>
        </a:p>
      </dgm:t>
    </dgm:pt>
    <dgm:pt modelId="{CB64DE00-622E-4E16-B255-9093830E8FC9}" type="parTrans" cxnId="{4EC51CB2-1BCC-4BC1-B754-F679A160603C}">
      <dgm:prSet/>
      <dgm:spPr/>
      <dgm:t>
        <a:bodyPr/>
        <a:lstStyle/>
        <a:p>
          <a:endParaRPr lang="en-US"/>
        </a:p>
      </dgm:t>
    </dgm:pt>
    <dgm:pt modelId="{2914F039-CCF1-4D7B-81C9-D8A3EF2FF5A4}" type="sibTrans" cxnId="{4EC51CB2-1BCC-4BC1-B754-F679A160603C}">
      <dgm:prSet/>
      <dgm:spPr/>
      <dgm:t>
        <a:bodyPr/>
        <a:lstStyle/>
        <a:p>
          <a:endParaRPr lang="en-US"/>
        </a:p>
      </dgm:t>
    </dgm:pt>
    <dgm:pt modelId="{B51CD8DD-F73C-4048-A951-61A1A4498BBC}">
      <dgm:prSet phldrT="[Text]" custT="1"/>
      <dgm:spPr/>
      <dgm:t>
        <a:bodyPr anchor="ctr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 smtClean="0">
              <a:latin typeface="Calibri" panose="020F0502020204030204" pitchFamily="34" charset="0"/>
              <a:cs typeface="Calibri" panose="020F0502020204030204" pitchFamily="34" charset="0"/>
            </a:rPr>
            <a:t>Improve processes and identify efficiencies to reduce and prevent backlog in permit issuance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C01BE6A-24EC-4AC5-832B-B248416D444A}" type="sibTrans" cxnId="{3EC15211-BC35-4C77-974A-C148814DDFE5}">
      <dgm:prSet/>
      <dgm:spPr/>
      <dgm:t>
        <a:bodyPr/>
        <a:lstStyle/>
        <a:p>
          <a:endParaRPr lang="en-US"/>
        </a:p>
      </dgm:t>
    </dgm:pt>
    <dgm:pt modelId="{665F6CD4-A327-47F6-B176-CBE3BC3383F0}" type="parTrans" cxnId="{3EC15211-BC35-4C77-974A-C148814DDFE5}">
      <dgm:prSet/>
      <dgm:spPr/>
      <dgm:t>
        <a:bodyPr/>
        <a:lstStyle/>
        <a:p>
          <a:endParaRPr lang="en-US"/>
        </a:p>
      </dgm:t>
    </dgm:pt>
    <dgm:pt modelId="{8393B92E-4A56-4344-A3D7-28D124D1C592}" type="pres">
      <dgm:prSet presAssocID="{9D32156D-1674-40B8-8031-D1709A85D34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ABD064A-7093-417F-8C02-AB097C75F15C}" type="pres">
      <dgm:prSet presAssocID="{6C4E2CC3-FF7D-4EDB-8688-18EB702DE7F9}" presName="linNode" presStyleCnt="0"/>
      <dgm:spPr/>
    </dgm:pt>
    <dgm:pt modelId="{5E32DC59-82A7-4BD9-AA97-02652EE6791D}" type="pres">
      <dgm:prSet presAssocID="{6C4E2CC3-FF7D-4EDB-8688-18EB702DE7F9}" presName="parentShp" presStyleLbl="node1" presStyleIdx="0" presStyleCnt="5" custScaleX="794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12238B-D7F0-4B12-ABEC-3A207ADB935D}" type="pres">
      <dgm:prSet presAssocID="{6C4E2CC3-FF7D-4EDB-8688-18EB702DE7F9}" presName="childShp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51E537-29F5-41D0-B75C-C7789DB1C0AC}" type="pres">
      <dgm:prSet presAssocID="{105EC061-401A-4707-98B9-931F566D8AE2}" presName="spacing" presStyleCnt="0"/>
      <dgm:spPr/>
    </dgm:pt>
    <dgm:pt modelId="{357E9F46-9991-45E3-8181-227755C6EEEB}" type="pres">
      <dgm:prSet presAssocID="{A8C36AC8-7B45-4AB5-80DE-399A7037D4F5}" presName="linNode" presStyleCnt="0"/>
      <dgm:spPr/>
    </dgm:pt>
    <dgm:pt modelId="{ADB288AF-6077-47BA-95C5-661333ABBB0D}" type="pres">
      <dgm:prSet presAssocID="{A8C36AC8-7B45-4AB5-80DE-399A7037D4F5}" presName="parentShp" presStyleLbl="node1" presStyleIdx="1" presStyleCnt="5" custScaleX="794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0A82EE-2A1E-4E81-A819-BDC41BF21840}" type="pres">
      <dgm:prSet presAssocID="{A8C36AC8-7B45-4AB5-80DE-399A7037D4F5}" presName="childShp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61A9DC-AA65-4113-9883-9E1FA2560307}" type="pres">
      <dgm:prSet presAssocID="{12B027A7-A774-4319-B485-0BDA5EDCE3FF}" presName="spacing" presStyleCnt="0"/>
      <dgm:spPr/>
    </dgm:pt>
    <dgm:pt modelId="{10452A76-51D2-42BD-B405-4CC3D9C94C0E}" type="pres">
      <dgm:prSet presAssocID="{405801BA-A7EC-493C-B190-B74AE0DAC2BF}" presName="linNode" presStyleCnt="0"/>
      <dgm:spPr/>
    </dgm:pt>
    <dgm:pt modelId="{E398E187-76E5-49FD-848C-1B8899B25D79}" type="pres">
      <dgm:prSet presAssocID="{405801BA-A7EC-493C-B190-B74AE0DAC2BF}" presName="parentShp" presStyleLbl="node1" presStyleIdx="2" presStyleCnt="5" custScaleX="794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A2080B-CACF-448D-A63B-78E6450443D6}" type="pres">
      <dgm:prSet presAssocID="{405801BA-A7EC-493C-B190-B74AE0DAC2BF}" presName="childShp" presStyleLbl="b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C36F8E-BE02-4873-96C5-7AF4A288F362}" type="pres">
      <dgm:prSet presAssocID="{2914F039-CCF1-4D7B-81C9-D8A3EF2FF5A4}" presName="spacing" presStyleCnt="0"/>
      <dgm:spPr/>
    </dgm:pt>
    <dgm:pt modelId="{97EA8429-A8EB-4156-B927-3BCA7F4FDD6A}" type="pres">
      <dgm:prSet presAssocID="{A77DF3AD-B795-4988-9FC4-233512F3ACD5}" presName="linNode" presStyleCnt="0"/>
      <dgm:spPr/>
    </dgm:pt>
    <dgm:pt modelId="{6B784BC4-BAF4-43C4-9054-A6D9D416DCDE}" type="pres">
      <dgm:prSet presAssocID="{A77DF3AD-B795-4988-9FC4-233512F3ACD5}" presName="parentShp" presStyleLbl="node1" presStyleIdx="3" presStyleCnt="5" custScaleX="794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5E3825-D520-452A-9F7D-15410133A51E}" type="pres">
      <dgm:prSet presAssocID="{A77DF3AD-B795-4988-9FC4-233512F3ACD5}" presName="childShp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0277A-B670-48BD-8D25-CF3A7212E940}" type="pres">
      <dgm:prSet presAssocID="{BAE647DC-C641-4BD0-AB12-EB0B8136A1AA}" presName="spacing" presStyleCnt="0"/>
      <dgm:spPr/>
    </dgm:pt>
    <dgm:pt modelId="{B58EB13B-77A2-4126-B6C6-343EB912F1D5}" type="pres">
      <dgm:prSet presAssocID="{4AABF421-30F2-4DCC-904F-5E672B66F258}" presName="linNode" presStyleCnt="0"/>
      <dgm:spPr/>
    </dgm:pt>
    <dgm:pt modelId="{2BA4A0D6-5A6F-4EBD-9CF3-70B65DC1697C}" type="pres">
      <dgm:prSet presAssocID="{4AABF421-30F2-4DCC-904F-5E672B66F258}" presName="parentShp" presStyleLbl="node1" presStyleIdx="4" presStyleCnt="5" custScaleX="794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598941-D50E-4B62-B7EC-CEADE2CAE48C}" type="pres">
      <dgm:prSet presAssocID="{4AABF421-30F2-4DCC-904F-5E672B66F258}" presName="childShp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A60B8F-A128-4400-AB55-C12ADB273E9F}" srcId="{6C4E2CC3-FF7D-4EDB-8688-18EB702DE7F9}" destId="{E20FC6D8-3DF8-4989-8BE0-D26FB3D98964}" srcOrd="0" destOrd="0" parTransId="{52816E34-26CA-444B-B588-24768EA73C30}" sibTransId="{6D0DF90A-82BF-42BC-81FB-F1985291D12C}"/>
    <dgm:cxn modelId="{C7D1BBAF-C99C-496A-B3AC-6BC26E2BA01E}" type="presOf" srcId="{E20FC6D8-3DF8-4989-8BE0-D26FB3D98964}" destId="{1512238B-D7F0-4B12-ABEC-3A207ADB935D}" srcOrd="0" destOrd="0" presId="urn:microsoft.com/office/officeart/2005/8/layout/vList6"/>
    <dgm:cxn modelId="{8E4A8522-1FF9-4AED-9E21-0DDC294EA3E4}" type="presOf" srcId="{02276F6B-E50A-4155-A41A-7E32E130DE41}" destId="{6C598941-D50E-4B62-B7EC-CEADE2CAE48C}" srcOrd="0" destOrd="0" presId="urn:microsoft.com/office/officeart/2005/8/layout/vList6"/>
    <dgm:cxn modelId="{21799965-1DAE-4761-9692-21D6173E6F53}" type="presOf" srcId="{9D32156D-1674-40B8-8031-D1709A85D343}" destId="{8393B92E-4A56-4344-A3D7-28D124D1C592}" srcOrd="0" destOrd="0" presId="urn:microsoft.com/office/officeart/2005/8/layout/vList6"/>
    <dgm:cxn modelId="{D8959E34-18AE-409D-B89B-45F8FE387EFF}" srcId="{A8C36AC8-7B45-4AB5-80DE-399A7037D4F5}" destId="{17AB711B-610E-48E6-80CF-D6FE2BA86119}" srcOrd="0" destOrd="0" parTransId="{ABE1D6C6-F5FA-4C7B-AEF5-7B580E863A3A}" sibTransId="{58526A14-B115-452D-A333-6B211FBED625}"/>
    <dgm:cxn modelId="{AE834D3F-BBBE-4D43-8EEF-30BEFC87BD3D}" type="presOf" srcId="{4AABF421-30F2-4DCC-904F-5E672B66F258}" destId="{2BA4A0D6-5A6F-4EBD-9CF3-70B65DC1697C}" srcOrd="0" destOrd="0" presId="urn:microsoft.com/office/officeart/2005/8/layout/vList6"/>
    <dgm:cxn modelId="{2B1EB62C-52BD-4E21-93FF-E63F46AC1619}" type="presOf" srcId="{A8C36AC8-7B45-4AB5-80DE-399A7037D4F5}" destId="{ADB288AF-6077-47BA-95C5-661333ABBB0D}" srcOrd="0" destOrd="0" presId="urn:microsoft.com/office/officeart/2005/8/layout/vList6"/>
    <dgm:cxn modelId="{9E7A29E6-2303-4DA3-9802-03A844614514}" type="presOf" srcId="{6C4E2CC3-FF7D-4EDB-8688-18EB702DE7F9}" destId="{5E32DC59-82A7-4BD9-AA97-02652EE6791D}" srcOrd="0" destOrd="0" presId="urn:microsoft.com/office/officeart/2005/8/layout/vList6"/>
    <dgm:cxn modelId="{DA964669-CB77-472E-BF59-5A4CAE235AD4}" srcId="{9D32156D-1674-40B8-8031-D1709A85D343}" destId="{A8C36AC8-7B45-4AB5-80DE-399A7037D4F5}" srcOrd="1" destOrd="0" parTransId="{0DAF3481-B810-440B-8C9C-8D89430F694C}" sibTransId="{12B027A7-A774-4319-B485-0BDA5EDCE3FF}"/>
    <dgm:cxn modelId="{E5455D8E-F71F-4A61-ABB4-0DAE4B17C95E}" type="presOf" srcId="{17AB711B-610E-48E6-80CF-D6FE2BA86119}" destId="{B50A82EE-2A1E-4E81-A819-BDC41BF21840}" srcOrd="0" destOrd="0" presId="urn:microsoft.com/office/officeart/2005/8/layout/vList6"/>
    <dgm:cxn modelId="{4EC51CB2-1BCC-4BC1-B754-F679A160603C}" srcId="{9D32156D-1674-40B8-8031-D1709A85D343}" destId="{405801BA-A7EC-493C-B190-B74AE0DAC2BF}" srcOrd="2" destOrd="0" parTransId="{CB64DE00-622E-4E16-B255-9093830E8FC9}" sibTransId="{2914F039-CCF1-4D7B-81C9-D8A3EF2FF5A4}"/>
    <dgm:cxn modelId="{9709C7A6-499E-4BF6-A68A-4E44338B26BC}" srcId="{9D32156D-1674-40B8-8031-D1709A85D343}" destId="{A77DF3AD-B795-4988-9FC4-233512F3ACD5}" srcOrd="3" destOrd="0" parTransId="{B26F1F0D-185B-48CD-AD6F-6A55FC4EA483}" sibTransId="{BAE647DC-C641-4BD0-AB12-EB0B8136A1AA}"/>
    <dgm:cxn modelId="{3F8EFEA6-8233-47B8-87E0-50491E0D119C}" srcId="{A77DF3AD-B795-4988-9FC4-233512F3ACD5}" destId="{A5F13404-8D8A-429D-B2E0-04FD55CCCEB4}" srcOrd="0" destOrd="0" parTransId="{44F2F32A-96E6-4580-9AA6-B76B66A0F656}" sibTransId="{14C676A0-7361-497A-96E8-CBE3CBDE415A}"/>
    <dgm:cxn modelId="{D3B323FA-C295-40C8-90E6-472C017C5551}" srcId="{4AABF421-30F2-4DCC-904F-5E672B66F258}" destId="{02276F6B-E50A-4155-A41A-7E32E130DE41}" srcOrd="0" destOrd="0" parTransId="{C435AE96-C300-4A95-919A-BCC940BBD48D}" sibTransId="{8A325C6E-D06A-460A-944C-980D6332DB91}"/>
    <dgm:cxn modelId="{3C707504-3DE1-415C-AD7D-9A4BFDFE876D}" srcId="{9D32156D-1674-40B8-8031-D1709A85D343}" destId="{4AABF421-30F2-4DCC-904F-5E672B66F258}" srcOrd="4" destOrd="0" parTransId="{E9147835-B585-4C01-A32C-C59EEA1B7D97}" sibTransId="{61BFAF9D-DFC5-45A8-A333-C16760B1AAC5}"/>
    <dgm:cxn modelId="{86104CFA-0AD8-47A1-A78E-3A52A5AA82E1}" type="presOf" srcId="{A77DF3AD-B795-4988-9FC4-233512F3ACD5}" destId="{6B784BC4-BAF4-43C4-9054-A6D9D416DCDE}" srcOrd="0" destOrd="0" presId="urn:microsoft.com/office/officeart/2005/8/layout/vList6"/>
    <dgm:cxn modelId="{3EC15211-BC35-4C77-974A-C148814DDFE5}" srcId="{405801BA-A7EC-493C-B190-B74AE0DAC2BF}" destId="{B51CD8DD-F73C-4048-A951-61A1A4498BBC}" srcOrd="0" destOrd="0" parTransId="{665F6CD4-A327-47F6-B176-CBE3BC3383F0}" sibTransId="{CC01BE6A-24EC-4AC5-832B-B248416D444A}"/>
    <dgm:cxn modelId="{3F70A646-D5F2-4870-94FA-134696BE78CA}" srcId="{9D32156D-1674-40B8-8031-D1709A85D343}" destId="{6C4E2CC3-FF7D-4EDB-8688-18EB702DE7F9}" srcOrd="0" destOrd="0" parTransId="{ECD63535-B75A-417E-8C8F-90C765DA1979}" sibTransId="{105EC061-401A-4707-98B9-931F566D8AE2}"/>
    <dgm:cxn modelId="{68C877A6-6AEA-436D-8E98-C9B7E8C59A2F}" type="presOf" srcId="{B51CD8DD-F73C-4048-A951-61A1A4498BBC}" destId="{F4A2080B-CACF-448D-A63B-78E6450443D6}" srcOrd="0" destOrd="0" presId="urn:microsoft.com/office/officeart/2005/8/layout/vList6"/>
    <dgm:cxn modelId="{B537772E-3CD1-40F8-9C3E-8440C10434C8}" type="presOf" srcId="{A5F13404-8D8A-429D-B2E0-04FD55CCCEB4}" destId="{AF5E3825-D520-452A-9F7D-15410133A51E}" srcOrd="0" destOrd="0" presId="urn:microsoft.com/office/officeart/2005/8/layout/vList6"/>
    <dgm:cxn modelId="{30CFA975-1736-4261-BF9F-CBCCA69C7278}" type="presOf" srcId="{405801BA-A7EC-493C-B190-B74AE0DAC2BF}" destId="{E398E187-76E5-49FD-848C-1B8899B25D79}" srcOrd="0" destOrd="0" presId="urn:microsoft.com/office/officeart/2005/8/layout/vList6"/>
    <dgm:cxn modelId="{72CC7646-ABD5-42CA-92A7-830C4DF60BA3}" type="presParOf" srcId="{8393B92E-4A56-4344-A3D7-28D124D1C592}" destId="{5ABD064A-7093-417F-8C02-AB097C75F15C}" srcOrd="0" destOrd="0" presId="urn:microsoft.com/office/officeart/2005/8/layout/vList6"/>
    <dgm:cxn modelId="{0837D14D-A238-4211-9BBF-E362862A5B7C}" type="presParOf" srcId="{5ABD064A-7093-417F-8C02-AB097C75F15C}" destId="{5E32DC59-82A7-4BD9-AA97-02652EE6791D}" srcOrd="0" destOrd="0" presId="urn:microsoft.com/office/officeart/2005/8/layout/vList6"/>
    <dgm:cxn modelId="{F544F1D7-DFEC-4ECE-ABE3-8DF773C2EB2A}" type="presParOf" srcId="{5ABD064A-7093-417F-8C02-AB097C75F15C}" destId="{1512238B-D7F0-4B12-ABEC-3A207ADB935D}" srcOrd="1" destOrd="0" presId="urn:microsoft.com/office/officeart/2005/8/layout/vList6"/>
    <dgm:cxn modelId="{887BD447-FADF-4F6C-8D6D-22B4655B9C59}" type="presParOf" srcId="{8393B92E-4A56-4344-A3D7-28D124D1C592}" destId="{1F51E537-29F5-41D0-B75C-C7789DB1C0AC}" srcOrd="1" destOrd="0" presId="urn:microsoft.com/office/officeart/2005/8/layout/vList6"/>
    <dgm:cxn modelId="{3EF0663A-7F3A-43A1-B538-5F72ADA9D3D9}" type="presParOf" srcId="{8393B92E-4A56-4344-A3D7-28D124D1C592}" destId="{357E9F46-9991-45E3-8181-227755C6EEEB}" srcOrd="2" destOrd="0" presId="urn:microsoft.com/office/officeart/2005/8/layout/vList6"/>
    <dgm:cxn modelId="{D728AF6D-6026-49A7-9E3B-7703DDB801F9}" type="presParOf" srcId="{357E9F46-9991-45E3-8181-227755C6EEEB}" destId="{ADB288AF-6077-47BA-95C5-661333ABBB0D}" srcOrd="0" destOrd="0" presId="urn:microsoft.com/office/officeart/2005/8/layout/vList6"/>
    <dgm:cxn modelId="{593D3FF3-B9CD-465F-A2CE-B2E9187549C2}" type="presParOf" srcId="{357E9F46-9991-45E3-8181-227755C6EEEB}" destId="{B50A82EE-2A1E-4E81-A819-BDC41BF21840}" srcOrd="1" destOrd="0" presId="urn:microsoft.com/office/officeart/2005/8/layout/vList6"/>
    <dgm:cxn modelId="{8FE6DFA0-BA3F-49A2-AD4B-AF9FFB3C849E}" type="presParOf" srcId="{8393B92E-4A56-4344-A3D7-28D124D1C592}" destId="{7461A9DC-AA65-4113-9883-9E1FA2560307}" srcOrd="3" destOrd="0" presId="urn:microsoft.com/office/officeart/2005/8/layout/vList6"/>
    <dgm:cxn modelId="{20223984-4E94-4688-9BEA-DD4B10EC0403}" type="presParOf" srcId="{8393B92E-4A56-4344-A3D7-28D124D1C592}" destId="{10452A76-51D2-42BD-B405-4CC3D9C94C0E}" srcOrd="4" destOrd="0" presId="urn:microsoft.com/office/officeart/2005/8/layout/vList6"/>
    <dgm:cxn modelId="{CCBE16AB-F29F-4628-AC45-561DE7E8D424}" type="presParOf" srcId="{10452A76-51D2-42BD-B405-4CC3D9C94C0E}" destId="{E398E187-76E5-49FD-848C-1B8899B25D79}" srcOrd="0" destOrd="0" presId="urn:microsoft.com/office/officeart/2005/8/layout/vList6"/>
    <dgm:cxn modelId="{DDE04382-2B65-49D0-A5EA-9A8B140BB2EA}" type="presParOf" srcId="{10452A76-51D2-42BD-B405-4CC3D9C94C0E}" destId="{F4A2080B-CACF-448D-A63B-78E6450443D6}" srcOrd="1" destOrd="0" presId="urn:microsoft.com/office/officeart/2005/8/layout/vList6"/>
    <dgm:cxn modelId="{24CEDAB4-4945-4543-8119-7808539878B5}" type="presParOf" srcId="{8393B92E-4A56-4344-A3D7-28D124D1C592}" destId="{71C36F8E-BE02-4873-96C5-7AF4A288F362}" srcOrd="5" destOrd="0" presId="urn:microsoft.com/office/officeart/2005/8/layout/vList6"/>
    <dgm:cxn modelId="{D325F610-513D-467E-BA8C-32A5E056E8D5}" type="presParOf" srcId="{8393B92E-4A56-4344-A3D7-28D124D1C592}" destId="{97EA8429-A8EB-4156-B927-3BCA7F4FDD6A}" srcOrd="6" destOrd="0" presId="urn:microsoft.com/office/officeart/2005/8/layout/vList6"/>
    <dgm:cxn modelId="{06303B4C-42E3-43D0-86FA-24A15BB0459C}" type="presParOf" srcId="{97EA8429-A8EB-4156-B927-3BCA7F4FDD6A}" destId="{6B784BC4-BAF4-43C4-9054-A6D9D416DCDE}" srcOrd="0" destOrd="0" presId="urn:microsoft.com/office/officeart/2005/8/layout/vList6"/>
    <dgm:cxn modelId="{CC390D94-3B6C-41B5-8C73-BF315C2DEA1F}" type="presParOf" srcId="{97EA8429-A8EB-4156-B927-3BCA7F4FDD6A}" destId="{AF5E3825-D520-452A-9F7D-15410133A51E}" srcOrd="1" destOrd="0" presId="urn:microsoft.com/office/officeart/2005/8/layout/vList6"/>
    <dgm:cxn modelId="{5A109A68-65FD-4B0F-AB0B-0CFFA17D4F5E}" type="presParOf" srcId="{8393B92E-4A56-4344-A3D7-28D124D1C592}" destId="{1790277A-B670-48BD-8D25-CF3A7212E940}" srcOrd="7" destOrd="0" presId="urn:microsoft.com/office/officeart/2005/8/layout/vList6"/>
    <dgm:cxn modelId="{B9ADE8C3-CC3F-405A-B7C7-020A5DC0F519}" type="presParOf" srcId="{8393B92E-4A56-4344-A3D7-28D124D1C592}" destId="{B58EB13B-77A2-4126-B6C6-343EB912F1D5}" srcOrd="8" destOrd="0" presId="urn:microsoft.com/office/officeart/2005/8/layout/vList6"/>
    <dgm:cxn modelId="{1EAB2BE3-7ADC-4C29-ABB7-A520FE93ACDC}" type="presParOf" srcId="{B58EB13B-77A2-4126-B6C6-343EB912F1D5}" destId="{2BA4A0D6-5A6F-4EBD-9CF3-70B65DC1697C}" srcOrd="0" destOrd="0" presId="urn:microsoft.com/office/officeart/2005/8/layout/vList6"/>
    <dgm:cxn modelId="{94AF897A-464C-4756-83A9-BFC7FF398EE9}" type="presParOf" srcId="{B58EB13B-77A2-4126-B6C6-343EB912F1D5}" destId="{6C598941-D50E-4B62-B7EC-CEADE2CAE48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43D61D-1B8C-4E6F-9664-1C3176881629}" type="doc">
      <dgm:prSet loTypeId="urn:microsoft.com/office/officeart/2011/layout/HexagonRadial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36B400-D777-4FEC-B1B4-0FABCBEC965E}">
      <dgm:prSet phldrT="[Text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dirty="0"/>
            <a:t>MS Dynamics</a:t>
          </a:r>
        </a:p>
      </dgm:t>
    </dgm:pt>
    <dgm:pt modelId="{9126DBBA-1CBE-4151-AA47-322A12115AE9}" type="parTrans" cxnId="{72D5F542-6A0A-4B84-B93A-F34828277943}">
      <dgm:prSet/>
      <dgm:spPr/>
      <dgm:t>
        <a:bodyPr/>
        <a:lstStyle/>
        <a:p>
          <a:endParaRPr lang="en-US"/>
        </a:p>
      </dgm:t>
    </dgm:pt>
    <dgm:pt modelId="{AB75E9D4-9B1E-4577-911A-006A2FD61275}" type="sibTrans" cxnId="{72D5F542-6A0A-4B84-B93A-F34828277943}">
      <dgm:prSet/>
      <dgm:spPr/>
      <dgm:t>
        <a:bodyPr/>
        <a:lstStyle/>
        <a:p>
          <a:endParaRPr lang="en-US"/>
        </a:p>
      </dgm:t>
    </dgm:pt>
    <dgm:pt modelId="{71214260-A7BD-46C1-BF61-2396BB8C359C}">
      <dgm:prSet phldrT="[Text]"/>
      <dgm:spPr>
        <a:solidFill>
          <a:schemeClr val="accent4">
            <a:lumMod val="50000"/>
            <a:alpha val="70000"/>
          </a:schemeClr>
        </a:solidFill>
      </dgm:spPr>
      <dgm:t>
        <a:bodyPr/>
        <a:lstStyle/>
        <a:p>
          <a:r>
            <a:rPr lang="en-US" dirty="0"/>
            <a:t>Customer Portal</a:t>
          </a:r>
        </a:p>
      </dgm:t>
    </dgm:pt>
    <dgm:pt modelId="{3CC868DF-9716-4572-9E20-A19D92F4F5F2}" type="parTrans" cxnId="{78CC350A-FDB0-4190-A5D4-FF5DC946E1C2}">
      <dgm:prSet/>
      <dgm:spPr/>
      <dgm:t>
        <a:bodyPr/>
        <a:lstStyle/>
        <a:p>
          <a:endParaRPr lang="en-US"/>
        </a:p>
      </dgm:t>
    </dgm:pt>
    <dgm:pt modelId="{77845118-8486-4038-BFD8-399ACB9DAA86}" type="sibTrans" cxnId="{78CC350A-FDB0-4190-A5D4-FF5DC946E1C2}">
      <dgm:prSet/>
      <dgm:spPr/>
      <dgm:t>
        <a:bodyPr/>
        <a:lstStyle/>
        <a:p>
          <a:endParaRPr lang="en-US"/>
        </a:p>
      </dgm:t>
    </dgm:pt>
    <dgm:pt modelId="{D276CE5A-E718-4661-A28C-13679031EDC4}">
      <dgm:prSet phldrT="[Text]"/>
      <dgm:spPr>
        <a:solidFill>
          <a:schemeClr val="accent4">
            <a:lumMod val="50000"/>
            <a:alpha val="70000"/>
          </a:schemeClr>
        </a:solidFill>
      </dgm:spPr>
      <dgm:t>
        <a:bodyPr/>
        <a:lstStyle/>
        <a:p>
          <a:r>
            <a:rPr lang="en-US" dirty="0"/>
            <a:t>Laserfiche</a:t>
          </a:r>
        </a:p>
      </dgm:t>
    </dgm:pt>
    <dgm:pt modelId="{632BB1EA-1149-43A1-888A-DA5F282C25B1}" type="parTrans" cxnId="{34BCC938-2CA8-4485-BE5C-19B336EFA11C}">
      <dgm:prSet/>
      <dgm:spPr/>
      <dgm:t>
        <a:bodyPr/>
        <a:lstStyle/>
        <a:p>
          <a:endParaRPr lang="en-US"/>
        </a:p>
      </dgm:t>
    </dgm:pt>
    <dgm:pt modelId="{C0C886CD-7F4A-4917-B284-51A0F1E78344}" type="sibTrans" cxnId="{34BCC938-2CA8-4485-BE5C-19B336EFA11C}">
      <dgm:prSet/>
      <dgm:spPr/>
      <dgm:t>
        <a:bodyPr/>
        <a:lstStyle/>
        <a:p>
          <a:endParaRPr lang="en-US"/>
        </a:p>
      </dgm:t>
    </dgm:pt>
    <dgm:pt modelId="{26E070F3-7C11-445D-83E6-7277AB0C3769}">
      <dgm:prSet phldrT="[Text]"/>
      <dgm:spPr>
        <a:solidFill>
          <a:schemeClr val="accent4">
            <a:lumMod val="50000"/>
            <a:alpha val="70000"/>
          </a:schemeClr>
        </a:solidFill>
      </dgm:spPr>
      <dgm:t>
        <a:bodyPr/>
        <a:lstStyle/>
        <a:p>
          <a:r>
            <a:rPr lang="en-US" dirty="0"/>
            <a:t>GIS</a:t>
          </a:r>
        </a:p>
      </dgm:t>
    </dgm:pt>
    <dgm:pt modelId="{8D96D26E-27F3-4B7E-B759-9BC690C70733}" type="parTrans" cxnId="{087F7ECE-D3DE-48E3-B59F-DB26BEAC629F}">
      <dgm:prSet/>
      <dgm:spPr/>
      <dgm:t>
        <a:bodyPr/>
        <a:lstStyle/>
        <a:p>
          <a:endParaRPr lang="en-US"/>
        </a:p>
      </dgm:t>
    </dgm:pt>
    <dgm:pt modelId="{7D4E276F-39A5-44C0-B583-6EB9491E5BED}" type="sibTrans" cxnId="{087F7ECE-D3DE-48E3-B59F-DB26BEAC629F}">
      <dgm:prSet/>
      <dgm:spPr/>
      <dgm:t>
        <a:bodyPr/>
        <a:lstStyle/>
        <a:p>
          <a:endParaRPr lang="en-US"/>
        </a:p>
      </dgm:t>
    </dgm:pt>
    <dgm:pt modelId="{024882F1-2BFA-4F2E-B415-6593ECD8EBB1}">
      <dgm:prSet phldrT="[Text]"/>
      <dgm:spPr>
        <a:solidFill>
          <a:schemeClr val="accent4">
            <a:lumMod val="50000"/>
            <a:alpha val="70000"/>
          </a:schemeClr>
        </a:solidFill>
      </dgm:spPr>
      <dgm:t>
        <a:bodyPr/>
        <a:lstStyle/>
        <a:p>
          <a:r>
            <a:rPr lang="en-US" dirty="0"/>
            <a:t>SharePoint</a:t>
          </a:r>
        </a:p>
      </dgm:t>
    </dgm:pt>
    <dgm:pt modelId="{72AF434C-ACDC-45E7-ABF9-9EDB5B47F844}" type="parTrans" cxnId="{ABB0B719-1E21-4DED-B76F-8693A62D10C5}">
      <dgm:prSet/>
      <dgm:spPr/>
      <dgm:t>
        <a:bodyPr/>
        <a:lstStyle/>
        <a:p>
          <a:endParaRPr lang="en-US"/>
        </a:p>
      </dgm:t>
    </dgm:pt>
    <dgm:pt modelId="{CD5DCD9C-B8B2-4291-AEA9-E4F6B150B75E}" type="sibTrans" cxnId="{ABB0B719-1E21-4DED-B76F-8693A62D10C5}">
      <dgm:prSet/>
      <dgm:spPr/>
      <dgm:t>
        <a:bodyPr/>
        <a:lstStyle/>
        <a:p>
          <a:endParaRPr lang="en-US"/>
        </a:p>
      </dgm:t>
    </dgm:pt>
    <dgm:pt modelId="{4E2FAA6C-CF18-43A6-9127-1296D003892A}">
      <dgm:prSet phldrT="[Text]"/>
      <dgm:spPr>
        <a:solidFill>
          <a:schemeClr val="accent4">
            <a:lumMod val="50000"/>
            <a:alpha val="70000"/>
          </a:schemeClr>
        </a:solidFill>
      </dgm:spPr>
      <dgm:t>
        <a:bodyPr/>
        <a:lstStyle/>
        <a:p>
          <a:r>
            <a:rPr lang="en-US" dirty="0"/>
            <a:t>MS Office</a:t>
          </a:r>
        </a:p>
      </dgm:t>
    </dgm:pt>
    <dgm:pt modelId="{4A08EE2D-C751-45B9-95AF-5F6F6F4B9F8A}" type="parTrans" cxnId="{967EC87F-3737-42B3-BD4B-56F4A619CE6F}">
      <dgm:prSet/>
      <dgm:spPr/>
      <dgm:t>
        <a:bodyPr/>
        <a:lstStyle/>
        <a:p>
          <a:endParaRPr lang="en-US"/>
        </a:p>
      </dgm:t>
    </dgm:pt>
    <dgm:pt modelId="{C25F2A5F-230E-4388-9F98-04FB02165842}" type="sibTrans" cxnId="{967EC87F-3737-42B3-BD4B-56F4A619CE6F}">
      <dgm:prSet/>
      <dgm:spPr/>
      <dgm:t>
        <a:bodyPr/>
        <a:lstStyle/>
        <a:p>
          <a:endParaRPr lang="en-US"/>
        </a:p>
      </dgm:t>
    </dgm:pt>
    <dgm:pt modelId="{89ABF4B8-8D4B-4473-9B32-43857AA42DF3}">
      <dgm:prSet phldrT="[Text]"/>
      <dgm:spPr/>
      <dgm:t>
        <a:bodyPr/>
        <a:lstStyle/>
        <a:p>
          <a:endParaRPr lang="en-US"/>
        </a:p>
      </dgm:t>
    </dgm:pt>
    <dgm:pt modelId="{4625F46B-D3BB-4102-90DB-4F414F6127CA}" type="parTrans" cxnId="{681B0A81-9CDE-43CB-9918-6CE1D7FF86C3}">
      <dgm:prSet/>
      <dgm:spPr/>
      <dgm:t>
        <a:bodyPr/>
        <a:lstStyle/>
        <a:p>
          <a:endParaRPr lang="en-US"/>
        </a:p>
      </dgm:t>
    </dgm:pt>
    <dgm:pt modelId="{D17C5C78-2291-48DA-A79E-4093A7379E6A}" type="sibTrans" cxnId="{681B0A81-9CDE-43CB-9918-6CE1D7FF86C3}">
      <dgm:prSet/>
      <dgm:spPr/>
      <dgm:t>
        <a:bodyPr/>
        <a:lstStyle/>
        <a:p>
          <a:endParaRPr lang="en-US"/>
        </a:p>
      </dgm:t>
    </dgm:pt>
    <dgm:pt modelId="{F5AF0A33-F2B9-46AA-8680-F95BE2F67D04}">
      <dgm:prSet phldrT="[Text]"/>
      <dgm:spPr>
        <a:solidFill>
          <a:schemeClr val="accent4">
            <a:lumMod val="50000"/>
            <a:alpha val="70000"/>
          </a:schemeClr>
        </a:solidFill>
      </dgm:spPr>
      <dgm:t>
        <a:bodyPr/>
        <a:lstStyle/>
        <a:p>
          <a:r>
            <a:rPr lang="en-US" dirty="0"/>
            <a:t>Environmental Monitoring Network</a:t>
          </a:r>
        </a:p>
      </dgm:t>
    </dgm:pt>
    <dgm:pt modelId="{35270E1D-B9FB-4232-BDE6-2DEAA1824125}" type="parTrans" cxnId="{B2652895-CC43-440B-BFD3-306FFB846A36}">
      <dgm:prSet/>
      <dgm:spPr/>
      <dgm:t>
        <a:bodyPr/>
        <a:lstStyle/>
        <a:p>
          <a:endParaRPr lang="en-US"/>
        </a:p>
      </dgm:t>
    </dgm:pt>
    <dgm:pt modelId="{8CC66454-BC80-4B89-8637-2057CE41B8FE}" type="sibTrans" cxnId="{B2652895-CC43-440B-BFD3-306FFB846A36}">
      <dgm:prSet/>
      <dgm:spPr/>
      <dgm:t>
        <a:bodyPr/>
        <a:lstStyle/>
        <a:p>
          <a:endParaRPr lang="en-US"/>
        </a:p>
      </dgm:t>
    </dgm:pt>
    <dgm:pt modelId="{148BAF83-3561-4078-9016-345BEB56372D}" type="pres">
      <dgm:prSet presAssocID="{DA43D61D-1B8C-4E6F-9664-1C317688162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BE0E33A-36D5-42BA-8A9B-EB45ED35968A}" type="pres">
      <dgm:prSet presAssocID="{E836B400-D777-4FEC-B1B4-0FABCBEC965E}" presName="Parent" presStyleLbl="node0" presStyleIdx="0" presStyleCnt="1" custLinFactNeighborX="2166" custLinFactNeighborY="-1252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F850E7D0-3302-430F-A17C-2B843FF05B85}" type="pres">
      <dgm:prSet presAssocID="{71214260-A7BD-46C1-BF61-2396BB8C359C}" presName="Accent1" presStyleCnt="0"/>
      <dgm:spPr/>
    </dgm:pt>
    <dgm:pt modelId="{22356EB5-E9F0-499C-BA06-8AE4B21ABEAB}" type="pres">
      <dgm:prSet presAssocID="{71214260-A7BD-46C1-BF61-2396BB8C359C}" presName="Accent" presStyleLbl="bgShp" presStyleIdx="0" presStyleCnt="6"/>
      <dgm:spPr/>
    </dgm:pt>
    <dgm:pt modelId="{BE44DBD2-481E-4E4E-B800-CEB0BAA0BEFD}" type="pres">
      <dgm:prSet presAssocID="{71214260-A7BD-46C1-BF61-2396BB8C359C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F8B303-8723-44D0-88D4-7282B332529B}" type="pres">
      <dgm:prSet presAssocID="{D276CE5A-E718-4661-A28C-13679031EDC4}" presName="Accent2" presStyleCnt="0"/>
      <dgm:spPr/>
    </dgm:pt>
    <dgm:pt modelId="{38839CA2-C0A0-448B-8FA5-EEB3320A9E7B}" type="pres">
      <dgm:prSet presAssocID="{D276CE5A-E718-4661-A28C-13679031EDC4}" presName="Accent" presStyleLbl="bgShp" presStyleIdx="1" presStyleCnt="6"/>
      <dgm:spPr/>
    </dgm:pt>
    <dgm:pt modelId="{28433252-2EF5-4FD0-B30A-B761ED542304}" type="pres">
      <dgm:prSet presAssocID="{D276CE5A-E718-4661-A28C-13679031EDC4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1578D7-FF04-41BB-A5D6-65001C791A67}" type="pres">
      <dgm:prSet presAssocID="{26E070F3-7C11-445D-83E6-7277AB0C3769}" presName="Accent3" presStyleCnt="0"/>
      <dgm:spPr/>
    </dgm:pt>
    <dgm:pt modelId="{AA0D3FD8-E25A-4780-BD9A-6E7B04F13F66}" type="pres">
      <dgm:prSet presAssocID="{26E070F3-7C11-445D-83E6-7277AB0C3769}" presName="Accent" presStyleLbl="bgShp" presStyleIdx="2" presStyleCnt="6"/>
      <dgm:spPr/>
    </dgm:pt>
    <dgm:pt modelId="{E5553ED1-7873-4B5A-9625-8926657F49BD}" type="pres">
      <dgm:prSet presAssocID="{26E070F3-7C11-445D-83E6-7277AB0C3769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F7F01E-BAE9-4FAB-8259-875D9CF5C9F9}" type="pres">
      <dgm:prSet presAssocID="{024882F1-2BFA-4F2E-B415-6593ECD8EBB1}" presName="Accent4" presStyleCnt="0"/>
      <dgm:spPr/>
    </dgm:pt>
    <dgm:pt modelId="{FAF5FD3E-5F79-4F0B-B93B-C0717D50E056}" type="pres">
      <dgm:prSet presAssocID="{024882F1-2BFA-4F2E-B415-6593ECD8EBB1}" presName="Accent" presStyleLbl="bgShp" presStyleIdx="3" presStyleCnt="6"/>
      <dgm:spPr/>
    </dgm:pt>
    <dgm:pt modelId="{F89A8B26-E44C-4F3E-AC8B-90A503B8B8DE}" type="pres">
      <dgm:prSet presAssocID="{024882F1-2BFA-4F2E-B415-6593ECD8EBB1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AEED56-72BF-4C3A-8D83-7FA431391F7C}" type="pres">
      <dgm:prSet presAssocID="{4E2FAA6C-CF18-43A6-9127-1296D003892A}" presName="Accent5" presStyleCnt="0"/>
      <dgm:spPr/>
    </dgm:pt>
    <dgm:pt modelId="{1B9B7F4E-459E-492B-8C05-A8CCA8E35036}" type="pres">
      <dgm:prSet presAssocID="{4E2FAA6C-CF18-43A6-9127-1296D003892A}" presName="Accent" presStyleLbl="bgShp" presStyleIdx="4" presStyleCnt="6"/>
      <dgm:spPr/>
    </dgm:pt>
    <dgm:pt modelId="{F6117103-A10E-4A65-B204-2BC4A2410B49}" type="pres">
      <dgm:prSet presAssocID="{4E2FAA6C-CF18-43A6-9127-1296D003892A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6B237E-BD33-4F85-B506-FA81EFD15D60}" type="pres">
      <dgm:prSet presAssocID="{F5AF0A33-F2B9-46AA-8680-F95BE2F67D04}" presName="Accent6" presStyleCnt="0"/>
      <dgm:spPr/>
    </dgm:pt>
    <dgm:pt modelId="{8E2AC7C3-3DF3-4DF0-B28C-F5FED06E0000}" type="pres">
      <dgm:prSet presAssocID="{F5AF0A33-F2B9-46AA-8680-F95BE2F67D04}" presName="Accent" presStyleLbl="bgShp" presStyleIdx="5" presStyleCnt="6"/>
      <dgm:spPr/>
    </dgm:pt>
    <dgm:pt modelId="{E3410879-AF6C-45A8-B460-B7BB7489DD32}" type="pres">
      <dgm:prSet presAssocID="{F5AF0A33-F2B9-46AA-8680-F95BE2F67D04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CC2005-2A9F-4B2E-8D0F-5F404B5530AB}" type="presOf" srcId="{E836B400-D777-4FEC-B1B4-0FABCBEC965E}" destId="{2BE0E33A-36D5-42BA-8A9B-EB45ED35968A}" srcOrd="0" destOrd="0" presId="urn:microsoft.com/office/officeart/2011/layout/HexagonRadial"/>
    <dgm:cxn modelId="{D853AC9B-1F3A-4728-A514-DAAF887D7BB3}" type="presOf" srcId="{D276CE5A-E718-4661-A28C-13679031EDC4}" destId="{28433252-2EF5-4FD0-B30A-B761ED542304}" srcOrd="0" destOrd="0" presId="urn:microsoft.com/office/officeart/2011/layout/HexagonRadial"/>
    <dgm:cxn modelId="{F672150D-C57F-48CA-A36C-B94C1CA0FFC4}" type="presOf" srcId="{4E2FAA6C-CF18-43A6-9127-1296D003892A}" destId="{F6117103-A10E-4A65-B204-2BC4A2410B49}" srcOrd="0" destOrd="0" presId="urn:microsoft.com/office/officeart/2011/layout/HexagonRadial"/>
    <dgm:cxn modelId="{DD3B3539-BD07-4DF9-8774-91634F22EF3F}" type="presOf" srcId="{26E070F3-7C11-445D-83E6-7277AB0C3769}" destId="{E5553ED1-7873-4B5A-9625-8926657F49BD}" srcOrd="0" destOrd="0" presId="urn:microsoft.com/office/officeart/2011/layout/HexagonRadial"/>
    <dgm:cxn modelId="{087F7ECE-D3DE-48E3-B59F-DB26BEAC629F}" srcId="{E836B400-D777-4FEC-B1B4-0FABCBEC965E}" destId="{26E070F3-7C11-445D-83E6-7277AB0C3769}" srcOrd="2" destOrd="0" parTransId="{8D96D26E-27F3-4B7E-B759-9BC690C70733}" sibTransId="{7D4E276F-39A5-44C0-B583-6EB9491E5BED}"/>
    <dgm:cxn modelId="{78CC350A-FDB0-4190-A5D4-FF5DC946E1C2}" srcId="{E836B400-D777-4FEC-B1B4-0FABCBEC965E}" destId="{71214260-A7BD-46C1-BF61-2396BB8C359C}" srcOrd="0" destOrd="0" parTransId="{3CC868DF-9716-4572-9E20-A19D92F4F5F2}" sibTransId="{77845118-8486-4038-BFD8-399ACB9DAA86}"/>
    <dgm:cxn modelId="{F50F6209-0B09-498C-B8FC-FA9F4B6A6C9F}" type="presOf" srcId="{024882F1-2BFA-4F2E-B415-6593ECD8EBB1}" destId="{F89A8B26-E44C-4F3E-AC8B-90A503B8B8DE}" srcOrd="0" destOrd="0" presId="urn:microsoft.com/office/officeart/2011/layout/HexagonRadial"/>
    <dgm:cxn modelId="{967EC87F-3737-42B3-BD4B-56F4A619CE6F}" srcId="{E836B400-D777-4FEC-B1B4-0FABCBEC965E}" destId="{4E2FAA6C-CF18-43A6-9127-1296D003892A}" srcOrd="4" destOrd="0" parTransId="{4A08EE2D-C751-45B9-95AF-5F6F6F4B9F8A}" sibTransId="{C25F2A5F-230E-4388-9F98-04FB02165842}"/>
    <dgm:cxn modelId="{ABB0B719-1E21-4DED-B76F-8693A62D10C5}" srcId="{E836B400-D777-4FEC-B1B4-0FABCBEC965E}" destId="{024882F1-2BFA-4F2E-B415-6593ECD8EBB1}" srcOrd="3" destOrd="0" parTransId="{72AF434C-ACDC-45E7-ABF9-9EDB5B47F844}" sibTransId="{CD5DCD9C-B8B2-4291-AEA9-E4F6B150B75E}"/>
    <dgm:cxn modelId="{0376F51D-9F85-41EB-9079-C3A12F74500F}" type="presOf" srcId="{DA43D61D-1B8C-4E6F-9664-1C3176881629}" destId="{148BAF83-3561-4078-9016-345BEB56372D}" srcOrd="0" destOrd="0" presId="urn:microsoft.com/office/officeart/2011/layout/HexagonRadial"/>
    <dgm:cxn modelId="{681B0A81-9CDE-43CB-9918-6CE1D7FF86C3}" srcId="{DA43D61D-1B8C-4E6F-9664-1C3176881629}" destId="{89ABF4B8-8D4B-4473-9B32-43857AA42DF3}" srcOrd="1" destOrd="0" parTransId="{4625F46B-D3BB-4102-90DB-4F414F6127CA}" sibTransId="{D17C5C78-2291-48DA-A79E-4093A7379E6A}"/>
    <dgm:cxn modelId="{72D5F542-6A0A-4B84-B93A-F34828277943}" srcId="{DA43D61D-1B8C-4E6F-9664-1C3176881629}" destId="{E836B400-D777-4FEC-B1B4-0FABCBEC965E}" srcOrd="0" destOrd="0" parTransId="{9126DBBA-1CBE-4151-AA47-322A12115AE9}" sibTransId="{AB75E9D4-9B1E-4577-911A-006A2FD61275}"/>
    <dgm:cxn modelId="{018A34C2-0C23-4CE9-8A70-F1ABCA0BF67A}" type="presOf" srcId="{71214260-A7BD-46C1-BF61-2396BB8C359C}" destId="{BE44DBD2-481E-4E4E-B800-CEB0BAA0BEFD}" srcOrd="0" destOrd="0" presId="urn:microsoft.com/office/officeart/2011/layout/HexagonRadial"/>
    <dgm:cxn modelId="{34BCC938-2CA8-4485-BE5C-19B336EFA11C}" srcId="{E836B400-D777-4FEC-B1B4-0FABCBEC965E}" destId="{D276CE5A-E718-4661-A28C-13679031EDC4}" srcOrd="1" destOrd="0" parTransId="{632BB1EA-1149-43A1-888A-DA5F282C25B1}" sibTransId="{C0C886CD-7F4A-4917-B284-51A0F1E78344}"/>
    <dgm:cxn modelId="{C213BD52-9F80-4A67-B5F8-E9849641887E}" type="presOf" srcId="{F5AF0A33-F2B9-46AA-8680-F95BE2F67D04}" destId="{E3410879-AF6C-45A8-B460-B7BB7489DD32}" srcOrd="0" destOrd="0" presId="urn:microsoft.com/office/officeart/2011/layout/HexagonRadial"/>
    <dgm:cxn modelId="{B2652895-CC43-440B-BFD3-306FFB846A36}" srcId="{E836B400-D777-4FEC-B1B4-0FABCBEC965E}" destId="{F5AF0A33-F2B9-46AA-8680-F95BE2F67D04}" srcOrd="5" destOrd="0" parTransId="{35270E1D-B9FB-4232-BDE6-2DEAA1824125}" sibTransId="{8CC66454-BC80-4B89-8637-2057CE41B8FE}"/>
    <dgm:cxn modelId="{661836C4-EC25-46C5-BD9B-25E8009A3B4E}" type="presParOf" srcId="{148BAF83-3561-4078-9016-345BEB56372D}" destId="{2BE0E33A-36D5-42BA-8A9B-EB45ED35968A}" srcOrd="0" destOrd="0" presId="urn:microsoft.com/office/officeart/2011/layout/HexagonRadial"/>
    <dgm:cxn modelId="{BAE62C53-90F8-41F9-8FB7-D094540B0558}" type="presParOf" srcId="{148BAF83-3561-4078-9016-345BEB56372D}" destId="{F850E7D0-3302-430F-A17C-2B843FF05B85}" srcOrd="1" destOrd="0" presId="urn:microsoft.com/office/officeart/2011/layout/HexagonRadial"/>
    <dgm:cxn modelId="{F848C8B4-C8DF-4D67-BE33-5503B09A13C1}" type="presParOf" srcId="{F850E7D0-3302-430F-A17C-2B843FF05B85}" destId="{22356EB5-E9F0-499C-BA06-8AE4B21ABEAB}" srcOrd="0" destOrd="0" presId="urn:microsoft.com/office/officeart/2011/layout/HexagonRadial"/>
    <dgm:cxn modelId="{71DC6403-E6B7-4560-B64E-340E4D34492F}" type="presParOf" srcId="{148BAF83-3561-4078-9016-345BEB56372D}" destId="{BE44DBD2-481E-4E4E-B800-CEB0BAA0BEFD}" srcOrd="2" destOrd="0" presId="urn:microsoft.com/office/officeart/2011/layout/HexagonRadial"/>
    <dgm:cxn modelId="{D8E12E2D-4E4F-4B5F-BA2E-3133D7EF295A}" type="presParOf" srcId="{148BAF83-3561-4078-9016-345BEB56372D}" destId="{56F8B303-8723-44D0-88D4-7282B332529B}" srcOrd="3" destOrd="0" presId="urn:microsoft.com/office/officeart/2011/layout/HexagonRadial"/>
    <dgm:cxn modelId="{1364FC6A-437A-4A81-8E04-37622BF0CA03}" type="presParOf" srcId="{56F8B303-8723-44D0-88D4-7282B332529B}" destId="{38839CA2-C0A0-448B-8FA5-EEB3320A9E7B}" srcOrd="0" destOrd="0" presId="urn:microsoft.com/office/officeart/2011/layout/HexagonRadial"/>
    <dgm:cxn modelId="{E1921C23-5CF3-45F3-8A49-7E2782A64866}" type="presParOf" srcId="{148BAF83-3561-4078-9016-345BEB56372D}" destId="{28433252-2EF5-4FD0-B30A-B761ED542304}" srcOrd="4" destOrd="0" presId="urn:microsoft.com/office/officeart/2011/layout/HexagonRadial"/>
    <dgm:cxn modelId="{937C0982-F446-4532-9D44-1FE702139752}" type="presParOf" srcId="{148BAF83-3561-4078-9016-345BEB56372D}" destId="{BB1578D7-FF04-41BB-A5D6-65001C791A67}" srcOrd="5" destOrd="0" presId="urn:microsoft.com/office/officeart/2011/layout/HexagonRadial"/>
    <dgm:cxn modelId="{5B3FA512-EE5F-4639-9DB0-6BDA2CA23E22}" type="presParOf" srcId="{BB1578D7-FF04-41BB-A5D6-65001C791A67}" destId="{AA0D3FD8-E25A-4780-BD9A-6E7B04F13F66}" srcOrd="0" destOrd="0" presId="urn:microsoft.com/office/officeart/2011/layout/HexagonRadial"/>
    <dgm:cxn modelId="{094D27AC-E0F7-481E-8196-CB62E214EF0A}" type="presParOf" srcId="{148BAF83-3561-4078-9016-345BEB56372D}" destId="{E5553ED1-7873-4B5A-9625-8926657F49BD}" srcOrd="6" destOrd="0" presId="urn:microsoft.com/office/officeart/2011/layout/HexagonRadial"/>
    <dgm:cxn modelId="{BE74ADBE-6D6A-46B2-BCF1-F4893FF58D0A}" type="presParOf" srcId="{148BAF83-3561-4078-9016-345BEB56372D}" destId="{1BF7F01E-BAE9-4FAB-8259-875D9CF5C9F9}" srcOrd="7" destOrd="0" presId="urn:microsoft.com/office/officeart/2011/layout/HexagonRadial"/>
    <dgm:cxn modelId="{6EC0A755-719E-4253-93C8-01C9314E3C0B}" type="presParOf" srcId="{1BF7F01E-BAE9-4FAB-8259-875D9CF5C9F9}" destId="{FAF5FD3E-5F79-4F0B-B93B-C0717D50E056}" srcOrd="0" destOrd="0" presId="urn:microsoft.com/office/officeart/2011/layout/HexagonRadial"/>
    <dgm:cxn modelId="{8DDFFD3A-44A7-4D80-93CC-53917D1ABD41}" type="presParOf" srcId="{148BAF83-3561-4078-9016-345BEB56372D}" destId="{F89A8B26-E44C-4F3E-AC8B-90A503B8B8DE}" srcOrd="8" destOrd="0" presId="urn:microsoft.com/office/officeart/2011/layout/HexagonRadial"/>
    <dgm:cxn modelId="{1662E8D6-576E-47B5-9291-EBCAE7140C7F}" type="presParOf" srcId="{148BAF83-3561-4078-9016-345BEB56372D}" destId="{54AEED56-72BF-4C3A-8D83-7FA431391F7C}" srcOrd="9" destOrd="0" presId="urn:microsoft.com/office/officeart/2011/layout/HexagonRadial"/>
    <dgm:cxn modelId="{B289F0AC-D02C-4274-896C-460F865298C5}" type="presParOf" srcId="{54AEED56-72BF-4C3A-8D83-7FA431391F7C}" destId="{1B9B7F4E-459E-492B-8C05-A8CCA8E35036}" srcOrd="0" destOrd="0" presId="urn:microsoft.com/office/officeart/2011/layout/HexagonRadial"/>
    <dgm:cxn modelId="{AB0875D9-1AD5-451F-968F-2306AA6E8595}" type="presParOf" srcId="{148BAF83-3561-4078-9016-345BEB56372D}" destId="{F6117103-A10E-4A65-B204-2BC4A2410B49}" srcOrd="10" destOrd="0" presId="urn:microsoft.com/office/officeart/2011/layout/HexagonRadial"/>
    <dgm:cxn modelId="{46086827-DFF6-4C65-A871-C5822927DA07}" type="presParOf" srcId="{148BAF83-3561-4078-9016-345BEB56372D}" destId="{9F6B237E-BD33-4F85-B506-FA81EFD15D60}" srcOrd="11" destOrd="0" presId="urn:microsoft.com/office/officeart/2011/layout/HexagonRadial"/>
    <dgm:cxn modelId="{8FF9A4BD-8DA4-4DA7-86AD-B18D15F1403C}" type="presParOf" srcId="{9F6B237E-BD33-4F85-B506-FA81EFD15D60}" destId="{8E2AC7C3-3DF3-4DF0-B28C-F5FED06E0000}" srcOrd="0" destOrd="0" presId="urn:microsoft.com/office/officeart/2011/layout/HexagonRadial"/>
    <dgm:cxn modelId="{D503B4FD-8174-4E62-8D03-266CDB49FC7E}" type="presParOf" srcId="{148BAF83-3561-4078-9016-345BEB56372D}" destId="{E3410879-AF6C-45A8-B460-B7BB7489DD32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12238B-D7F0-4B12-ABEC-3A207ADB935D}">
      <dsp:nvSpPr>
        <dsp:cNvPr id="0" name=""/>
        <dsp:cNvSpPr/>
      </dsp:nvSpPr>
      <dsp:spPr>
        <a:xfrm>
          <a:off x="3135048" y="1587"/>
          <a:ext cx="5241825" cy="85964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Create web-based portal to apply, track and pay for permit applications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135048" y="109042"/>
        <a:ext cx="4919460" cy="644730"/>
      </dsp:txXfrm>
    </dsp:sp>
    <dsp:sp modelId="{5E32DC59-82A7-4BD9-AA97-02652EE6791D}">
      <dsp:nvSpPr>
        <dsp:cNvPr id="0" name=""/>
        <dsp:cNvSpPr/>
      </dsp:nvSpPr>
      <dsp:spPr>
        <a:xfrm>
          <a:off x="359501" y="1587"/>
          <a:ext cx="2775546" cy="859640"/>
        </a:xfrm>
        <a:prstGeom prst="roundRect">
          <a:avLst/>
        </a:prstGeom>
        <a:solidFill>
          <a:schemeClr val="accent4">
            <a:lumMod val="50000"/>
            <a:alpha val="7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Permitting Interface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401465" y="43551"/>
        <a:ext cx="2691618" cy="775712"/>
      </dsp:txXfrm>
    </dsp:sp>
    <dsp:sp modelId="{B50A82EE-2A1E-4E81-A819-BDC41BF21840}">
      <dsp:nvSpPr>
        <dsp:cNvPr id="0" name=""/>
        <dsp:cNvSpPr/>
      </dsp:nvSpPr>
      <dsp:spPr>
        <a:xfrm>
          <a:off x="3135048" y="947192"/>
          <a:ext cx="5241825" cy="85964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Create web-based repository of permit details, compliance issues, and enforcement actions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135048" y="1054647"/>
        <a:ext cx="4919460" cy="644730"/>
      </dsp:txXfrm>
    </dsp:sp>
    <dsp:sp modelId="{ADB288AF-6077-47BA-95C5-661333ABBB0D}">
      <dsp:nvSpPr>
        <dsp:cNvPr id="0" name=""/>
        <dsp:cNvSpPr/>
      </dsp:nvSpPr>
      <dsp:spPr>
        <a:xfrm>
          <a:off x="359501" y="947192"/>
          <a:ext cx="2775546" cy="859640"/>
        </a:xfrm>
        <a:prstGeom prst="roundRect">
          <a:avLst/>
        </a:prstGeom>
        <a:solidFill>
          <a:schemeClr val="accent4">
            <a:lumMod val="50000"/>
            <a:alpha val="7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Permit Warehouse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401465" y="989156"/>
        <a:ext cx="2691618" cy="775712"/>
      </dsp:txXfrm>
    </dsp:sp>
    <dsp:sp modelId="{F4A2080B-CACF-448D-A63B-78E6450443D6}">
      <dsp:nvSpPr>
        <dsp:cNvPr id="0" name=""/>
        <dsp:cNvSpPr/>
      </dsp:nvSpPr>
      <dsp:spPr>
        <a:xfrm>
          <a:off x="3135048" y="1892797"/>
          <a:ext cx="5241825" cy="85964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Improve processes and identify efficiencies to reduce and prevent backlog in permit issuance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135048" y="2000252"/>
        <a:ext cx="4919460" cy="644730"/>
      </dsp:txXfrm>
    </dsp:sp>
    <dsp:sp modelId="{E398E187-76E5-49FD-848C-1B8899B25D79}">
      <dsp:nvSpPr>
        <dsp:cNvPr id="0" name=""/>
        <dsp:cNvSpPr/>
      </dsp:nvSpPr>
      <dsp:spPr>
        <a:xfrm>
          <a:off x="359501" y="1892797"/>
          <a:ext cx="2775546" cy="859640"/>
        </a:xfrm>
        <a:prstGeom prst="roundRect">
          <a:avLst/>
        </a:prstGeom>
        <a:solidFill>
          <a:schemeClr val="accent4">
            <a:lumMod val="50000"/>
            <a:alpha val="7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b="1" kern="1200" dirty="0" smtClean="0">
              <a:solidFill>
                <a:schemeClr val="bg1"/>
              </a:solidFill>
              <a:latin typeface="+mn-lt"/>
              <a:cs typeface="Calibri" panose="020F0502020204030204" pitchFamily="34" charset="0"/>
            </a:rPr>
            <a:t>Permitting Backlog</a:t>
          </a:r>
          <a:endParaRPr lang="en-US" sz="1800" b="1" kern="1200" dirty="0">
            <a:solidFill>
              <a:schemeClr val="bg1"/>
            </a:solidFill>
            <a:latin typeface="+mn-lt"/>
            <a:cs typeface="Calibri" panose="020F0502020204030204" pitchFamily="34" charset="0"/>
          </a:endParaRPr>
        </a:p>
      </dsp:txBody>
      <dsp:txXfrm>
        <a:off x="401465" y="1934761"/>
        <a:ext cx="2691618" cy="775712"/>
      </dsp:txXfrm>
    </dsp:sp>
    <dsp:sp modelId="{AF5E3825-D520-452A-9F7D-15410133A51E}">
      <dsp:nvSpPr>
        <dsp:cNvPr id="0" name=""/>
        <dsp:cNvSpPr/>
      </dsp:nvSpPr>
      <dsp:spPr>
        <a:xfrm>
          <a:off x="3135048" y="2838401"/>
          <a:ext cx="5241825" cy="85964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Review processes to ensure consistent and efficient permitting process across all programs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135048" y="2945856"/>
        <a:ext cx="4919460" cy="644730"/>
      </dsp:txXfrm>
    </dsp:sp>
    <dsp:sp modelId="{6B784BC4-BAF4-43C4-9054-A6D9D416DCDE}">
      <dsp:nvSpPr>
        <dsp:cNvPr id="0" name=""/>
        <dsp:cNvSpPr/>
      </dsp:nvSpPr>
      <dsp:spPr>
        <a:xfrm>
          <a:off x="359501" y="2838401"/>
          <a:ext cx="2775546" cy="859640"/>
        </a:xfrm>
        <a:prstGeom prst="roundRect">
          <a:avLst/>
        </a:prstGeom>
        <a:solidFill>
          <a:schemeClr val="accent4">
            <a:lumMod val="50000"/>
            <a:alpha val="7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Process Streamlining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401465" y="2880365"/>
        <a:ext cx="2691618" cy="775712"/>
      </dsp:txXfrm>
    </dsp:sp>
    <dsp:sp modelId="{6C598941-D50E-4B62-B7EC-CEADE2CAE48C}">
      <dsp:nvSpPr>
        <dsp:cNvPr id="0" name=""/>
        <dsp:cNvSpPr/>
      </dsp:nvSpPr>
      <dsp:spPr>
        <a:xfrm>
          <a:off x="3135048" y="3784006"/>
          <a:ext cx="5241825" cy="85964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Develop outreach efforts to maintain an open dialogue between DEQ and its stakeholders 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135048" y="3891461"/>
        <a:ext cx="4919460" cy="644730"/>
      </dsp:txXfrm>
    </dsp:sp>
    <dsp:sp modelId="{2BA4A0D6-5A6F-4EBD-9CF3-70B65DC1697C}">
      <dsp:nvSpPr>
        <dsp:cNvPr id="0" name=""/>
        <dsp:cNvSpPr/>
      </dsp:nvSpPr>
      <dsp:spPr>
        <a:xfrm>
          <a:off x="359501" y="3784006"/>
          <a:ext cx="2775546" cy="859640"/>
        </a:xfrm>
        <a:prstGeom prst="roundRect">
          <a:avLst/>
        </a:prstGeom>
        <a:solidFill>
          <a:schemeClr val="accent4">
            <a:lumMod val="50000"/>
            <a:alpha val="7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Improve Communication &amp; Transparency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401465" y="3825970"/>
        <a:ext cx="2691618" cy="7757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0E33A-36D5-42BA-8A9B-EB45ED35968A}">
      <dsp:nvSpPr>
        <dsp:cNvPr id="0" name=""/>
        <dsp:cNvSpPr/>
      </dsp:nvSpPr>
      <dsp:spPr>
        <a:xfrm>
          <a:off x="1410665" y="1452071"/>
          <a:ext cx="1871407" cy="1618843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MS Dynamics</a:t>
          </a:r>
        </a:p>
      </dsp:txBody>
      <dsp:txXfrm>
        <a:off x="1720783" y="1720336"/>
        <a:ext cx="1251171" cy="1082313"/>
      </dsp:txXfrm>
    </dsp:sp>
    <dsp:sp modelId="{38839CA2-C0A0-448B-8FA5-EEB3320A9E7B}">
      <dsp:nvSpPr>
        <dsp:cNvPr id="0" name=""/>
        <dsp:cNvSpPr/>
      </dsp:nvSpPr>
      <dsp:spPr>
        <a:xfrm>
          <a:off x="2541991" y="697832"/>
          <a:ext cx="706076" cy="60837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4DBD2-481E-4E4E-B800-CEB0BAA0BEFD}">
      <dsp:nvSpPr>
        <dsp:cNvPr id="0" name=""/>
        <dsp:cNvSpPr/>
      </dsp:nvSpPr>
      <dsp:spPr>
        <a:xfrm>
          <a:off x="1542514" y="0"/>
          <a:ext cx="1533605" cy="1326748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50000"/>
            <a:alpha val="7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Customer Portal</a:t>
          </a:r>
        </a:p>
      </dsp:txBody>
      <dsp:txXfrm>
        <a:off x="1796665" y="219870"/>
        <a:ext cx="1025303" cy="887008"/>
      </dsp:txXfrm>
    </dsp:sp>
    <dsp:sp modelId="{AA0D3FD8-E25A-4780-BD9A-6E7B04F13F66}">
      <dsp:nvSpPr>
        <dsp:cNvPr id="0" name=""/>
        <dsp:cNvSpPr/>
      </dsp:nvSpPr>
      <dsp:spPr>
        <a:xfrm>
          <a:off x="3366037" y="1835175"/>
          <a:ext cx="706076" cy="60837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433252-2EF5-4FD0-B30A-B761ED542304}">
      <dsp:nvSpPr>
        <dsp:cNvPr id="0" name=""/>
        <dsp:cNvSpPr/>
      </dsp:nvSpPr>
      <dsp:spPr>
        <a:xfrm>
          <a:off x="2949008" y="816039"/>
          <a:ext cx="1533605" cy="1326748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50000"/>
            <a:alpha val="7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Laserfiche</a:t>
          </a:r>
        </a:p>
      </dsp:txBody>
      <dsp:txXfrm>
        <a:off x="3203159" y="1035909"/>
        <a:ext cx="1025303" cy="887008"/>
      </dsp:txXfrm>
    </dsp:sp>
    <dsp:sp modelId="{FAF5FD3E-5F79-4F0B-B93B-C0717D50E056}">
      <dsp:nvSpPr>
        <dsp:cNvPr id="0" name=""/>
        <dsp:cNvSpPr/>
      </dsp:nvSpPr>
      <dsp:spPr>
        <a:xfrm>
          <a:off x="2793602" y="3119023"/>
          <a:ext cx="706076" cy="60837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553ED1-7873-4B5A-9625-8926657F49BD}">
      <dsp:nvSpPr>
        <dsp:cNvPr id="0" name=""/>
        <dsp:cNvSpPr/>
      </dsp:nvSpPr>
      <dsp:spPr>
        <a:xfrm>
          <a:off x="2949008" y="2420278"/>
          <a:ext cx="1533605" cy="1326748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50000"/>
            <a:alpha val="7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GIS</a:t>
          </a:r>
        </a:p>
      </dsp:txBody>
      <dsp:txXfrm>
        <a:off x="3203159" y="2640148"/>
        <a:ext cx="1025303" cy="887008"/>
      </dsp:txXfrm>
    </dsp:sp>
    <dsp:sp modelId="{1B9B7F4E-459E-492B-8C05-A8CCA8E35036}">
      <dsp:nvSpPr>
        <dsp:cNvPr id="0" name=""/>
        <dsp:cNvSpPr/>
      </dsp:nvSpPr>
      <dsp:spPr>
        <a:xfrm>
          <a:off x="1373613" y="3252291"/>
          <a:ext cx="706076" cy="60837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A8B26-E44C-4F3E-AC8B-90A503B8B8DE}">
      <dsp:nvSpPr>
        <dsp:cNvPr id="0" name=""/>
        <dsp:cNvSpPr/>
      </dsp:nvSpPr>
      <dsp:spPr>
        <a:xfrm>
          <a:off x="1542514" y="3237230"/>
          <a:ext cx="1533605" cy="1326748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50000"/>
            <a:alpha val="7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SharePoint</a:t>
          </a:r>
        </a:p>
      </dsp:txBody>
      <dsp:txXfrm>
        <a:off x="1796665" y="3457100"/>
        <a:ext cx="1025303" cy="887008"/>
      </dsp:txXfrm>
    </dsp:sp>
    <dsp:sp modelId="{8E2AC7C3-3DF3-4DF0-B28C-F5FED06E0000}">
      <dsp:nvSpPr>
        <dsp:cNvPr id="0" name=""/>
        <dsp:cNvSpPr/>
      </dsp:nvSpPr>
      <dsp:spPr>
        <a:xfrm>
          <a:off x="536072" y="2115404"/>
          <a:ext cx="706076" cy="60837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117103-A10E-4A65-B204-2BC4A2410B49}">
      <dsp:nvSpPr>
        <dsp:cNvPr id="0" name=""/>
        <dsp:cNvSpPr/>
      </dsp:nvSpPr>
      <dsp:spPr>
        <a:xfrm>
          <a:off x="129490" y="2421190"/>
          <a:ext cx="1533605" cy="1326748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50000"/>
            <a:alpha val="7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MS Office</a:t>
          </a:r>
        </a:p>
      </dsp:txBody>
      <dsp:txXfrm>
        <a:off x="383641" y="2641060"/>
        <a:ext cx="1025303" cy="887008"/>
      </dsp:txXfrm>
    </dsp:sp>
    <dsp:sp modelId="{E3410879-AF6C-45A8-B460-B7BB7489DD32}">
      <dsp:nvSpPr>
        <dsp:cNvPr id="0" name=""/>
        <dsp:cNvSpPr/>
      </dsp:nvSpPr>
      <dsp:spPr>
        <a:xfrm>
          <a:off x="129490" y="814213"/>
          <a:ext cx="1533605" cy="1326748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50000"/>
            <a:alpha val="7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Environmental Monitoring Network</a:t>
          </a:r>
        </a:p>
      </dsp:txBody>
      <dsp:txXfrm>
        <a:off x="383641" y="1034083"/>
        <a:ext cx="1025303" cy="8870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3FD6F98-055A-4837-90F2-8E5F6821A1BB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BCC7D24-0DC9-4E9C-89C0-35D79A09D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17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46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53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5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62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51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71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48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30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12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08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12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65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endParaRPr lang="en-US" sz="1200" dirty="0" smtClean="0"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63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endParaRPr lang="en-US" sz="1200" dirty="0" smtClean="0"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22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47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4456" y="3235766"/>
            <a:ext cx="5865181" cy="713497"/>
          </a:xfrm>
        </p:spPr>
        <p:txBody>
          <a:bodyPr anchor="ctr">
            <a:normAutofit/>
          </a:bodyPr>
          <a:lstStyle>
            <a:lvl1pPr algn="r">
              <a:defRPr sz="2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495" y="2928380"/>
            <a:ext cx="4489143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subtitle style (date)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20"/>
          <a:stretch/>
        </p:blipFill>
        <p:spPr>
          <a:xfrm>
            <a:off x="0" y="0"/>
            <a:ext cx="12192000" cy="2268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7"/>
          <a:stretch/>
        </p:blipFill>
        <p:spPr>
          <a:xfrm>
            <a:off x="0" y="4572000"/>
            <a:ext cx="12192000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4721FC-AE4F-47E8-AF8D-F2ABF799D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919" y="5683280"/>
            <a:ext cx="4392084" cy="11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31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8" y="5727705"/>
            <a:ext cx="1244453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00343" y="51847"/>
            <a:ext cx="7068172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600343" y="381757"/>
            <a:ext cx="7068172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188389"/>
            <a:ext cx="105156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1499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33"/>
            <a:ext cx="10515600" cy="501967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slide – long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47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7"/>
            <a:ext cx="105156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Chart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8" y="5727705"/>
            <a:ext cx="1244453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93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31"/>
            <a:ext cx="105156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Chart</a:t>
            </a:r>
          </a:p>
        </p:txBody>
      </p:sp>
    </p:spTree>
    <p:extLst>
      <p:ext uri="{BB962C8B-B14F-4D97-AF65-F5344CB8AC3E}">
        <p14:creationId xmlns:p14="http://schemas.microsoft.com/office/powerpoint/2010/main" val="3799354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5556"/>
            <a:ext cx="105156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Small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8" y="5727705"/>
            <a:ext cx="1244453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36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8730"/>
            <a:ext cx="105156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Large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42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31"/>
            <a:ext cx="10515600" cy="42836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8" y="5727705"/>
            <a:ext cx="1244453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7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8" y="5727705"/>
            <a:ext cx="1244453" cy="64767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81711" y="1266932"/>
            <a:ext cx="6249879" cy="437038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30912" y="1737593"/>
            <a:ext cx="5234125" cy="31636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</p:spTree>
    <p:extLst>
      <p:ext uri="{BB962C8B-B14F-4D97-AF65-F5344CB8AC3E}">
        <p14:creationId xmlns:p14="http://schemas.microsoft.com/office/powerpoint/2010/main" val="3316120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753044" y="1737593"/>
            <a:ext cx="5234125" cy="31636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8" y="5727705"/>
            <a:ext cx="1244453" cy="64767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4589" y="1266340"/>
            <a:ext cx="6249879" cy="437038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8682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31"/>
            <a:ext cx="105156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</p:spTree>
    <p:extLst>
      <p:ext uri="{BB962C8B-B14F-4D97-AF65-F5344CB8AC3E}">
        <p14:creationId xmlns:p14="http://schemas.microsoft.com/office/powerpoint/2010/main" val="175268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58994"/>
            <a:ext cx="12192000" cy="407889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33"/>
            <a:ext cx="10515600" cy="5019673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100" y="5954516"/>
            <a:ext cx="2195592" cy="58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16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81711" y="1266932"/>
            <a:ext cx="6249879" cy="4994846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30912" y="1266932"/>
            <a:ext cx="5234125" cy="49948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</p:spTree>
    <p:extLst>
      <p:ext uri="{BB962C8B-B14F-4D97-AF65-F5344CB8AC3E}">
        <p14:creationId xmlns:p14="http://schemas.microsoft.com/office/powerpoint/2010/main" val="294497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698" y="1321534"/>
            <a:ext cx="6249879" cy="4994846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705695" y="1321534"/>
            <a:ext cx="5234125" cy="49948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</p:spTree>
    <p:extLst>
      <p:ext uri="{BB962C8B-B14F-4D97-AF65-F5344CB8AC3E}">
        <p14:creationId xmlns:p14="http://schemas.microsoft.com/office/powerpoint/2010/main" val="4167737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4775" y="6650830"/>
            <a:ext cx="2743200" cy="13811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z="900" smtClean="0"/>
              <a:pPr/>
              <a:t>‹#›</a:t>
            </a:fld>
            <a:endParaRPr lang="en-US" sz="90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053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8" y="5727705"/>
            <a:ext cx="1244453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72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11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351" y="6063056"/>
            <a:ext cx="2195592" cy="58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11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4456" y="3235766"/>
            <a:ext cx="5865181" cy="713497"/>
          </a:xfrm>
        </p:spPr>
        <p:txBody>
          <a:bodyPr anchor="ctr">
            <a:normAutofit/>
          </a:bodyPr>
          <a:lstStyle>
            <a:lvl1pPr algn="r">
              <a:defRPr sz="21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495" y="2928380"/>
            <a:ext cx="4489143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subtitle style (date)</a:t>
            </a:r>
          </a:p>
        </p:txBody>
      </p:sp>
    </p:spTree>
    <p:extLst>
      <p:ext uri="{BB962C8B-B14F-4D97-AF65-F5344CB8AC3E}">
        <p14:creationId xmlns:p14="http://schemas.microsoft.com/office/powerpoint/2010/main" val="30390162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5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33"/>
            <a:ext cx="10515600" cy="5019673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97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5" y="5687777"/>
            <a:ext cx="1006412" cy="698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32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3" y="229937"/>
            <a:ext cx="7372351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7"/>
            <a:ext cx="105156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38253" y="577603"/>
            <a:ext cx="7372351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476206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5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8" y="201362"/>
            <a:ext cx="7067551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7"/>
            <a:ext cx="105156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514478" y="549030"/>
            <a:ext cx="7067551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29866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5" y="5687777"/>
            <a:ext cx="1006412" cy="698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8" y="205234"/>
            <a:ext cx="6029327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7"/>
            <a:ext cx="105156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6" y="563467"/>
            <a:ext cx="602932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1338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6"/>
            <a:ext cx="12192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3" y="70135"/>
            <a:ext cx="7372351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188389"/>
            <a:ext cx="105156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38253" y="400045"/>
            <a:ext cx="7372351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8" y="5727705"/>
            <a:ext cx="1244453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040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581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5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23" y="205234"/>
            <a:ext cx="6195776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7"/>
            <a:ext cx="105156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199327" y="563467"/>
            <a:ext cx="619577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63941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5" y="5687777"/>
            <a:ext cx="1006412" cy="698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7" y="205234"/>
            <a:ext cx="6267451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7"/>
            <a:ext cx="105156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7" y="563467"/>
            <a:ext cx="6267451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016051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5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6" y="205234"/>
            <a:ext cx="7323245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7"/>
            <a:ext cx="105156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6" y="563467"/>
            <a:ext cx="732324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970760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5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870" y="205234"/>
            <a:ext cx="6449951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7"/>
            <a:ext cx="105156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21870" y="563467"/>
            <a:ext cx="6449951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5775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5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348" y="159510"/>
            <a:ext cx="7181469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7"/>
            <a:ext cx="105156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633348" y="517747"/>
            <a:ext cx="7181469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77225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33"/>
            <a:ext cx="10515600" cy="5019673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slide – long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53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5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7"/>
            <a:ext cx="105156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Chart</a:t>
            </a:r>
          </a:p>
        </p:txBody>
      </p:sp>
    </p:spTree>
    <p:extLst>
      <p:ext uri="{BB962C8B-B14F-4D97-AF65-F5344CB8AC3E}">
        <p14:creationId xmlns:p14="http://schemas.microsoft.com/office/powerpoint/2010/main" val="26376577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31"/>
            <a:ext cx="105156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Chart</a:t>
            </a:r>
          </a:p>
        </p:txBody>
      </p:sp>
    </p:spTree>
    <p:extLst>
      <p:ext uri="{BB962C8B-B14F-4D97-AF65-F5344CB8AC3E}">
        <p14:creationId xmlns:p14="http://schemas.microsoft.com/office/powerpoint/2010/main" val="31705597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5556"/>
            <a:ext cx="105156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Small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5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7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8730"/>
            <a:ext cx="105156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Large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40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8" y="5727705"/>
            <a:ext cx="1244453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68460" y="70135"/>
            <a:ext cx="7177781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368460" y="400045"/>
            <a:ext cx="7177781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188389"/>
            <a:ext cx="105156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38350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5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7"/>
            <a:ext cx="10515600" cy="4174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</p:spTree>
    <p:extLst>
      <p:ext uri="{BB962C8B-B14F-4D97-AF65-F5344CB8AC3E}">
        <p14:creationId xmlns:p14="http://schemas.microsoft.com/office/powerpoint/2010/main" val="28827197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5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86525" y="1775339"/>
            <a:ext cx="5157835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9669" y="1281613"/>
            <a:ext cx="6395159" cy="420167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4379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5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776989" y="1896631"/>
            <a:ext cx="5157835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6" y="1360900"/>
            <a:ext cx="6395159" cy="420167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66695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31"/>
            <a:ext cx="105156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</p:spTree>
    <p:extLst>
      <p:ext uri="{BB962C8B-B14F-4D97-AF65-F5344CB8AC3E}">
        <p14:creationId xmlns:p14="http://schemas.microsoft.com/office/powerpoint/2010/main" val="32550753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08717" y="1290869"/>
            <a:ext cx="4975843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70994" y="1290987"/>
            <a:ext cx="6688121" cy="5127568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49437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035645" y="1311318"/>
            <a:ext cx="4975843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7" y="1311318"/>
            <a:ext cx="6688121" cy="5127568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63455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4775" y="6650830"/>
            <a:ext cx="2743200" cy="13811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z="900" smtClean="0"/>
              <a:pPr/>
              <a:t>‹#›</a:t>
            </a:fld>
            <a:endParaRPr lang="en-US" sz="90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98432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21395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5" y="5687777"/>
            <a:ext cx="1006412" cy="69838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1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</p:spTree>
    <p:extLst>
      <p:ext uri="{BB962C8B-B14F-4D97-AF65-F5344CB8AC3E}">
        <p14:creationId xmlns:p14="http://schemas.microsoft.com/office/powerpoint/2010/main" val="38898287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5" y="5687777"/>
            <a:ext cx="1006412" cy="69838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11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74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6100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8" y="5727705"/>
            <a:ext cx="1244453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77840" y="70135"/>
            <a:ext cx="5769193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977840" y="400045"/>
            <a:ext cx="5769193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188389"/>
            <a:ext cx="105156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8128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EAE15FB-D873-4EC9-851F-D9579407AC7B}" type="datetimeFigureOut">
              <a:rPr lang="en-US"/>
              <a:pPr>
                <a:defRPr/>
              </a:pPr>
              <a:t>10/17/2018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D5B680A-E1EC-4548-9DC9-CD02DDCA9A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361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11941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3" y="722313"/>
            <a:ext cx="11516784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8155" y="1941513"/>
            <a:ext cx="5369983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5" y="1941513"/>
            <a:ext cx="53721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8351" y="634365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44933" y="634365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4733" y="6361113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91CDDA-AD0D-4F7F-8A10-64CC7C726D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493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7DF5A16-8057-4A9E-A86F-09F78B73D1FF}" type="datetimeFigureOut">
              <a:rPr lang="en-US"/>
              <a:pPr>
                <a:defRPr/>
              </a:pPr>
              <a:t>10/17/2018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9CC12E1-EE7F-4ED4-994E-F5AE0E4C08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66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8" y="5727705"/>
            <a:ext cx="1244453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50084" y="70135"/>
            <a:ext cx="6171648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250084" y="400045"/>
            <a:ext cx="6171648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188389"/>
            <a:ext cx="105156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1548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8" y="5727705"/>
            <a:ext cx="1244453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68460" y="70135"/>
            <a:ext cx="7177781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368460" y="400045"/>
            <a:ext cx="7177781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188389"/>
            <a:ext cx="105156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1354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8" y="5727705"/>
            <a:ext cx="1244453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54167" y="70135"/>
            <a:ext cx="7473703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954167" y="400045"/>
            <a:ext cx="7473703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188389"/>
            <a:ext cx="105156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7700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8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8" y="5727705"/>
            <a:ext cx="1244453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137047" y="70135"/>
            <a:ext cx="6519532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137047" y="400045"/>
            <a:ext cx="6519532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188389"/>
            <a:ext cx="105156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8502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9000">
              <a:schemeClr val="bg2"/>
            </a:gs>
            <a:gs pos="71000">
              <a:schemeClr val="bg1">
                <a:alpha val="56000"/>
              </a:schemeClr>
            </a:gs>
            <a:gs pos="20000">
              <a:schemeClr val="bg1"/>
            </a:gs>
            <a:gs pos="80000">
              <a:schemeClr val="bg2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0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9" r:id="rId9"/>
    <p:sldLayoutId id="2147483680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81" r:id="rId17"/>
    <p:sldLayoutId id="2147483682" r:id="rId18"/>
    <p:sldLayoutId id="2147483675" r:id="rId19"/>
    <p:sldLayoutId id="2147483683" r:id="rId20"/>
    <p:sldLayoutId id="2147483684" r:id="rId21"/>
    <p:sldLayoutId id="2147483676" r:id="rId22"/>
    <p:sldLayoutId id="2147483677" r:id="rId23"/>
    <p:sldLayoutId id="2147483678" r:id="rId2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9000">
              <a:schemeClr val="bg2"/>
            </a:gs>
            <a:gs pos="71000">
              <a:schemeClr val="bg1">
                <a:alpha val="56000"/>
              </a:schemeClr>
            </a:gs>
            <a:gs pos="20000">
              <a:schemeClr val="bg1"/>
            </a:gs>
            <a:gs pos="80000">
              <a:schemeClr val="bg2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0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3" r:id="rId26"/>
    <p:sldLayoutId id="2147483714" r:id="rId27"/>
    <p:sldLayoutId id="2147483715" r:id="rId28"/>
    <p:sldLayoutId id="2147483716" r:id="rId2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deq.nc.gov/permits-rules/permit-assistance-and-guidance" TargetMode="External"/><Relationship Id="rId3" Type="http://schemas.openxmlformats.org/officeDocument/2006/relationships/slideLayout" Target="../slideLayouts/slideLayout24.xml"/><Relationship Id="rId7" Type="http://schemas.openxmlformats.org/officeDocument/2006/relationships/hyperlink" Target="mailto:Jamie.ragan@ncdenr.gov" TargetMode="Externa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hyperlink" Target="mailto:Marcia.allocco@ncdenr.gov" TargetMode="External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5.xml"/><Relationship Id="rId9" Type="http://schemas.openxmlformats.org/officeDocument/2006/relationships/hyperlink" Target="https://deq.nc.gov/permits-regulations/permit-director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mailto:alison.davidson@ncdenr.gov" TargetMode="External"/><Relationship Id="rId7" Type="http://schemas.openxmlformats.org/officeDocument/2006/relationships/hyperlink" Target="http://portal.ncdenr.org/web/deao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ameron.weaver@ncdenr.gov" TargetMode="External"/><Relationship Id="rId5" Type="http://schemas.openxmlformats.org/officeDocument/2006/relationships/hyperlink" Target="mailto:lyn.hardison@ncdenr.gov" TargetMode="External"/><Relationship Id="rId4" Type="http://schemas.openxmlformats.org/officeDocument/2006/relationships/hyperlink" Target="mailto:david.lee@ncdenr.gov" TargetMode="External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219" y="2928380"/>
            <a:ext cx="11169131" cy="713497"/>
          </a:xfrm>
        </p:spPr>
        <p:txBody>
          <a:bodyPr>
            <a:noAutofit/>
          </a:bodyPr>
          <a:lstStyle/>
          <a:p>
            <a:pPr algn="l">
              <a:spcAft>
                <a:spcPts val="2400"/>
              </a:spcAft>
            </a:pPr>
            <a:r>
              <a:rPr lang="en-US" sz="2800" dirty="0">
                <a:solidFill>
                  <a:srgbClr val="00B050"/>
                </a:solidFill>
              </a:rPr>
              <a:t/>
            </a:r>
            <a:br>
              <a:rPr lang="en-US" sz="2800" dirty="0">
                <a:solidFill>
                  <a:srgbClr val="00B050"/>
                </a:solidFill>
              </a:rPr>
            </a:br>
            <a:r>
              <a:rPr lang="en-US" sz="3200" b="1" dirty="0">
                <a:solidFill>
                  <a:srgbClr val="04C812"/>
                </a:solidFill>
              </a:rPr>
              <a:t>Permitting Assistance and Permitting Transformation Project</a:t>
            </a:r>
            <a:r>
              <a:rPr lang="en-US" sz="3200" dirty="0">
                <a:solidFill>
                  <a:srgbClr val="04C812"/>
                </a:solidFill>
              </a:rPr>
              <a:t/>
            </a:r>
            <a:br>
              <a:rPr lang="en-US" sz="3200" dirty="0">
                <a:solidFill>
                  <a:srgbClr val="04C812"/>
                </a:solidFill>
              </a:rPr>
            </a:br>
            <a:r>
              <a:rPr lang="en-US" sz="3200" dirty="0">
                <a:solidFill>
                  <a:srgbClr val="04C812"/>
                </a:solidFill>
              </a:rPr>
              <a:t/>
            </a:r>
            <a:br>
              <a:rPr lang="en-US" sz="3200" dirty="0">
                <a:solidFill>
                  <a:srgbClr val="04C812"/>
                </a:solidFill>
              </a:rPr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Marcia Allocco – NC Department of Environmental Quality</a:t>
            </a:r>
            <a:br>
              <a:rPr lang="en-US" sz="3200" dirty="0"/>
            </a:br>
            <a:r>
              <a:rPr lang="en-US" sz="3200" dirty="0"/>
              <a:t>Section Chief – Environmental Assistance, DEACS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138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6444" y="0"/>
            <a:ext cx="6748749" cy="106124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Completed Permitting 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Improvements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11502" y="434702"/>
            <a:ext cx="6774888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">
              <a:buClr>
                <a:schemeClr val="tx1"/>
              </a:buClr>
              <a:buSzPct val="100000"/>
              <a:defRPr/>
            </a:pPr>
            <a:r>
              <a:rPr lang="en-US" sz="2400" b="1" dirty="0">
                <a:latin typeface="Calibri" pitchFamily="34" charset="0"/>
              </a:rPr>
              <a:t>Application </a:t>
            </a:r>
            <a:r>
              <a:rPr lang="en-US" sz="2400" b="1" dirty="0">
                <a:latin typeface="Calibri" pitchFamily="34" charset="0"/>
              </a:rPr>
              <a:t>Tracker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itchFamily="34" charset="0"/>
              </a:rPr>
              <a:t>GIS-based </a:t>
            </a:r>
            <a:r>
              <a:rPr lang="en-US" sz="2400" dirty="0">
                <a:latin typeface="Calibri" pitchFamily="34" charset="0"/>
              </a:rPr>
              <a:t>tool to track application status 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itchFamily="34" charset="0"/>
              </a:rPr>
              <a:t>Search by 11 different categories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itchFamily="34" charset="0"/>
              </a:rPr>
              <a:t>Identifies reviewer and their contact info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itchFamily="34" charset="0"/>
              </a:rPr>
              <a:t>Information active for 30 days past decision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itchFamily="34" charset="0"/>
              </a:rPr>
              <a:t>S</a:t>
            </a:r>
            <a:r>
              <a:rPr lang="en-US" sz="2400" dirty="0">
                <a:latin typeface="Calibri" pitchFamily="34" charset="0"/>
              </a:rPr>
              <a:t>ome data not </a:t>
            </a:r>
            <a:r>
              <a:rPr lang="en-US" sz="2400" dirty="0">
                <a:latin typeface="Calibri" pitchFamily="34" charset="0"/>
              </a:rPr>
              <a:t>updated on a real-time </a:t>
            </a:r>
            <a:r>
              <a:rPr lang="en-US" sz="2400" dirty="0">
                <a:latin typeface="Calibri" pitchFamily="34" charset="0"/>
              </a:rPr>
              <a:t>basis</a:t>
            </a:r>
          </a:p>
          <a:p>
            <a:pPr marL="69850">
              <a:buClr>
                <a:schemeClr val="tx1"/>
              </a:buClr>
              <a:buSzPct val="100000"/>
              <a:defRPr/>
            </a:pPr>
            <a:r>
              <a:rPr lang="en-US" sz="2400" b="1" dirty="0">
                <a:latin typeface="Calibri" pitchFamily="34" charset="0"/>
              </a:rPr>
              <a:t>Wetland/Stream Impacts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itchFamily="34" charset="0"/>
              </a:rPr>
              <a:t>Joint effort of state and federal 401/404 programs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itchFamily="34" charset="0"/>
              </a:rPr>
              <a:t>Preconstruction </a:t>
            </a:r>
            <a:r>
              <a:rPr lang="en-US" sz="2400" dirty="0">
                <a:latin typeface="Calibri" pitchFamily="34" charset="0"/>
              </a:rPr>
              <a:t>Notification </a:t>
            </a:r>
            <a:r>
              <a:rPr lang="en-US" sz="2400" dirty="0">
                <a:latin typeface="Calibri" pitchFamily="34" charset="0"/>
              </a:rPr>
              <a:t>e-form (dynamically displayed fields)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itchFamily="34" charset="0"/>
              </a:rPr>
              <a:t>Accepts applications</a:t>
            </a:r>
            <a:r>
              <a:rPr lang="en-US" sz="2400" dirty="0">
                <a:latin typeface="Calibri" pitchFamily="34" charset="0"/>
              </a:rPr>
              <a:t>, requests payment, notifies the applicant </a:t>
            </a:r>
            <a:r>
              <a:rPr lang="en-US" sz="2400" dirty="0">
                <a:latin typeface="Calibri" pitchFamily="34" charset="0"/>
              </a:rPr>
              <a:t>of reviewer/contact info </a:t>
            </a:r>
            <a:r>
              <a:rPr lang="en-US" sz="2400" dirty="0">
                <a:latin typeface="Calibri" pitchFamily="34" charset="0"/>
              </a:rPr>
              <a:t>and </a:t>
            </a:r>
            <a:r>
              <a:rPr lang="en-US" sz="2400" dirty="0">
                <a:latin typeface="Calibri" pitchFamily="34" charset="0"/>
              </a:rPr>
              <a:t>when </a:t>
            </a:r>
            <a:r>
              <a:rPr lang="en-US" sz="2400" dirty="0">
                <a:latin typeface="Calibri" pitchFamily="34" charset="0"/>
              </a:rPr>
              <a:t>the review </a:t>
            </a:r>
            <a:r>
              <a:rPr lang="en-US" sz="2400" dirty="0">
                <a:latin typeface="Calibri" pitchFamily="34" charset="0"/>
              </a:rPr>
              <a:t>is complete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itchFamily="34" charset="0"/>
              </a:rPr>
              <a:t>Notifies </a:t>
            </a:r>
            <a:r>
              <a:rPr lang="en-US" sz="2400" dirty="0">
                <a:latin typeface="Calibri" pitchFamily="34" charset="0"/>
              </a:rPr>
              <a:t>other agencies </a:t>
            </a:r>
            <a:r>
              <a:rPr lang="en-US" sz="2400" dirty="0">
                <a:latin typeface="Calibri" pitchFamily="34" charset="0"/>
              </a:rPr>
              <a:t>(email) of new applications for comment and provides </a:t>
            </a:r>
            <a:r>
              <a:rPr lang="en-US" sz="2400" dirty="0">
                <a:latin typeface="Calibri" pitchFamily="34" charset="0"/>
              </a:rPr>
              <a:t>link </a:t>
            </a:r>
            <a:r>
              <a:rPr lang="en-US" sz="2400" dirty="0">
                <a:latin typeface="Calibri" pitchFamily="34" charset="0"/>
              </a:rPr>
              <a:t>to </a:t>
            </a:r>
            <a:r>
              <a:rPr lang="en-US" sz="2400" dirty="0">
                <a:latin typeface="Calibri" pitchFamily="34" charset="0"/>
              </a:rPr>
              <a:t>submit </a:t>
            </a:r>
            <a:r>
              <a:rPr lang="en-US" sz="2400" dirty="0">
                <a:latin typeface="Calibri" pitchFamily="34" charset="0"/>
              </a:rPr>
              <a:t>comments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Calibri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36644" t="41976" r="32419" b="17820"/>
          <a:stretch/>
        </p:blipFill>
        <p:spPr bwMode="auto">
          <a:xfrm>
            <a:off x="7304185" y="929043"/>
            <a:ext cx="4026412" cy="3003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194014" y="4560982"/>
            <a:ext cx="3277265" cy="1288441"/>
            <a:chOff x="4182949" y="-11321859"/>
            <a:chExt cx="3797879" cy="1573775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ectangle 5"/>
            <p:cNvSpPr/>
            <p:nvPr/>
          </p:nvSpPr>
          <p:spPr>
            <a:xfrm>
              <a:off x="4182949" y="-10399176"/>
              <a:ext cx="3797879" cy="13892413"/>
            </a:xfrm>
            <a:prstGeom prst="rect">
              <a:avLst/>
            </a:prstGeom>
            <a:solidFill>
              <a:schemeClr val="accent4">
                <a:lumMod val="50000"/>
                <a:alpha val="75000"/>
              </a:schemeClr>
            </a:solidFill>
            <a:sp3d prstMaterial="plastic">
              <a:bevelT w="127000" h="25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/>
            <p:cNvSpPr txBox="1"/>
            <p:nvPr/>
          </p:nvSpPr>
          <p:spPr>
            <a:xfrm>
              <a:off x="4312972" y="-11321859"/>
              <a:ext cx="3505908" cy="157377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69850" algn="ctr">
                <a:buClr>
                  <a:schemeClr val="tx1"/>
                </a:buClr>
                <a:buSzPct val="100000"/>
                <a:defRPr/>
              </a:pPr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Covers 137 different types of applications</a:t>
              </a:r>
              <a:endParaRPr lang="en-US" sz="2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457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8234" y="0"/>
            <a:ext cx="7920210" cy="106124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Completed Permitting Improvements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77118" y="1061245"/>
            <a:ext cx="728214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">
              <a:buClr>
                <a:schemeClr val="tx1"/>
              </a:buClr>
              <a:buSzPct val="100000"/>
              <a:defRPr/>
            </a:pPr>
            <a:r>
              <a:rPr lang="en-US" sz="2200" b="1" dirty="0">
                <a:latin typeface="Calibri" pitchFamily="34" charset="0"/>
              </a:rPr>
              <a:t>Stormwater – Laserfiche (LF)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</a:rPr>
              <a:t>Use LF </a:t>
            </a:r>
            <a:r>
              <a:rPr lang="en-US" sz="2200" dirty="0">
                <a:latin typeface="Calibri" pitchFamily="34" charset="0"/>
              </a:rPr>
              <a:t>to </a:t>
            </a:r>
            <a:r>
              <a:rPr lang="en-US" sz="2200" dirty="0">
                <a:latin typeface="Calibri" pitchFamily="34" charset="0"/>
              </a:rPr>
              <a:t>get supporting info </a:t>
            </a:r>
            <a:r>
              <a:rPr lang="en-US" sz="2200" dirty="0">
                <a:latin typeface="Calibri" pitchFamily="34" charset="0"/>
              </a:rPr>
              <a:t>for </a:t>
            </a:r>
            <a:r>
              <a:rPr lang="en-US" sz="2200" dirty="0">
                <a:latin typeface="Calibri" pitchFamily="34" charset="0"/>
              </a:rPr>
              <a:t>State Stormwater/NPDES applications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</a:rPr>
              <a:t>Process Name/Ownership </a:t>
            </a:r>
            <a:r>
              <a:rPr lang="en-US" sz="2200" dirty="0">
                <a:latin typeface="Calibri" pitchFamily="34" charset="0"/>
              </a:rPr>
              <a:t>and Owner </a:t>
            </a:r>
            <a:r>
              <a:rPr lang="en-US" sz="2200" dirty="0">
                <a:latin typeface="Calibri" pitchFamily="34" charset="0"/>
              </a:rPr>
              <a:t>Affiliation changes - cannot </a:t>
            </a:r>
            <a:r>
              <a:rPr lang="en-US" sz="2200" dirty="0">
                <a:latin typeface="Calibri" pitchFamily="34" charset="0"/>
              </a:rPr>
              <a:t>be submitted </a:t>
            </a:r>
            <a:r>
              <a:rPr lang="en-US" sz="2200" dirty="0">
                <a:latin typeface="Calibri" pitchFamily="34" charset="0"/>
              </a:rPr>
              <a:t>without </a:t>
            </a:r>
            <a:r>
              <a:rPr lang="en-US" sz="2200" dirty="0">
                <a:latin typeface="Calibri" pitchFamily="34" charset="0"/>
              </a:rPr>
              <a:t>supporting </a:t>
            </a:r>
            <a:r>
              <a:rPr lang="en-US" sz="2200" dirty="0">
                <a:latin typeface="Calibri" pitchFamily="34" charset="0"/>
              </a:rPr>
              <a:t>documentation (minor permit mod.)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</a:rPr>
              <a:t>E-renewal of industrial stormwater Certificates of Coverage (COCs)</a:t>
            </a:r>
          </a:p>
          <a:p>
            <a:pPr marL="869950" lvl="1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</a:rPr>
              <a:t>Records </a:t>
            </a:r>
            <a:r>
              <a:rPr lang="en-US" sz="2200" dirty="0">
                <a:latin typeface="Calibri" pitchFamily="34" charset="0"/>
              </a:rPr>
              <a:t>the </a:t>
            </a:r>
            <a:r>
              <a:rPr lang="en-US" sz="2200" dirty="0">
                <a:latin typeface="Calibri" pitchFamily="34" charset="0"/>
              </a:rPr>
              <a:t>permittee request</a:t>
            </a:r>
          </a:p>
          <a:p>
            <a:pPr marL="869950" lvl="1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</a:rPr>
              <a:t>Generates the COC</a:t>
            </a:r>
          </a:p>
          <a:p>
            <a:pPr marL="869950" lvl="1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</a:rPr>
              <a:t>Files </a:t>
            </a:r>
            <a:r>
              <a:rPr lang="en-US" sz="2200" dirty="0">
                <a:latin typeface="Calibri" pitchFamily="34" charset="0"/>
              </a:rPr>
              <a:t>both records into </a:t>
            </a:r>
            <a:r>
              <a:rPr lang="en-US" sz="2200" dirty="0">
                <a:latin typeface="Calibri" pitchFamily="34" charset="0"/>
              </a:rPr>
              <a:t>LF Repository</a:t>
            </a:r>
          </a:p>
          <a:p>
            <a:pPr marL="869950" lvl="1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</a:rPr>
              <a:t>Request </a:t>
            </a:r>
            <a:r>
              <a:rPr lang="en-US" sz="2200" dirty="0">
                <a:latin typeface="Calibri" pitchFamily="34" charset="0"/>
              </a:rPr>
              <a:t>cannot be submitted if the COC was not renewed (e.g., fees are still unpaid</a:t>
            </a:r>
            <a:r>
              <a:rPr lang="en-US" sz="2200" dirty="0">
                <a:latin typeface="Calibri" pitchFamily="34" charset="0"/>
              </a:rPr>
              <a:t>)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</a:rPr>
              <a:t>In process with e-application </a:t>
            </a:r>
            <a:r>
              <a:rPr lang="en-US" sz="2200" dirty="0">
                <a:latin typeface="Calibri" pitchFamily="34" charset="0"/>
              </a:rPr>
              <a:t>for </a:t>
            </a:r>
            <a:r>
              <a:rPr lang="en-US" sz="2200" dirty="0">
                <a:latin typeface="Calibri" pitchFamily="34" charset="0"/>
              </a:rPr>
              <a:t>Construction Stormwater permit </a:t>
            </a:r>
            <a:endParaRPr lang="en-US" sz="2200" dirty="0">
              <a:latin typeface="Calibri" pitchFamily="34" charset="0"/>
            </a:endParaRP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sz="2200" dirty="0">
              <a:latin typeface="Calibri" pitchFamily="34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11538" t="40457" r="3632" b="2942"/>
          <a:stretch/>
        </p:blipFill>
        <p:spPr bwMode="auto">
          <a:xfrm>
            <a:off x="6769347" y="2869695"/>
            <a:ext cx="5041900" cy="1892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899341" y="530622"/>
            <a:ext cx="3911906" cy="1573640"/>
            <a:chOff x="4182949" y="-11321859"/>
            <a:chExt cx="3797879" cy="1573775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 6"/>
            <p:cNvSpPr/>
            <p:nvPr/>
          </p:nvSpPr>
          <p:spPr>
            <a:xfrm>
              <a:off x="4182949" y="-10399176"/>
              <a:ext cx="3797879" cy="13892413"/>
            </a:xfrm>
            <a:prstGeom prst="rect">
              <a:avLst/>
            </a:prstGeom>
            <a:solidFill>
              <a:schemeClr val="accent4">
                <a:lumMod val="50000"/>
                <a:alpha val="75000"/>
              </a:schemeClr>
            </a:solidFill>
            <a:sp3d prstMaterial="plastic">
              <a:bevelT w="127000" h="25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/>
            <p:cNvSpPr txBox="1"/>
            <p:nvPr/>
          </p:nvSpPr>
          <p:spPr>
            <a:xfrm>
              <a:off x="4312972" y="-11321859"/>
              <a:ext cx="3505908" cy="157377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69850" algn="ctr">
                <a:buClr>
                  <a:schemeClr val="tx1"/>
                </a:buClr>
                <a:buSzPct val="100000"/>
                <a:defRPr/>
              </a:pPr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Stormwater a leader in GIS map usage – NCDEQ 2018 ESRI SAG award winner</a:t>
              </a:r>
              <a:endParaRPr lang="en-US" sz="2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16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667808957"/>
              </p:ext>
            </p:extLst>
          </p:nvPr>
        </p:nvGraphicFramePr>
        <p:xfrm>
          <a:off x="493190" y="1206111"/>
          <a:ext cx="8736375" cy="4645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878747" y="-33051"/>
            <a:ext cx="8158908" cy="1061245"/>
          </a:xfrm>
        </p:spPr>
        <p:txBody>
          <a:bodyPr>
            <a:normAutofit/>
          </a:bodyPr>
          <a:lstStyle/>
          <a:p>
            <a:r>
              <a:rPr lang="en-US" alt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DEQ Permit Transformation Project Goals</a:t>
            </a:r>
            <a:endParaRPr lang="en-US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9229568" y="906713"/>
            <a:ext cx="1230815" cy="5064429"/>
            <a:chOff x="7747238" y="601463"/>
            <a:chExt cx="1084265" cy="4598610"/>
          </a:xfrm>
        </p:grpSpPr>
        <p:sp>
          <p:nvSpPr>
            <p:cNvPr id="7" name="Rectangle 6"/>
            <p:cNvSpPr/>
            <p:nvPr/>
          </p:nvSpPr>
          <p:spPr>
            <a:xfrm>
              <a:off x="7747238" y="601463"/>
              <a:ext cx="808090" cy="4598610"/>
            </a:xfrm>
            <a:prstGeom prst="rect">
              <a:avLst/>
            </a:prstGeom>
            <a:solidFill>
              <a:srgbClr val="B8AF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907917" y="637590"/>
              <a:ext cx="923586" cy="4453705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wordArtVert" wrap="square" rtlCol="0">
              <a:spAutoFit/>
            </a:bodyPr>
            <a:lstStyle/>
            <a:p>
              <a:r>
                <a:rPr lang="en-US" sz="2200" b="1" cap="all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Modernization</a:t>
              </a:r>
              <a:endParaRPr lang="en-US" sz="2200" b="1" cap="all" dirty="0">
                <a:solidFill>
                  <a:schemeClr val="bg1"/>
                </a:solidFill>
                <a:latin typeface="Berlin Sans FB Demi" panose="020E0802020502020306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878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22D0C1B1-2D14-45A4-9AF7-2ADFDFC56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255" y="874524"/>
            <a:ext cx="10515600" cy="5019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Digital/paper process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Applications for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permits/renewals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submitted in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print and electronic format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Applications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keyed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into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Custom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applications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End products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printed permits (mailed or electronically delivered)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Every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application/application workflow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unique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Developed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the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business unit’s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unique needs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0130" y="98432"/>
            <a:ext cx="6043670" cy="106124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Permitting – Current Perspective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ABAB99-343A-45C0-AA73-007B7409843D}"/>
              </a:ext>
            </a:extLst>
          </p:cNvPr>
          <p:cNvSpPr txBox="1"/>
          <p:nvPr/>
        </p:nvSpPr>
        <p:spPr>
          <a:xfrm>
            <a:off x="778693" y="3561131"/>
            <a:ext cx="315552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Pros:</a:t>
            </a:r>
            <a:endParaRPr lang="en-US" sz="20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More efficient than paper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Provides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opportunity to hold customer data, and reuse this information over time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42CBC7-077E-4D29-A61A-226A4097F34C}"/>
              </a:ext>
            </a:extLst>
          </p:cNvPr>
          <p:cNvSpPr txBox="1"/>
          <p:nvPr/>
        </p:nvSpPr>
        <p:spPr>
          <a:xfrm>
            <a:off x="4220008" y="3561131"/>
            <a:ext cx="3304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Cons:</a:t>
            </a:r>
            <a:endParaRPr lang="en-US" sz="20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Requires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multiple personnel to respond to each request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Manual unique workflows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Status can be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monitored – only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business unit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636439" y="2701512"/>
            <a:ext cx="2534072" cy="2743199"/>
            <a:chOff x="7853532" y="3383012"/>
            <a:chExt cx="2540146" cy="2707178"/>
          </a:xfrm>
        </p:grpSpPr>
        <p:sp>
          <p:nvSpPr>
            <p:cNvPr id="9" name="Flowchart: Magnetic Disk 8">
              <a:extLst>
                <a:ext uri="{FF2B5EF4-FFF2-40B4-BE49-F238E27FC236}">
                  <a16:creationId xmlns:a16="http://schemas.microsoft.com/office/drawing/2014/main" id="{96A02A80-5491-4426-9ECF-6460F97080F7}"/>
                </a:ext>
              </a:extLst>
            </p:cNvPr>
            <p:cNvSpPr/>
            <p:nvPr/>
          </p:nvSpPr>
          <p:spPr>
            <a:xfrm>
              <a:off x="7853532" y="3383012"/>
              <a:ext cx="2540146" cy="2707178"/>
            </a:xfrm>
            <a:prstGeom prst="flowChartMagneticDisk">
              <a:avLst/>
            </a:prstGeom>
            <a:solidFill>
              <a:schemeClr val="accent4">
                <a:lumMod val="50000"/>
                <a:alpha val="7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Unique Business Systems or Workflows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020D1B-A455-40F3-9C4A-EBC51B059C02}"/>
                </a:ext>
              </a:extLst>
            </p:cNvPr>
            <p:cNvSpPr txBox="1"/>
            <p:nvPr/>
          </p:nvSpPr>
          <p:spPr>
            <a:xfrm>
              <a:off x="8598927" y="3454793"/>
              <a:ext cx="902811" cy="36933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IBEAM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258A0D-5F37-42A0-88F1-DDC2E4A76F2A}"/>
                </a:ext>
              </a:extLst>
            </p:cNvPr>
            <p:cNvSpPr txBox="1"/>
            <p:nvPr/>
          </p:nvSpPr>
          <p:spPr>
            <a:xfrm>
              <a:off x="9573246" y="3771863"/>
              <a:ext cx="748923" cy="36933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BIMS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FCD6D1-E359-4C6B-97D5-7D96765141DA}"/>
                </a:ext>
              </a:extLst>
            </p:cNvPr>
            <p:cNvSpPr txBox="1"/>
            <p:nvPr/>
          </p:nvSpPr>
          <p:spPr>
            <a:xfrm>
              <a:off x="8385741" y="4189425"/>
              <a:ext cx="1432020" cy="36448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Access </a:t>
              </a:r>
              <a:r>
                <a:rPr lang="en-US" dirty="0"/>
                <a:t>DBs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727F4D-8D75-46C7-B058-DEFA3260BEDE}"/>
                </a:ext>
              </a:extLst>
            </p:cNvPr>
            <p:cNvSpPr txBox="1"/>
            <p:nvPr/>
          </p:nvSpPr>
          <p:spPr>
            <a:xfrm>
              <a:off x="7947948" y="3781866"/>
              <a:ext cx="556563" cy="36933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FIN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1816E3-98EA-4AA7-AB26-7E6011401FE7}"/>
                </a:ext>
              </a:extLst>
            </p:cNvPr>
            <p:cNvSpPr txBox="1"/>
            <p:nvPr/>
          </p:nvSpPr>
          <p:spPr>
            <a:xfrm>
              <a:off x="8140000" y="5443859"/>
              <a:ext cx="1967205" cy="36933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Business Objects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783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22D0C1B1-2D14-45A4-9AF7-2ADFDFC56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40" y="1019412"/>
            <a:ext cx="5217700" cy="501967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supports data from application to issuance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portal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tracking application status and permit details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notification of expirations or renewals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Integration with GIS and other applications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archiving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past permits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workflows for interdepartmental routing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feedback to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managers and executives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040" y="98432"/>
            <a:ext cx="5448759" cy="106124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Permitting – Future Vision</a:t>
            </a:r>
            <a:endParaRPr lang="en-US" sz="32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0B71BBD-BBAD-4DC6-8C89-05681D40EA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9725231"/>
              </p:ext>
            </p:extLst>
          </p:nvPr>
        </p:nvGraphicFramePr>
        <p:xfrm>
          <a:off x="6562676" y="1159677"/>
          <a:ext cx="4612105" cy="4563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723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Questions?</a:t>
            </a:r>
            <a:endParaRPr lang="en-US" sz="4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126" y="1019717"/>
            <a:ext cx="4793639" cy="26548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Rectangle 1"/>
          <p:cNvSpPr/>
          <p:nvPr/>
        </p:nvSpPr>
        <p:spPr>
          <a:xfrm>
            <a:off x="664340" y="1899540"/>
            <a:ext cx="895847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Marcia Allocco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919.707.8206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Marcia.allocco@ncdenr.gov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Jamie Ragan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– 919.707.8141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Jamie.ragan@ncdenr.gov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Permitting Assistance &amp; Guidance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deq.nc.gov/permits-rules/permit-assistance-and-guidance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Permit Directory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https://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deq.nc.gov/permits-regulations/permit-directory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38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5860285" y="1501713"/>
            <a:ext cx="6137864" cy="4395782"/>
          </a:xfrm>
        </p:spPr>
        <p:txBody>
          <a:bodyPr>
            <a:normAutofit/>
          </a:bodyPr>
          <a:lstStyle/>
          <a:p>
            <a:r>
              <a:rPr 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on-regulatory </a:t>
            </a:r>
            <a:r>
              <a:rPr 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liaison </a:t>
            </a:r>
            <a:endParaRPr lang="en-US" sz="2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</a:t>
            </a:r>
            <a:r>
              <a:rPr 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customized permit assistance and coordination</a:t>
            </a:r>
          </a:p>
          <a:p>
            <a:pPr lvl="1"/>
            <a:r>
              <a:rPr 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Tailored permit </a:t>
            </a:r>
            <a:r>
              <a:rPr 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lists</a:t>
            </a:r>
          </a:p>
          <a:p>
            <a:pPr lvl="1"/>
            <a:r>
              <a:rPr 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Timeline development</a:t>
            </a:r>
          </a:p>
          <a:p>
            <a:pPr lvl="1"/>
            <a:r>
              <a:rPr 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 tracking </a:t>
            </a:r>
          </a:p>
          <a:p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Coordinate </a:t>
            </a:r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</a:t>
            </a:r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scoping </a:t>
            </a:r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compliance assistance </a:t>
            </a:r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meetings</a:t>
            </a:r>
            <a:endParaRPr lang="en-US" sz="2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opportunities to leverage NC tax certification program </a:t>
            </a:r>
          </a:p>
          <a:p>
            <a:r>
              <a:rPr 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Serve as DEQ Prosperity Zone Liaison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8097" y="154236"/>
            <a:ext cx="7101290" cy="1061245"/>
          </a:xfrm>
        </p:spPr>
        <p:txBody>
          <a:bodyPr>
            <a:normAutofit/>
          </a:bodyPr>
          <a:lstStyle/>
          <a:p>
            <a:r>
              <a:rPr lang="en-US" alt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Environmental Assistance Coordinators</a:t>
            </a:r>
            <a:endParaRPr lang="en-US" sz="3200" dirty="0"/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35352" t="30427" r="52690" b="8898"/>
          <a:stretch/>
        </p:blipFill>
        <p:spPr bwMode="auto">
          <a:xfrm>
            <a:off x="229593" y="367476"/>
            <a:ext cx="4882233" cy="5673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312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0B46C4-4A81-4465-8FCA-A31D702DF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46" y="1037901"/>
            <a:ext cx="4584004" cy="5018323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/>
          <a:p>
            <a:pPr indent="-274320">
              <a:defRPr/>
            </a:pPr>
            <a:r>
              <a:rPr lang="en-US" sz="2200" dirty="0">
                <a:latin typeface="Calibri" pitchFamily="34" charset="0"/>
              </a:rPr>
              <a:t>Asheville &amp; </a:t>
            </a:r>
            <a:r>
              <a:rPr lang="en-US" sz="2200" dirty="0" smtClean="0">
                <a:latin typeface="Calibri" pitchFamily="34" charset="0"/>
              </a:rPr>
              <a:t>Mooresville</a:t>
            </a:r>
            <a:endParaRPr lang="en-US" sz="2200" dirty="0">
              <a:latin typeface="Calibri" pitchFamily="34" charset="0"/>
            </a:endParaRPr>
          </a:p>
          <a:p>
            <a:pPr marL="0" indent="285750">
              <a:buNone/>
              <a:defRPr/>
            </a:pPr>
            <a:r>
              <a:rPr lang="en-US" sz="2200" dirty="0" smtClean="0">
                <a:latin typeface="Calibri" pitchFamily="34" charset="0"/>
              </a:rPr>
              <a:t>Alison </a:t>
            </a:r>
            <a:r>
              <a:rPr lang="en-US" sz="2200" dirty="0">
                <a:latin typeface="Calibri" pitchFamily="34" charset="0"/>
              </a:rPr>
              <a:t>Davidson – (828) </a:t>
            </a:r>
            <a:r>
              <a:rPr lang="en-US" sz="2200" dirty="0" smtClean="0">
                <a:latin typeface="Calibri" pitchFamily="34" charset="0"/>
              </a:rPr>
              <a:t>296-4698</a:t>
            </a:r>
          </a:p>
          <a:p>
            <a:pPr marL="0" indent="285750">
              <a:buNone/>
              <a:defRPr/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hlinkClick r:id="rId3"/>
              </a:rPr>
              <a:t>alison.davidson@ncdenr.gov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  <a:endParaRPr lang="en-US" sz="22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marL="365760" lvl="1" indent="0">
              <a:buNone/>
              <a:defRPr/>
            </a:pPr>
            <a:endParaRPr lang="en-US" sz="2200" dirty="0">
              <a:latin typeface="Calibri" pitchFamily="34" charset="0"/>
            </a:endParaRPr>
          </a:p>
          <a:p>
            <a:pPr indent="-274320">
              <a:defRPr/>
            </a:pPr>
            <a:r>
              <a:rPr lang="en-US" sz="2200" dirty="0">
                <a:latin typeface="Calibri" pitchFamily="34" charset="0"/>
              </a:rPr>
              <a:t>Raleigh, Fayetteville &amp; Winston-Salem</a:t>
            </a:r>
          </a:p>
          <a:p>
            <a:pPr marL="365125" lvl="1" indent="-79375">
              <a:buNone/>
              <a:defRPr/>
            </a:pPr>
            <a:r>
              <a:rPr lang="en-US" sz="2200" dirty="0" smtClean="0">
                <a:latin typeface="Calibri" pitchFamily="34" charset="0"/>
              </a:rPr>
              <a:t>David Lee – (919) 791-4204</a:t>
            </a:r>
          </a:p>
          <a:p>
            <a:pPr marL="365125" lvl="1" indent="-79375">
              <a:buNone/>
              <a:defRPr/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hlinkClick r:id="rId4"/>
              </a:rPr>
              <a:t>david.lee@ncdenr.gov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  <a:endParaRPr lang="en-US" sz="22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marL="365760" lvl="1" indent="0">
              <a:buNone/>
              <a:defRPr/>
            </a:pPr>
            <a:endParaRPr lang="en-US" sz="22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indent="-274320">
              <a:defRPr/>
            </a:pPr>
            <a:r>
              <a:rPr lang="en-US" sz="2200" dirty="0">
                <a:latin typeface="Calibri" pitchFamily="34" charset="0"/>
              </a:rPr>
              <a:t>Washington Region</a:t>
            </a:r>
          </a:p>
          <a:p>
            <a:pPr marL="365125" lvl="1" indent="-79375">
              <a:buNone/>
              <a:defRPr/>
            </a:pPr>
            <a:r>
              <a:rPr lang="en-US" sz="2200" dirty="0">
                <a:latin typeface="Calibri" pitchFamily="34" charset="0"/>
              </a:rPr>
              <a:t>Lyn Hardison – (252) 948-3842</a:t>
            </a:r>
          </a:p>
          <a:p>
            <a:pPr marL="365125" lvl="1" indent="-79375">
              <a:buNone/>
              <a:defRPr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hlinkClick r:id="rId5"/>
              </a:rPr>
              <a:t>lyn.hardison@ncdenr.gov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</a:p>
          <a:p>
            <a:pPr marL="365760" lvl="1" indent="0">
              <a:buNone/>
              <a:defRPr/>
            </a:pPr>
            <a:endParaRPr lang="en-US" sz="22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indent="-274320">
              <a:defRPr/>
            </a:pPr>
            <a:r>
              <a:rPr lang="en-US" sz="2200" dirty="0">
                <a:latin typeface="Calibri" pitchFamily="34" charset="0"/>
              </a:rPr>
              <a:t>Wilmington Region</a:t>
            </a:r>
          </a:p>
          <a:p>
            <a:pPr marL="365125" lvl="1" indent="-79375">
              <a:buNone/>
              <a:defRPr/>
            </a:pPr>
            <a:r>
              <a:rPr lang="en-US" sz="2200" dirty="0">
                <a:latin typeface="Calibri" pitchFamily="34" charset="0"/>
              </a:rPr>
              <a:t>Cameron Weaver – (910) 796-7265</a:t>
            </a:r>
          </a:p>
          <a:p>
            <a:pPr marL="365125" lvl="1" indent="-79375">
              <a:buNone/>
              <a:defRPr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hlinkClick r:id="rId6"/>
              </a:rPr>
              <a:t>cameron.weaver@ncdenr.gov</a:t>
            </a:r>
            <a:endParaRPr lang="en-US" sz="2200" dirty="0"/>
          </a:p>
          <a:p>
            <a:pPr marL="365760" lvl="1" indent="0">
              <a:buNone/>
              <a:defRPr/>
            </a:pPr>
            <a:endParaRPr lang="en-US" sz="22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indent="-274320">
              <a:buNone/>
              <a:defRPr/>
            </a:pPr>
            <a:endParaRPr lang="en-US" dirty="0">
              <a:solidFill>
                <a:schemeClr val="accent2"/>
              </a:solidFill>
              <a:hlinkClick r:id="rId7"/>
            </a:endParaRPr>
          </a:p>
          <a:p>
            <a:pPr indent="-274320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4549" y="49916"/>
            <a:ext cx="8479317" cy="1061245"/>
          </a:xfrm>
        </p:spPr>
        <p:txBody>
          <a:bodyPr>
            <a:normAutofit/>
          </a:bodyPr>
          <a:lstStyle/>
          <a:p>
            <a:r>
              <a:rPr lang="en-US" alt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Permitting Assistance – Regional Coordinators</a:t>
            </a:r>
            <a:endParaRPr lang="en-US" sz="3200" dirty="0"/>
          </a:p>
        </p:txBody>
      </p:sp>
      <p:pic>
        <p:nvPicPr>
          <p:cNvPr id="6" name="Content Placeholder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0690" y="1037901"/>
            <a:ext cx="5500417" cy="21776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97873" y="6493820"/>
            <a:ext cx="3413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" algn="ctr">
              <a:defRPr/>
            </a:pPr>
            <a:r>
              <a:rPr lang="en-US" b="1" dirty="0">
                <a:latin typeface="Calibri" pitchFamily="34" charset="0"/>
              </a:rPr>
              <a:t>Toll-free Hotline:</a:t>
            </a:r>
            <a:r>
              <a:rPr lang="en-US" b="1" dirty="0">
                <a:solidFill>
                  <a:srgbClr val="FFFF00"/>
                </a:solidFill>
                <a:latin typeface="Calibri" pitchFamily="34" charset="0"/>
              </a:rPr>
              <a:t>  1-877-623-6748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9"/>
          <a:srcRect l="25428" t="29820" r="28098" b="12631"/>
          <a:stretch/>
        </p:blipFill>
        <p:spPr bwMode="auto">
          <a:xfrm>
            <a:off x="4786250" y="3142262"/>
            <a:ext cx="4288585" cy="2987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6974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6"/>
          <p:cNvSpPr>
            <a:spLocks noGrp="1"/>
          </p:cNvSpPr>
          <p:nvPr>
            <p:ph idx="1"/>
          </p:nvPr>
        </p:nvSpPr>
        <p:spPr>
          <a:xfrm>
            <a:off x="418640" y="1258829"/>
            <a:ext cx="5142641" cy="30708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timely review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permit applications for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Requires in-person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pre-application meeting to identify necessary environmental requirements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Clients pay additional fee(s)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expedited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permit review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Reduces issues with out-of-state consultants/engineers 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640" y="197584"/>
            <a:ext cx="3575892" cy="1061245"/>
          </a:xfrm>
        </p:spPr>
        <p:txBody>
          <a:bodyPr>
            <a:normAutofit/>
          </a:bodyPr>
          <a:lstStyle/>
          <a:p>
            <a:r>
              <a:rPr lang="en-US" alt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Express Permitting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" t="-702" r="4369" b="9908"/>
          <a:stretch/>
        </p:blipFill>
        <p:spPr>
          <a:xfrm>
            <a:off x="6224531" y="687914"/>
            <a:ext cx="5422533" cy="39833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ontent Placeholder 6"/>
          <p:cNvSpPr txBox="1">
            <a:spLocks/>
          </p:cNvSpPr>
          <p:nvPr/>
        </p:nvSpPr>
        <p:spPr>
          <a:xfrm>
            <a:off x="187076" y="4671290"/>
            <a:ext cx="6606989" cy="19935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785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85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85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85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85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program options: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Coastal Area Management Act-Major Permits (DCM)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Coastal State Stormwater Permits (DEMLR)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Erosion and Sedimentation Control Plans (DEMLR)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Wetland Certifications/Stream Determinations (DWR)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37" y="285372"/>
            <a:ext cx="5944518" cy="106124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Multi-agency Scoping Meetings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794537" y="1346617"/>
            <a:ext cx="479611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</a:rPr>
              <a:t>All parties in the same room – saves clients time, money and resources 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</a:rPr>
              <a:t>Learn how </a:t>
            </a:r>
            <a:r>
              <a:rPr lang="en-US" sz="2200" dirty="0">
                <a:latin typeface="Calibri" pitchFamily="34" charset="0"/>
              </a:rPr>
              <a:t>different </a:t>
            </a:r>
            <a:r>
              <a:rPr lang="en-US" sz="2200" dirty="0">
                <a:latin typeface="Calibri" pitchFamily="34" charset="0"/>
              </a:rPr>
              <a:t>agencies/permits interact</a:t>
            </a:r>
            <a:endParaRPr lang="en-US" sz="2200" dirty="0">
              <a:latin typeface="Calibri" pitchFamily="34" charset="0"/>
            </a:endParaRP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</a:rPr>
              <a:t>Agencies comment on best </a:t>
            </a:r>
            <a:r>
              <a:rPr lang="en-US" sz="2200" dirty="0">
                <a:latin typeface="Calibri" pitchFamily="34" charset="0"/>
              </a:rPr>
              <a:t>permit </a:t>
            </a:r>
            <a:r>
              <a:rPr lang="en-US" sz="2200" dirty="0">
                <a:latin typeface="Calibri" pitchFamily="34" charset="0"/>
              </a:rPr>
              <a:t>pathway – requirements vs. recommendations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</a:rPr>
              <a:t>Helps avoid costly missteps and surprises</a:t>
            </a:r>
            <a:endParaRPr lang="en-US" sz="2200" dirty="0">
              <a:latin typeface="Calibri" pitchFamily="34" charset="0"/>
            </a:endParaRP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</a:rPr>
              <a:t>Identify client </a:t>
            </a:r>
            <a:r>
              <a:rPr lang="en-US" sz="2200" dirty="0">
                <a:latin typeface="Calibri" pitchFamily="34" charset="0"/>
              </a:rPr>
              <a:t>next </a:t>
            </a:r>
            <a:r>
              <a:rPr lang="en-US" sz="2200" dirty="0">
                <a:latin typeface="Calibri" pitchFamily="34" charset="0"/>
              </a:rPr>
              <a:t>steps</a:t>
            </a:r>
          </a:p>
        </p:txBody>
      </p:sp>
      <p:pic>
        <p:nvPicPr>
          <p:cNvPr id="6" name="Picture 5" descr="Customer Service One Stop and Permit Coordination"/>
          <p:cNvPicPr>
            <a:picLocks noChangeAspect="1" noChangeArrowheads="1"/>
          </p:cNvPicPr>
          <p:nvPr/>
        </p:nvPicPr>
        <p:blipFill rotWithShape="1">
          <a:blip r:embed="rId3" cstate="print"/>
          <a:srcRect l="66197"/>
          <a:stretch/>
        </p:blipFill>
        <p:spPr bwMode="auto">
          <a:xfrm>
            <a:off x="6383312" y="148454"/>
            <a:ext cx="4438158" cy="14911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1" name="Group 10"/>
          <p:cNvGrpSpPr/>
          <p:nvPr/>
        </p:nvGrpSpPr>
        <p:grpSpPr>
          <a:xfrm>
            <a:off x="429657" y="5133860"/>
            <a:ext cx="7072829" cy="1123431"/>
            <a:chOff x="4182949" y="-11321851"/>
            <a:chExt cx="3797879" cy="1573775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ectangle 11"/>
            <p:cNvSpPr/>
            <p:nvPr/>
          </p:nvSpPr>
          <p:spPr>
            <a:xfrm>
              <a:off x="4182949" y="-10399176"/>
              <a:ext cx="3797879" cy="13892413"/>
            </a:xfrm>
            <a:prstGeom prst="rect">
              <a:avLst/>
            </a:prstGeom>
            <a:solidFill>
              <a:schemeClr val="accent4">
                <a:lumMod val="50000"/>
                <a:alpha val="75000"/>
              </a:schemeClr>
            </a:solidFill>
            <a:sp3d prstMaterial="plastic">
              <a:bevelT w="127000" h="25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TextBox 12"/>
            <p:cNvSpPr txBox="1"/>
            <p:nvPr/>
          </p:nvSpPr>
          <p:spPr>
            <a:xfrm>
              <a:off x="4182949" y="-11321851"/>
              <a:ext cx="3797879" cy="1573775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/>
              <a:r>
                <a:rPr lang="en-US" sz="1600" b="1" dirty="0"/>
                <a:t>Occurs in </a:t>
              </a:r>
              <a:r>
                <a:rPr lang="en-US" sz="1600" b="1" dirty="0"/>
                <a:t>the planning phase </a:t>
              </a:r>
              <a:r>
                <a:rPr lang="en-US" sz="1600" b="1" dirty="0"/>
                <a:t>when </a:t>
              </a:r>
              <a:r>
                <a:rPr lang="en-US" sz="1600" b="1" dirty="0"/>
                <a:t>project proposal is defined enough to provide conceptual </a:t>
              </a:r>
              <a:r>
                <a:rPr lang="en-US" sz="1600" b="1" dirty="0"/>
                <a:t>plans – but flexibility exists </a:t>
              </a:r>
              <a:r>
                <a:rPr lang="en-US" sz="1600" b="1" dirty="0"/>
                <a:t>to incorporate recommendations</a:t>
              </a:r>
            </a:p>
          </p:txBody>
        </p:sp>
      </p:grpSp>
      <p:pic>
        <p:nvPicPr>
          <p:cNvPr id="14" name="Picture 13"/>
          <p:cNvPicPr/>
          <p:nvPr/>
        </p:nvPicPr>
        <p:blipFill rotWithShape="1">
          <a:blip r:embed="rId4"/>
          <a:srcRect l="22863" t="19563" r="40577" b="9256"/>
          <a:stretch/>
        </p:blipFill>
        <p:spPr bwMode="auto">
          <a:xfrm>
            <a:off x="7706529" y="1994777"/>
            <a:ext cx="3681342" cy="3806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626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3007" y="98432"/>
            <a:ext cx="5470793" cy="106124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Scoping Meeting Partners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243161" y="1236795"/>
            <a:ext cx="113576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DEQ (DWR, DCM, DAQ, DWM, DMF, DMF-Shellfish Sanitation, DEMLR, Civil Rights Title VI, DMS, DWI, Energy)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NC Wildlife Resources Commission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US Army Corps of Engineers (regulatory and civil)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US Bureau of Energy Management (Offshore wind, dredging)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National Marine Fisheries (NOAA)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US Fish and Wildlife Service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US National Parks Services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US Military Affairs-Navy, US Marine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Corp.,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Coast Guard, Air Force,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Army (primary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wind facilities)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NC Dept. of Public Safety (EPCRA, Risk Mgt.)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NC Dept. Natural and Cultural Resources (Archives and History, Parks, Natural Heritage Program and Underwater Archeology)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Local Governments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sz="2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98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088" y="135409"/>
            <a:ext cx="5090294" cy="106124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Stakeholder Meetings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495759" y="522813"/>
            <a:ext cx="10268722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Sustainable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Sandhill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Sound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Rivers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Cape Fear River Watch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Blue Ridge Environmental Defense League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Appalachian Voices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Southern Environmental Law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Appalachian Mtn. Advocates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Clean Water for 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NC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Conservation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DEQ - Environmental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Justice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DEQ - SEPA Coordinator/DEACS Assistance Coordinators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DEQ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 Regulatory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NC DCNR - Archives and History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NC DCNR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Natural Heritage Program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NC Wildlife Resources Commission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NC Department of Public Safety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Risk </a:t>
            </a: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NCDOA - Commission of Indian Affairs (brings in other tribal groups)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sz="2200" dirty="0">
              <a:latin typeface="Calibri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154578" y="1938968"/>
            <a:ext cx="4336016" cy="1662955"/>
            <a:chOff x="4182949" y="-11321849"/>
            <a:chExt cx="3797879" cy="1573775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 6"/>
            <p:cNvSpPr/>
            <p:nvPr/>
          </p:nvSpPr>
          <p:spPr>
            <a:xfrm>
              <a:off x="4182949" y="-10399176"/>
              <a:ext cx="3797879" cy="13892413"/>
            </a:xfrm>
            <a:prstGeom prst="rect">
              <a:avLst/>
            </a:prstGeom>
            <a:solidFill>
              <a:schemeClr val="accent4">
                <a:lumMod val="50000"/>
                <a:alpha val="75000"/>
              </a:schemeClr>
            </a:solidFill>
            <a:sp3d prstMaterial="plastic">
              <a:bevelT w="127000" h="25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/>
            <p:cNvSpPr txBox="1"/>
            <p:nvPr/>
          </p:nvSpPr>
          <p:spPr>
            <a:xfrm>
              <a:off x="4182949" y="-11321849"/>
              <a:ext cx="3797879" cy="157377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69850" algn="ctr">
                <a:buClr>
                  <a:schemeClr val="tx1"/>
                </a:buClr>
                <a:buSzPct val="100000"/>
                <a:defRPr/>
              </a:pPr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For high profile projects </a:t>
              </a:r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with </a:t>
              </a:r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some </a:t>
              </a:r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controversy – this list for Atlantic Coast Pipeline</a:t>
              </a:r>
              <a:endParaRPr lang="en-US" sz="2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684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4365" y="65160"/>
            <a:ext cx="5988586" cy="106124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Getting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etter Applications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248842" y="482629"/>
            <a:ext cx="593162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">
              <a:buClr>
                <a:schemeClr val="tx1"/>
              </a:buClr>
              <a:buSzPct val="100000"/>
              <a:defRPr/>
            </a:pPr>
            <a:r>
              <a:rPr lang="en-US" sz="2200" b="1" dirty="0">
                <a:latin typeface="Calibri" pitchFamily="34" charset="0"/>
              </a:rPr>
              <a:t>DEACS – Permit Toolbox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</a:rPr>
              <a:t>Considerations </a:t>
            </a:r>
            <a:r>
              <a:rPr lang="en-US" sz="2200" dirty="0">
                <a:latin typeface="Calibri" pitchFamily="34" charset="0"/>
              </a:rPr>
              <a:t>for </a:t>
            </a:r>
            <a:r>
              <a:rPr lang="en-US" sz="2200" dirty="0">
                <a:latin typeface="Calibri" pitchFamily="34" charset="0"/>
              </a:rPr>
              <a:t>Development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</a:rPr>
              <a:t>Permit Application </a:t>
            </a:r>
            <a:r>
              <a:rPr lang="en-US" sz="2200" dirty="0">
                <a:latin typeface="Calibri" pitchFamily="34" charset="0"/>
              </a:rPr>
              <a:t>Pitfalls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</a:rPr>
              <a:t>Permit Tips and </a:t>
            </a:r>
            <a:r>
              <a:rPr lang="en-US" sz="2200" dirty="0">
                <a:latin typeface="Calibri" pitchFamily="34" charset="0"/>
              </a:rPr>
              <a:t>Timesavers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</a:rPr>
              <a:t>Scoping </a:t>
            </a:r>
            <a:r>
              <a:rPr lang="en-US" sz="2200" dirty="0">
                <a:latin typeface="Calibri" pitchFamily="34" charset="0"/>
              </a:rPr>
              <a:t>Meeting - What to Expect and How to Prepare</a:t>
            </a:r>
            <a:r>
              <a:rPr lang="en-US" sz="2200" dirty="0">
                <a:latin typeface="Calibri" pitchFamily="34" charset="0"/>
              </a:rPr>
              <a:t>?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</a:rPr>
              <a:t>Online form to request permitting assistance</a:t>
            </a:r>
          </a:p>
          <a:p>
            <a:pPr marL="69850">
              <a:buClr>
                <a:schemeClr val="tx1"/>
              </a:buClr>
              <a:buSzPct val="100000"/>
              <a:defRPr/>
            </a:pPr>
            <a:endParaRPr lang="en-US" sz="2200" b="1" dirty="0" smtClean="0">
              <a:latin typeface="Calibri" pitchFamily="34" charset="0"/>
            </a:endParaRPr>
          </a:p>
          <a:p>
            <a:pPr marL="69850">
              <a:buClr>
                <a:schemeClr val="tx1"/>
              </a:buClr>
              <a:buSzPct val="100000"/>
              <a:defRPr/>
            </a:pPr>
            <a:r>
              <a:rPr lang="en-US" sz="2200" b="1" dirty="0" smtClean="0">
                <a:latin typeface="Calibri" pitchFamily="34" charset="0"/>
              </a:rPr>
              <a:t>Express </a:t>
            </a:r>
            <a:r>
              <a:rPr lang="en-US" sz="2200" b="1" dirty="0">
                <a:latin typeface="Calibri" pitchFamily="34" charset="0"/>
              </a:rPr>
              <a:t>Permitting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</a:rPr>
              <a:t>Developed Design Manuals and Submittal Checklists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</a:rPr>
              <a:t>Electronic submission of plans before in-person meeting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</a:rPr>
              <a:t>Require project owner to participate in submission meeting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</a:rPr>
              <a:t>Use of interactive flat-panel displays to view </a:t>
            </a:r>
            <a:r>
              <a:rPr lang="en-US" sz="2200" dirty="0" smtClean="0">
                <a:latin typeface="Calibri" pitchFamily="34" charset="0"/>
              </a:rPr>
              <a:t>plans</a:t>
            </a:r>
            <a:endParaRPr lang="en-US" sz="2200" dirty="0">
              <a:latin typeface="Calibri" pitchFamily="34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16666" t="20323" r="10898" b="33903"/>
          <a:stretch/>
        </p:blipFill>
        <p:spPr bwMode="auto">
          <a:xfrm>
            <a:off x="6180464" y="2146700"/>
            <a:ext cx="5773527" cy="25196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425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4365" y="339361"/>
            <a:ext cx="5988586" cy="106124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Getting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etter Applications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5345059" y="1831406"/>
            <a:ext cx="65531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">
              <a:buClr>
                <a:schemeClr val="tx1"/>
              </a:buClr>
              <a:buSzPct val="100000"/>
              <a:defRPr/>
            </a:pPr>
            <a:r>
              <a:rPr lang="en-US" sz="2400" b="1" dirty="0" smtClean="0">
                <a:latin typeface="Calibri" pitchFamily="34" charset="0"/>
              </a:rPr>
              <a:t>Coastal </a:t>
            </a:r>
            <a:r>
              <a:rPr lang="en-US" sz="2400" b="1" dirty="0">
                <a:latin typeface="Calibri" pitchFamily="34" charset="0"/>
              </a:rPr>
              <a:t>Management – Major permit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itchFamily="34" charset="0"/>
              </a:rPr>
              <a:t>Analysis showed ~5% of applications accepted on first try - DOT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itchFamily="34" charset="0"/>
              </a:rPr>
              <a:t>Create glossary of terms (e.g. bulkhead vs. retaining wall)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itchFamily="34" charset="0"/>
              </a:rPr>
              <a:t>Create dynamic e-application (permitting activity=required questions) </a:t>
            </a:r>
          </a:p>
          <a:p>
            <a:pPr marL="41275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itchFamily="34" charset="0"/>
              </a:rPr>
              <a:t>Make data portable for use in field (application verification)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1034" name="Picture 10" descr="Bulkhead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56" y="372412"/>
            <a:ext cx="3601178" cy="270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files.nc.gov/ncdeq/bulkheads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57" y="3446181"/>
            <a:ext cx="3686175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49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4.PNG&quot;/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2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4016</TotalTime>
  <Words>1042</Words>
  <Application>Microsoft Office PowerPoint</Application>
  <PresentationFormat>Widescreen</PresentationFormat>
  <Paragraphs>195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Berlin Sans FB Demi</vt:lpstr>
      <vt:lpstr>Calibri</vt:lpstr>
      <vt:lpstr>Times New Roman</vt:lpstr>
      <vt:lpstr>Trebuchet MS</vt:lpstr>
      <vt:lpstr>Wingdings</vt:lpstr>
      <vt:lpstr>2_Office Theme</vt:lpstr>
      <vt:lpstr>3_Office Theme</vt:lpstr>
      <vt:lpstr> Permitting Assistance and Permitting Transformation Project   Marcia Allocco – NC Department of Environmental Quality Section Chief – Environmental Assistance, DEACS</vt:lpstr>
      <vt:lpstr>Environmental Assistance Coordinators</vt:lpstr>
      <vt:lpstr>Permitting Assistance – Regional Coordinators</vt:lpstr>
      <vt:lpstr>Express Permitting</vt:lpstr>
      <vt:lpstr>Multi-agency Scoping Meetings</vt:lpstr>
      <vt:lpstr>Scoping Meeting Partners</vt:lpstr>
      <vt:lpstr>Stakeholder Meetings</vt:lpstr>
      <vt:lpstr>Getting Better Applications</vt:lpstr>
      <vt:lpstr>Getting Better Applications</vt:lpstr>
      <vt:lpstr>Completed Permitting Improvements</vt:lpstr>
      <vt:lpstr>Completed Permitting Improvements</vt:lpstr>
      <vt:lpstr>DEQ Permit Transformation Project Goals</vt:lpstr>
      <vt:lpstr>Permitting – Current Perspective</vt:lpstr>
      <vt:lpstr>Permitting – Future Vision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Taryn Dietrich</dc:creator>
  <cp:lastModifiedBy>Allocco, Marcia</cp:lastModifiedBy>
  <cp:revision>582</cp:revision>
  <cp:lastPrinted>2018-06-21T23:58:50Z</cp:lastPrinted>
  <dcterms:created xsi:type="dcterms:W3CDTF">2015-07-07T20:02:11Z</dcterms:created>
  <dcterms:modified xsi:type="dcterms:W3CDTF">2018-10-18T03:01:09Z</dcterms:modified>
</cp:coreProperties>
</file>