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notesMasterIdLst>
    <p:notesMasterId r:id="rId23"/>
  </p:notesMasterIdLst>
  <p:sldIdLst>
    <p:sldId id="276" r:id="rId2"/>
    <p:sldId id="271" r:id="rId3"/>
    <p:sldId id="272" r:id="rId4"/>
    <p:sldId id="273" r:id="rId5"/>
    <p:sldId id="269" r:id="rId6"/>
    <p:sldId id="275" r:id="rId7"/>
    <p:sldId id="258" r:id="rId8"/>
    <p:sldId id="274" r:id="rId9"/>
    <p:sldId id="278" r:id="rId10"/>
    <p:sldId id="277" r:id="rId11"/>
    <p:sldId id="259" r:id="rId12"/>
    <p:sldId id="260" r:id="rId13"/>
    <p:sldId id="261" r:id="rId14"/>
    <p:sldId id="279" r:id="rId15"/>
    <p:sldId id="262" r:id="rId16"/>
    <p:sldId id="263" r:id="rId17"/>
    <p:sldId id="264" r:id="rId18"/>
    <p:sldId id="265" r:id="rId19"/>
    <p:sldId id="266" r:id="rId20"/>
    <p:sldId id="267"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81394" autoAdjust="0"/>
  </p:normalViewPr>
  <p:slideViewPr>
    <p:cSldViewPr snapToGrid="0">
      <p:cViewPr varScale="1">
        <p:scale>
          <a:sx n="68" d="100"/>
          <a:sy n="68" d="100"/>
        </p:scale>
        <p:origin x="229" y="5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5CCC4-A822-4FB3-93E1-F1F702DE914B}" type="datetimeFigureOut">
              <a:rPr lang="en-US" smtClean="0"/>
              <a:t>10/15/2018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45966-9235-456D-9DC8-A001914525C5}" type="slidenum">
              <a:rPr lang="en-US" smtClean="0"/>
              <a:t>‹#›</a:t>
            </a:fld>
            <a:endParaRPr lang="en-US"/>
          </a:p>
        </p:txBody>
      </p:sp>
    </p:spTree>
    <p:extLst>
      <p:ext uri="{BB962C8B-B14F-4D97-AF65-F5344CB8AC3E}">
        <p14:creationId xmlns:p14="http://schemas.microsoft.com/office/powerpoint/2010/main" val="4208514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 as well as explain Gold System’s role as the developers behind WQX Web and the Rest API</a:t>
            </a:r>
          </a:p>
          <a:p>
            <a:endParaRPr lang="en-US" dirty="0"/>
          </a:p>
        </p:txBody>
      </p:sp>
      <p:sp>
        <p:nvSpPr>
          <p:cNvPr id="4" name="Slide Number Placeholder 3"/>
          <p:cNvSpPr>
            <a:spLocks noGrp="1"/>
          </p:cNvSpPr>
          <p:nvPr>
            <p:ph type="sldNum" sz="quarter" idx="5"/>
          </p:nvPr>
        </p:nvSpPr>
        <p:spPr/>
        <p:txBody>
          <a:bodyPr/>
          <a:lstStyle/>
          <a:p>
            <a:fld id="{E3945966-9235-456D-9DC8-A001914525C5}" type="slidenum">
              <a:rPr lang="en-US" smtClean="0"/>
              <a:t>1</a:t>
            </a:fld>
            <a:endParaRPr lang="en-US"/>
          </a:p>
        </p:txBody>
      </p:sp>
    </p:spTree>
    <p:extLst>
      <p:ext uri="{BB962C8B-B14F-4D97-AF65-F5344CB8AC3E}">
        <p14:creationId xmlns:p14="http://schemas.microsoft.com/office/powerpoint/2010/main" val="951972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data is submitted to WQX the status can be checked through the Web Services, or by reviewing the logs in WQX Web.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also make any needed data corrections prior to export if desired.</a:t>
            </a:r>
          </a:p>
          <a:p>
            <a:endParaRPr lang="en-US" dirty="0"/>
          </a:p>
        </p:txBody>
      </p:sp>
      <p:sp>
        <p:nvSpPr>
          <p:cNvPr id="4" name="Slide Number Placeholder 3"/>
          <p:cNvSpPr>
            <a:spLocks noGrp="1"/>
          </p:cNvSpPr>
          <p:nvPr>
            <p:ph type="sldNum" sz="quarter" idx="5"/>
          </p:nvPr>
        </p:nvSpPr>
        <p:spPr/>
        <p:txBody>
          <a:bodyPr/>
          <a:lstStyle/>
          <a:p>
            <a:fld id="{E3945966-9235-456D-9DC8-A001914525C5}" type="slidenum">
              <a:rPr lang="en-US" smtClean="0"/>
              <a:t>14</a:t>
            </a:fld>
            <a:endParaRPr lang="en-US"/>
          </a:p>
        </p:txBody>
      </p:sp>
    </p:spTree>
    <p:extLst>
      <p:ext uri="{BB962C8B-B14F-4D97-AF65-F5344CB8AC3E}">
        <p14:creationId xmlns:p14="http://schemas.microsoft.com/office/powerpoint/2010/main" val="106551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regional program to monitor and restore the Chesapeake Bay watershed.  The watershed spans 6 states and the District of Columbia, covering 64,000 square miles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Approximately 50 water quality monitoring organizations submit data to the Program, which also is submitted to WQX</a:t>
            </a:r>
          </a:p>
          <a:p>
            <a:endParaRPr lang="en-US" dirty="0"/>
          </a:p>
        </p:txBody>
      </p:sp>
      <p:sp>
        <p:nvSpPr>
          <p:cNvPr id="4" name="Slide Number Placeholder 3"/>
          <p:cNvSpPr>
            <a:spLocks noGrp="1"/>
          </p:cNvSpPr>
          <p:nvPr>
            <p:ph type="sldNum" sz="quarter" idx="5"/>
          </p:nvPr>
        </p:nvSpPr>
        <p:spPr/>
        <p:txBody>
          <a:bodyPr/>
          <a:lstStyle/>
          <a:p>
            <a:fld id="{E3945966-9235-456D-9DC8-A001914525C5}" type="slidenum">
              <a:rPr lang="en-US" smtClean="0"/>
              <a:t>2</a:t>
            </a:fld>
            <a:endParaRPr lang="en-US"/>
          </a:p>
        </p:txBody>
      </p:sp>
    </p:spTree>
    <p:extLst>
      <p:ext uri="{BB962C8B-B14F-4D97-AF65-F5344CB8AC3E}">
        <p14:creationId xmlns:p14="http://schemas.microsoft.com/office/powerpoint/2010/main" val="47749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Water quality data from contributing organizations is formatted in MS Access following a CBPO supplied format.</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The formatted data is imported into CBPO’s data system, DUET, where QA is performed and the data is accepted for import.  </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Data is then loaded into the CEDR Data Repository and can be accessed via the </a:t>
            </a:r>
            <a:r>
              <a:rPr lang="en-US" sz="1200" dirty="0" err="1"/>
              <a:t>DataHub</a:t>
            </a:r>
            <a:r>
              <a:rPr lang="en-US" sz="1200" dirty="0"/>
              <a:t> interface.</a:t>
            </a:r>
          </a:p>
          <a:p>
            <a:endParaRPr lang="en-US" dirty="0"/>
          </a:p>
        </p:txBody>
      </p:sp>
      <p:sp>
        <p:nvSpPr>
          <p:cNvPr id="4" name="Slide Number Placeholder 3"/>
          <p:cNvSpPr>
            <a:spLocks noGrp="1"/>
          </p:cNvSpPr>
          <p:nvPr>
            <p:ph type="sldNum" sz="quarter" idx="5"/>
          </p:nvPr>
        </p:nvSpPr>
        <p:spPr/>
        <p:txBody>
          <a:bodyPr/>
          <a:lstStyle/>
          <a:p>
            <a:fld id="{E3945966-9235-456D-9DC8-A001914525C5}" type="slidenum">
              <a:rPr lang="en-US" smtClean="0"/>
              <a:t>3</a:t>
            </a:fld>
            <a:endParaRPr lang="en-US"/>
          </a:p>
        </p:txBody>
      </p:sp>
    </p:spTree>
    <p:extLst>
      <p:ext uri="{BB962C8B-B14F-4D97-AF65-F5344CB8AC3E}">
        <p14:creationId xmlns:p14="http://schemas.microsoft.com/office/powerpoint/2010/main" val="241023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Prior to 2016 EPA Staff used the CBPO </a:t>
            </a:r>
            <a:r>
              <a:rPr lang="en-US" sz="1200" dirty="0" err="1"/>
              <a:t>DataHub</a:t>
            </a:r>
            <a:r>
              <a:rPr lang="en-US" sz="1200" dirty="0"/>
              <a:t> to download water quality data for the Chesapeake Bay Watershed and then manually formatted it and submitted it to WQX using WQX Web.</a:t>
            </a:r>
          </a:p>
          <a:p>
            <a:endParaRPr lang="en-US" dirty="0"/>
          </a:p>
          <a:p>
            <a:r>
              <a:rPr lang="en-US" dirty="0"/>
              <a:t>No Exchange Network Node was needed</a:t>
            </a:r>
          </a:p>
          <a:p>
            <a:r>
              <a:rPr lang="en-US" dirty="0"/>
              <a:t>CEDN did not need to be able to produce a WQX formatted XML file</a:t>
            </a:r>
          </a:p>
        </p:txBody>
      </p:sp>
      <p:sp>
        <p:nvSpPr>
          <p:cNvPr id="4" name="Slide Number Placeholder 3"/>
          <p:cNvSpPr>
            <a:spLocks noGrp="1"/>
          </p:cNvSpPr>
          <p:nvPr>
            <p:ph type="sldNum" sz="quarter" idx="5"/>
          </p:nvPr>
        </p:nvSpPr>
        <p:spPr/>
        <p:txBody>
          <a:bodyPr/>
          <a:lstStyle/>
          <a:p>
            <a:fld id="{E3945966-9235-456D-9DC8-A001914525C5}" type="slidenum">
              <a:rPr lang="en-US" smtClean="0"/>
              <a:t>4</a:t>
            </a:fld>
            <a:endParaRPr lang="en-US"/>
          </a:p>
        </p:txBody>
      </p:sp>
    </p:spTree>
    <p:extLst>
      <p:ext uri="{BB962C8B-B14F-4D97-AF65-F5344CB8AC3E}">
        <p14:creationId xmlns:p14="http://schemas.microsoft.com/office/powerpoint/2010/main" val="1352084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a:t>WQX Web Services eliminate the need for EPA to download and process the files from CEDR.</a:t>
            </a:r>
          </a:p>
          <a:p>
            <a:pPr>
              <a:lnSpc>
                <a:spcPct val="100000"/>
              </a:lnSpc>
            </a:pPr>
            <a:r>
              <a:rPr lang="en-US" sz="1200" dirty="0"/>
              <a:t>The Services leverage the import configuration definitions and other meta data established in WQX Web.</a:t>
            </a:r>
          </a:p>
          <a:p>
            <a:pPr>
              <a:lnSpc>
                <a:spcPct val="100000"/>
              </a:lnSpc>
            </a:pPr>
            <a:r>
              <a:rPr lang="en-US" sz="1200" dirty="0"/>
              <a:t>Organizations like Chesapeake Bay Program can streamline the submission of data to WQX and reduce the workload for both their staff and their team members.</a:t>
            </a:r>
          </a:p>
          <a:p>
            <a:pPr>
              <a:lnSpc>
                <a:spcPct val="100000"/>
              </a:lnSpc>
            </a:pPr>
            <a:r>
              <a:rPr lang="en-US" sz="1200" dirty="0"/>
              <a:t>Programs can fully automate the process to run as a nightly process.</a:t>
            </a:r>
          </a:p>
          <a:p>
            <a:endParaRPr lang="en-US" dirty="0"/>
          </a:p>
        </p:txBody>
      </p:sp>
      <p:sp>
        <p:nvSpPr>
          <p:cNvPr id="4" name="Slide Number Placeholder 3"/>
          <p:cNvSpPr>
            <a:spLocks noGrp="1"/>
          </p:cNvSpPr>
          <p:nvPr>
            <p:ph type="sldNum" sz="quarter" idx="5"/>
          </p:nvPr>
        </p:nvSpPr>
        <p:spPr/>
        <p:txBody>
          <a:bodyPr/>
          <a:lstStyle/>
          <a:p>
            <a:fld id="{E3945966-9235-456D-9DC8-A001914525C5}" type="slidenum">
              <a:rPr lang="en-US" smtClean="0"/>
              <a:t>5</a:t>
            </a:fld>
            <a:endParaRPr lang="en-US"/>
          </a:p>
        </p:txBody>
      </p:sp>
    </p:spTree>
    <p:extLst>
      <p:ext uri="{BB962C8B-B14F-4D97-AF65-F5344CB8AC3E}">
        <p14:creationId xmlns:p14="http://schemas.microsoft.com/office/powerpoint/2010/main" val="138291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Batang" panose="02030600000101010101" pitchFamily="18" charset="-127"/>
                <a:ea typeface="Batang" panose="02030600000101010101" pitchFamily="18" charset="-127"/>
              </a:rPr>
              <a:t>Upload</a:t>
            </a:r>
          </a:p>
          <a:p>
            <a:pPr marL="457200" lvl="1" indent="0">
              <a:buNone/>
            </a:pPr>
            <a:r>
              <a:rPr lang="en-US" dirty="0">
                <a:latin typeface="Batang" panose="02030600000101010101" pitchFamily="18" charset="-127"/>
                <a:ea typeface="Batang" panose="02030600000101010101" pitchFamily="18" charset="-127"/>
              </a:rPr>
              <a:t>Upload a data file to the web server	</a:t>
            </a:r>
          </a:p>
          <a:p>
            <a:pPr marL="228600" indent="0">
              <a:buNone/>
            </a:pPr>
            <a:r>
              <a:rPr lang="en-US" b="1" dirty="0">
                <a:latin typeface="Batang" panose="02030600000101010101" pitchFamily="18" charset="-127"/>
                <a:ea typeface="Batang" panose="02030600000101010101" pitchFamily="18" charset="-127"/>
              </a:rPr>
              <a:t>Upload Attachment</a:t>
            </a:r>
          </a:p>
          <a:p>
            <a:pPr marL="685800" lvl="2" indent="0">
              <a:buNone/>
            </a:pPr>
            <a:r>
              <a:rPr lang="en-US" dirty="0">
                <a:latin typeface="Batang" panose="02030600000101010101" pitchFamily="18" charset="-127"/>
                <a:ea typeface="Batang" panose="02030600000101010101" pitchFamily="18" charset="-127"/>
              </a:rPr>
              <a:t>Upload an image or other file to the web server</a:t>
            </a:r>
          </a:p>
          <a:p>
            <a:pPr marL="0" indent="0">
              <a:buNone/>
            </a:pPr>
            <a:r>
              <a:rPr lang="en-US" b="1" dirty="0" err="1">
                <a:latin typeface="Batang" panose="02030600000101010101" pitchFamily="18" charset="-127"/>
                <a:ea typeface="Batang" panose="02030600000101010101" pitchFamily="18" charset="-127"/>
              </a:rPr>
              <a:t>StartImport</a:t>
            </a:r>
            <a:endParaRPr lang="en-US" b="1" dirty="0">
              <a:latin typeface="Batang" panose="02030600000101010101" pitchFamily="18" charset="-127"/>
              <a:ea typeface="Batang" panose="02030600000101010101" pitchFamily="18" charset="-127"/>
            </a:endParaRPr>
          </a:p>
          <a:p>
            <a:pPr marL="457200" lvl="1" indent="0">
              <a:buNone/>
            </a:pPr>
            <a:r>
              <a:rPr lang="en-US" dirty="0">
                <a:latin typeface="Batang" panose="02030600000101010101" pitchFamily="18" charset="-127"/>
                <a:ea typeface="Batang" panose="02030600000101010101" pitchFamily="18" charset="-127"/>
              </a:rPr>
              <a:t>Start importing that file and get back a Dataset ID (for use with other web services) </a:t>
            </a:r>
          </a:p>
          <a:p>
            <a:pPr marL="0" indent="0">
              <a:buNone/>
            </a:pPr>
            <a:r>
              <a:rPr lang="en-US" b="1" dirty="0" err="1">
                <a:latin typeface="Batang" panose="02030600000101010101" pitchFamily="18" charset="-127"/>
                <a:ea typeface="Batang" panose="02030600000101010101" pitchFamily="18" charset="-127"/>
              </a:rPr>
              <a:t>StartXmlExport</a:t>
            </a:r>
            <a:endParaRPr lang="en-US" b="1" dirty="0">
              <a:latin typeface="Batang" panose="02030600000101010101" pitchFamily="18" charset="-127"/>
              <a:ea typeface="Batang" panose="02030600000101010101" pitchFamily="18" charset="-127"/>
            </a:endParaRPr>
          </a:p>
          <a:p>
            <a:pPr marL="457200" lvl="1" indent="0">
              <a:buNone/>
            </a:pPr>
            <a:r>
              <a:rPr lang="en-US" dirty="0">
                <a:latin typeface="Batang" panose="02030600000101010101" pitchFamily="18" charset="-127"/>
                <a:ea typeface="Batang" panose="02030600000101010101" pitchFamily="18" charset="-127"/>
              </a:rPr>
              <a:t>Start building the WQX XML submission file for a dataset</a:t>
            </a:r>
          </a:p>
          <a:p>
            <a:pPr marL="0" indent="0">
              <a:buNone/>
            </a:pPr>
            <a:r>
              <a:rPr lang="en-US" b="1" dirty="0" err="1">
                <a:latin typeface="Batang" panose="02030600000101010101" pitchFamily="18" charset="-127"/>
                <a:ea typeface="Batang" panose="02030600000101010101" pitchFamily="18" charset="-127"/>
              </a:rPr>
              <a:t>SubmitDatasetToCdx</a:t>
            </a:r>
            <a:endParaRPr lang="en-US" b="1" dirty="0">
              <a:latin typeface="Batang" panose="02030600000101010101" pitchFamily="18" charset="-127"/>
              <a:ea typeface="Batang" panose="02030600000101010101" pitchFamily="18" charset="-127"/>
            </a:endParaRPr>
          </a:p>
          <a:p>
            <a:pPr marL="457200" lvl="1" indent="0">
              <a:buNone/>
            </a:pPr>
            <a:r>
              <a:rPr lang="en-US" dirty="0">
                <a:latin typeface="Batang" panose="02030600000101010101" pitchFamily="18" charset="-127"/>
                <a:ea typeface="Batang" panose="02030600000101010101" pitchFamily="18" charset="-127"/>
              </a:rPr>
              <a:t>Submit a dataset to CDX</a:t>
            </a:r>
          </a:p>
          <a:p>
            <a:pPr marL="0" indent="0">
              <a:buNone/>
            </a:pPr>
            <a:r>
              <a:rPr lang="en-US" b="1" dirty="0" err="1">
                <a:latin typeface="Batang" panose="02030600000101010101" pitchFamily="18" charset="-127"/>
                <a:ea typeface="Batang" panose="02030600000101010101" pitchFamily="18" charset="-127"/>
              </a:rPr>
              <a:t>GetStatus</a:t>
            </a:r>
            <a:endParaRPr lang="en-US" b="1" dirty="0">
              <a:latin typeface="Batang" panose="02030600000101010101" pitchFamily="18" charset="-127"/>
              <a:ea typeface="Batang" panose="02030600000101010101" pitchFamily="18" charset="-127"/>
            </a:endParaRPr>
          </a:p>
          <a:p>
            <a:pPr marL="457200" lvl="1" indent="0">
              <a:buNone/>
            </a:pPr>
            <a:r>
              <a:rPr lang="en-US" dirty="0">
                <a:latin typeface="Batang" panose="02030600000101010101" pitchFamily="18" charset="-127"/>
                <a:ea typeface="Batang" panose="02030600000101010101" pitchFamily="18" charset="-127"/>
              </a:rPr>
              <a:t>Get the status for a dataset</a:t>
            </a:r>
          </a:p>
          <a:p>
            <a:pPr marL="0" indent="0">
              <a:buNone/>
            </a:pPr>
            <a:r>
              <a:rPr lang="en-US" b="1" dirty="0" err="1">
                <a:latin typeface="Batang" panose="02030600000101010101" pitchFamily="18" charset="-127"/>
                <a:ea typeface="Batang" panose="02030600000101010101" pitchFamily="18" charset="-127"/>
              </a:rPr>
              <a:t>GetDocumentList</a:t>
            </a:r>
            <a:endParaRPr lang="en-US" b="1" dirty="0">
              <a:latin typeface="Batang" panose="02030600000101010101" pitchFamily="18" charset="-127"/>
              <a:ea typeface="Batang" panose="02030600000101010101" pitchFamily="18" charset="-127"/>
            </a:endParaRPr>
          </a:p>
          <a:p>
            <a:pPr marL="457200" lvl="1" indent="0">
              <a:buNone/>
            </a:pPr>
            <a:r>
              <a:rPr lang="en-US" dirty="0">
                <a:latin typeface="Batang" panose="02030600000101010101" pitchFamily="18" charset="-127"/>
                <a:ea typeface="Batang" panose="02030600000101010101" pitchFamily="18" charset="-127"/>
              </a:rPr>
              <a:t>Get the list of available documents for a dataset</a:t>
            </a:r>
          </a:p>
          <a:p>
            <a:endParaRPr lang="en-US" dirty="0"/>
          </a:p>
        </p:txBody>
      </p:sp>
      <p:sp>
        <p:nvSpPr>
          <p:cNvPr id="4" name="Slide Number Placeholder 3"/>
          <p:cNvSpPr>
            <a:spLocks noGrp="1"/>
          </p:cNvSpPr>
          <p:nvPr>
            <p:ph type="sldNum" sz="quarter" idx="5"/>
          </p:nvPr>
        </p:nvSpPr>
        <p:spPr/>
        <p:txBody>
          <a:bodyPr/>
          <a:lstStyle/>
          <a:p>
            <a:fld id="{E3945966-9235-456D-9DC8-A001914525C5}" type="slidenum">
              <a:rPr lang="en-US" smtClean="0"/>
              <a:t>7</a:t>
            </a:fld>
            <a:endParaRPr lang="en-US"/>
          </a:p>
        </p:txBody>
      </p:sp>
    </p:spTree>
    <p:extLst>
      <p:ext uri="{BB962C8B-B14F-4D97-AF65-F5344CB8AC3E}">
        <p14:creationId xmlns:p14="http://schemas.microsoft.com/office/powerpoint/2010/main" val="2833205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Web Service has a specific purpose and requires a different set of parameters when utilized.</a:t>
            </a:r>
          </a:p>
          <a:p>
            <a:r>
              <a:rPr lang="en-US" dirty="0"/>
              <a:t>Only registered WQX Web users may utilized the Web Services</a:t>
            </a:r>
          </a:p>
          <a:p>
            <a:r>
              <a:rPr lang="en-US" dirty="0"/>
              <a:t>A WQX Web configuration definition must be present for files loaded with the Web Services</a:t>
            </a:r>
          </a:p>
          <a:p>
            <a:r>
              <a:rPr lang="en-US" dirty="0"/>
              <a:t>Data loaded through the Web Services is viewable via WQX Web</a:t>
            </a:r>
          </a:p>
          <a:p>
            <a:r>
              <a:rPr lang="en-US" dirty="0"/>
              <a:t>New services are being continually added</a:t>
            </a:r>
          </a:p>
          <a:p>
            <a:r>
              <a:rPr lang="en-US" dirty="0"/>
              <a:t>The latest Web Service documentation is always available on the WQX Web help page</a:t>
            </a:r>
          </a:p>
          <a:p>
            <a:endParaRPr lang="en-US" dirty="0"/>
          </a:p>
        </p:txBody>
      </p:sp>
      <p:sp>
        <p:nvSpPr>
          <p:cNvPr id="4" name="Slide Number Placeholder 3"/>
          <p:cNvSpPr>
            <a:spLocks noGrp="1"/>
          </p:cNvSpPr>
          <p:nvPr>
            <p:ph type="sldNum" sz="quarter" idx="5"/>
          </p:nvPr>
        </p:nvSpPr>
        <p:spPr/>
        <p:txBody>
          <a:bodyPr/>
          <a:lstStyle/>
          <a:p>
            <a:fld id="{E3945966-9235-456D-9DC8-A001914525C5}" type="slidenum">
              <a:rPr lang="en-US" smtClean="0"/>
              <a:t>8</a:t>
            </a:fld>
            <a:endParaRPr lang="en-US"/>
          </a:p>
        </p:txBody>
      </p:sp>
    </p:spTree>
    <p:extLst>
      <p:ext uri="{BB962C8B-B14F-4D97-AF65-F5344CB8AC3E}">
        <p14:creationId xmlns:p14="http://schemas.microsoft.com/office/powerpoint/2010/main" val="221189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WQX Web through the CDX Portal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WQX Web is the web interface used to manually load and submit WQX data.  It also provides the configuration templates used when loading data via the web services, as well as other setup and configuration settings for an organization.</a:t>
            </a:r>
          </a:p>
          <a:p>
            <a:endParaRPr lang="en-US" dirty="0"/>
          </a:p>
        </p:txBody>
      </p:sp>
      <p:sp>
        <p:nvSpPr>
          <p:cNvPr id="4" name="Slide Number Placeholder 3"/>
          <p:cNvSpPr>
            <a:spLocks noGrp="1"/>
          </p:cNvSpPr>
          <p:nvPr>
            <p:ph type="sldNum" sz="quarter" idx="5"/>
          </p:nvPr>
        </p:nvSpPr>
        <p:spPr/>
        <p:txBody>
          <a:bodyPr/>
          <a:lstStyle/>
          <a:p>
            <a:fld id="{E3945966-9235-456D-9DC8-A001914525C5}" type="slidenum">
              <a:rPr lang="en-US" smtClean="0"/>
              <a:t>9</a:t>
            </a:fld>
            <a:endParaRPr lang="en-US"/>
          </a:p>
        </p:txBody>
      </p:sp>
    </p:spTree>
    <p:extLst>
      <p:ext uri="{BB962C8B-B14F-4D97-AF65-F5344CB8AC3E}">
        <p14:creationId xmlns:p14="http://schemas.microsoft.com/office/powerpoint/2010/main" val="306660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Column Mappings, Translations, Defaults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WQX Web provides a way to specify the file layout and configuration for data files that will be submitted, either through WQX Web or the Web Services.</a:t>
            </a:r>
          </a:p>
          <a:p>
            <a:endParaRPr lang="en-US" dirty="0"/>
          </a:p>
        </p:txBody>
      </p:sp>
      <p:sp>
        <p:nvSpPr>
          <p:cNvPr id="4" name="Slide Number Placeholder 3"/>
          <p:cNvSpPr>
            <a:spLocks noGrp="1"/>
          </p:cNvSpPr>
          <p:nvPr>
            <p:ph type="sldNum" sz="quarter" idx="5"/>
          </p:nvPr>
        </p:nvSpPr>
        <p:spPr/>
        <p:txBody>
          <a:bodyPr/>
          <a:lstStyle/>
          <a:p>
            <a:fld id="{E3945966-9235-456D-9DC8-A001914525C5}" type="slidenum">
              <a:rPr lang="en-US" smtClean="0"/>
              <a:t>10</a:t>
            </a:fld>
            <a:endParaRPr lang="en-US"/>
          </a:p>
        </p:txBody>
      </p:sp>
    </p:spTree>
    <p:extLst>
      <p:ext uri="{BB962C8B-B14F-4D97-AF65-F5344CB8AC3E}">
        <p14:creationId xmlns:p14="http://schemas.microsoft.com/office/powerpoint/2010/main" val="627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34343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1553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9872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042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2704005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1020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85580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688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8900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081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916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509A250-FF31-4206-8172-F9D3106AACB1}" type="datetimeFigureOut">
              <a:rPr lang="en-US" smtClean="0"/>
              <a:t>10/15/2018</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061031644"/>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Wilcox@GoldSystem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epa.gov/waterdata/wqx-web-account-regist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9DCE-8F5E-4218-990D-D145C32388C8}"/>
              </a:ext>
            </a:extLst>
          </p:cNvPr>
          <p:cNvSpPr>
            <a:spLocks noGrp="1"/>
          </p:cNvSpPr>
          <p:nvPr>
            <p:ph type="title"/>
          </p:nvPr>
        </p:nvSpPr>
        <p:spPr>
          <a:xfrm>
            <a:off x="662474" y="284176"/>
            <a:ext cx="11066106" cy="1508760"/>
          </a:xfrm>
        </p:spPr>
        <p:txBody>
          <a:bodyPr>
            <a:normAutofit/>
          </a:bodyPr>
          <a:lstStyle/>
          <a:p>
            <a:r>
              <a:rPr lang="en-US" dirty="0"/>
              <a:t>WQX Web REST API</a:t>
            </a:r>
            <a:br>
              <a:rPr lang="en-US" dirty="0"/>
            </a:br>
            <a:br>
              <a:rPr lang="en-US" sz="1400" cap="none" dirty="0">
                <a:latin typeface="Calibri" panose="020F0502020204030204" pitchFamily="34" charset="0"/>
                <a:cs typeface="Calibri" panose="020F0502020204030204" pitchFamily="34" charset="0"/>
              </a:rPr>
            </a:br>
            <a:r>
              <a:rPr lang="en-US" sz="1400" cap="none" dirty="0">
                <a:latin typeface="Calibri" panose="020F0502020204030204" pitchFamily="34" charset="0"/>
                <a:cs typeface="Calibri" panose="020F0502020204030204" pitchFamily="34" charset="0"/>
              </a:rPr>
              <a:t>Dave Wilcox – Gold Systems Inc.</a:t>
            </a:r>
            <a:br>
              <a:rPr lang="en-US" sz="1400" cap="none" dirty="0">
                <a:latin typeface="Calibri" panose="020F0502020204030204" pitchFamily="34" charset="0"/>
                <a:cs typeface="Calibri" panose="020F0502020204030204" pitchFamily="34" charset="0"/>
              </a:rPr>
            </a:br>
            <a:r>
              <a:rPr lang="en-US" sz="1400" cap="none"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DWilcox@GoldSystems.com</a:t>
            </a:r>
            <a:br>
              <a:rPr lang="en-US" sz="1400" cap="none" dirty="0">
                <a:solidFill>
                  <a:srgbClr val="0070C0"/>
                </a:solidFill>
                <a:latin typeface="Calibri" panose="020F0502020204030204" pitchFamily="34" charset="0"/>
                <a:cs typeface="Calibri" panose="020F0502020204030204" pitchFamily="34" charset="0"/>
              </a:rPr>
            </a:br>
            <a:r>
              <a:rPr lang="en-US" sz="1400" cap="none" dirty="0">
                <a:solidFill>
                  <a:schemeClr val="bg1"/>
                </a:solidFill>
                <a:latin typeface="Calibri" panose="020F0502020204030204" pitchFamily="34" charset="0"/>
                <a:cs typeface="Calibri" panose="020F0502020204030204" pitchFamily="34" charset="0"/>
              </a:rPr>
              <a:t>Tim Paris – Chesapeake Bay Program (Contributor)</a:t>
            </a:r>
            <a:endParaRPr lang="en-US" dirty="0">
              <a:solidFill>
                <a:srgbClr val="0070C0"/>
              </a:solidFill>
            </a:endParaRPr>
          </a:p>
        </p:txBody>
      </p:sp>
      <p:pic>
        <p:nvPicPr>
          <p:cNvPr id="4" name="Picture 3">
            <a:extLst>
              <a:ext uri="{FF2B5EF4-FFF2-40B4-BE49-F238E27FC236}">
                <a16:creationId xmlns:a16="http://schemas.microsoft.com/office/drawing/2014/main" id="{9C72C10E-774C-4F94-B08E-BA53670CDC40}"/>
              </a:ext>
            </a:extLst>
          </p:cNvPr>
          <p:cNvPicPr>
            <a:picLocks noChangeAspect="1"/>
          </p:cNvPicPr>
          <p:nvPr/>
        </p:nvPicPr>
        <p:blipFill>
          <a:blip r:embed="rId4"/>
          <a:stretch>
            <a:fillRect/>
          </a:stretch>
        </p:blipFill>
        <p:spPr>
          <a:xfrm>
            <a:off x="7844923" y="3927332"/>
            <a:ext cx="4185347" cy="2799768"/>
          </a:xfrm>
          <a:prstGeom prst="rect">
            <a:avLst/>
          </a:prstGeom>
        </p:spPr>
      </p:pic>
      <p:pic>
        <p:nvPicPr>
          <p:cNvPr id="5" name="Picture 4">
            <a:extLst>
              <a:ext uri="{FF2B5EF4-FFF2-40B4-BE49-F238E27FC236}">
                <a16:creationId xmlns:a16="http://schemas.microsoft.com/office/drawing/2014/main" id="{55DE19FD-FE7D-4554-A3F9-95D520D206C1}"/>
              </a:ext>
            </a:extLst>
          </p:cNvPr>
          <p:cNvPicPr>
            <a:picLocks noChangeAspect="1"/>
          </p:cNvPicPr>
          <p:nvPr/>
        </p:nvPicPr>
        <p:blipFill>
          <a:blip r:embed="rId5"/>
          <a:stretch>
            <a:fillRect/>
          </a:stretch>
        </p:blipFill>
        <p:spPr>
          <a:xfrm>
            <a:off x="161730" y="1961361"/>
            <a:ext cx="4194407" cy="2799767"/>
          </a:xfrm>
          <a:prstGeom prst="rect">
            <a:avLst/>
          </a:prstGeom>
        </p:spPr>
      </p:pic>
      <p:pic>
        <p:nvPicPr>
          <p:cNvPr id="6" name="Picture 5">
            <a:extLst>
              <a:ext uri="{FF2B5EF4-FFF2-40B4-BE49-F238E27FC236}">
                <a16:creationId xmlns:a16="http://schemas.microsoft.com/office/drawing/2014/main" id="{0747E219-D9B4-4F3D-89B1-0E935906B508}"/>
              </a:ext>
            </a:extLst>
          </p:cNvPr>
          <p:cNvPicPr>
            <a:picLocks noChangeAspect="1"/>
          </p:cNvPicPr>
          <p:nvPr/>
        </p:nvPicPr>
        <p:blipFill>
          <a:blip r:embed="rId6"/>
          <a:stretch>
            <a:fillRect/>
          </a:stretch>
        </p:blipFill>
        <p:spPr>
          <a:xfrm>
            <a:off x="4128599" y="2837362"/>
            <a:ext cx="4466376" cy="2981306"/>
          </a:xfrm>
          <a:prstGeom prst="rect">
            <a:avLst/>
          </a:prstGeom>
        </p:spPr>
      </p:pic>
    </p:spTree>
    <p:extLst>
      <p:ext uri="{BB962C8B-B14F-4D97-AF65-F5344CB8AC3E}">
        <p14:creationId xmlns:p14="http://schemas.microsoft.com/office/powerpoint/2010/main" val="171712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31AA-BAC1-4069-8F2D-333CC50B2E4C}"/>
              </a:ext>
            </a:extLst>
          </p:cNvPr>
          <p:cNvSpPr>
            <a:spLocks noGrp="1"/>
          </p:cNvSpPr>
          <p:nvPr>
            <p:ph type="title"/>
          </p:nvPr>
        </p:nvSpPr>
        <p:spPr/>
        <p:txBody>
          <a:bodyPr/>
          <a:lstStyle/>
          <a:p>
            <a:r>
              <a:rPr lang="en-US" dirty="0"/>
              <a:t>Configuration setup in WQX Web</a:t>
            </a:r>
          </a:p>
        </p:txBody>
      </p:sp>
      <p:pic>
        <p:nvPicPr>
          <p:cNvPr id="4" name="Picture 3">
            <a:extLst>
              <a:ext uri="{FF2B5EF4-FFF2-40B4-BE49-F238E27FC236}">
                <a16:creationId xmlns:a16="http://schemas.microsoft.com/office/drawing/2014/main" id="{6AB40F73-A45A-441A-A7A3-8BBF3860F319}"/>
              </a:ext>
            </a:extLst>
          </p:cNvPr>
          <p:cNvPicPr>
            <a:picLocks noChangeAspect="1"/>
          </p:cNvPicPr>
          <p:nvPr/>
        </p:nvPicPr>
        <p:blipFill>
          <a:blip r:embed="rId3"/>
          <a:stretch>
            <a:fillRect/>
          </a:stretch>
        </p:blipFill>
        <p:spPr>
          <a:xfrm>
            <a:off x="73623" y="1948964"/>
            <a:ext cx="8113204" cy="4364154"/>
          </a:xfrm>
          <a:prstGeom prst="rect">
            <a:avLst/>
          </a:prstGeom>
        </p:spPr>
      </p:pic>
      <p:sp>
        <p:nvSpPr>
          <p:cNvPr id="5" name="TextBox 4">
            <a:extLst>
              <a:ext uri="{FF2B5EF4-FFF2-40B4-BE49-F238E27FC236}">
                <a16:creationId xmlns:a16="http://schemas.microsoft.com/office/drawing/2014/main" id="{4CA57BF7-9BC1-4D92-96E4-F56299B6C8D8}"/>
              </a:ext>
            </a:extLst>
          </p:cNvPr>
          <p:cNvSpPr txBox="1"/>
          <p:nvPr/>
        </p:nvSpPr>
        <p:spPr>
          <a:xfrm>
            <a:off x="8467596" y="2397966"/>
            <a:ext cx="3724404" cy="2862322"/>
          </a:xfrm>
          <a:prstGeom prst="rect">
            <a:avLst/>
          </a:prstGeom>
          <a:noFill/>
        </p:spPr>
        <p:txBody>
          <a:bodyPr wrap="square" rtlCol="0">
            <a:spAutoFit/>
          </a:bodyPr>
          <a:lstStyle/>
          <a:p>
            <a:r>
              <a:rPr lang="en-US" sz="2000" dirty="0"/>
              <a:t>WQX Web Import Configurations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Column Mappings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Translations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Default Values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Format Masks</a:t>
            </a:r>
          </a:p>
        </p:txBody>
      </p:sp>
    </p:spTree>
    <p:extLst>
      <p:ext uri="{BB962C8B-B14F-4D97-AF65-F5344CB8AC3E}">
        <p14:creationId xmlns:p14="http://schemas.microsoft.com/office/powerpoint/2010/main" val="392918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6930-0488-4119-A03E-06CDA24BE763}"/>
              </a:ext>
            </a:extLst>
          </p:cNvPr>
          <p:cNvSpPr>
            <a:spLocks noGrp="1"/>
          </p:cNvSpPr>
          <p:nvPr>
            <p:ph type="title"/>
          </p:nvPr>
        </p:nvSpPr>
        <p:spPr>
          <a:xfrm>
            <a:off x="560832" y="284176"/>
            <a:ext cx="10426167" cy="1508760"/>
          </a:xfrm>
        </p:spPr>
        <p:txBody>
          <a:bodyPr>
            <a:normAutofit/>
          </a:bodyPr>
          <a:lstStyle/>
          <a:p>
            <a:r>
              <a:rPr lang="en-US" dirty="0"/>
              <a:t>Upload</a:t>
            </a:r>
            <a:br>
              <a:rPr lang="en-US" cap="none" dirty="0">
                <a:latin typeface="Batang" panose="02030600000101010101" pitchFamily="18" charset="-127"/>
                <a:ea typeface="Batang" panose="02030600000101010101" pitchFamily="18" charset="-127"/>
              </a:rPr>
            </a:br>
            <a:br>
              <a:rPr lang="en-US" sz="1800" dirty="0">
                <a:latin typeface="Batang" panose="02030600000101010101" pitchFamily="18" charset="-127"/>
                <a:ea typeface="Batang" panose="02030600000101010101" pitchFamily="18" charset="-127"/>
              </a:rPr>
            </a:br>
            <a:r>
              <a:rPr lang="en-US" sz="2000" cap="none" dirty="0" err="1">
                <a:latin typeface="+mn-lt"/>
                <a:ea typeface="Batang" panose="02030600000101010101" pitchFamily="18" charset="-127"/>
              </a:rPr>
              <a:t>Upload</a:t>
            </a:r>
            <a:r>
              <a:rPr lang="en-US" sz="2000" cap="none" dirty="0">
                <a:latin typeface="+mn-lt"/>
                <a:ea typeface="Batang" panose="02030600000101010101" pitchFamily="18" charset="-127"/>
              </a:rPr>
              <a:t> a file to the web server</a:t>
            </a:r>
          </a:p>
        </p:txBody>
      </p:sp>
      <p:sp>
        <p:nvSpPr>
          <p:cNvPr id="3" name="Content Placeholder 2">
            <a:extLst>
              <a:ext uri="{FF2B5EF4-FFF2-40B4-BE49-F238E27FC236}">
                <a16:creationId xmlns:a16="http://schemas.microsoft.com/office/drawing/2014/main" id="{1CEE2609-695C-419A-B33F-7E3D99B9617E}"/>
              </a:ext>
            </a:extLst>
          </p:cNvPr>
          <p:cNvSpPr>
            <a:spLocks noGrp="1"/>
          </p:cNvSpPr>
          <p:nvPr>
            <p:ph idx="1"/>
          </p:nvPr>
        </p:nvSpPr>
        <p:spPr>
          <a:xfrm>
            <a:off x="1103312" y="1993392"/>
            <a:ext cx="8946541" cy="4255007"/>
          </a:xfrm>
        </p:spPr>
        <p:txBody>
          <a:bodyPr>
            <a:normAutofit/>
          </a:bodyPr>
          <a:lstStyle/>
          <a:p>
            <a:pPr marL="0" indent="0">
              <a:buNone/>
            </a:pPr>
            <a:r>
              <a:rPr lang="en-US" sz="2400" dirty="0">
                <a:latin typeface="Batang" panose="02030600000101010101" pitchFamily="18" charset="-127"/>
                <a:ea typeface="Batang" panose="02030600000101010101" pitchFamily="18" charset="-127"/>
                <a:cs typeface="Aldhabi" panose="020B0604020202020204" pitchFamily="2" charset="-78"/>
              </a:rPr>
              <a:t>Allowed file extensions:</a:t>
            </a:r>
          </a:p>
          <a:p>
            <a:pPr lvl="1">
              <a:buFont typeface="Arial" panose="020B0604020202020204" pitchFamily="34" charset="0"/>
              <a:buChar char="•"/>
            </a:pPr>
            <a:r>
              <a:rPr lang="en-US" dirty="0">
                <a:latin typeface="Batang" panose="02030600000101010101" pitchFamily="18" charset="-127"/>
                <a:ea typeface="Batang" panose="02030600000101010101" pitchFamily="18" charset="-127"/>
                <a:cs typeface="Aldhabi" panose="020B0604020202020204" pitchFamily="2" charset="-78"/>
              </a:rPr>
              <a:t>txt</a:t>
            </a:r>
          </a:p>
          <a:p>
            <a:pPr lvl="1">
              <a:buFont typeface="Arial" panose="020B0604020202020204" pitchFamily="34" charset="0"/>
              <a:buChar char="•"/>
            </a:pPr>
            <a:r>
              <a:rPr lang="en-US" dirty="0">
                <a:latin typeface="Batang" panose="02030600000101010101" pitchFamily="18" charset="-127"/>
                <a:ea typeface="Batang" panose="02030600000101010101" pitchFamily="18" charset="-127"/>
                <a:cs typeface="Aldhabi" panose="020B0604020202020204" pitchFamily="2" charset="-78"/>
              </a:rPr>
              <a:t>csv</a:t>
            </a:r>
          </a:p>
          <a:p>
            <a:pPr lvl="1">
              <a:buFont typeface="Arial" panose="020B0604020202020204" pitchFamily="34" charset="0"/>
              <a:buChar char="•"/>
            </a:pPr>
            <a:r>
              <a:rPr lang="en-US" dirty="0">
                <a:latin typeface="Batang" panose="02030600000101010101" pitchFamily="18" charset="-127"/>
                <a:ea typeface="Batang" panose="02030600000101010101" pitchFamily="18" charset="-127"/>
                <a:cs typeface="Aldhabi" panose="020B0604020202020204" pitchFamily="2" charset="-78"/>
              </a:rPr>
              <a:t>xlsx</a:t>
            </a:r>
          </a:p>
          <a:p>
            <a:pPr lvl="1">
              <a:buFont typeface="Arial" panose="020B0604020202020204" pitchFamily="34" charset="0"/>
              <a:buChar char="•"/>
            </a:pPr>
            <a:r>
              <a:rPr lang="en-US" dirty="0" err="1">
                <a:latin typeface="Batang" panose="02030600000101010101" pitchFamily="18" charset="-127"/>
                <a:ea typeface="Batang" panose="02030600000101010101" pitchFamily="18" charset="-127"/>
                <a:cs typeface="Aldhabi" panose="020B0604020202020204" pitchFamily="2" charset="-78"/>
              </a:rPr>
              <a:t>xls</a:t>
            </a:r>
            <a:endParaRPr lang="en-US" dirty="0">
              <a:latin typeface="Batang" panose="02030600000101010101" pitchFamily="18" charset="-127"/>
              <a:ea typeface="Batang" panose="02030600000101010101" pitchFamily="18" charset="-127"/>
              <a:cs typeface="Aldhabi" panose="020B0604020202020204" pitchFamily="2" charset="-78"/>
            </a:endParaRPr>
          </a:p>
          <a:p>
            <a:pPr lvl="1">
              <a:buFont typeface="Arial" panose="020B0604020202020204" pitchFamily="34" charset="0"/>
              <a:buChar char="•"/>
            </a:pPr>
            <a:r>
              <a:rPr lang="en-US" dirty="0">
                <a:latin typeface="Batang" panose="02030600000101010101" pitchFamily="18" charset="-127"/>
                <a:ea typeface="Batang" panose="02030600000101010101" pitchFamily="18" charset="-127"/>
                <a:cs typeface="Aldhabi" panose="020B0604020202020204" pitchFamily="2" charset="-78"/>
              </a:rPr>
              <a:t>xml</a:t>
            </a:r>
          </a:p>
          <a:p>
            <a:pPr lvl="1">
              <a:buFont typeface="Arial" panose="020B0604020202020204" pitchFamily="34" charset="0"/>
              <a:buChar char="•"/>
            </a:pPr>
            <a:r>
              <a:rPr lang="en-US" dirty="0">
                <a:latin typeface="Batang" panose="02030600000101010101" pitchFamily="18" charset="-127"/>
                <a:ea typeface="Batang" panose="02030600000101010101" pitchFamily="18" charset="-127"/>
                <a:cs typeface="Aldhabi" panose="020B0604020202020204" pitchFamily="2" charset="-78"/>
              </a:rPr>
              <a:t>zip</a:t>
            </a:r>
          </a:p>
          <a:p>
            <a:pPr marL="0" indent="0">
              <a:buNone/>
            </a:pPr>
            <a:r>
              <a:rPr lang="en-US" sz="2400" dirty="0">
                <a:latin typeface="Batang" panose="02030600000101010101" pitchFamily="18" charset="-127"/>
                <a:ea typeface="Batang" panose="02030600000101010101" pitchFamily="18" charset="-127"/>
                <a:cs typeface="Aldhabi" panose="020B0604020202020204" pitchFamily="2" charset="-78"/>
              </a:rPr>
              <a:t>Returns:</a:t>
            </a:r>
          </a:p>
          <a:p>
            <a:pPr lvl="1">
              <a:buFont typeface="Arial" panose="020B0604020202020204" pitchFamily="34" charset="0"/>
              <a:buChar char="•"/>
            </a:pPr>
            <a:r>
              <a:rPr lang="en-US" dirty="0" err="1">
                <a:latin typeface="Batang" panose="02030600000101010101" pitchFamily="18" charset="-127"/>
                <a:ea typeface="Batang" panose="02030600000101010101" pitchFamily="18" charset="-127"/>
                <a:cs typeface="Aldhabi" panose="020B0604020202020204" pitchFamily="2" charset="-78"/>
              </a:rPr>
              <a:t>fileId</a:t>
            </a:r>
            <a:endParaRPr lang="en-US" dirty="0">
              <a:latin typeface="Batang" panose="02030600000101010101" pitchFamily="18" charset="-127"/>
              <a:ea typeface="Batang" panose="02030600000101010101" pitchFamily="18" charset="-127"/>
              <a:cs typeface="Aldhabi" panose="020B0604020202020204" pitchFamily="2" charset="-78"/>
            </a:endParaRPr>
          </a:p>
        </p:txBody>
      </p:sp>
    </p:spTree>
    <p:extLst>
      <p:ext uri="{BB962C8B-B14F-4D97-AF65-F5344CB8AC3E}">
        <p14:creationId xmlns:p14="http://schemas.microsoft.com/office/powerpoint/2010/main" val="403988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6930-0488-4119-A03E-06CDA24BE763}"/>
              </a:ext>
            </a:extLst>
          </p:cNvPr>
          <p:cNvSpPr>
            <a:spLocks noGrp="1"/>
          </p:cNvSpPr>
          <p:nvPr>
            <p:ph type="title"/>
          </p:nvPr>
        </p:nvSpPr>
        <p:spPr>
          <a:xfrm>
            <a:off x="396240" y="284176"/>
            <a:ext cx="10590759" cy="1508760"/>
          </a:xfrm>
        </p:spPr>
        <p:txBody>
          <a:bodyPr>
            <a:normAutofit/>
          </a:bodyPr>
          <a:lstStyle/>
          <a:p>
            <a:r>
              <a:rPr lang="en-US" sz="4400" cap="none" dirty="0" err="1">
                <a:ea typeface="Batang" panose="02030600000101010101" pitchFamily="18" charset="-127"/>
              </a:rPr>
              <a:t>StartImport</a:t>
            </a:r>
            <a:br>
              <a:rPr lang="en-US" cap="none" dirty="0">
                <a:latin typeface="Batang" panose="02030600000101010101" pitchFamily="18" charset="-127"/>
                <a:ea typeface="Batang" panose="02030600000101010101" pitchFamily="18" charset="-127"/>
              </a:rPr>
            </a:br>
            <a:br>
              <a:rPr lang="en-US" sz="1800" cap="none" dirty="0">
                <a:latin typeface="Batang" panose="02030600000101010101" pitchFamily="18" charset="-127"/>
                <a:ea typeface="Batang" panose="02030600000101010101" pitchFamily="18" charset="-127"/>
              </a:rPr>
            </a:br>
            <a:r>
              <a:rPr lang="en-US" sz="2000" cap="none" dirty="0">
                <a:latin typeface="+mn-lt"/>
                <a:ea typeface="Batang" panose="02030600000101010101" pitchFamily="18" charset="-127"/>
              </a:rPr>
              <a:t>Start importing a file and get back a dataset ID (for use with other web services) </a:t>
            </a:r>
            <a:br>
              <a:rPr lang="en-US" sz="2200" dirty="0">
                <a:latin typeface="+mn-lt"/>
                <a:ea typeface="Batang" panose="02030600000101010101" pitchFamily="18" charset="-127"/>
              </a:rPr>
            </a:br>
            <a:endParaRPr lang="en-US" sz="2200" cap="none" dirty="0">
              <a:latin typeface="+mn-lt"/>
              <a:ea typeface="Batang" panose="02030600000101010101" pitchFamily="18" charset="-127"/>
            </a:endParaRPr>
          </a:p>
        </p:txBody>
      </p:sp>
      <p:sp>
        <p:nvSpPr>
          <p:cNvPr id="3" name="Content Placeholder 2">
            <a:extLst>
              <a:ext uri="{FF2B5EF4-FFF2-40B4-BE49-F238E27FC236}">
                <a16:creationId xmlns:a16="http://schemas.microsoft.com/office/drawing/2014/main" id="{1CEE2609-695C-419A-B33F-7E3D99B9617E}"/>
              </a:ext>
            </a:extLst>
          </p:cNvPr>
          <p:cNvSpPr>
            <a:spLocks noGrp="1"/>
          </p:cNvSpPr>
          <p:nvPr>
            <p:ph idx="1"/>
          </p:nvPr>
        </p:nvSpPr>
        <p:spPr>
          <a:xfrm>
            <a:off x="786384" y="1847088"/>
            <a:ext cx="9265920" cy="5010912"/>
          </a:xfrm>
        </p:spPr>
        <p:txBody>
          <a:bodyPr>
            <a:noAutofit/>
          </a:bodyPr>
          <a:lstStyle/>
          <a:p>
            <a:pPr marL="0" indent="0">
              <a:buNone/>
            </a:pPr>
            <a:r>
              <a:rPr lang="en-US" sz="2400" dirty="0">
                <a:latin typeface="Batang" panose="02030600000101010101" pitchFamily="18" charset="-127"/>
                <a:ea typeface="Batang" panose="02030600000101010101" pitchFamily="18" charset="-127"/>
                <a:cs typeface="Aldhabi" panose="020B0604020202020204" pitchFamily="2" charset="-78"/>
              </a:rPr>
              <a:t>Parameters:</a:t>
            </a:r>
          </a:p>
          <a:p>
            <a:pPr>
              <a:buFont typeface="Arial" panose="020B0604020202020204" pitchFamily="34" charset="0"/>
              <a:buChar char="•"/>
            </a:pPr>
            <a:r>
              <a:rPr lang="en-US" sz="1800" dirty="0" err="1">
                <a:latin typeface="Batang" panose="02030600000101010101" pitchFamily="18" charset="-127"/>
                <a:ea typeface="Batang" panose="02030600000101010101" pitchFamily="18" charset="-127"/>
                <a:cs typeface="Aldhabi" panose="020B0604020202020204" pitchFamily="2" charset="-78"/>
              </a:rPr>
              <a:t>importConfigurationId</a:t>
            </a:r>
            <a:endParaRPr lang="en-US" sz="1800" dirty="0">
              <a:latin typeface="Batang" panose="02030600000101010101" pitchFamily="18" charset="-127"/>
              <a:ea typeface="Batang" panose="02030600000101010101" pitchFamily="18" charset="-127"/>
              <a:cs typeface="Aldhabi" panose="020B0604020202020204" pitchFamily="2" charset="-78"/>
            </a:endParaRPr>
          </a:p>
          <a:p>
            <a:pPr>
              <a:buFont typeface="Arial" panose="020B0604020202020204" pitchFamily="34" charset="0"/>
              <a:buChar char="•"/>
            </a:pPr>
            <a:r>
              <a:rPr lang="en-US" sz="1800" dirty="0" err="1">
                <a:latin typeface="Batang" panose="02030600000101010101" pitchFamily="18" charset="-127"/>
                <a:ea typeface="Batang" panose="02030600000101010101" pitchFamily="18" charset="-127"/>
                <a:cs typeface="Aldhabi" panose="020B0604020202020204" pitchFamily="2" charset="-78"/>
              </a:rPr>
              <a:t>fileId</a:t>
            </a:r>
            <a:endParaRPr lang="en-US" sz="1800" dirty="0">
              <a:latin typeface="Batang" panose="02030600000101010101" pitchFamily="18" charset="-127"/>
              <a:ea typeface="Batang" panose="02030600000101010101" pitchFamily="18" charset="-127"/>
              <a:cs typeface="Aldhabi" panose="020B0604020202020204" pitchFamily="2" charset="-78"/>
            </a:endParaRPr>
          </a:p>
          <a:p>
            <a:pPr>
              <a:buFont typeface="Arial" panose="020B0604020202020204" pitchFamily="34" charset="0"/>
              <a:buChar char="•"/>
            </a:pPr>
            <a:r>
              <a:rPr lang="en-US" sz="1800" dirty="0" err="1">
                <a:latin typeface="Batang" panose="02030600000101010101" pitchFamily="18" charset="-127"/>
                <a:ea typeface="Batang" panose="02030600000101010101" pitchFamily="18" charset="-127"/>
                <a:cs typeface="Aldhabi" panose="020B0604020202020204" pitchFamily="2" charset="-78"/>
              </a:rPr>
              <a:t>fileType</a:t>
            </a:r>
            <a:r>
              <a:rPr lang="en-US" sz="1800" dirty="0">
                <a:latin typeface="Batang" panose="02030600000101010101" pitchFamily="18" charset="-127"/>
                <a:ea typeface="Batang" panose="02030600000101010101" pitchFamily="18" charset="-127"/>
                <a:cs typeface="Aldhabi" panose="020B0604020202020204" pitchFamily="2" charset="-78"/>
              </a:rPr>
              <a:t> (e.g. CSV, TAB, TILDE, PIPE, </a:t>
            </a:r>
            <a:r>
              <a:rPr lang="en-US" sz="1800" dirty="0" err="1">
                <a:latin typeface="Batang" panose="02030600000101010101" pitchFamily="18" charset="-127"/>
                <a:ea typeface="Batang" panose="02030600000101010101" pitchFamily="18" charset="-127"/>
                <a:cs typeface="Aldhabi" panose="020B0604020202020204" pitchFamily="2" charset="-78"/>
              </a:rPr>
              <a:t>XLS</a:t>
            </a:r>
            <a:r>
              <a:rPr lang="en-US" sz="1800" dirty="0">
                <a:latin typeface="Batang" panose="02030600000101010101" pitchFamily="18" charset="-127"/>
                <a:ea typeface="Batang" panose="02030600000101010101" pitchFamily="18" charset="-127"/>
                <a:cs typeface="Aldhabi" panose="020B0604020202020204" pitchFamily="2" charset="-78"/>
              </a:rPr>
              <a:t>, XLSX)</a:t>
            </a:r>
          </a:p>
          <a:p>
            <a:pPr>
              <a:buFont typeface="Arial" panose="020B0604020202020204" pitchFamily="34" charset="0"/>
              <a:buChar char="•"/>
            </a:pPr>
            <a:r>
              <a:rPr lang="en-US" sz="1800" dirty="0" err="1">
                <a:latin typeface="Batang" panose="02030600000101010101" pitchFamily="18" charset="-127"/>
                <a:ea typeface="Batang" panose="02030600000101010101" pitchFamily="18" charset="-127"/>
                <a:cs typeface="Aldhabi" panose="020B0604020202020204" pitchFamily="2" charset="-78"/>
              </a:rPr>
              <a:t>worksheetsToImport</a:t>
            </a:r>
            <a:endParaRPr lang="en-US" sz="1800" dirty="0">
              <a:latin typeface="Batang" panose="02030600000101010101" pitchFamily="18" charset="-127"/>
              <a:ea typeface="Batang" panose="02030600000101010101" pitchFamily="18" charset="-127"/>
              <a:cs typeface="Aldhabi" panose="020B0604020202020204" pitchFamily="2" charset="-78"/>
            </a:endParaRPr>
          </a:p>
          <a:p>
            <a:pPr lvl="1">
              <a:buFont typeface="Arial" panose="020B0604020202020204" pitchFamily="34" charset="0"/>
              <a:buChar char="•"/>
            </a:pPr>
            <a:r>
              <a:rPr lang="en-US" sz="1800" dirty="0">
                <a:latin typeface="Batang" panose="02030600000101010101" pitchFamily="18" charset="-127"/>
                <a:ea typeface="Batang" panose="02030600000101010101" pitchFamily="18" charset="-127"/>
                <a:cs typeface="Aldhabi" panose="020B0604020202020204" pitchFamily="2" charset="-78"/>
              </a:rPr>
              <a:t>(comma delimited list of values, e.g. "1,3“)</a:t>
            </a:r>
          </a:p>
          <a:p>
            <a:pPr>
              <a:buFont typeface="Arial" panose="020B0604020202020204" pitchFamily="34" charset="0"/>
              <a:buChar char="•"/>
            </a:pPr>
            <a:r>
              <a:rPr lang="en-US" sz="1800" dirty="0" err="1">
                <a:latin typeface="Batang" panose="02030600000101010101" pitchFamily="18" charset="-127"/>
                <a:ea typeface="Batang" panose="02030600000101010101" pitchFamily="18" charset="-127"/>
                <a:cs typeface="Aldhabi" panose="020B0604020202020204" pitchFamily="2" charset="-78"/>
              </a:rPr>
              <a:t>ignoreFirstRowOfFile</a:t>
            </a:r>
            <a:r>
              <a:rPr lang="en-US" sz="1800" dirty="0">
                <a:latin typeface="Batang" panose="02030600000101010101" pitchFamily="18" charset="-127"/>
                <a:ea typeface="Batang" panose="02030600000101010101" pitchFamily="18" charset="-127"/>
                <a:cs typeface="Aldhabi" panose="020B0604020202020204" pitchFamily="2" charset="-78"/>
              </a:rPr>
              <a:t>:</a:t>
            </a:r>
          </a:p>
          <a:p>
            <a:pPr lvl="1">
              <a:buFont typeface="Arial" panose="020B0604020202020204" pitchFamily="34" charset="0"/>
              <a:buChar char="•"/>
            </a:pPr>
            <a:r>
              <a:rPr lang="en-US" sz="1800" dirty="0">
                <a:latin typeface="Batang" panose="02030600000101010101" pitchFamily="18" charset="-127"/>
                <a:ea typeface="Batang" panose="02030600000101010101" pitchFamily="18" charset="-127"/>
                <a:cs typeface="Aldhabi" panose="020B0604020202020204" pitchFamily="2" charset="-78"/>
              </a:rPr>
              <a:t>true/false</a:t>
            </a:r>
          </a:p>
          <a:p>
            <a:pPr lvl="1">
              <a:buFont typeface="Arial" panose="020B0604020202020204" pitchFamily="34" charset="0"/>
              <a:buChar char="•"/>
            </a:pPr>
            <a:r>
              <a:rPr lang="en-US" sz="1800" dirty="0">
                <a:latin typeface="Batang" panose="02030600000101010101" pitchFamily="18" charset="-127"/>
                <a:ea typeface="Batang" panose="02030600000101010101" pitchFamily="18" charset="-127"/>
                <a:cs typeface="Aldhabi" panose="020B0604020202020204" pitchFamily="2" charset="-78"/>
              </a:rPr>
              <a:t>(this parameter value will be ignored for Expert-Mode Import Configurations)</a:t>
            </a:r>
          </a:p>
        </p:txBody>
      </p:sp>
    </p:spTree>
    <p:extLst>
      <p:ext uri="{BB962C8B-B14F-4D97-AF65-F5344CB8AC3E}">
        <p14:creationId xmlns:p14="http://schemas.microsoft.com/office/powerpoint/2010/main" val="271911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6930-0488-4119-A03E-06CDA24BE763}"/>
              </a:ext>
            </a:extLst>
          </p:cNvPr>
          <p:cNvSpPr>
            <a:spLocks noGrp="1"/>
          </p:cNvSpPr>
          <p:nvPr>
            <p:ph type="title"/>
          </p:nvPr>
        </p:nvSpPr>
        <p:spPr>
          <a:xfrm>
            <a:off x="402336" y="284176"/>
            <a:ext cx="10584663" cy="1508760"/>
          </a:xfrm>
        </p:spPr>
        <p:txBody>
          <a:bodyPr/>
          <a:lstStyle/>
          <a:p>
            <a:r>
              <a:rPr lang="en-US" cap="none" dirty="0" err="1">
                <a:ea typeface="Batang" panose="02030600000101010101" pitchFamily="18" charset="-127"/>
              </a:rPr>
              <a:t>StartImport</a:t>
            </a:r>
            <a:r>
              <a:rPr lang="en-US" cap="none" dirty="0">
                <a:ea typeface="Batang" panose="02030600000101010101" pitchFamily="18" charset="-127"/>
              </a:rPr>
              <a:t> (continued)</a:t>
            </a:r>
            <a:br>
              <a:rPr lang="en-US" cap="none" dirty="0">
                <a:latin typeface="Batang" panose="02030600000101010101" pitchFamily="18" charset="-127"/>
                <a:ea typeface="Batang" panose="02030600000101010101" pitchFamily="18" charset="-127"/>
              </a:rPr>
            </a:br>
            <a:endParaRPr lang="en-US" cap="none" dirty="0">
              <a:latin typeface="Batang" panose="02030600000101010101" pitchFamily="18" charset="-127"/>
              <a:ea typeface="Batang" panose="02030600000101010101" pitchFamily="18" charset="-127"/>
            </a:endParaRPr>
          </a:p>
        </p:txBody>
      </p:sp>
      <p:sp>
        <p:nvSpPr>
          <p:cNvPr id="3" name="Content Placeholder 2">
            <a:extLst>
              <a:ext uri="{FF2B5EF4-FFF2-40B4-BE49-F238E27FC236}">
                <a16:creationId xmlns:a16="http://schemas.microsoft.com/office/drawing/2014/main" id="{1CEE2609-695C-419A-B33F-7E3D99B9617E}"/>
              </a:ext>
            </a:extLst>
          </p:cNvPr>
          <p:cNvSpPr>
            <a:spLocks noGrp="1"/>
          </p:cNvSpPr>
          <p:nvPr>
            <p:ph idx="1"/>
          </p:nvPr>
        </p:nvSpPr>
        <p:spPr>
          <a:xfrm>
            <a:off x="786384" y="1865376"/>
            <a:ext cx="9265920" cy="4992624"/>
          </a:xfrm>
        </p:spPr>
        <p:txBody>
          <a:bodyPr>
            <a:noAutofit/>
          </a:bodyPr>
          <a:lstStyle/>
          <a:p>
            <a:pPr>
              <a:buFont typeface="Arial" panose="020B0604020202020204" pitchFamily="34" charset="0"/>
              <a:buChar char="•"/>
            </a:pPr>
            <a:r>
              <a:rPr lang="en-US" sz="1600" dirty="0" err="1">
                <a:latin typeface="Batang" panose="02030600000101010101" pitchFamily="18" charset="-127"/>
                <a:ea typeface="Batang" panose="02030600000101010101" pitchFamily="18" charset="-127"/>
                <a:cs typeface="Aldhabi" panose="020B0604020202020204" pitchFamily="2" charset="-78"/>
              </a:rPr>
              <a:t>newOrExistingData</a:t>
            </a:r>
            <a:endParaRPr lang="en-US" sz="1600" dirty="0">
              <a:latin typeface="Batang" panose="02030600000101010101" pitchFamily="18" charset="-127"/>
              <a:ea typeface="Batang" panose="02030600000101010101" pitchFamily="18" charset="-127"/>
              <a:cs typeface="Aldhabi" panose="020B0604020202020204" pitchFamily="2" charset="-78"/>
            </a:endParaRP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0: file may contain new and/or existing data</a:t>
            </a: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1: file contains new data only</a:t>
            </a: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2: file contains existing data only (to be replaced)</a:t>
            </a:r>
          </a:p>
          <a:p>
            <a:pPr>
              <a:buFont typeface="Arial" panose="020B0604020202020204" pitchFamily="34" charset="0"/>
              <a:buChar char="•"/>
            </a:pPr>
            <a:r>
              <a:rPr lang="en-US" sz="1600" dirty="0" err="1">
                <a:latin typeface="Batang" panose="02030600000101010101" pitchFamily="18" charset="-127"/>
                <a:ea typeface="Batang" panose="02030600000101010101" pitchFamily="18" charset="-127"/>
                <a:cs typeface="Aldhabi" panose="020B0604020202020204" pitchFamily="2" charset="-78"/>
              </a:rPr>
              <a:t>uponCompletion</a:t>
            </a:r>
            <a:endParaRPr lang="en-US" sz="1600" dirty="0">
              <a:latin typeface="Batang" panose="02030600000101010101" pitchFamily="18" charset="-127"/>
              <a:ea typeface="Batang" panose="02030600000101010101" pitchFamily="18" charset="-127"/>
              <a:cs typeface="Aldhabi" panose="020B0604020202020204" pitchFamily="2" charset="-78"/>
            </a:endParaRP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0: do nothing</a:t>
            </a: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1: start export</a:t>
            </a: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2: start export and submit to CDX</a:t>
            </a:r>
          </a:p>
          <a:p>
            <a:pPr>
              <a:buFont typeface="Arial" panose="020B0604020202020204" pitchFamily="34" charset="0"/>
              <a:buChar char="•"/>
            </a:pPr>
            <a:r>
              <a:rPr lang="en-US" sz="1600" dirty="0" err="1">
                <a:latin typeface="Batang" panose="02030600000101010101" pitchFamily="18" charset="-127"/>
                <a:ea typeface="Batang" panose="02030600000101010101" pitchFamily="18" charset="-127"/>
                <a:cs typeface="Aldhabi" panose="020B0604020202020204" pitchFamily="2" charset="-78"/>
              </a:rPr>
              <a:t>uponCompletionCondition</a:t>
            </a:r>
            <a:endParaRPr lang="en-US" sz="1600" dirty="0">
              <a:latin typeface="Batang" panose="02030600000101010101" pitchFamily="18" charset="-127"/>
              <a:ea typeface="Batang" panose="02030600000101010101" pitchFamily="18" charset="-127"/>
              <a:cs typeface="Aldhabi" panose="020B0604020202020204" pitchFamily="2" charset="-78"/>
            </a:endParaRP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0: not applicable</a:t>
            </a: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1: start export only if no import errors</a:t>
            </a: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2: start export only if no import errors and no warnings</a:t>
            </a: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3: start export even when there are import errors</a:t>
            </a:r>
          </a:p>
          <a:p>
            <a:pPr marL="0" indent="0">
              <a:buNone/>
            </a:pPr>
            <a:r>
              <a:rPr lang="en-US" sz="2000" dirty="0">
                <a:latin typeface="Batang" panose="02030600000101010101" pitchFamily="18" charset="-127"/>
                <a:ea typeface="Batang" panose="02030600000101010101" pitchFamily="18" charset="-127"/>
                <a:cs typeface="Aldhabi" panose="020B0604020202020204" pitchFamily="2" charset="-78"/>
              </a:rPr>
              <a:t>Returns:</a:t>
            </a:r>
          </a:p>
          <a:p>
            <a:pPr>
              <a:buFont typeface="Arial" panose="020B0604020202020204" pitchFamily="34" charset="0"/>
              <a:buChar char="•"/>
            </a:pPr>
            <a:r>
              <a:rPr lang="en-US" sz="1600" dirty="0" err="1">
                <a:latin typeface="Batang" panose="02030600000101010101" pitchFamily="18" charset="-127"/>
                <a:ea typeface="Batang" panose="02030600000101010101" pitchFamily="18" charset="-127"/>
                <a:cs typeface="Aldhabi" panose="020B0604020202020204" pitchFamily="2" charset="-78"/>
              </a:rPr>
              <a:t>datasetId</a:t>
            </a:r>
            <a:endParaRPr lang="en-US" sz="1600" dirty="0">
              <a:latin typeface="Batang" panose="02030600000101010101" pitchFamily="18" charset="-127"/>
              <a:ea typeface="Batang" panose="02030600000101010101" pitchFamily="18" charset="-127"/>
              <a:cs typeface="Aldhabi" panose="020B0604020202020204" pitchFamily="2" charset="-78"/>
            </a:endParaRPr>
          </a:p>
        </p:txBody>
      </p:sp>
    </p:spTree>
    <p:extLst>
      <p:ext uri="{BB962C8B-B14F-4D97-AF65-F5344CB8AC3E}">
        <p14:creationId xmlns:p14="http://schemas.microsoft.com/office/powerpoint/2010/main" val="53484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B52A-4778-4F24-9718-B926C2B60E1A}"/>
              </a:ext>
            </a:extLst>
          </p:cNvPr>
          <p:cNvSpPr>
            <a:spLocks noGrp="1"/>
          </p:cNvSpPr>
          <p:nvPr>
            <p:ph type="title"/>
          </p:nvPr>
        </p:nvSpPr>
        <p:spPr/>
        <p:txBody>
          <a:bodyPr/>
          <a:lstStyle/>
          <a:p>
            <a:r>
              <a:rPr lang="en-US" dirty="0"/>
              <a:t>Checking the log in WQX WEB</a:t>
            </a:r>
          </a:p>
        </p:txBody>
      </p:sp>
      <p:pic>
        <p:nvPicPr>
          <p:cNvPr id="8" name="Picture 7">
            <a:extLst>
              <a:ext uri="{FF2B5EF4-FFF2-40B4-BE49-F238E27FC236}">
                <a16:creationId xmlns:a16="http://schemas.microsoft.com/office/drawing/2014/main" id="{D4A378AA-1B0E-4FFE-9E8C-D378BC3145AE}"/>
              </a:ext>
            </a:extLst>
          </p:cNvPr>
          <p:cNvPicPr>
            <a:picLocks noChangeAspect="1"/>
          </p:cNvPicPr>
          <p:nvPr/>
        </p:nvPicPr>
        <p:blipFill>
          <a:blip r:embed="rId3"/>
          <a:stretch>
            <a:fillRect/>
          </a:stretch>
        </p:blipFill>
        <p:spPr>
          <a:xfrm>
            <a:off x="150465" y="1992328"/>
            <a:ext cx="11402842" cy="4020165"/>
          </a:xfrm>
          <a:prstGeom prst="rect">
            <a:avLst/>
          </a:prstGeom>
        </p:spPr>
      </p:pic>
    </p:spTree>
    <p:extLst>
      <p:ext uri="{BB962C8B-B14F-4D97-AF65-F5344CB8AC3E}">
        <p14:creationId xmlns:p14="http://schemas.microsoft.com/office/powerpoint/2010/main" val="410947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6930-0488-4119-A03E-06CDA24BE763}"/>
              </a:ext>
            </a:extLst>
          </p:cNvPr>
          <p:cNvSpPr>
            <a:spLocks noGrp="1"/>
          </p:cNvSpPr>
          <p:nvPr>
            <p:ph type="title"/>
          </p:nvPr>
        </p:nvSpPr>
        <p:spPr>
          <a:xfrm>
            <a:off x="396240" y="284176"/>
            <a:ext cx="10590759" cy="1508760"/>
          </a:xfrm>
        </p:spPr>
        <p:txBody>
          <a:bodyPr>
            <a:normAutofit/>
          </a:bodyPr>
          <a:lstStyle/>
          <a:p>
            <a:r>
              <a:rPr lang="en-US" cap="none" dirty="0" err="1">
                <a:ea typeface="Batang" panose="02030600000101010101" pitchFamily="18" charset="-127"/>
              </a:rPr>
              <a:t>StartXmlExport</a:t>
            </a:r>
            <a:br>
              <a:rPr lang="en-US" cap="none" dirty="0">
                <a:latin typeface="Batang" panose="02030600000101010101" pitchFamily="18" charset="-127"/>
                <a:ea typeface="Batang" panose="02030600000101010101" pitchFamily="18" charset="-127"/>
              </a:rPr>
            </a:br>
            <a:br>
              <a:rPr lang="en-US" sz="2000" dirty="0">
                <a:latin typeface="Batang" panose="02030600000101010101" pitchFamily="18" charset="-127"/>
                <a:ea typeface="Batang" panose="02030600000101010101" pitchFamily="18" charset="-127"/>
              </a:rPr>
            </a:br>
            <a:r>
              <a:rPr lang="en-US" sz="2000" cap="none" dirty="0">
                <a:latin typeface="+mn-lt"/>
                <a:ea typeface="Batang" panose="02030600000101010101" pitchFamily="18" charset="-127"/>
              </a:rPr>
              <a:t>Start building the WQX XML submission file for a dataset</a:t>
            </a:r>
            <a:endParaRPr lang="en-US" cap="none" dirty="0">
              <a:latin typeface="+mn-lt"/>
              <a:ea typeface="Batang" panose="02030600000101010101" pitchFamily="18" charset="-127"/>
            </a:endParaRPr>
          </a:p>
        </p:txBody>
      </p:sp>
      <p:sp>
        <p:nvSpPr>
          <p:cNvPr id="3" name="Content Placeholder 2">
            <a:extLst>
              <a:ext uri="{FF2B5EF4-FFF2-40B4-BE49-F238E27FC236}">
                <a16:creationId xmlns:a16="http://schemas.microsoft.com/office/drawing/2014/main" id="{1CEE2609-695C-419A-B33F-7E3D99B9617E}"/>
              </a:ext>
            </a:extLst>
          </p:cNvPr>
          <p:cNvSpPr>
            <a:spLocks noGrp="1"/>
          </p:cNvSpPr>
          <p:nvPr>
            <p:ph idx="1"/>
          </p:nvPr>
        </p:nvSpPr>
        <p:spPr>
          <a:xfrm>
            <a:off x="786384" y="1847088"/>
            <a:ext cx="9265920" cy="5010912"/>
          </a:xfrm>
        </p:spPr>
        <p:txBody>
          <a:bodyPr>
            <a:noAutofit/>
          </a:bodyPr>
          <a:lstStyle/>
          <a:p>
            <a:pPr marL="0" indent="0">
              <a:buNone/>
            </a:pPr>
            <a:r>
              <a:rPr lang="en-US" sz="2400" dirty="0">
                <a:latin typeface="Batang" panose="02030600000101010101" pitchFamily="18" charset="-127"/>
                <a:ea typeface="Batang" panose="02030600000101010101" pitchFamily="18" charset="-127"/>
                <a:cs typeface="Aldhabi" panose="020B0604020202020204" pitchFamily="2" charset="-78"/>
              </a:rPr>
              <a:t>Parameters:</a:t>
            </a:r>
          </a:p>
          <a:p>
            <a:pPr>
              <a:buFont typeface="Arial" panose="020B0604020202020204" pitchFamily="34" charset="0"/>
              <a:buChar char="•"/>
            </a:pPr>
            <a:r>
              <a:rPr lang="en-US" sz="1800" dirty="0" err="1">
                <a:latin typeface="Batang" panose="02030600000101010101" pitchFamily="18" charset="-127"/>
                <a:ea typeface="Batang" panose="02030600000101010101" pitchFamily="18" charset="-127"/>
                <a:cs typeface="Aldhabi" panose="020B0604020202020204" pitchFamily="2" charset="-78"/>
              </a:rPr>
              <a:t>datasetId</a:t>
            </a:r>
            <a:endParaRPr lang="en-US" sz="1800" dirty="0">
              <a:latin typeface="Batang" panose="02030600000101010101" pitchFamily="18" charset="-127"/>
              <a:ea typeface="Batang" panose="02030600000101010101" pitchFamily="18" charset="-127"/>
              <a:cs typeface="Aldhabi" panose="020B0604020202020204" pitchFamily="2" charset="-78"/>
            </a:endParaRPr>
          </a:p>
          <a:p>
            <a:pPr>
              <a:buFont typeface="Arial" panose="020B0604020202020204" pitchFamily="34" charset="0"/>
              <a:buChar char="•"/>
            </a:pPr>
            <a:r>
              <a:rPr lang="en-US" sz="1800" dirty="0" err="1">
                <a:latin typeface="Batang" panose="02030600000101010101" pitchFamily="18" charset="-127"/>
                <a:ea typeface="Batang" panose="02030600000101010101" pitchFamily="18" charset="-127"/>
                <a:cs typeface="Aldhabi" panose="020B0604020202020204" pitchFamily="2" charset="-78"/>
              </a:rPr>
              <a:t>uponCompletion</a:t>
            </a:r>
            <a:endParaRPr lang="en-US" sz="1800" dirty="0">
              <a:latin typeface="Batang" panose="02030600000101010101" pitchFamily="18" charset="-127"/>
              <a:ea typeface="Batang" panose="02030600000101010101" pitchFamily="18" charset="-127"/>
              <a:cs typeface="Aldhabi" panose="020B0604020202020204" pitchFamily="2" charset="-78"/>
            </a:endParaRPr>
          </a:p>
          <a:p>
            <a:pPr lvl="1">
              <a:buFont typeface="Arial" panose="020B0604020202020204" pitchFamily="34" charset="0"/>
              <a:buChar char="•"/>
            </a:pPr>
            <a:r>
              <a:rPr lang="en-US" sz="1600" dirty="0">
                <a:latin typeface="Batang" panose="02030600000101010101" pitchFamily="18" charset="-127"/>
                <a:ea typeface="Batang" panose="02030600000101010101" pitchFamily="18" charset="-127"/>
                <a:cs typeface="Aldhabi" panose="020B0604020202020204" pitchFamily="2" charset="-78"/>
              </a:rPr>
              <a:t>0: do nothing</a:t>
            </a:r>
          </a:p>
          <a:p>
            <a:pPr lvl="1">
              <a:buFont typeface="Arial" panose="020B0604020202020204" pitchFamily="34" charset="0"/>
              <a:buChar char="•"/>
            </a:pPr>
            <a:r>
              <a:rPr lang="en-US" sz="1600" dirty="0">
                <a:latin typeface="Batang" panose="02030600000101010101" pitchFamily="18" charset="-127"/>
                <a:ea typeface="Batang" panose="02030600000101010101" pitchFamily="18" charset="-127"/>
                <a:cs typeface="Aldhabi" panose="020B0604020202020204" pitchFamily="2" charset="-78"/>
              </a:rPr>
              <a:t>1: submit to CDX</a:t>
            </a:r>
          </a:p>
          <a:p>
            <a:pPr marL="0" indent="0">
              <a:buNone/>
            </a:pPr>
            <a:r>
              <a:rPr lang="en-US" sz="2400" dirty="0">
                <a:latin typeface="Batang" panose="02030600000101010101" pitchFamily="18" charset="-127"/>
                <a:ea typeface="Batang" panose="02030600000101010101" pitchFamily="18" charset="-127"/>
                <a:cs typeface="Aldhabi" panose="020B0604020202020204" pitchFamily="2" charset="-78"/>
              </a:rPr>
              <a:t>Returns:</a:t>
            </a:r>
          </a:p>
          <a:p>
            <a:pPr>
              <a:buFont typeface="Arial" panose="020B0604020202020204" pitchFamily="34" charset="0"/>
              <a:buChar char="•"/>
            </a:pPr>
            <a:r>
              <a:rPr lang="en-US" sz="1800" dirty="0">
                <a:latin typeface="Batang" panose="02030600000101010101" pitchFamily="18" charset="-127"/>
                <a:ea typeface="Batang" panose="02030600000101010101" pitchFamily="18" charset="-127"/>
                <a:cs typeface="Aldhabi" panose="020B0604020202020204" pitchFamily="2" charset="-78"/>
              </a:rPr>
              <a:t>the initial status for the dataset</a:t>
            </a:r>
          </a:p>
        </p:txBody>
      </p:sp>
    </p:spTree>
    <p:extLst>
      <p:ext uri="{BB962C8B-B14F-4D97-AF65-F5344CB8AC3E}">
        <p14:creationId xmlns:p14="http://schemas.microsoft.com/office/powerpoint/2010/main" val="696031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6930-0488-4119-A03E-06CDA24BE763}"/>
              </a:ext>
            </a:extLst>
          </p:cNvPr>
          <p:cNvSpPr>
            <a:spLocks noGrp="1"/>
          </p:cNvSpPr>
          <p:nvPr>
            <p:ph type="title"/>
          </p:nvPr>
        </p:nvSpPr>
        <p:spPr>
          <a:xfrm>
            <a:off x="396240" y="284176"/>
            <a:ext cx="10590759" cy="1508760"/>
          </a:xfrm>
        </p:spPr>
        <p:txBody>
          <a:bodyPr>
            <a:normAutofit/>
          </a:bodyPr>
          <a:lstStyle/>
          <a:p>
            <a:r>
              <a:rPr lang="en-US" cap="none" dirty="0" err="1">
                <a:ea typeface="Batang" panose="02030600000101010101" pitchFamily="18" charset="-127"/>
              </a:rPr>
              <a:t>SubmitDatasetToCdx</a:t>
            </a:r>
            <a:br>
              <a:rPr lang="en-US" cap="none" dirty="0">
                <a:latin typeface="Batang" panose="02030600000101010101" pitchFamily="18" charset="-127"/>
                <a:ea typeface="Batang" panose="02030600000101010101" pitchFamily="18" charset="-127"/>
              </a:rPr>
            </a:br>
            <a:br>
              <a:rPr lang="en-US" sz="2000" dirty="0">
                <a:latin typeface="Batang" panose="02030600000101010101" pitchFamily="18" charset="-127"/>
                <a:ea typeface="Batang" panose="02030600000101010101" pitchFamily="18" charset="-127"/>
              </a:rPr>
            </a:br>
            <a:r>
              <a:rPr lang="en-US" sz="2000" cap="none" dirty="0">
                <a:latin typeface="+mn-lt"/>
                <a:ea typeface="Batang" panose="02030600000101010101" pitchFamily="18" charset="-127"/>
              </a:rPr>
              <a:t>Submit a dataset to CDX</a:t>
            </a:r>
            <a:endParaRPr lang="en-US" cap="none" dirty="0">
              <a:latin typeface="+mn-lt"/>
              <a:ea typeface="Batang" panose="02030600000101010101" pitchFamily="18" charset="-127"/>
            </a:endParaRPr>
          </a:p>
        </p:txBody>
      </p:sp>
      <p:sp>
        <p:nvSpPr>
          <p:cNvPr id="3" name="Content Placeholder 2">
            <a:extLst>
              <a:ext uri="{FF2B5EF4-FFF2-40B4-BE49-F238E27FC236}">
                <a16:creationId xmlns:a16="http://schemas.microsoft.com/office/drawing/2014/main" id="{1CEE2609-695C-419A-B33F-7E3D99B9617E}"/>
              </a:ext>
            </a:extLst>
          </p:cNvPr>
          <p:cNvSpPr>
            <a:spLocks noGrp="1"/>
          </p:cNvSpPr>
          <p:nvPr>
            <p:ph idx="1"/>
          </p:nvPr>
        </p:nvSpPr>
        <p:spPr>
          <a:xfrm>
            <a:off x="786384" y="1847088"/>
            <a:ext cx="9265920" cy="5010912"/>
          </a:xfrm>
        </p:spPr>
        <p:txBody>
          <a:bodyPr>
            <a:noAutofit/>
          </a:bodyPr>
          <a:lstStyle/>
          <a:p>
            <a:pPr marL="0" indent="0">
              <a:buNone/>
            </a:pPr>
            <a:r>
              <a:rPr lang="en-US" sz="2400" dirty="0">
                <a:latin typeface="Batang" panose="02030600000101010101" pitchFamily="18" charset="-127"/>
                <a:ea typeface="Batang" panose="02030600000101010101" pitchFamily="18" charset="-127"/>
                <a:cs typeface="Aldhabi" panose="020B0604020202020204" pitchFamily="2" charset="-78"/>
              </a:rPr>
              <a:t>Parameters:</a:t>
            </a:r>
          </a:p>
          <a:p>
            <a:pPr lvl="1">
              <a:buFont typeface="Arial" panose="020B0604020202020204" pitchFamily="34" charset="0"/>
              <a:buChar char="•"/>
            </a:pPr>
            <a:r>
              <a:rPr lang="en-US" sz="1800" dirty="0" err="1">
                <a:latin typeface="Batang" panose="02030600000101010101" pitchFamily="18" charset="-127"/>
                <a:ea typeface="Batang" panose="02030600000101010101" pitchFamily="18" charset="-127"/>
                <a:cs typeface="Aldhabi" panose="020B0604020202020204" pitchFamily="2" charset="-78"/>
              </a:rPr>
              <a:t>datasetId</a:t>
            </a:r>
            <a:endParaRPr lang="en-US" sz="1800" dirty="0">
              <a:latin typeface="Batang" panose="02030600000101010101" pitchFamily="18" charset="-127"/>
              <a:ea typeface="Batang" panose="02030600000101010101" pitchFamily="18" charset="-127"/>
              <a:cs typeface="Aldhabi" panose="020B0604020202020204" pitchFamily="2" charset="-78"/>
            </a:endParaRPr>
          </a:p>
          <a:p>
            <a:pPr marL="0" indent="0">
              <a:buNone/>
            </a:pPr>
            <a:r>
              <a:rPr lang="en-US" sz="2400" dirty="0">
                <a:latin typeface="Batang" panose="02030600000101010101" pitchFamily="18" charset="-127"/>
                <a:ea typeface="Batang" panose="02030600000101010101" pitchFamily="18" charset="-127"/>
                <a:cs typeface="Aldhabi" panose="020B0604020202020204" pitchFamily="2" charset="-78"/>
              </a:rPr>
              <a:t>Returns:</a:t>
            </a:r>
          </a:p>
          <a:p>
            <a:pPr lvl="1">
              <a:buFont typeface="Arial" panose="020B0604020202020204" pitchFamily="34" charset="0"/>
              <a:buChar char="•"/>
            </a:pPr>
            <a:r>
              <a:rPr lang="en-US" sz="1600" dirty="0">
                <a:latin typeface="Batang" panose="02030600000101010101" pitchFamily="18" charset="-127"/>
                <a:ea typeface="Batang" panose="02030600000101010101" pitchFamily="18" charset="-127"/>
                <a:cs typeface="Aldhabi" panose="020B0604020202020204" pitchFamily="2" charset="-78"/>
              </a:rPr>
              <a:t>the initial status for the dataset</a:t>
            </a:r>
            <a:endParaRPr lang="en-US" sz="1800" dirty="0">
              <a:latin typeface="Batang" panose="02030600000101010101" pitchFamily="18" charset="-127"/>
              <a:ea typeface="Batang" panose="02030600000101010101" pitchFamily="18" charset="-127"/>
              <a:cs typeface="Aldhabi" panose="020B0604020202020204" pitchFamily="2" charset="-78"/>
            </a:endParaRPr>
          </a:p>
        </p:txBody>
      </p:sp>
    </p:spTree>
    <p:extLst>
      <p:ext uri="{BB962C8B-B14F-4D97-AF65-F5344CB8AC3E}">
        <p14:creationId xmlns:p14="http://schemas.microsoft.com/office/powerpoint/2010/main" val="278009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6930-0488-4119-A03E-06CDA24BE763}"/>
              </a:ext>
            </a:extLst>
          </p:cNvPr>
          <p:cNvSpPr>
            <a:spLocks noGrp="1"/>
          </p:cNvSpPr>
          <p:nvPr>
            <p:ph type="title"/>
          </p:nvPr>
        </p:nvSpPr>
        <p:spPr>
          <a:xfrm>
            <a:off x="396240" y="284176"/>
            <a:ext cx="10953078" cy="1508760"/>
          </a:xfrm>
        </p:spPr>
        <p:txBody>
          <a:bodyPr>
            <a:normAutofit/>
          </a:bodyPr>
          <a:lstStyle/>
          <a:p>
            <a:r>
              <a:rPr lang="en-US" cap="none" dirty="0" err="1">
                <a:ea typeface="Batang" panose="02030600000101010101" pitchFamily="18" charset="-127"/>
              </a:rPr>
              <a:t>SubmitFileToCdx</a:t>
            </a:r>
            <a:br>
              <a:rPr lang="en-US" cap="none" dirty="0">
                <a:latin typeface="Batang" panose="02030600000101010101" pitchFamily="18" charset="-127"/>
                <a:ea typeface="Batang" panose="02030600000101010101" pitchFamily="18" charset="-127"/>
              </a:rPr>
            </a:br>
            <a:br>
              <a:rPr lang="en-US" sz="2000" cap="none" dirty="0">
                <a:latin typeface="+mn-lt"/>
                <a:ea typeface="Batang" panose="02030600000101010101" pitchFamily="18" charset="-127"/>
              </a:rPr>
            </a:br>
            <a:r>
              <a:rPr lang="en-US" sz="2000" cap="none" dirty="0">
                <a:latin typeface="+mn-lt"/>
                <a:ea typeface="Batang" panose="02030600000101010101" pitchFamily="18" charset="-127"/>
              </a:rPr>
              <a:t>Submit an uploaded (WQX XML) file to CDX and get back a dataset ID (for use with other web services)</a:t>
            </a:r>
            <a:endParaRPr lang="en-US" cap="none" dirty="0">
              <a:latin typeface="+mn-lt"/>
              <a:ea typeface="Batang" panose="02030600000101010101" pitchFamily="18" charset="-127"/>
            </a:endParaRPr>
          </a:p>
        </p:txBody>
      </p:sp>
      <p:sp>
        <p:nvSpPr>
          <p:cNvPr id="3" name="Content Placeholder 2">
            <a:extLst>
              <a:ext uri="{FF2B5EF4-FFF2-40B4-BE49-F238E27FC236}">
                <a16:creationId xmlns:a16="http://schemas.microsoft.com/office/drawing/2014/main" id="{1CEE2609-695C-419A-B33F-7E3D99B9617E}"/>
              </a:ext>
            </a:extLst>
          </p:cNvPr>
          <p:cNvSpPr>
            <a:spLocks noGrp="1"/>
          </p:cNvSpPr>
          <p:nvPr>
            <p:ph idx="1"/>
          </p:nvPr>
        </p:nvSpPr>
        <p:spPr>
          <a:xfrm>
            <a:off x="786384" y="1847088"/>
            <a:ext cx="9265920" cy="5010912"/>
          </a:xfrm>
        </p:spPr>
        <p:txBody>
          <a:bodyPr>
            <a:noAutofit/>
          </a:bodyPr>
          <a:lstStyle/>
          <a:p>
            <a:pPr marL="0" indent="0">
              <a:buNone/>
            </a:pPr>
            <a:r>
              <a:rPr lang="en-US" sz="2400" dirty="0">
                <a:latin typeface="Batang" panose="02030600000101010101" pitchFamily="18" charset="-127"/>
                <a:ea typeface="Batang" panose="02030600000101010101" pitchFamily="18" charset="-127"/>
                <a:cs typeface="Aldhabi" panose="020B0604020202020204" pitchFamily="2" charset="-78"/>
              </a:rPr>
              <a:t>Parameters:</a:t>
            </a:r>
          </a:p>
          <a:p>
            <a:pPr lvl="1">
              <a:buFont typeface="Arial" panose="020B0604020202020204" pitchFamily="34" charset="0"/>
              <a:buChar char="•"/>
            </a:pPr>
            <a:r>
              <a:rPr lang="en-US" sz="1800" dirty="0" err="1">
                <a:latin typeface="Batang" panose="02030600000101010101" pitchFamily="18" charset="-127"/>
                <a:ea typeface="Batang" panose="02030600000101010101" pitchFamily="18" charset="-127"/>
                <a:cs typeface="Aldhabi" panose="020B0604020202020204" pitchFamily="2" charset="-78"/>
              </a:rPr>
              <a:t>fileId</a:t>
            </a:r>
            <a:endParaRPr lang="en-US" sz="1800" dirty="0">
              <a:latin typeface="Batang" panose="02030600000101010101" pitchFamily="18" charset="-127"/>
              <a:ea typeface="Batang" panose="02030600000101010101" pitchFamily="18" charset="-127"/>
              <a:cs typeface="Aldhabi" panose="020B0604020202020204" pitchFamily="2" charset="-78"/>
            </a:endParaRPr>
          </a:p>
          <a:p>
            <a:pPr marL="0" indent="0">
              <a:buNone/>
            </a:pPr>
            <a:r>
              <a:rPr lang="en-US" sz="2400" dirty="0">
                <a:latin typeface="Batang" panose="02030600000101010101" pitchFamily="18" charset="-127"/>
                <a:ea typeface="Batang" panose="02030600000101010101" pitchFamily="18" charset="-127"/>
                <a:cs typeface="Aldhabi" panose="020B0604020202020204" pitchFamily="2" charset="-78"/>
              </a:rPr>
              <a:t>Returns:</a:t>
            </a:r>
          </a:p>
          <a:p>
            <a:pPr lvl="1">
              <a:buFont typeface="Arial" panose="020B0604020202020204" pitchFamily="34" charset="0"/>
              <a:buChar char="•"/>
            </a:pPr>
            <a:r>
              <a:rPr lang="en-US" sz="1600" dirty="0" err="1">
                <a:latin typeface="Batang" panose="02030600000101010101" pitchFamily="18" charset="-127"/>
                <a:ea typeface="Batang" panose="02030600000101010101" pitchFamily="18" charset="-127"/>
                <a:cs typeface="Aldhabi" panose="020B0604020202020204" pitchFamily="2" charset="-78"/>
              </a:rPr>
              <a:t>datasetId</a:t>
            </a:r>
            <a:endParaRPr lang="en-US" sz="1800" dirty="0">
              <a:latin typeface="Batang" panose="02030600000101010101" pitchFamily="18" charset="-127"/>
              <a:ea typeface="Batang" panose="02030600000101010101" pitchFamily="18" charset="-127"/>
              <a:cs typeface="Aldhabi" panose="020B0604020202020204" pitchFamily="2" charset="-78"/>
            </a:endParaRPr>
          </a:p>
        </p:txBody>
      </p:sp>
    </p:spTree>
    <p:extLst>
      <p:ext uri="{BB962C8B-B14F-4D97-AF65-F5344CB8AC3E}">
        <p14:creationId xmlns:p14="http://schemas.microsoft.com/office/powerpoint/2010/main" val="692420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6930-0488-4119-A03E-06CDA24BE763}"/>
              </a:ext>
            </a:extLst>
          </p:cNvPr>
          <p:cNvSpPr>
            <a:spLocks noGrp="1"/>
          </p:cNvSpPr>
          <p:nvPr>
            <p:ph type="title"/>
          </p:nvPr>
        </p:nvSpPr>
        <p:spPr>
          <a:xfrm>
            <a:off x="396240" y="284176"/>
            <a:ext cx="10590759" cy="1508760"/>
          </a:xfrm>
        </p:spPr>
        <p:txBody>
          <a:bodyPr>
            <a:normAutofit/>
          </a:bodyPr>
          <a:lstStyle/>
          <a:p>
            <a:r>
              <a:rPr lang="en-US" cap="none" dirty="0" err="1">
                <a:ea typeface="Batang" panose="02030600000101010101" pitchFamily="18" charset="-127"/>
              </a:rPr>
              <a:t>GetStatus</a:t>
            </a:r>
            <a:br>
              <a:rPr lang="en-US" cap="none" dirty="0">
                <a:latin typeface="Batang" panose="02030600000101010101" pitchFamily="18" charset="-127"/>
                <a:ea typeface="Batang" panose="02030600000101010101" pitchFamily="18" charset="-127"/>
              </a:rPr>
            </a:br>
            <a:br>
              <a:rPr lang="en-US" sz="2000" dirty="0">
                <a:latin typeface="Batang" panose="02030600000101010101" pitchFamily="18" charset="-127"/>
                <a:ea typeface="Batang" panose="02030600000101010101" pitchFamily="18" charset="-127"/>
              </a:rPr>
            </a:br>
            <a:r>
              <a:rPr lang="en-US" sz="2000" cap="none" dirty="0">
                <a:latin typeface="+mn-lt"/>
                <a:ea typeface="Batang" panose="02030600000101010101" pitchFamily="18" charset="-127"/>
              </a:rPr>
              <a:t>Get the status for a dataset</a:t>
            </a:r>
            <a:endParaRPr lang="en-US" cap="none" dirty="0">
              <a:latin typeface="+mn-lt"/>
              <a:ea typeface="Batang" panose="02030600000101010101" pitchFamily="18" charset="-127"/>
            </a:endParaRPr>
          </a:p>
        </p:txBody>
      </p:sp>
      <p:sp>
        <p:nvSpPr>
          <p:cNvPr id="3" name="Content Placeholder 2">
            <a:extLst>
              <a:ext uri="{FF2B5EF4-FFF2-40B4-BE49-F238E27FC236}">
                <a16:creationId xmlns:a16="http://schemas.microsoft.com/office/drawing/2014/main" id="{1CEE2609-695C-419A-B33F-7E3D99B9617E}"/>
              </a:ext>
            </a:extLst>
          </p:cNvPr>
          <p:cNvSpPr>
            <a:spLocks noGrp="1"/>
          </p:cNvSpPr>
          <p:nvPr>
            <p:ph idx="1"/>
          </p:nvPr>
        </p:nvSpPr>
        <p:spPr>
          <a:xfrm>
            <a:off x="786384" y="1847088"/>
            <a:ext cx="9265920" cy="5010912"/>
          </a:xfrm>
        </p:spPr>
        <p:txBody>
          <a:bodyPr>
            <a:noAutofit/>
          </a:bodyPr>
          <a:lstStyle/>
          <a:p>
            <a:pPr marL="0" indent="0">
              <a:buNone/>
            </a:pPr>
            <a:r>
              <a:rPr lang="en-US" sz="2400" dirty="0">
                <a:latin typeface="Batang" panose="02030600000101010101" pitchFamily="18" charset="-127"/>
                <a:ea typeface="Batang" panose="02030600000101010101" pitchFamily="18" charset="-127"/>
                <a:cs typeface="Aldhabi" panose="020B0604020202020204" pitchFamily="2" charset="-78"/>
              </a:rPr>
              <a:t>Parameters:</a:t>
            </a:r>
          </a:p>
          <a:p>
            <a:pPr lvl="1">
              <a:buFont typeface="Arial" panose="020B0604020202020204" pitchFamily="34" charset="0"/>
              <a:buChar char="•"/>
            </a:pPr>
            <a:r>
              <a:rPr lang="en-US" sz="1800" dirty="0" err="1">
                <a:latin typeface="Batang" panose="02030600000101010101" pitchFamily="18" charset="-127"/>
                <a:ea typeface="Batang" panose="02030600000101010101" pitchFamily="18" charset="-127"/>
                <a:cs typeface="Aldhabi" panose="020B0604020202020204" pitchFamily="2" charset="-78"/>
              </a:rPr>
              <a:t>datasetId</a:t>
            </a:r>
            <a:endParaRPr lang="en-US" sz="1800" dirty="0">
              <a:latin typeface="Batang" panose="02030600000101010101" pitchFamily="18" charset="-127"/>
              <a:ea typeface="Batang" panose="02030600000101010101" pitchFamily="18" charset="-127"/>
              <a:cs typeface="Aldhabi" panose="020B0604020202020204" pitchFamily="2" charset="-78"/>
            </a:endParaRPr>
          </a:p>
          <a:p>
            <a:pPr marL="0" indent="0">
              <a:buNone/>
            </a:pPr>
            <a:r>
              <a:rPr lang="en-US" sz="2400" dirty="0">
                <a:latin typeface="Batang" panose="02030600000101010101" pitchFamily="18" charset="-127"/>
                <a:ea typeface="Batang" panose="02030600000101010101" pitchFamily="18" charset="-127"/>
                <a:cs typeface="Aldhabi" panose="020B0604020202020204" pitchFamily="2" charset="-78"/>
              </a:rPr>
              <a:t>Returns:</a:t>
            </a:r>
          </a:p>
          <a:p>
            <a:pPr lvl="1">
              <a:buFont typeface="Arial" panose="020B0604020202020204" pitchFamily="34" charset="0"/>
              <a:buChar char="•"/>
            </a:pPr>
            <a:r>
              <a:rPr lang="en-US" sz="1600" dirty="0" err="1">
                <a:latin typeface="Batang" panose="02030600000101010101" pitchFamily="18" charset="-127"/>
                <a:ea typeface="Batang" panose="02030600000101010101" pitchFamily="18" charset="-127"/>
                <a:cs typeface="Aldhabi" panose="020B0604020202020204" pitchFamily="2" charset="-78"/>
              </a:rPr>
              <a:t>StatusName</a:t>
            </a:r>
            <a:endParaRPr lang="en-US" sz="1600" dirty="0">
              <a:latin typeface="Batang" panose="02030600000101010101" pitchFamily="18" charset="-127"/>
              <a:ea typeface="Batang" panose="02030600000101010101" pitchFamily="18" charset="-127"/>
              <a:cs typeface="Aldhabi" panose="020B0604020202020204" pitchFamily="2" charset="-78"/>
            </a:endParaRP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Waiting to Import, Importing, Imported, Import Failed</a:t>
            </a: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Waiting to Export, Exporting, Exported, Export Failed</a:t>
            </a: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Processing at CDX, Completed at CDX, Failed at CDX</a:t>
            </a: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Waiting to Delete, Deleting, Delete Failed</a:t>
            </a:r>
          </a:p>
          <a:p>
            <a:pPr lvl="1">
              <a:buFont typeface="Arial" panose="020B0604020202020204" pitchFamily="34" charset="0"/>
              <a:buChar char="•"/>
            </a:pPr>
            <a:r>
              <a:rPr lang="en-US" sz="1600" dirty="0" err="1">
                <a:latin typeface="Batang" panose="02030600000101010101" pitchFamily="18" charset="-127"/>
                <a:ea typeface="Batang" panose="02030600000101010101" pitchFamily="18" charset="-127"/>
                <a:cs typeface="Aldhabi" panose="020B0604020202020204" pitchFamily="2" charset="-78"/>
              </a:rPr>
              <a:t>StatusUid</a:t>
            </a:r>
            <a:endParaRPr lang="en-US" sz="1600" dirty="0">
              <a:latin typeface="Batang" panose="02030600000101010101" pitchFamily="18" charset="-127"/>
              <a:ea typeface="Batang" panose="02030600000101010101" pitchFamily="18" charset="-127"/>
              <a:cs typeface="Aldhabi" panose="020B0604020202020204" pitchFamily="2" charset="-78"/>
            </a:endParaRPr>
          </a:p>
          <a:p>
            <a:pPr lvl="2">
              <a:buFont typeface="Arial" panose="020B0604020202020204" pitchFamily="34" charset="0"/>
              <a:buChar char="•"/>
            </a:pPr>
            <a:r>
              <a:rPr lang="en-US" sz="1400" dirty="0">
                <a:latin typeface="Batang" panose="02030600000101010101" pitchFamily="18" charset="-127"/>
                <a:ea typeface="Batang" panose="02030600000101010101" pitchFamily="18" charset="-127"/>
                <a:cs typeface="Aldhabi" panose="020B0604020202020204" pitchFamily="2" charset="-78"/>
              </a:rPr>
              <a:t>Numeric ID for the statuses above</a:t>
            </a:r>
          </a:p>
          <a:p>
            <a:pPr lvl="1">
              <a:buFont typeface="Arial" panose="020B0604020202020204" pitchFamily="34" charset="0"/>
              <a:buChar char="•"/>
            </a:pPr>
            <a:r>
              <a:rPr lang="en-US" sz="1600" dirty="0" err="1">
                <a:latin typeface="Batang" panose="02030600000101010101" pitchFamily="18" charset="-127"/>
                <a:ea typeface="Batang" panose="02030600000101010101" pitchFamily="18" charset="-127"/>
                <a:cs typeface="Aldhabi" panose="020B0604020202020204" pitchFamily="2" charset="-78"/>
              </a:rPr>
              <a:t>PercentComplete</a:t>
            </a:r>
            <a:endParaRPr lang="en-US" sz="1600" dirty="0">
              <a:latin typeface="Batang" panose="02030600000101010101" pitchFamily="18" charset="-127"/>
              <a:ea typeface="Batang" panose="02030600000101010101" pitchFamily="18" charset="-127"/>
              <a:cs typeface="Aldhabi" panose="020B0604020202020204" pitchFamily="2" charset="-78"/>
            </a:endParaRPr>
          </a:p>
          <a:p>
            <a:pPr lvl="1">
              <a:buFont typeface="Arial" panose="020B0604020202020204" pitchFamily="34" charset="0"/>
              <a:buChar char="•"/>
            </a:pPr>
            <a:r>
              <a:rPr lang="en-US" sz="1600" dirty="0" err="1">
                <a:latin typeface="Batang" panose="02030600000101010101" pitchFamily="18" charset="-127"/>
                <a:ea typeface="Batang" panose="02030600000101010101" pitchFamily="18" charset="-127"/>
                <a:cs typeface="Aldhabi" panose="020B0604020202020204" pitchFamily="2" charset="-78"/>
              </a:rPr>
              <a:t>QueuePosition</a:t>
            </a:r>
            <a:endParaRPr lang="en-US" sz="1800" dirty="0">
              <a:latin typeface="Batang" panose="02030600000101010101" pitchFamily="18" charset="-127"/>
              <a:ea typeface="Batang" panose="02030600000101010101" pitchFamily="18" charset="-127"/>
              <a:cs typeface="Aldhabi" panose="020B0604020202020204" pitchFamily="2" charset="-78"/>
            </a:endParaRPr>
          </a:p>
        </p:txBody>
      </p:sp>
    </p:spTree>
    <p:extLst>
      <p:ext uri="{BB962C8B-B14F-4D97-AF65-F5344CB8AC3E}">
        <p14:creationId xmlns:p14="http://schemas.microsoft.com/office/powerpoint/2010/main" val="396478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6930-0488-4119-A03E-06CDA24BE763}"/>
              </a:ext>
            </a:extLst>
          </p:cNvPr>
          <p:cNvSpPr>
            <a:spLocks noGrp="1"/>
          </p:cNvSpPr>
          <p:nvPr>
            <p:ph type="title"/>
          </p:nvPr>
        </p:nvSpPr>
        <p:spPr>
          <a:xfrm>
            <a:off x="396240" y="284176"/>
            <a:ext cx="10590759" cy="1508760"/>
          </a:xfrm>
        </p:spPr>
        <p:txBody>
          <a:bodyPr>
            <a:normAutofit/>
          </a:bodyPr>
          <a:lstStyle/>
          <a:p>
            <a:r>
              <a:rPr lang="en-US" cap="none" dirty="0" err="1">
                <a:ea typeface="Batang" panose="02030600000101010101" pitchFamily="18" charset="-127"/>
              </a:rPr>
              <a:t>GetDocumentList</a:t>
            </a:r>
            <a:br>
              <a:rPr lang="en-US" cap="none" dirty="0">
                <a:latin typeface="Batang" panose="02030600000101010101" pitchFamily="18" charset="-127"/>
                <a:ea typeface="Batang" panose="02030600000101010101" pitchFamily="18" charset="-127"/>
              </a:rPr>
            </a:br>
            <a:br>
              <a:rPr lang="en-US" sz="2000" dirty="0">
                <a:latin typeface="Batang" panose="02030600000101010101" pitchFamily="18" charset="-127"/>
                <a:ea typeface="Batang" panose="02030600000101010101" pitchFamily="18" charset="-127"/>
              </a:rPr>
            </a:br>
            <a:r>
              <a:rPr lang="en-US" sz="2000" cap="none" dirty="0">
                <a:latin typeface="+mn-lt"/>
                <a:ea typeface="Batang" panose="02030600000101010101" pitchFamily="18" charset="-127"/>
              </a:rPr>
              <a:t>Get the list of available documents for a dataset</a:t>
            </a:r>
            <a:endParaRPr lang="en-US" cap="none" dirty="0">
              <a:latin typeface="+mn-lt"/>
              <a:ea typeface="Batang" panose="02030600000101010101" pitchFamily="18" charset="-127"/>
            </a:endParaRPr>
          </a:p>
        </p:txBody>
      </p:sp>
      <p:sp>
        <p:nvSpPr>
          <p:cNvPr id="3" name="Content Placeholder 2">
            <a:extLst>
              <a:ext uri="{FF2B5EF4-FFF2-40B4-BE49-F238E27FC236}">
                <a16:creationId xmlns:a16="http://schemas.microsoft.com/office/drawing/2014/main" id="{1CEE2609-695C-419A-B33F-7E3D99B9617E}"/>
              </a:ext>
            </a:extLst>
          </p:cNvPr>
          <p:cNvSpPr>
            <a:spLocks noGrp="1"/>
          </p:cNvSpPr>
          <p:nvPr>
            <p:ph idx="1"/>
          </p:nvPr>
        </p:nvSpPr>
        <p:spPr>
          <a:xfrm>
            <a:off x="786384" y="1847088"/>
            <a:ext cx="9265920" cy="5010912"/>
          </a:xfrm>
        </p:spPr>
        <p:txBody>
          <a:bodyPr>
            <a:noAutofit/>
          </a:bodyPr>
          <a:lstStyle/>
          <a:p>
            <a:pPr marL="0" indent="0">
              <a:buNone/>
            </a:pPr>
            <a:r>
              <a:rPr lang="en-US" sz="2400" dirty="0">
                <a:latin typeface="Batang" panose="02030600000101010101" pitchFamily="18" charset="-127"/>
                <a:ea typeface="Batang" panose="02030600000101010101" pitchFamily="18" charset="-127"/>
                <a:cs typeface="Aldhabi" panose="020B0604020202020204" pitchFamily="2" charset="-78"/>
              </a:rPr>
              <a:t>Parameters:</a:t>
            </a:r>
          </a:p>
          <a:p>
            <a:pPr lvl="1">
              <a:buFont typeface="Arial" panose="020B0604020202020204" pitchFamily="34" charset="0"/>
              <a:buChar char="•"/>
            </a:pPr>
            <a:r>
              <a:rPr lang="en-US" sz="1800" dirty="0" err="1">
                <a:latin typeface="Batang" panose="02030600000101010101" pitchFamily="18" charset="-127"/>
                <a:ea typeface="Batang" panose="02030600000101010101" pitchFamily="18" charset="-127"/>
                <a:cs typeface="Aldhabi" panose="020B0604020202020204" pitchFamily="2" charset="-78"/>
              </a:rPr>
              <a:t>datasetId</a:t>
            </a:r>
            <a:endParaRPr lang="en-US" sz="1800" dirty="0">
              <a:latin typeface="Batang" panose="02030600000101010101" pitchFamily="18" charset="-127"/>
              <a:ea typeface="Batang" panose="02030600000101010101" pitchFamily="18" charset="-127"/>
              <a:cs typeface="Aldhabi" panose="020B0604020202020204" pitchFamily="2" charset="-78"/>
            </a:endParaRPr>
          </a:p>
          <a:p>
            <a:pPr marL="0" indent="0">
              <a:buNone/>
            </a:pPr>
            <a:r>
              <a:rPr lang="en-US" sz="2400" dirty="0">
                <a:latin typeface="Batang" panose="02030600000101010101" pitchFamily="18" charset="-127"/>
                <a:ea typeface="Batang" panose="02030600000101010101" pitchFamily="18" charset="-127"/>
                <a:cs typeface="Aldhabi" panose="020B0604020202020204" pitchFamily="2" charset="-78"/>
              </a:rPr>
              <a:t>Returns:</a:t>
            </a:r>
          </a:p>
          <a:p>
            <a:pPr lvl="1">
              <a:buFont typeface="Arial" panose="020B0604020202020204" pitchFamily="34" charset="0"/>
              <a:buChar char="•"/>
            </a:pPr>
            <a:r>
              <a:rPr lang="en-US" sz="1600" dirty="0">
                <a:latin typeface="Batang" panose="02030600000101010101" pitchFamily="18" charset="-127"/>
                <a:ea typeface="Batang" panose="02030600000101010101" pitchFamily="18" charset="-127"/>
                <a:cs typeface="Aldhabi" panose="020B0604020202020204" pitchFamily="2" charset="-78"/>
              </a:rPr>
              <a:t>list of document URLs, which can be used to download the documents</a:t>
            </a:r>
          </a:p>
          <a:p>
            <a:pPr lvl="1">
              <a:buFont typeface="Arial" panose="020B0604020202020204" pitchFamily="34" charset="0"/>
              <a:buChar char="•"/>
            </a:pPr>
            <a:r>
              <a:rPr lang="en-US" sz="1600" dirty="0">
                <a:latin typeface="Batang" panose="02030600000101010101" pitchFamily="18" charset="-127"/>
                <a:ea typeface="Batang" panose="02030600000101010101" pitchFamily="18" charset="-127"/>
                <a:cs typeface="Aldhabi" panose="020B0604020202020204" pitchFamily="2" charset="-78"/>
              </a:rPr>
              <a:t>For example:</a:t>
            </a:r>
          </a:p>
          <a:p>
            <a:pPr lvl="2">
              <a:buFont typeface="Arial" panose="020B0604020202020204" pitchFamily="34" charset="0"/>
              <a:buChar char="•"/>
            </a:pPr>
            <a:r>
              <a:rPr lang="en-US" sz="1600" dirty="0">
                <a:latin typeface="Batang" panose="02030600000101010101" pitchFamily="18" charset="-127"/>
                <a:ea typeface="Batang" panose="02030600000101010101" pitchFamily="18" charset="-127"/>
                <a:cs typeface="Aldhabi" panose="020B0604020202020204" pitchFamily="2" charset="-78"/>
              </a:rPr>
              <a:t>the original import file</a:t>
            </a:r>
          </a:p>
          <a:p>
            <a:pPr lvl="2">
              <a:buFont typeface="Arial" panose="020B0604020202020204" pitchFamily="34" charset="0"/>
              <a:buChar char="•"/>
            </a:pPr>
            <a:r>
              <a:rPr lang="en-US" sz="1600" dirty="0">
                <a:latin typeface="Batang" panose="02030600000101010101" pitchFamily="18" charset="-127"/>
                <a:ea typeface="Batang" panose="02030600000101010101" pitchFamily="18" charset="-127"/>
                <a:cs typeface="Aldhabi" panose="020B0604020202020204" pitchFamily="2" charset="-78"/>
              </a:rPr>
              <a:t>event logs (for the import and/or export in WQX Web)</a:t>
            </a:r>
          </a:p>
          <a:p>
            <a:pPr lvl="2">
              <a:buFont typeface="Arial" panose="020B0604020202020204" pitchFamily="34" charset="0"/>
              <a:buChar char="•"/>
            </a:pPr>
            <a:r>
              <a:rPr lang="en-US" sz="1600" dirty="0">
                <a:latin typeface="Batang" panose="02030600000101010101" pitchFamily="18" charset="-127"/>
                <a:ea typeface="Batang" panose="02030600000101010101" pitchFamily="18" charset="-127"/>
                <a:cs typeface="Aldhabi" panose="020B0604020202020204" pitchFamily="2" charset="-78"/>
              </a:rPr>
              <a:t>validation report (for the XML submission file - from CDX)</a:t>
            </a:r>
          </a:p>
          <a:p>
            <a:pPr lvl="2">
              <a:buFont typeface="Arial" panose="020B0604020202020204" pitchFamily="34" charset="0"/>
              <a:buChar char="•"/>
            </a:pPr>
            <a:r>
              <a:rPr lang="en-US" sz="1600" dirty="0">
                <a:latin typeface="Batang" panose="02030600000101010101" pitchFamily="18" charset="-127"/>
                <a:ea typeface="Batang" panose="02030600000101010101" pitchFamily="18" charset="-127"/>
                <a:cs typeface="Aldhabi" panose="020B0604020202020204" pitchFamily="2" charset="-78"/>
              </a:rPr>
              <a:t>processing report (for the XML submission file - from WQX)</a:t>
            </a:r>
          </a:p>
        </p:txBody>
      </p:sp>
    </p:spTree>
    <p:extLst>
      <p:ext uri="{BB962C8B-B14F-4D97-AF65-F5344CB8AC3E}">
        <p14:creationId xmlns:p14="http://schemas.microsoft.com/office/powerpoint/2010/main" val="364309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BE57-07F1-4FE9-8C9D-F1E4374C16E1}"/>
              </a:ext>
            </a:extLst>
          </p:cNvPr>
          <p:cNvSpPr>
            <a:spLocks noGrp="1"/>
          </p:cNvSpPr>
          <p:nvPr>
            <p:ph type="title"/>
          </p:nvPr>
        </p:nvSpPr>
        <p:spPr/>
        <p:txBody>
          <a:bodyPr/>
          <a:lstStyle/>
          <a:p>
            <a:r>
              <a:rPr lang="en-US" dirty="0"/>
              <a:t>Case Study -</a:t>
            </a:r>
            <a:r>
              <a:rPr lang="en-US" dirty="0" err="1"/>
              <a:t>ChesApeake</a:t>
            </a:r>
            <a:r>
              <a:rPr lang="en-US" dirty="0"/>
              <a:t> Bay PROGRAM</a:t>
            </a:r>
          </a:p>
        </p:txBody>
      </p:sp>
      <p:pic>
        <p:nvPicPr>
          <p:cNvPr id="4" name="Content Placeholder 3">
            <a:extLst>
              <a:ext uri="{FF2B5EF4-FFF2-40B4-BE49-F238E27FC236}">
                <a16:creationId xmlns:a16="http://schemas.microsoft.com/office/drawing/2014/main" id="{0C48036B-33C8-4A71-8CD1-B9D59964A512}"/>
              </a:ext>
            </a:extLst>
          </p:cNvPr>
          <p:cNvPicPr>
            <a:picLocks noGrp="1" noChangeAspect="1"/>
          </p:cNvPicPr>
          <p:nvPr>
            <p:ph idx="1"/>
          </p:nvPr>
        </p:nvPicPr>
        <p:blipFill>
          <a:blip r:embed="rId3"/>
          <a:stretch>
            <a:fillRect/>
          </a:stretch>
        </p:blipFill>
        <p:spPr>
          <a:xfrm>
            <a:off x="299487" y="2143585"/>
            <a:ext cx="6526740" cy="4351160"/>
          </a:xfrm>
          <a:prstGeom prst="rect">
            <a:avLst/>
          </a:prstGeom>
        </p:spPr>
      </p:pic>
      <p:sp>
        <p:nvSpPr>
          <p:cNvPr id="5" name="TextBox 4">
            <a:extLst>
              <a:ext uri="{FF2B5EF4-FFF2-40B4-BE49-F238E27FC236}">
                <a16:creationId xmlns:a16="http://schemas.microsoft.com/office/drawing/2014/main" id="{A04AB6CF-E428-4A78-AD2B-4D0903CBC265}"/>
              </a:ext>
            </a:extLst>
          </p:cNvPr>
          <p:cNvSpPr txBox="1"/>
          <p:nvPr/>
        </p:nvSpPr>
        <p:spPr>
          <a:xfrm>
            <a:off x="7321464" y="2814985"/>
            <a:ext cx="4366745"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Program Overview</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Geography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Contributing Partners</a:t>
            </a:r>
          </a:p>
          <a:p>
            <a:endParaRPr lang="en-US" sz="2000" dirty="0"/>
          </a:p>
          <a:p>
            <a:pPr marL="342900" indent="-342900">
              <a:buFont typeface="Arial" panose="020B0604020202020204" pitchFamily="34" charset="0"/>
              <a:buChar char="•"/>
            </a:pPr>
            <a:r>
              <a:rPr lang="en-US" sz="2000" dirty="0"/>
              <a:t>Collaborative Effort to develop Web Services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39794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6930-0488-4119-A03E-06CDA24BE763}"/>
              </a:ext>
            </a:extLst>
          </p:cNvPr>
          <p:cNvSpPr>
            <a:spLocks noGrp="1"/>
          </p:cNvSpPr>
          <p:nvPr>
            <p:ph type="title"/>
          </p:nvPr>
        </p:nvSpPr>
        <p:spPr>
          <a:xfrm>
            <a:off x="396240" y="284176"/>
            <a:ext cx="10590759" cy="1508760"/>
          </a:xfrm>
        </p:spPr>
        <p:txBody>
          <a:bodyPr/>
          <a:lstStyle/>
          <a:p>
            <a:r>
              <a:rPr lang="en-US" cap="none" dirty="0">
                <a:ea typeface="Batang" panose="02030600000101010101" pitchFamily="18" charset="-127"/>
              </a:rPr>
              <a:t>Identity &amp; Security</a:t>
            </a:r>
          </a:p>
        </p:txBody>
      </p:sp>
      <p:sp>
        <p:nvSpPr>
          <p:cNvPr id="3" name="Content Placeholder 2">
            <a:extLst>
              <a:ext uri="{FF2B5EF4-FFF2-40B4-BE49-F238E27FC236}">
                <a16:creationId xmlns:a16="http://schemas.microsoft.com/office/drawing/2014/main" id="{1CEE2609-695C-419A-B33F-7E3D99B9617E}"/>
              </a:ext>
            </a:extLst>
          </p:cNvPr>
          <p:cNvSpPr>
            <a:spLocks noGrp="1"/>
          </p:cNvSpPr>
          <p:nvPr>
            <p:ph idx="1"/>
          </p:nvPr>
        </p:nvSpPr>
        <p:spPr>
          <a:xfrm>
            <a:off x="786384" y="1847088"/>
            <a:ext cx="9265920" cy="5010912"/>
          </a:xfrm>
        </p:spPr>
        <p:txBody>
          <a:bodyPr>
            <a:noAutofit/>
          </a:bodyPr>
          <a:lstStyle/>
          <a:p>
            <a:pPr marL="0" indent="0">
              <a:buNone/>
            </a:pPr>
            <a:r>
              <a:rPr lang="en-US" sz="1800" dirty="0">
                <a:latin typeface="Batang" panose="02030600000101010101" pitchFamily="18" charset="-127"/>
                <a:ea typeface="Batang" panose="02030600000101010101" pitchFamily="18" charset="-127"/>
                <a:cs typeface="Aldhabi" panose="020B0604020202020204" pitchFamily="2" charset="-78"/>
              </a:rPr>
              <a:t>Each web service call must include a header with the following items:</a:t>
            </a:r>
          </a:p>
          <a:p>
            <a:r>
              <a:rPr lang="en-US" sz="1800" dirty="0">
                <a:latin typeface="Batang" panose="02030600000101010101" pitchFamily="18" charset="-127"/>
                <a:ea typeface="Batang" panose="02030600000101010101" pitchFamily="18" charset="-127"/>
                <a:cs typeface="Aldhabi" panose="020B0604020202020204" pitchFamily="2" charset="-78"/>
              </a:rPr>
              <a:t>X-</a:t>
            </a:r>
            <a:r>
              <a:rPr lang="en-US" sz="1800" dirty="0" err="1">
                <a:latin typeface="Batang" panose="02030600000101010101" pitchFamily="18" charset="-127"/>
                <a:ea typeface="Batang" panose="02030600000101010101" pitchFamily="18" charset="-127"/>
                <a:cs typeface="Aldhabi" panose="020B0604020202020204" pitchFamily="2" charset="-78"/>
              </a:rPr>
              <a:t>UserID</a:t>
            </a:r>
            <a:endParaRPr lang="en-US" sz="1800" dirty="0">
              <a:latin typeface="Batang" panose="02030600000101010101" pitchFamily="18" charset="-127"/>
              <a:ea typeface="Batang" panose="02030600000101010101" pitchFamily="18" charset="-127"/>
              <a:cs typeface="Aldhabi" panose="020B0604020202020204" pitchFamily="2" charset="-78"/>
            </a:endParaRPr>
          </a:p>
          <a:p>
            <a:pPr lvl="1"/>
            <a:r>
              <a:rPr lang="en-US" sz="1600" dirty="0">
                <a:latin typeface="Batang" panose="02030600000101010101" pitchFamily="18" charset="-127"/>
                <a:ea typeface="Batang" panose="02030600000101010101" pitchFamily="18" charset="-127"/>
                <a:cs typeface="Aldhabi" panose="020B0604020202020204" pitchFamily="2" charset="-78"/>
              </a:rPr>
              <a:t>The caller's "User ID" to determine rights to private data</a:t>
            </a:r>
          </a:p>
          <a:p>
            <a:r>
              <a:rPr lang="en-US" sz="1800" dirty="0">
                <a:latin typeface="Batang" panose="02030600000101010101" pitchFamily="18" charset="-127"/>
                <a:ea typeface="Batang" panose="02030600000101010101" pitchFamily="18" charset="-127"/>
                <a:cs typeface="Aldhabi" panose="020B0604020202020204" pitchFamily="2" charset="-78"/>
              </a:rPr>
              <a:t>X-Stamp</a:t>
            </a:r>
          </a:p>
          <a:p>
            <a:pPr lvl="1"/>
            <a:r>
              <a:rPr lang="en-US" sz="1600" dirty="0">
                <a:latin typeface="Batang" panose="02030600000101010101" pitchFamily="18" charset="-127"/>
                <a:ea typeface="Batang" panose="02030600000101010101" pitchFamily="18" charset="-127"/>
                <a:cs typeface="Aldhabi" panose="020B0604020202020204" pitchFamily="2" charset="-78"/>
              </a:rPr>
              <a:t>Timestamp when the call was made (in UTC)</a:t>
            </a:r>
          </a:p>
          <a:p>
            <a:pPr lvl="1"/>
            <a:r>
              <a:rPr lang="en-US" sz="1600" dirty="0">
                <a:latin typeface="Batang" panose="02030600000101010101" pitchFamily="18" charset="-127"/>
                <a:ea typeface="Batang" panose="02030600000101010101" pitchFamily="18" charset="-127"/>
                <a:cs typeface="Aldhabi" panose="020B0604020202020204" pitchFamily="2" charset="-78"/>
              </a:rPr>
              <a:t>Format is mm/dd/</a:t>
            </a:r>
            <a:r>
              <a:rPr lang="en-US" sz="1600" dirty="0" err="1">
                <a:latin typeface="Batang" panose="02030600000101010101" pitchFamily="18" charset="-127"/>
                <a:ea typeface="Batang" panose="02030600000101010101" pitchFamily="18" charset="-127"/>
                <a:cs typeface="Aldhabi" panose="020B0604020202020204" pitchFamily="2" charset="-78"/>
              </a:rPr>
              <a:t>yyyy</a:t>
            </a:r>
            <a:r>
              <a:rPr lang="en-US" sz="1600" dirty="0">
                <a:latin typeface="Batang" panose="02030600000101010101" pitchFamily="18" charset="-127"/>
                <a:ea typeface="Batang" panose="02030600000101010101" pitchFamily="18" charset="-127"/>
                <a:cs typeface="Aldhabi" panose="020B0604020202020204" pitchFamily="2" charset="-78"/>
              </a:rPr>
              <a:t> </a:t>
            </a:r>
            <a:r>
              <a:rPr lang="en-US" sz="1600" dirty="0" err="1">
                <a:latin typeface="Batang" panose="02030600000101010101" pitchFamily="18" charset="-127"/>
                <a:ea typeface="Batang" panose="02030600000101010101" pitchFamily="18" charset="-127"/>
                <a:cs typeface="Aldhabi" panose="020B0604020202020204" pitchFamily="2" charset="-78"/>
              </a:rPr>
              <a:t>hh:mi:ss</a:t>
            </a:r>
            <a:r>
              <a:rPr lang="en-US" sz="1600" dirty="0">
                <a:latin typeface="Batang" panose="02030600000101010101" pitchFamily="18" charset="-127"/>
                <a:ea typeface="Batang" panose="02030600000101010101" pitchFamily="18" charset="-127"/>
                <a:cs typeface="Aldhabi" panose="020B0604020202020204" pitchFamily="2" charset="-78"/>
              </a:rPr>
              <a:t> AM</a:t>
            </a:r>
          </a:p>
          <a:p>
            <a:r>
              <a:rPr lang="en-US" sz="1800" dirty="0">
                <a:latin typeface="Batang" panose="02030600000101010101" pitchFamily="18" charset="-127"/>
                <a:ea typeface="Batang" panose="02030600000101010101" pitchFamily="18" charset="-127"/>
                <a:cs typeface="Aldhabi" panose="020B0604020202020204" pitchFamily="2" charset="-78"/>
              </a:rPr>
              <a:t>X-Signature</a:t>
            </a:r>
          </a:p>
          <a:p>
            <a:pPr lvl="1"/>
            <a:r>
              <a:rPr lang="en-US" sz="1600" dirty="0">
                <a:latin typeface="Batang" panose="02030600000101010101" pitchFamily="18" charset="-127"/>
                <a:ea typeface="Batang" panose="02030600000101010101" pitchFamily="18" charset="-127"/>
                <a:cs typeface="Aldhabi" panose="020B0604020202020204" pitchFamily="2" charset="-78"/>
              </a:rPr>
              <a:t>The following pieces of information (concatenated together as a single string):</a:t>
            </a:r>
          </a:p>
          <a:p>
            <a:pPr lvl="2"/>
            <a:r>
              <a:rPr lang="en-US" sz="1400" dirty="0">
                <a:latin typeface="Batang" panose="02030600000101010101" pitchFamily="18" charset="-127"/>
                <a:ea typeface="Batang" panose="02030600000101010101" pitchFamily="18" charset="-127"/>
                <a:cs typeface="Aldhabi" panose="020B0604020202020204" pitchFamily="2" charset="-78"/>
              </a:rPr>
              <a:t>User ID</a:t>
            </a:r>
          </a:p>
          <a:p>
            <a:pPr lvl="2"/>
            <a:r>
              <a:rPr lang="en-US" sz="1400" dirty="0">
                <a:latin typeface="Batang" panose="02030600000101010101" pitchFamily="18" charset="-127"/>
                <a:ea typeface="Batang" panose="02030600000101010101" pitchFamily="18" charset="-127"/>
                <a:cs typeface="Aldhabi" panose="020B0604020202020204" pitchFamily="2" charset="-78"/>
              </a:rPr>
              <a:t>Timestamp</a:t>
            </a:r>
          </a:p>
          <a:p>
            <a:pPr lvl="2"/>
            <a:r>
              <a:rPr lang="en-US" sz="1400" dirty="0">
                <a:latin typeface="Batang" panose="02030600000101010101" pitchFamily="18" charset="-127"/>
                <a:ea typeface="Batang" panose="02030600000101010101" pitchFamily="18" charset="-127"/>
                <a:cs typeface="Aldhabi" panose="020B0604020202020204" pitchFamily="2" charset="-78"/>
              </a:rPr>
              <a:t>URI</a:t>
            </a:r>
          </a:p>
          <a:p>
            <a:pPr lvl="2"/>
            <a:r>
              <a:rPr lang="en-US" sz="1400" dirty="0">
                <a:latin typeface="Batang" panose="02030600000101010101" pitchFamily="18" charset="-127"/>
                <a:ea typeface="Batang" panose="02030600000101010101" pitchFamily="18" charset="-127"/>
                <a:cs typeface="Aldhabi" panose="020B0604020202020204" pitchFamily="2" charset="-78"/>
              </a:rPr>
              <a:t>Request Method (e.g. POST, GET, …)</a:t>
            </a:r>
          </a:p>
          <a:p>
            <a:pPr lvl="1"/>
            <a:r>
              <a:rPr lang="en-US" sz="1600" dirty="0">
                <a:latin typeface="Batang" panose="02030600000101010101" pitchFamily="18" charset="-127"/>
                <a:ea typeface="Batang" panose="02030600000101010101" pitchFamily="18" charset="-127"/>
                <a:cs typeface="Aldhabi" panose="020B0604020202020204" pitchFamily="2" charset="-78"/>
              </a:rPr>
              <a:t>Signature must be encrypted with the user’s private key, using the HMAC-SHA256 encryption algorithm, and placed in the header element</a:t>
            </a:r>
          </a:p>
        </p:txBody>
      </p:sp>
    </p:spTree>
    <p:extLst>
      <p:ext uri="{BB962C8B-B14F-4D97-AF65-F5344CB8AC3E}">
        <p14:creationId xmlns:p14="http://schemas.microsoft.com/office/powerpoint/2010/main" val="418912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ABF0-BE52-4F5D-AC40-D5391401837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F6C2B73-54C8-4926-BA2E-0935D21A6157}"/>
              </a:ext>
            </a:extLst>
          </p:cNvPr>
          <p:cNvSpPr>
            <a:spLocks noGrp="1"/>
          </p:cNvSpPr>
          <p:nvPr>
            <p:ph idx="1"/>
          </p:nvPr>
        </p:nvSpPr>
        <p:spPr>
          <a:xfrm>
            <a:off x="6284369" y="2011680"/>
            <a:ext cx="4702629" cy="4206240"/>
          </a:xfrm>
        </p:spPr>
        <p:txBody>
          <a:bodyPr/>
          <a:lstStyle/>
          <a:p>
            <a:r>
              <a:rPr lang="en-US" sz="2000" dirty="0"/>
              <a:t>WQX Web Services provide a relatively simple way to automate the loading of data into WQX from an organization’s data management system</a:t>
            </a:r>
          </a:p>
          <a:p>
            <a:r>
              <a:rPr lang="en-US" sz="2000" dirty="0"/>
              <a:t>Organizations do not need an Exchange Network Node</a:t>
            </a:r>
          </a:p>
          <a:p>
            <a:r>
              <a:rPr lang="en-US" sz="2000" dirty="0"/>
              <a:t>Organizations do not need to produce WQX XML files </a:t>
            </a:r>
          </a:p>
          <a:p>
            <a:r>
              <a:rPr lang="en-US" sz="2000" dirty="0"/>
              <a:t>Leverages the powerful features of   WQX Web without the human processing component</a:t>
            </a:r>
          </a:p>
          <a:p>
            <a:pPr marL="0" indent="0">
              <a:buNone/>
            </a:pPr>
            <a:endParaRPr lang="en-US" dirty="0"/>
          </a:p>
        </p:txBody>
      </p:sp>
      <p:pic>
        <p:nvPicPr>
          <p:cNvPr id="4" name="Picture 3">
            <a:extLst>
              <a:ext uri="{FF2B5EF4-FFF2-40B4-BE49-F238E27FC236}">
                <a16:creationId xmlns:a16="http://schemas.microsoft.com/office/drawing/2014/main" id="{7221A57B-30B3-4013-A8B8-3DBE5D9CEA1D}"/>
              </a:ext>
            </a:extLst>
          </p:cNvPr>
          <p:cNvPicPr>
            <a:picLocks noChangeAspect="1"/>
          </p:cNvPicPr>
          <p:nvPr/>
        </p:nvPicPr>
        <p:blipFill>
          <a:blip r:embed="rId2"/>
          <a:stretch>
            <a:fillRect/>
          </a:stretch>
        </p:blipFill>
        <p:spPr>
          <a:xfrm>
            <a:off x="230977" y="2112672"/>
            <a:ext cx="5865023" cy="3914903"/>
          </a:xfrm>
          <a:prstGeom prst="rect">
            <a:avLst/>
          </a:prstGeom>
        </p:spPr>
      </p:pic>
    </p:spTree>
    <p:extLst>
      <p:ext uri="{BB962C8B-B14F-4D97-AF65-F5344CB8AC3E}">
        <p14:creationId xmlns:p14="http://schemas.microsoft.com/office/powerpoint/2010/main" val="29942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0C5C-FF22-4932-A8D7-F14757DC7D42}"/>
              </a:ext>
            </a:extLst>
          </p:cNvPr>
          <p:cNvSpPr>
            <a:spLocks noGrp="1"/>
          </p:cNvSpPr>
          <p:nvPr>
            <p:ph type="title"/>
          </p:nvPr>
        </p:nvSpPr>
        <p:spPr>
          <a:xfrm>
            <a:off x="295834" y="284176"/>
            <a:ext cx="11793071" cy="1508760"/>
          </a:xfrm>
        </p:spPr>
        <p:txBody>
          <a:bodyPr/>
          <a:lstStyle/>
          <a:p>
            <a:r>
              <a:rPr lang="en-US" dirty="0"/>
              <a:t>Chesapeake Bay Program Data Management</a:t>
            </a:r>
          </a:p>
        </p:txBody>
      </p:sp>
      <p:pic>
        <p:nvPicPr>
          <p:cNvPr id="4" name="Content Placeholder 3">
            <a:extLst>
              <a:ext uri="{FF2B5EF4-FFF2-40B4-BE49-F238E27FC236}">
                <a16:creationId xmlns:a16="http://schemas.microsoft.com/office/drawing/2014/main" id="{9B4F332F-F4FB-4C5E-B0AF-B3AE8757FA1B}"/>
              </a:ext>
            </a:extLst>
          </p:cNvPr>
          <p:cNvPicPr>
            <a:picLocks noGrp="1" noChangeAspect="1"/>
          </p:cNvPicPr>
          <p:nvPr>
            <p:ph idx="1"/>
          </p:nvPr>
        </p:nvPicPr>
        <p:blipFill>
          <a:blip r:embed="rId3"/>
          <a:stretch>
            <a:fillRect/>
          </a:stretch>
        </p:blipFill>
        <p:spPr>
          <a:xfrm>
            <a:off x="400625" y="2464740"/>
            <a:ext cx="3894538" cy="3894538"/>
          </a:xfrm>
          <a:prstGeom prst="rect">
            <a:avLst/>
          </a:prstGeom>
        </p:spPr>
      </p:pic>
      <p:sp>
        <p:nvSpPr>
          <p:cNvPr id="6" name="TextBox 5">
            <a:extLst>
              <a:ext uri="{FF2B5EF4-FFF2-40B4-BE49-F238E27FC236}">
                <a16:creationId xmlns:a16="http://schemas.microsoft.com/office/drawing/2014/main" id="{CE79CE9C-CEDE-4862-961A-936E05F24F79}"/>
              </a:ext>
            </a:extLst>
          </p:cNvPr>
          <p:cNvSpPr txBox="1"/>
          <p:nvPr/>
        </p:nvSpPr>
        <p:spPr>
          <a:xfrm>
            <a:off x="4863200" y="2502898"/>
            <a:ext cx="4786604"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t>Data Provided by Contributors in MS Access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Data is imported into CBPO’s DUET data system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QA is performed in DUET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Data is loaded into the CEDR Data Repository and can be accessed via the </a:t>
            </a:r>
            <a:r>
              <a:rPr lang="en-US" sz="2000" dirty="0" err="1"/>
              <a:t>DataHub</a:t>
            </a:r>
            <a:r>
              <a:rPr lang="en-US" sz="2000" dirty="0"/>
              <a:t> interface</a:t>
            </a:r>
          </a:p>
        </p:txBody>
      </p:sp>
    </p:spTree>
    <p:extLst>
      <p:ext uri="{BB962C8B-B14F-4D97-AF65-F5344CB8AC3E}">
        <p14:creationId xmlns:p14="http://schemas.microsoft.com/office/powerpoint/2010/main" val="43903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BB3F-9398-4428-8CA9-A2600E7D480A}"/>
              </a:ext>
            </a:extLst>
          </p:cNvPr>
          <p:cNvSpPr>
            <a:spLocks noGrp="1"/>
          </p:cNvSpPr>
          <p:nvPr>
            <p:ph type="title"/>
          </p:nvPr>
        </p:nvSpPr>
        <p:spPr/>
        <p:txBody>
          <a:bodyPr/>
          <a:lstStyle/>
          <a:p>
            <a:r>
              <a:rPr lang="en-US" dirty="0"/>
              <a:t>Using WQX Web for Submissions</a:t>
            </a:r>
          </a:p>
        </p:txBody>
      </p:sp>
      <p:pic>
        <p:nvPicPr>
          <p:cNvPr id="5" name="Content Placeholder 4">
            <a:extLst>
              <a:ext uri="{FF2B5EF4-FFF2-40B4-BE49-F238E27FC236}">
                <a16:creationId xmlns:a16="http://schemas.microsoft.com/office/drawing/2014/main" id="{DF57A114-8994-41D2-9967-EDB13E31EA5C}"/>
              </a:ext>
            </a:extLst>
          </p:cNvPr>
          <p:cNvPicPr>
            <a:picLocks noGrp="1" noChangeAspect="1"/>
          </p:cNvPicPr>
          <p:nvPr>
            <p:ph idx="1"/>
          </p:nvPr>
        </p:nvPicPr>
        <p:blipFill>
          <a:blip r:embed="rId3"/>
          <a:stretch>
            <a:fillRect/>
          </a:stretch>
        </p:blipFill>
        <p:spPr>
          <a:xfrm>
            <a:off x="238196" y="2155370"/>
            <a:ext cx="6905148" cy="3738125"/>
          </a:xfrm>
        </p:spPr>
      </p:pic>
      <p:sp>
        <p:nvSpPr>
          <p:cNvPr id="6" name="TextBox 5">
            <a:extLst>
              <a:ext uri="{FF2B5EF4-FFF2-40B4-BE49-F238E27FC236}">
                <a16:creationId xmlns:a16="http://schemas.microsoft.com/office/drawing/2014/main" id="{79053101-BDC2-4281-B23A-81027E51163E}"/>
              </a:ext>
            </a:extLst>
          </p:cNvPr>
          <p:cNvSpPr txBox="1"/>
          <p:nvPr/>
        </p:nvSpPr>
        <p:spPr>
          <a:xfrm>
            <a:off x="7584508" y="2712576"/>
            <a:ext cx="4256561" cy="3244111"/>
          </a:xfrm>
          <a:prstGeom prst="rect">
            <a:avLst/>
          </a:prstGeom>
          <a:noFill/>
        </p:spPr>
        <p:txBody>
          <a:bodyPr wrap="square" rtlCol="0">
            <a:spAutoFit/>
          </a:bodyPr>
          <a:lstStyle/>
          <a:p>
            <a:pPr marL="342900" indent="-342900">
              <a:buFont typeface="Arial" panose="020B0604020202020204" pitchFamily="34" charset="0"/>
              <a:buChar char="•"/>
            </a:pPr>
            <a:r>
              <a:rPr lang="en-US" sz="2000" dirty="0"/>
              <a:t>Prior to the Web Services, EPA staff loaded the CPBO data to WQX</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Data was extracted from the CPBO </a:t>
            </a:r>
            <a:r>
              <a:rPr lang="en-US" sz="2000" dirty="0" err="1"/>
              <a:t>DataHub</a:t>
            </a:r>
            <a:r>
              <a:rPr lang="en-US" sz="2000" dirty="0"/>
              <a:t> in CSV format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WQX Web was used to load the files into WQX</a:t>
            </a:r>
          </a:p>
          <a:p>
            <a:pPr marL="342900" indent="-34290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30799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Develop the WQX WEB SERVICES?</a:t>
            </a:r>
          </a:p>
        </p:txBody>
      </p:sp>
      <p:sp>
        <p:nvSpPr>
          <p:cNvPr id="3" name="Content Placeholder 2"/>
          <p:cNvSpPr>
            <a:spLocks noGrp="1"/>
          </p:cNvSpPr>
          <p:nvPr>
            <p:ph idx="1"/>
          </p:nvPr>
        </p:nvSpPr>
        <p:spPr>
          <a:xfrm>
            <a:off x="876822" y="2011680"/>
            <a:ext cx="10659649" cy="4206240"/>
          </a:xfrm>
        </p:spPr>
        <p:txBody>
          <a:bodyPr/>
          <a:lstStyle/>
          <a:p>
            <a:endParaRPr lang="en-US" dirty="0"/>
          </a:p>
          <a:p>
            <a:pPr marL="342900" indent="-342900" defTabSz="457200">
              <a:lnSpc>
                <a:spcPct val="150000"/>
              </a:lnSpc>
              <a:buFont typeface="Arial" panose="020B0604020202020204" pitchFamily="34" charset="0"/>
              <a:buChar char="•"/>
            </a:pPr>
            <a:r>
              <a:rPr lang="en-US" sz="2000" dirty="0"/>
              <a:t>Eliminate the need for EPA to download and process the files from CEDR</a:t>
            </a:r>
          </a:p>
          <a:p>
            <a:pPr marL="342900" indent="-342900" defTabSz="457200">
              <a:lnSpc>
                <a:spcPct val="150000"/>
              </a:lnSpc>
              <a:buFont typeface="Arial" panose="020B0604020202020204" pitchFamily="34" charset="0"/>
              <a:buChar char="•"/>
            </a:pPr>
            <a:r>
              <a:rPr lang="en-US" sz="2000" dirty="0"/>
              <a:t>Leverage the import configuration definitions and other meta data established in WQX Web</a:t>
            </a:r>
          </a:p>
          <a:p>
            <a:pPr marL="342900" indent="-342900" defTabSz="457200">
              <a:lnSpc>
                <a:spcPct val="150000"/>
              </a:lnSpc>
              <a:buFont typeface="Arial" panose="020B0604020202020204" pitchFamily="34" charset="0"/>
              <a:buChar char="•"/>
            </a:pPr>
            <a:r>
              <a:rPr lang="en-US" sz="2000" dirty="0"/>
              <a:t>Streamline the submission of data to WQX and reduce the workload for staff and team members</a:t>
            </a:r>
          </a:p>
          <a:p>
            <a:pPr marL="342900" indent="-342900" defTabSz="457200">
              <a:lnSpc>
                <a:spcPct val="150000"/>
              </a:lnSpc>
              <a:buFont typeface="Arial" panose="020B0604020202020204" pitchFamily="34" charset="0"/>
              <a:buChar char="•"/>
            </a:pPr>
            <a:r>
              <a:rPr lang="en-US" sz="2000" dirty="0"/>
              <a:t>Programs can fully automate submissions to run as a nightly process</a:t>
            </a:r>
          </a:p>
          <a:p>
            <a:pPr marL="0" indent="0">
              <a:buNone/>
            </a:pPr>
            <a:endParaRPr lang="en-US" dirty="0"/>
          </a:p>
        </p:txBody>
      </p:sp>
    </p:spTree>
    <p:extLst>
      <p:ext uri="{BB962C8B-B14F-4D97-AF65-F5344CB8AC3E}">
        <p14:creationId xmlns:p14="http://schemas.microsoft.com/office/powerpoint/2010/main" val="47307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B8E5-A63E-4546-8B2C-8714A090B969}"/>
              </a:ext>
            </a:extLst>
          </p:cNvPr>
          <p:cNvSpPr>
            <a:spLocks noGrp="1"/>
          </p:cNvSpPr>
          <p:nvPr>
            <p:ph type="title"/>
          </p:nvPr>
        </p:nvSpPr>
        <p:spPr>
          <a:xfrm>
            <a:off x="1202919" y="284176"/>
            <a:ext cx="9784080" cy="1508760"/>
          </a:xfrm>
        </p:spPr>
        <p:txBody>
          <a:bodyPr/>
          <a:lstStyle/>
          <a:p>
            <a:r>
              <a:rPr lang="en-US" dirty="0"/>
              <a:t>Summary of CBPO data flow</a:t>
            </a:r>
          </a:p>
        </p:txBody>
      </p:sp>
      <p:pic>
        <p:nvPicPr>
          <p:cNvPr id="5" name="Content Placeholder 4">
            <a:extLst>
              <a:ext uri="{FF2B5EF4-FFF2-40B4-BE49-F238E27FC236}">
                <a16:creationId xmlns:a16="http://schemas.microsoft.com/office/drawing/2014/main" id="{F4BC474F-5DDC-45F7-9594-1C24E9EC5D7C}"/>
              </a:ext>
            </a:extLst>
          </p:cNvPr>
          <p:cNvPicPr>
            <a:picLocks noGrp="1" noChangeAspect="1"/>
          </p:cNvPicPr>
          <p:nvPr>
            <p:ph idx="1"/>
          </p:nvPr>
        </p:nvPicPr>
        <p:blipFill>
          <a:blip r:embed="rId2"/>
          <a:stretch>
            <a:fillRect/>
          </a:stretch>
        </p:blipFill>
        <p:spPr>
          <a:xfrm>
            <a:off x="2154642" y="1901081"/>
            <a:ext cx="7623840" cy="4956919"/>
          </a:xfrm>
        </p:spPr>
      </p:pic>
    </p:spTree>
    <p:extLst>
      <p:ext uri="{BB962C8B-B14F-4D97-AF65-F5344CB8AC3E}">
        <p14:creationId xmlns:p14="http://schemas.microsoft.com/office/powerpoint/2010/main" val="98594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8B38-5D4F-473D-A23F-F63FD77190C3}"/>
              </a:ext>
            </a:extLst>
          </p:cNvPr>
          <p:cNvSpPr>
            <a:spLocks noGrp="1"/>
          </p:cNvSpPr>
          <p:nvPr>
            <p:ph type="title"/>
          </p:nvPr>
        </p:nvSpPr>
        <p:spPr>
          <a:xfrm>
            <a:off x="646111" y="452718"/>
            <a:ext cx="10710737" cy="1313737"/>
          </a:xfrm>
        </p:spPr>
        <p:txBody>
          <a:bodyPr>
            <a:normAutofit/>
          </a:bodyPr>
          <a:lstStyle/>
          <a:p>
            <a:r>
              <a:rPr lang="en-US" dirty="0"/>
              <a:t>What can you do with web services?</a:t>
            </a:r>
          </a:p>
        </p:txBody>
      </p:sp>
      <p:sp>
        <p:nvSpPr>
          <p:cNvPr id="3" name="Content Placeholder 2">
            <a:extLst>
              <a:ext uri="{FF2B5EF4-FFF2-40B4-BE49-F238E27FC236}">
                <a16:creationId xmlns:a16="http://schemas.microsoft.com/office/drawing/2014/main" id="{479550CC-B755-4E08-A0D3-AC9FD329ACCB}"/>
              </a:ext>
            </a:extLst>
          </p:cNvPr>
          <p:cNvSpPr>
            <a:spLocks noGrp="1"/>
          </p:cNvSpPr>
          <p:nvPr>
            <p:ph idx="1"/>
          </p:nvPr>
        </p:nvSpPr>
        <p:spPr>
          <a:xfrm>
            <a:off x="585216" y="2029968"/>
            <a:ext cx="10771632" cy="4736592"/>
          </a:xfrm>
        </p:spPr>
        <p:txBody>
          <a:bodyPr>
            <a:normAutofit/>
          </a:bodyPr>
          <a:lstStyle/>
          <a:p>
            <a:pPr>
              <a:lnSpc>
                <a:spcPct val="150000"/>
              </a:lnSpc>
            </a:pPr>
            <a:r>
              <a:rPr lang="en-US" sz="2000" b="1" dirty="0">
                <a:latin typeface="Batang" panose="02030600000101010101" pitchFamily="18" charset="-127"/>
                <a:ea typeface="Batang" panose="02030600000101010101" pitchFamily="18" charset="-127"/>
              </a:rPr>
              <a:t>Upload</a:t>
            </a:r>
          </a:p>
          <a:p>
            <a:pPr>
              <a:lnSpc>
                <a:spcPct val="150000"/>
              </a:lnSpc>
            </a:pPr>
            <a:r>
              <a:rPr lang="en-US" sz="2000" b="1" dirty="0">
                <a:latin typeface="Batang" panose="02030600000101010101" pitchFamily="18" charset="-127"/>
                <a:ea typeface="Batang" panose="02030600000101010101" pitchFamily="18" charset="-127"/>
              </a:rPr>
              <a:t>Upload Attachment</a:t>
            </a:r>
          </a:p>
          <a:p>
            <a:pPr>
              <a:lnSpc>
                <a:spcPct val="150000"/>
              </a:lnSpc>
            </a:pPr>
            <a:r>
              <a:rPr lang="en-US" sz="2000" b="1" dirty="0" err="1">
                <a:latin typeface="Batang" panose="02030600000101010101" pitchFamily="18" charset="-127"/>
                <a:ea typeface="Batang" panose="02030600000101010101" pitchFamily="18" charset="-127"/>
              </a:rPr>
              <a:t>StartImport</a:t>
            </a:r>
            <a:endParaRPr lang="en-US" sz="2000" b="1" dirty="0">
              <a:latin typeface="Batang" panose="02030600000101010101" pitchFamily="18" charset="-127"/>
              <a:ea typeface="Batang" panose="02030600000101010101" pitchFamily="18" charset="-127"/>
            </a:endParaRPr>
          </a:p>
          <a:p>
            <a:pPr>
              <a:lnSpc>
                <a:spcPct val="150000"/>
              </a:lnSpc>
            </a:pPr>
            <a:r>
              <a:rPr lang="en-US" sz="2000" b="1" dirty="0" err="1">
                <a:latin typeface="Batang" panose="02030600000101010101" pitchFamily="18" charset="-127"/>
                <a:ea typeface="Batang" panose="02030600000101010101" pitchFamily="18" charset="-127"/>
              </a:rPr>
              <a:t>StartXmlExport</a:t>
            </a:r>
            <a:endParaRPr lang="en-US" sz="2000" b="1" dirty="0">
              <a:latin typeface="Batang" panose="02030600000101010101" pitchFamily="18" charset="-127"/>
              <a:ea typeface="Batang" panose="02030600000101010101" pitchFamily="18" charset="-127"/>
            </a:endParaRPr>
          </a:p>
          <a:p>
            <a:pPr>
              <a:lnSpc>
                <a:spcPct val="150000"/>
              </a:lnSpc>
            </a:pPr>
            <a:r>
              <a:rPr lang="en-US" sz="2000" b="1" dirty="0" err="1">
                <a:latin typeface="Batang" panose="02030600000101010101" pitchFamily="18" charset="-127"/>
                <a:ea typeface="Batang" panose="02030600000101010101" pitchFamily="18" charset="-127"/>
              </a:rPr>
              <a:t>SubmitDatasetToCdx</a:t>
            </a:r>
            <a:endParaRPr lang="en-US" sz="2000" b="1" dirty="0">
              <a:latin typeface="Batang" panose="02030600000101010101" pitchFamily="18" charset="-127"/>
              <a:ea typeface="Batang" panose="02030600000101010101" pitchFamily="18" charset="-127"/>
            </a:endParaRPr>
          </a:p>
          <a:p>
            <a:pPr>
              <a:lnSpc>
                <a:spcPct val="150000"/>
              </a:lnSpc>
            </a:pPr>
            <a:r>
              <a:rPr lang="en-US" sz="2000" b="1" dirty="0" err="1">
                <a:latin typeface="Batang" panose="02030600000101010101" pitchFamily="18" charset="-127"/>
                <a:ea typeface="Batang" panose="02030600000101010101" pitchFamily="18" charset="-127"/>
              </a:rPr>
              <a:t>GetStatus</a:t>
            </a:r>
            <a:endParaRPr lang="en-US" sz="2000" b="1" dirty="0">
              <a:latin typeface="Batang" panose="02030600000101010101" pitchFamily="18" charset="-127"/>
              <a:ea typeface="Batang" panose="02030600000101010101" pitchFamily="18" charset="-127"/>
            </a:endParaRPr>
          </a:p>
          <a:p>
            <a:pPr>
              <a:lnSpc>
                <a:spcPct val="150000"/>
              </a:lnSpc>
            </a:pPr>
            <a:r>
              <a:rPr lang="en-US" sz="2000" b="1" dirty="0" err="1">
                <a:latin typeface="Batang" panose="02030600000101010101" pitchFamily="18" charset="-127"/>
                <a:ea typeface="Batang" panose="02030600000101010101" pitchFamily="18" charset="-127"/>
              </a:rPr>
              <a:t>GetDocumentList</a:t>
            </a:r>
            <a:endParaRPr lang="en-US" sz="2000" b="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89239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6E0C-A996-4F6C-9743-5D65C1ED094C}"/>
              </a:ext>
            </a:extLst>
          </p:cNvPr>
          <p:cNvSpPr>
            <a:spLocks noGrp="1"/>
          </p:cNvSpPr>
          <p:nvPr>
            <p:ph type="title"/>
          </p:nvPr>
        </p:nvSpPr>
        <p:spPr/>
        <p:txBody>
          <a:bodyPr/>
          <a:lstStyle/>
          <a:p>
            <a:r>
              <a:rPr lang="en-US" dirty="0"/>
              <a:t>Some Technical Details</a:t>
            </a:r>
          </a:p>
        </p:txBody>
      </p:sp>
      <p:sp>
        <p:nvSpPr>
          <p:cNvPr id="3" name="Content Placeholder 2">
            <a:extLst>
              <a:ext uri="{FF2B5EF4-FFF2-40B4-BE49-F238E27FC236}">
                <a16:creationId xmlns:a16="http://schemas.microsoft.com/office/drawing/2014/main" id="{091BAD53-5D19-49A8-8F48-DB4A816F827A}"/>
              </a:ext>
            </a:extLst>
          </p:cNvPr>
          <p:cNvSpPr>
            <a:spLocks noGrp="1"/>
          </p:cNvSpPr>
          <p:nvPr>
            <p:ph idx="1"/>
          </p:nvPr>
        </p:nvSpPr>
        <p:spPr>
          <a:xfrm>
            <a:off x="778923" y="2410133"/>
            <a:ext cx="9784080" cy="3959351"/>
          </a:xfrm>
        </p:spPr>
        <p:txBody>
          <a:bodyPr>
            <a:normAutofit fontScale="70000" lnSpcReduction="20000"/>
          </a:bodyPr>
          <a:lstStyle/>
          <a:p>
            <a:pPr marL="342900" indent="-342900" defTabSz="457200">
              <a:lnSpc>
                <a:spcPct val="170000"/>
              </a:lnSpc>
              <a:buFont typeface="Arial" panose="020B0604020202020204" pitchFamily="34" charset="0"/>
              <a:buChar char="•"/>
            </a:pPr>
            <a:r>
              <a:rPr lang="en-US" sz="2800" dirty="0"/>
              <a:t>Each web service has a specific purpose and related parameters</a:t>
            </a:r>
          </a:p>
          <a:p>
            <a:pPr marL="342900" indent="-342900" defTabSz="457200">
              <a:lnSpc>
                <a:spcPct val="170000"/>
              </a:lnSpc>
              <a:buFont typeface="Arial" panose="020B0604020202020204" pitchFamily="34" charset="0"/>
              <a:buChar char="•"/>
            </a:pPr>
            <a:r>
              <a:rPr lang="en-US" sz="2800" dirty="0"/>
              <a:t>You must be a registered WQX Web user</a:t>
            </a:r>
          </a:p>
          <a:p>
            <a:pPr marL="342900" indent="-342900" defTabSz="457200">
              <a:lnSpc>
                <a:spcPct val="170000"/>
              </a:lnSpc>
              <a:buFont typeface="Arial" panose="020B0604020202020204" pitchFamily="34" charset="0"/>
              <a:buChar char="•"/>
            </a:pPr>
            <a:r>
              <a:rPr lang="en-US" sz="2800" dirty="0"/>
              <a:t>A WQX Web configuration definition is required</a:t>
            </a:r>
          </a:p>
          <a:p>
            <a:pPr marL="342900" indent="-342900" defTabSz="457200">
              <a:lnSpc>
                <a:spcPct val="170000"/>
              </a:lnSpc>
              <a:buFont typeface="Arial" panose="020B0604020202020204" pitchFamily="34" charset="0"/>
              <a:buChar char="•"/>
            </a:pPr>
            <a:r>
              <a:rPr lang="en-US" sz="2800" dirty="0"/>
              <a:t>Data loaded through the web services is viewable via WQX Web</a:t>
            </a:r>
          </a:p>
          <a:p>
            <a:pPr marL="342900" indent="-342900" defTabSz="457200">
              <a:lnSpc>
                <a:spcPct val="170000"/>
              </a:lnSpc>
              <a:buFont typeface="Arial" panose="020B0604020202020204" pitchFamily="34" charset="0"/>
              <a:buChar char="•"/>
            </a:pPr>
            <a:r>
              <a:rPr lang="en-US" sz="2800" dirty="0"/>
              <a:t>New services are being continually added</a:t>
            </a:r>
          </a:p>
          <a:p>
            <a:pPr marL="342900" indent="-342900" defTabSz="457200">
              <a:lnSpc>
                <a:spcPct val="170000"/>
              </a:lnSpc>
              <a:buFont typeface="Arial" panose="020B0604020202020204" pitchFamily="34" charset="0"/>
              <a:buChar char="•"/>
            </a:pPr>
            <a:r>
              <a:rPr lang="en-US" sz="2800" dirty="0"/>
              <a:t>The latest web service documentation is available on the WQX Web help page</a:t>
            </a:r>
          </a:p>
          <a:p>
            <a:endParaRPr lang="en-US" dirty="0"/>
          </a:p>
        </p:txBody>
      </p:sp>
    </p:spTree>
    <p:extLst>
      <p:ext uri="{BB962C8B-B14F-4D97-AF65-F5344CB8AC3E}">
        <p14:creationId xmlns:p14="http://schemas.microsoft.com/office/powerpoint/2010/main" val="324319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885B-C32E-434A-8132-DC3F4DD0B6DB}"/>
              </a:ext>
            </a:extLst>
          </p:cNvPr>
          <p:cNvSpPr>
            <a:spLocks noGrp="1"/>
          </p:cNvSpPr>
          <p:nvPr>
            <p:ph type="title"/>
          </p:nvPr>
        </p:nvSpPr>
        <p:spPr/>
        <p:txBody>
          <a:bodyPr/>
          <a:lstStyle/>
          <a:p>
            <a:r>
              <a:rPr lang="en-US" dirty="0"/>
              <a:t>WQX Web</a:t>
            </a:r>
          </a:p>
        </p:txBody>
      </p:sp>
      <p:pic>
        <p:nvPicPr>
          <p:cNvPr id="5" name="Content Placeholder 4">
            <a:extLst>
              <a:ext uri="{FF2B5EF4-FFF2-40B4-BE49-F238E27FC236}">
                <a16:creationId xmlns:a16="http://schemas.microsoft.com/office/drawing/2014/main" id="{8023B610-B585-4010-8576-31074309308D}"/>
              </a:ext>
            </a:extLst>
          </p:cNvPr>
          <p:cNvPicPr>
            <a:picLocks noGrp="1" noChangeAspect="1"/>
          </p:cNvPicPr>
          <p:nvPr>
            <p:ph idx="1"/>
          </p:nvPr>
        </p:nvPicPr>
        <p:blipFill>
          <a:blip r:embed="rId3"/>
          <a:stretch>
            <a:fillRect/>
          </a:stretch>
        </p:blipFill>
        <p:spPr>
          <a:xfrm>
            <a:off x="178481" y="2054446"/>
            <a:ext cx="6670188" cy="3332971"/>
          </a:xfrm>
        </p:spPr>
      </p:pic>
      <p:sp>
        <p:nvSpPr>
          <p:cNvPr id="6" name="TextBox 5">
            <a:extLst>
              <a:ext uri="{FF2B5EF4-FFF2-40B4-BE49-F238E27FC236}">
                <a16:creationId xmlns:a16="http://schemas.microsoft.com/office/drawing/2014/main" id="{FC2E612B-632F-4B1C-925A-3C570DDF5F11}"/>
              </a:ext>
            </a:extLst>
          </p:cNvPr>
          <p:cNvSpPr txBox="1"/>
          <p:nvPr/>
        </p:nvSpPr>
        <p:spPr>
          <a:xfrm>
            <a:off x="7108521" y="2248678"/>
            <a:ext cx="4904998" cy="2831544"/>
          </a:xfrm>
          <a:prstGeom prst="rect">
            <a:avLst/>
          </a:prstGeom>
          <a:noFill/>
        </p:spPr>
        <p:txBody>
          <a:bodyPr wrap="square" rtlCol="0">
            <a:spAutoFit/>
          </a:bodyPr>
          <a:lstStyle/>
          <a:p>
            <a:pPr marL="342900" indent="-342900">
              <a:buFont typeface="Arial" panose="020B0604020202020204" pitchFamily="34" charset="0"/>
              <a:buChar char="•"/>
            </a:pPr>
            <a:r>
              <a:rPr lang="en-US" sz="2000" dirty="0"/>
              <a:t>Web interface used to manually load and submit WQX data</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Provides import  configuration templates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WQX Web Access</a:t>
            </a:r>
          </a:p>
          <a:p>
            <a:pPr lvl="1"/>
            <a:r>
              <a:rPr lang="en-US" sz="2000" dirty="0">
                <a:solidFill>
                  <a:srgbClr val="0070C0"/>
                </a:solidFill>
                <a:hlinkClick r:id="rId4">
                  <a:extLst>
                    <a:ext uri="{A12FA001-AC4F-418D-AE19-62706E023703}">
                      <ahyp:hlinkClr xmlns:ahyp="http://schemas.microsoft.com/office/drawing/2018/hyperlinkcolor" val="tx"/>
                    </a:ext>
                  </a:extLst>
                </a:hlinkClick>
              </a:rPr>
              <a:t>https://www.epa.gov/waterdata/wqx-web-account-registration</a:t>
            </a:r>
            <a:endParaRPr lang="en-US" sz="2000" dirty="0">
              <a:solidFill>
                <a:srgbClr val="0070C0"/>
              </a:solidFill>
            </a:endParaRPr>
          </a:p>
          <a:p>
            <a:endParaRPr lang="en-US" dirty="0"/>
          </a:p>
        </p:txBody>
      </p:sp>
    </p:spTree>
    <p:extLst>
      <p:ext uri="{BB962C8B-B14F-4D97-AF65-F5344CB8AC3E}">
        <p14:creationId xmlns:p14="http://schemas.microsoft.com/office/powerpoint/2010/main" val="2952869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2012</TotalTime>
  <Words>1233</Words>
  <Application>Microsoft Office PowerPoint</Application>
  <PresentationFormat>Widescreen</PresentationFormat>
  <Paragraphs>213</Paragraphs>
  <Slides>21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Batang</vt:lpstr>
      <vt:lpstr>Aldhabi</vt:lpstr>
      <vt:lpstr>Arial</vt:lpstr>
      <vt:lpstr>Calibri</vt:lpstr>
      <vt:lpstr>Corbel</vt:lpstr>
      <vt:lpstr>Wingdings</vt:lpstr>
      <vt:lpstr>Banded</vt:lpstr>
      <vt:lpstr>WQX Web REST API  Dave Wilcox – Gold Systems Inc. DWilcox@GoldSystems.com Tim Paris – Chesapeake Bay Program (Contributor)</vt:lpstr>
      <vt:lpstr>Case Study -ChesApeake Bay PROGRAM</vt:lpstr>
      <vt:lpstr>Chesapeake Bay Program Data Management</vt:lpstr>
      <vt:lpstr>Using WQX Web for Submissions</vt:lpstr>
      <vt:lpstr>Why Develop the WQX WEB SERVICES?</vt:lpstr>
      <vt:lpstr>Summary of CBPO data flow</vt:lpstr>
      <vt:lpstr>What can you do with web services?</vt:lpstr>
      <vt:lpstr>Some Technical Details</vt:lpstr>
      <vt:lpstr>WQX Web</vt:lpstr>
      <vt:lpstr>Configuration setup in WQX Web</vt:lpstr>
      <vt:lpstr>Upload  Upload a file to the web server</vt:lpstr>
      <vt:lpstr>StartImport  Start importing a file and get back a dataset ID (for use with other web services)  </vt:lpstr>
      <vt:lpstr>StartImport (continued) </vt:lpstr>
      <vt:lpstr>Checking the log in WQX WEB</vt:lpstr>
      <vt:lpstr>StartXmlExport  Start building the WQX XML submission file for a dataset</vt:lpstr>
      <vt:lpstr>SubmitDatasetToCdx  Submit a dataset to CDX</vt:lpstr>
      <vt:lpstr>SubmitFileToCdx  Submit an uploaded (WQX XML) file to CDX and get back a dataset ID (for use with other web services)</vt:lpstr>
      <vt:lpstr>GetStatus  Get the status for a dataset</vt:lpstr>
      <vt:lpstr>GetDocumentList  Get the list of available documents for a dataset</vt:lpstr>
      <vt:lpstr>Identity &amp; Security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WQX Web RESTful Web Services</dc:title>
  <dc:creator>Ryan Jorgensen</dc:creator>
  <cp:lastModifiedBy>Dave Wilcox</cp:lastModifiedBy>
  <cp:revision>60</cp:revision>
  <dcterms:created xsi:type="dcterms:W3CDTF">2018-05-17T00:02:39Z</dcterms:created>
  <dcterms:modified xsi:type="dcterms:W3CDTF">2018-10-16T03:47:12Z</dcterms:modified>
</cp:coreProperties>
</file>