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72" r:id="rId4"/>
    <p:sldId id="275" r:id="rId5"/>
    <p:sldId id="273" r:id="rId6"/>
    <p:sldId id="269" r:id="rId7"/>
    <p:sldId id="270" r:id="rId8"/>
    <p:sldId id="271" r:id="rId9"/>
    <p:sldId id="265" r:id="rId10"/>
    <p:sldId id="276" r:id="rId11"/>
    <p:sldId id="274" r:id="rId12"/>
    <p:sldId id="266"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3" d="100"/>
          <a:sy n="63" d="100"/>
        </p:scale>
        <p:origin x="7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831DFA-01D7-4360-A829-BF80D307A6BB}" type="doc">
      <dgm:prSet loTypeId="urn:microsoft.com/office/officeart/2005/8/layout/arrow2" loCatId="process" qsTypeId="urn:microsoft.com/office/officeart/2005/8/quickstyle/simple1" qsCatId="simple" csTypeId="urn:microsoft.com/office/officeart/2005/8/colors/accent1_2" csCatId="accent1" phldr="1"/>
      <dgm:spPr/>
    </dgm:pt>
    <dgm:pt modelId="{77E60508-6F81-49B3-9E10-CCE8CEA38D83}">
      <dgm:prSet phldrT="[Text]"/>
      <dgm:spPr/>
      <dgm:t>
        <a:bodyPr/>
        <a:lstStyle/>
        <a:p>
          <a:r>
            <a:rPr lang="en-US" dirty="0">
              <a:solidFill>
                <a:srgbClr val="00B0F0"/>
              </a:solidFill>
            </a:rPr>
            <a:t>Connect fillable pdf to database</a:t>
          </a:r>
        </a:p>
      </dgm:t>
    </dgm:pt>
    <dgm:pt modelId="{9ABA406D-977B-478B-B834-3B0797847F30}" type="parTrans" cxnId="{96C7AA67-F314-4364-A88E-26491D3EE4EC}">
      <dgm:prSet/>
      <dgm:spPr/>
      <dgm:t>
        <a:bodyPr/>
        <a:lstStyle/>
        <a:p>
          <a:endParaRPr lang="en-US"/>
        </a:p>
      </dgm:t>
    </dgm:pt>
    <dgm:pt modelId="{19C9797E-B1A2-4A3D-B66F-03FDEF0998CA}" type="sibTrans" cxnId="{96C7AA67-F314-4364-A88E-26491D3EE4EC}">
      <dgm:prSet/>
      <dgm:spPr/>
      <dgm:t>
        <a:bodyPr/>
        <a:lstStyle/>
        <a:p>
          <a:endParaRPr lang="en-US"/>
        </a:p>
      </dgm:t>
    </dgm:pt>
    <dgm:pt modelId="{8D85073F-8B71-47ED-9B30-3E42FD271495}">
      <dgm:prSet phldrT="[Text]"/>
      <dgm:spPr/>
      <dgm:t>
        <a:bodyPr/>
        <a:lstStyle/>
        <a:p>
          <a:r>
            <a:rPr lang="en-US" dirty="0">
              <a:solidFill>
                <a:srgbClr val="00B0F0"/>
              </a:solidFill>
            </a:rPr>
            <a:t>Ensure Legal Signature requirements are met</a:t>
          </a:r>
        </a:p>
      </dgm:t>
    </dgm:pt>
    <dgm:pt modelId="{8B25320C-7521-456E-92BF-376E9DC582D5}" type="parTrans" cxnId="{EA8D27FC-5216-418E-A91B-3D91646E5ABA}">
      <dgm:prSet/>
      <dgm:spPr/>
      <dgm:t>
        <a:bodyPr/>
        <a:lstStyle/>
        <a:p>
          <a:endParaRPr lang="en-US"/>
        </a:p>
      </dgm:t>
    </dgm:pt>
    <dgm:pt modelId="{1017AD60-9733-43D6-A8F9-EC98A1B1A3FB}" type="sibTrans" cxnId="{EA8D27FC-5216-418E-A91B-3D91646E5ABA}">
      <dgm:prSet/>
      <dgm:spPr/>
      <dgm:t>
        <a:bodyPr/>
        <a:lstStyle/>
        <a:p>
          <a:endParaRPr lang="en-US"/>
        </a:p>
      </dgm:t>
    </dgm:pt>
    <dgm:pt modelId="{B4073941-6289-40D2-A565-F5DEADE4446E}">
      <dgm:prSet phldrT="[Text]"/>
      <dgm:spPr/>
      <dgm:t>
        <a:bodyPr/>
        <a:lstStyle/>
        <a:p>
          <a:r>
            <a:rPr lang="en-US" dirty="0">
              <a:solidFill>
                <a:srgbClr val="00B0F0"/>
              </a:solidFill>
            </a:rPr>
            <a:t>Fully integrated online</a:t>
          </a:r>
        </a:p>
      </dgm:t>
    </dgm:pt>
    <dgm:pt modelId="{BCBFAC97-9E65-4529-94B0-1F8F1D556C69}" type="parTrans" cxnId="{9763D0A2-F22A-4B2B-8A3C-A259F77D76CE}">
      <dgm:prSet/>
      <dgm:spPr/>
      <dgm:t>
        <a:bodyPr/>
        <a:lstStyle/>
        <a:p>
          <a:endParaRPr lang="en-US"/>
        </a:p>
      </dgm:t>
    </dgm:pt>
    <dgm:pt modelId="{864372AC-F7DD-4FB8-96CC-5F08C5560164}" type="sibTrans" cxnId="{9763D0A2-F22A-4B2B-8A3C-A259F77D76CE}">
      <dgm:prSet/>
      <dgm:spPr/>
      <dgm:t>
        <a:bodyPr/>
        <a:lstStyle/>
        <a:p>
          <a:endParaRPr lang="en-US"/>
        </a:p>
      </dgm:t>
    </dgm:pt>
    <dgm:pt modelId="{0A30F167-E42E-40A2-A6DD-1227FA45B196}" type="pres">
      <dgm:prSet presAssocID="{D1831DFA-01D7-4360-A829-BF80D307A6BB}" presName="arrowDiagram" presStyleCnt="0">
        <dgm:presLayoutVars>
          <dgm:chMax val="5"/>
          <dgm:dir/>
          <dgm:resizeHandles val="exact"/>
        </dgm:presLayoutVars>
      </dgm:prSet>
      <dgm:spPr/>
    </dgm:pt>
    <dgm:pt modelId="{8990B710-3C8A-47F2-8958-46AAB1958BC8}" type="pres">
      <dgm:prSet presAssocID="{D1831DFA-01D7-4360-A829-BF80D307A6BB}" presName="arrow" presStyleLbl="bgShp" presStyleIdx="0" presStyleCnt="1"/>
      <dgm:spPr/>
    </dgm:pt>
    <dgm:pt modelId="{452C61CA-FF28-4335-A02C-136CAAD16C3A}" type="pres">
      <dgm:prSet presAssocID="{D1831DFA-01D7-4360-A829-BF80D307A6BB}" presName="arrowDiagram3" presStyleCnt="0"/>
      <dgm:spPr/>
    </dgm:pt>
    <dgm:pt modelId="{3507EB3B-C39C-41DA-8C8B-F75D24868A33}" type="pres">
      <dgm:prSet presAssocID="{77E60508-6F81-49B3-9E10-CCE8CEA38D83}" presName="bullet3a" presStyleLbl="node1" presStyleIdx="0" presStyleCnt="3"/>
      <dgm:spPr/>
    </dgm:pt>
    <dgm:pt modelId="{33416AB3-5ABF-43A0-BB41-3BF484C33805}" type="pres">
      <dgm:prSet presAssocID="{77E60508-6F81-49B3-9E10-CCE8CEA38D83}" presName="textBox3a" presStyleLbl="revTx" presStyleIdx="0" presStyleCnt="3" custScaleY="69947" custLinFactNeighborX="1916" custLinFactNeighborY="-4774">
        <dgm:presLayoutVars>
          <dgm:bulletEnabled val="1"/>
        </dgm:presLayoutVars>
      </dgm:prSet>
      <dgm:spPr/>
    </dgm:pt>
    <dgm:pt modelId="{8A4F7D0A-7F3A-43DB-BC22-733E6E9822C7}" type="pres">
      <dgm:prSet presAssocID="{8D85073F-8B71-47ED-9B30-3E42FD271495}" presName="bullet3b" presStyleLbl="node1" presStyleIdx="1" presStyleCnt="3"/>
      <dgm:spPr/>
    </dgm:pt>
    <dgm:pt modelId="{BD6E4EA7-1AD0-4879-A4D4-37916E1E782E}" type="pres">
      <dgm:prSet presAssocID="{8D85073F-8B71-47ED-9B30-3E42FD271495}" presName="textBox3b" presStyleLbl="revTx" presStyleIdx="1" presStyleCnt="3" custScaleY="50231" custLinFactNeighborX="2159" custLinFactNeighborY="-12125">
        <dgm:presLayoutVars>
          <dgm:bulletEnabled val="1"/>
        </dgm:presLayoutVars>
      </dgm:prSet>
      <dgm:spPr/>
    </dgm:pt>
    <dgm:pt modelId="{357129BC-8E70-4E4D-81E9-4401ED5FD98A}" type="pres">
      <dgm:prSet presAssocID="{B4073941-6289-40D2-A565-F5DEADE4446E}" presName="bullet3c" presStyleLbl="node1" presStyleIdx="2" presStyleCnt="3"/>
      <dgm:spPr/>
    </dgm:pt>
    <dgm:pt modelId="{CAFA0239-B22B-40C6-B811-538983F72673}" type="pres">
      <dgm:prSet presAssocID="{B4073941-6289-40D2-A565-F5DEADE4446E}" presName="textBox3c" presStyleLbl="revTx" presStyleIdx="2" presStyleCnt="3" custScaleY="30415" custLinFactNeighborY="-18685">
        <dgm:presLayoutVars>
          <dgm:bulletEnabled val="1"/>
        </dgm:presLayoutVars>
      </dgm:prSet>
      <dgm:spPr/>
    </dgm:pt>
  </dgm:ptLst>
  <dgm:cxnLst>
    <dgm:cxn modelId="{CA4BF104-24FD-4EFD-A575-BA1B9807F682}" type="presOf" srcId="{D1831DFA-01D7-4360-A829-BF80D307A6BB}" destId="{0A30F167-E42E-40A2-A6DD-1227FA45B196}" srcOrd="0" destOrd="0" presId="urn:microsoft.com/office/officeart/2005/8/layout/arrow2"/>
    <dgm:cxn modelId="{33595F47-7381-4B4A-9ACA-C915C4E7D6A3}" type="presOf" srcId="{B4073941-6289-40D2-A565-F5DEADE4446E}" destId="{CAFA0239-B22B-40C6-B811-538983F72673}" srcOrd="0" destOrd="0" presId="urn:microsoft.com/office/officeart/2005/8/layout/arrow2"/>
    <dgm:cxn modelId="{96C7AA67-F314-4364-A88E-26491D3EE4EC}" srcId="{D1831DFA-01D7-4360-A829-BF80D307A6BB}" destId="{77E60508-6F81-49B3-9E10-CCE8CEA38D83}" srcOrd="0" destOrd="0" parTransId="{9ABA406D-977B-478B-B834-3B0797847F30}" sibTransId="{19C9797E-B1A2-4A3D-B66F-03FDEF0998CA}"/>
    <dgm:cxn modelId="{0A329B6C-C3D1-437B-8A7A-5D679F37044E}" type="presOf" srcId="{77E60508-6F81-49B3-9E10-CCE8CEA38D83}" destId="{33416AB3-5ABF-43A0-BB41-3BF484C33805}" srcOrd="0" destOrd="0" presId="urn:microsoft.com/office/officeart/2005/8/layout/arrow2"/>
    <dgm:cxn modelId="{9763D0A2-F22A-4B2B-8A3C-A259F77D76CE}" srcId="{D1831DFA-01D7-4360-A829-BF80D307A6BB}" destId="{B4073941-6289-40D2-A565-F5DEADE4446E}" srcOrd="2" destOrd="0" parTransId="{BCBFAC97-9E65-4529-94B0-1F8F1D556C69}" sibTransId="{864372AC-F7DD-4FB8-96CC-5F08C5560164}"/>
    <dgm:cxn modelId="{970FE1E7-8160-46AB-8D22-AC6C1B81F814}" type="presOf" srcId="{8D85073F-8B71-47ED-9B30-3E42FD271495}" destId="{BD6E4EA7-1AD0-4879-A4D4-37916E1E782E}" srcOrd="0" destOrd="0" presId="urn:microsoft.com/office/officeart/2005/8/layout/arrow2"/>
    <dgm:cxn modelId="{EA8D27FC-5216-418E-A91B-3D91646E5ABA}" srcId="{D1831DFA-01D7-4360-A829-BF80D307A6BB}" destId="{8D85073F-8B71-47ED-9B30-3E42FD271495}" srcOrd="1" destOrd="0" parTransId="{8B25320C-7521-456E-92BF-376E9DC582D5}" sibTransId="{1017AD60-9733-43D6-A8F9-EC98A1B1A3FB}"/>
    <dgm:cxn modelId="{A4374EDB-867B-493F-AD9F-91DF306ECC39}" type="presParOf" srcId="{0A30F167-E42E-40A2-A6DD-1227FA45B196}" destId="{8990B710-3C8A-47F2-8958-46AAB1958BC8}" srcOrd="0" destOrd="0" presId="urn:microsoft.com/office/officeart/2005/8/layout/arrow2"/>
    <dgm:cxn modelId="{C3792F39-EE78-4FA4-BD55-8985E3CB67C0}" type="presParOf" srcId="{0A30F167-E42E-40A2-A6DD-1227FA45B196}" destId="{452C61CA-FF28-4335-A02C-136CAAD16C3A}" srcOrd="1" destOrd="0" presId="urn:microsoft.com/office/officeart/2005/8/layout/arrow2"/>
    <dgm:cxn modelId="{87FCA479-49A0-41A4-8346-C2FFB78FD2E6}" type="presParOf" srcId="{452C61CA-FF28-4335-A02C-136CAAD16C3A}" destId="{3507EB3B-C39C-41DA-8C8B-F75D24868A33}" srcOrd="0" destOrd="0" presId="urn:microsoft.com/office/officeart/2005/8/layout/arrow2"/>
    <dgm:cxn modelId="{FBFE6944-AC08-4CC1-99C5-D66640429FF8}" type="presParOf" srcId="{452C61CA-FF28-4335-A02C-136CAAD16C3A}" destId="{33416AB3-5ABF-43A0-BB41-3BF484C33805}" srcOrd="1" destOrd="0" presId="urn:microsoft.com/office/officeart/2005/8/layout/arrow2"/>
    <dgm:cxn modelId="{6A2A7BD5-CB50-44C1-8A93-CB7989AC15E5}" type="presParOf" srcId="{452C61CA-FF28-4335-A02C-136CAAD16C3A}" destId="{8A4F7D0A-7F3A-43DB-BC22-733E6E9822C7}" srcOrd="2" destOrd="0" presId="urn:microsoft.com/office/officeart/2005/8/layout/arrow2"/>
    <dgm:cxn modelId="{4DF62D28-0B47-404F-AB51-8C49D4975A90}" type="presParOf" srcId="{452C61CA-FF28-4335-A02C-136CAAD16C3A}" destId="{BD6E4EA7-1AD0-4879-A4D4-37916E1E782E}" srcOrd="3" destOrd="0" presId="urn:microsoft.com/office/officeart/2005/8/layout/arrow2"/>
    <dgm:cxn modelId="{DE677E79-009D-4F79-AFBF-B240BDEFF999}" type="presParOf" srcId="{452C61CA-FF28-4335-A02C-136CAAD16C3A}" destId="{357129BC-8E70-4E4D-81E9-4401ED5FD98A}" srcOrd="4" destOrd="0" presId="urn:microsoft.com/office/officeart/2005/8/layout/arrow2"/>
    <dgm:cxn modelId="{23209030-FDDD-465F-8EA9-E6D9995B2F7D}" type="presParOf" srcId="{452C61CA-FF28-4335-A02C-136CAAD16C3A}" destId="{CAFA0239-B22B-40C6-B811-538983F72673}"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5688E6-C8CB-4813-967A-DBA4CD0ED43A}" type="doc">
      <dgm:prSet loTypeId="urn:microsoft.com/office/officeart/2005/8/layout/hProcess11" loCatId="process" qsTypeId="urn:microsoft.com/office/officeart/2005/8/quickstyle/simple1" qsCatId="simple" csTypeId="urn:microsoft.com/office/officeart/2005/8/colors/accent1_2" csCatId="accent1" phldr="1"/>
      <dgm:spPr/>
    </dgm:pt>
    <dgm:pt modelId="{38FD3E76-5A06-41F4-8C2F-37093FAD438C}">
      <dgm:prSet phldrT="[Text]" custT="1"/>
      <dgm:spPr/>
      <dgm:t>
        <a:bodyPr/>
        <a:lstStyle/>
        <a:p>
          <a:r>
            <a:rPr lang="en-US" sz="2400" b="1" dirty="0">
              <a:solidFill>
                <a:srgbClr val="FF0000"/>
              </a:solidFill>
            </a:rPr>
            <a:t>Planning</a:t>
          </a:r>
        </a:p>
        <a:p>
          <a:r>
            <a:rPr lang="en-US" sz="1700" b="1" dirty="0"/>
            <a:t> </a:t>
          </a:r>
          <a:r>
            <a:rPr lang="en-US" sz="1700" dirty="0"/>
            <a:t>Maryland</a:t>
          </a:r>
        </a:p>
      </dgm:t>
    </dgm:pt>
    <dgm:pt modelId="{2BA45772-8DB2-458E-BBF2-7D284A87E5A0}" type="parTrans" cxnId="{29412DEE-F1D6-4CCD-9FCA-7545D89CA778}">
      <dgm:prSet/>
      <dgm:spPr/>
      <dgm:t>
        <a:bodyPr/>
        <a:lstStyle/>
        <a:p>
          <a:endParaRPr lang="en-US"/>
        </a:p>
      </dgm:t>
    </dgm:pt>
    <dgm:pt modelId="{6B68BDC2-79A0-4B50-A675-40B7A49E01B9}" type="sibTrans" cxnId="{29412DEE-F1D6-4CCD-9FCA-7545D89CA778}">
      <dgm:prSet/>
      <dgm:spPr/>
      <dgm:t>
        <a:bodyPr/>
        <a:lstStyle/>
        <a:p>
          <a:endParaRPr lang="en-US"/>
        </a:p>
      </dgm:t>
    </dgm:pt>
    <dgm:pt modelId="{459B57A2-1F50-4295-8547-172693D78A18}">
      <dgm:prSet phldrT="[Text]" custT="1"/>
      <dgm:spPr/>
      <dgm:t>
        <a:bodyPr/>
        <a:lstStyle/>
        <a:p>
          <a:r>
            <a:rPr lang="en-US" sz="2400" b="1" dirty="0">
              <a:solidFill>
                <a:srgbClr val="FF0000"/>
              </a:solidFill>
            </a:rPr>
            <a:t>Implementation </a:t>
          </a:r>
        </a:p>
        <a:p>
          <a:r>
            <a:rPr lang="en-US" sz="1700" dirty="0"/>
            <a:t>DC (January 30)</a:t>
          </a:r>
        </a:p>
        <a:p>
          <a:r>
            <a:rPr lang="en-US" sz="1700" dirty="0"/>
            <a:t>West Virginia (Jan-June) </a:t>
          </a:r>
        </a:p>
        <a:p>
          <a:r>
            <a:rPr lang="en-US" sz="1700" dirty="0"/>
            <a:t>Pennsylvania DEP (March)</a:t>
          </a:r>
        </a:p>
      </dgm:t>
    </dgm:pt>
    <dgm:pt modelId="{8BD97511-69E4-4B0F-B9EF-50255D4C0E0C}" type="parTrans" cxnId="{B031A7B7-D6EF-424E-BF92-44C3320166D8}">
      <dgm:prSet/>
      <dgm:spPr/>
      <dgm:t>
        <a:bodyPr/>
        <a:lstStyle/>
        <a:p>
          <a:endParaRPr lang="en-US"/>
        </a:p>
      </dgm:t>
    </dgm:pt>
    <dgm:pt modelId="{54C037FD-385F-490F-B6E4-58DAF2994CCE}" type="sibTrans" cxnId="{B031A7B7-D6EF-424E-BF92-44C3320166D8}">
      <dgm:prSet/>
      <dgm:spPr/>
      <dgm:t>
        <a:bodyPr/>
        <a:lstStyle/>
        <a:p>
          <a:endParaRPr lang="en-US"/>
        </a:p>
      </dgm:t>
    </dgm:pt>
    <dgm:pt modelId="{53B4D3B2-B599-4E37-B992-A9D4BD8C018F}">
      <dgm:prSet phldrT="[Text]" custT="1"/>
      <dgm:spPr/>
      <dgm:t>
        <a:bodyPr/>
        <a:lstStyle/>
        <a:p>
          <a:r>
            <a:rPr lang="en-US" sz="2400" b="1" dirty="0">
              <a:solidFill>
                <a:srgbClr val="FF0000"/>
              </a:solidFill>
            </a:rPr>
            <a:t>Completion</a:t>
          </a:r>
          <a:r>
            <a:rPr lang="en-US" sz="1600" b="1" dirty="0">
              <a:solidFill>
                <a:srgbClr val="FF0000"/>
              </a:solidFill>
            </a:rPr>
            <a:t> </a:t>
          </a:r>
        </a:p>
        <a:p>
          <a:r>
            <a:rPr lang="en-US" sz="1600" dirty="0"/>
            <a:t>Delaware </a:t>
          </a:r>
        </a:p>
        <a:p>
          <a:r>
            <a:rPr lang="en-US" sz="1600" dirty="0"/>
            <a:t>PA – Philadelphia</a:t>
          </a:r>
        </a:p>
        <a:p>
          <a:r>
            <a:rPr lang="en-US" sz="1600" dirty="0"/>
            <a:t>PA - Allegheny</a:t>
          </a:r>
        </a:p>
      </dgm:t>
    </dgm:pt>
    <dgm:pt modelId="{AB6A3900-8C34-45D7-B042-8687ACA57B08}" type="parTrans" cxnId="{E6E8C34E-E02B-400F-A1D3-5E96D916D597}">
      <dgm:prSet/>
      <dgm:spPr/>
      <dgm:t>
        <a:bodyPr/>
        <a:lstStyle/>
        <a:p>
          <a:endParaRPr lang="en-US"/>
        </a:p>
      </dgm:t>
    </dgm:pt>
    <dgm:pt modelId="{3DCA09C3-4B22-482F-9DD8-8FAA29E42C1A}" type="sibTrans" cxnId="{E6E8C34E-E02B-400F-A1D3-5E96D916D597}">
      <dgm:prSet/>
      <dgm:spPr/>
      <dgm:t>
        <a:bodyPr/>
        <a:lstStyle/>
        <a:p>
          <a:endParaRPr lang="en-US"/>
        </a:p>
      </dgm:t>
    </dgm:pt>
    <dgm:pt modelId="{C0B53872-0E00-4087-8149-1579F59BBD79}">
      <dgm:prSet phldrT="[Text]" custT="1"/>
      <dgm:spPr/>
      <dgm:t>
        <a:bodyPr/>
        <a:lstStyle/>
        <a:p>
          <a:r>
            <a:rPr lang="en-US" sz="2400" b="1" dirty="0">
              <a:solidFill>
                <a:srgbClr val="FF0000"/>
              </a:solidFill>
            </a:rPr>
            <a:t>Testing</a:t>
          </a:r>
          <a:r>
            <a:rPr lang="en-US" sz="1600" dirty="0"/>
            <a:t> </a:t>
          </a:r>
        </a:p>
        <a:p>
          <a:r>
            <a:rPr lang="en-US" sz="1600" dirty="0"/>
            <a:t>Virginia</a:t>
          </a:r>
        </a:p>
      </dgm:t>
    </dgm:pt>
    <dgm:pt modelId="{C4CD387A-020F-45EE-9B35-BBCF9CCE4179}" type="parTrans" cxnId="{DF5D3182-95A1-4209-B85F-A46722053F21}">
      <dgm:prSet/>
      <dgm:spPr/>
      <dgm:t>
        <a:bodyPr/>
        <a:lstStyle/>
        <a:p>
          <a:endParaRPr lang="en-US"/>
        </a:p>
      </dgm:t>
    </dgm:pt>
    <dgm:pt modelId="{AC81E5C4-8C0C-4967-9F82-48BA456AF44A}" type="sibTrans" cxnId="{DF5D3182-95A1-4209-B85F-A46722053F21}">
      <dgm:prSet/>
      <dgm:spPr/>
      <dgm:t>
        <a:bodyPr/>
        <a:lstStyle/>
        <a:p>
          <a:endParaRPr lang="en-US"/>
        </a:p>
      </dgm:t>
    </dgm:pt>
    <dgm:pt modelId="{CCF4B0BC-8822-4563-8D44-104352295B68}" type="pres">
      <dgm:prSet presAssocID="{E05688E6-C8CB-4813-967A-DBA4CD0ED43A}" presName="Name0" presStyleCnt="0">
        <dgm:presLayoutVars>
          <dgm:dir/>
          <dgm:resizeHandles val="exact"/>
        </dgm:presLayoutVars>
      </dgm:prSet>
      <dgm:spPr/>
    </dgm:pt>
    <dgm:pt modelId="{216BA86F-FEF1-414A-A619-A460C239D8F4}" type="pres">
      <dgm:prSet presAssocID="{E05688E6-C8CB-4813-967A-DBA4CD0ED43A}" presName="arrow" presStyleLbl="bgShp" presStyleIdx="0" presStyleCnt="1"/>
      <dgm:spPr/>
    </dgm:pt>
    <dgm:pt modelId="{B9544995-2B69-43A0-A09A-34DE2CF7D4B3}" type="pres">
      <dgm:prSet presAssocID="{E05688E6-C8CB-4813-967A-DBA4CD0ED43A}" presName="points" presStyleCnt="0"/>
      <dgm:spPr/>
    </dgm:pt>
    <dgm:pt modelId="{6C03A557-4DAA-4638-AA0C-A262AEE1AB0F}" type="pres">
      <dgm:prSet presAssocID="{38FD3E76-5A06-41F4-8C2F-37093FAD438C}" presName="compositeA" presStyleCnt="0"/>
      <dgm:spPr/>
    </dgm:pt>
    <dgm:pt modelId="{1101869F-8405-401A-9163-CAECDCED9AF2}" type="pres">
      <dgm:prSet presAssocID="{38FD3E76-5A06-41F4-8C2F-37093FAD438C}" presName="textA" presStyleLbl="revTx" presStyleIdx="0" presStyleCnt="4">
        <dgm:presLayoutVars>
          <dgm:bulletEnabled val="1"/>
        </dgm:presLayoutVars>
      </dgm:prSet>
      <dgm:spPr/>
    </dgm:pt>
    <dgm:pt modelId="{DF983195-E767-4CAF-A1F4-353870B8806D}" type="pres">
      <dgm:prSet presAssocID="{38FD3E76-5A06-41F4-8C2F-37093FAD438C}" presName="circleA" presStyleLbl="node1" presStyleIdx="0" presStyleCnt="4"/>
      <dgm:spPr/>
    </dgm:pt>
    <dgm:pt modelId="{EE0EF31E-B934-43DE-8D51-4F8F420A010D}" type="pres">
      <dgm:prSet presAssocID="{38FD3E76-5A06-41F4-8C2F-37093FAD438C}" presName="spaceA" presStyleCnt="0"/>
      <dgm:spPr/>
    </dgm:pt>
    <dgm:pt modelId="{AFAD16DD-D4A4-4ED5-802E-E3F92A37A8DA}" type="pres">
      <dgm:prSet presAssocID="{6B68BDC2-79A0-4B50-A675-40B7A49E01B9}" presName="space" presStyleCnt="0"/>
      <dgm:spPr/>
    </dgm:pt>
    <dgm:pt modelId="{75C62329-6934-4986-9147-6F6EAC45C0CE}" type="pres">
      <dgm:prSet presAssocID="{C0B53872-0E00-4087-8149-1579F59BBD79}" presName="compositeB" presStyleCnt="0"/>
      <dgm:spPr/>
    </dgm:pt>
    <dgm:pt modelId="{A6D3067B-C0CA-47F2-8EF3-9A58E2969A18}" type="pres">
      <dgm:prSet presAssocID="{C0B53872-0E00-4087-8149-1579F59BBD79}" presName="textB" presStyleLbl="revTx" presStyleIdx="1" presStyleCnt="4">
        <dgm:presLayoutVars>
          <dgm:bulletEnabled val="1"/>
        </dgm:presLayoutVars>
      </dgm:prSet>
      <dgm:spPr/>
    </dgm:pt>
    <dgm:pt modelId="{43941879-DCED-412F-991C-B790D4E6D2F9}" type="pres">
      <dgm:prSet presAssocID="{C0B53872-0E00-4087-8149-1579F59BBD79}" presName="circleB" presStyleLbl="node1" presStyleIdx="1" presStyleCnt="4"/>
      <dgm:spPr/>
    </dgm:pt>
    <dgm:pt modelId="{2878EA8D-05F1-403F-8210-9D05238A164F}" type="pres">
      <dgm:prSet presAssocID="{C0B53872-0E00-4087-8149-1579F59BBD79}" presName="spaceB" presStyleCnt="0"/>
      <dgm:spPr/>
    </dgm:pt>
    <dgm:pt modelId="{70DA3FE8-363B-42DA-868F-99B3C3AFE8FC}" type="pres">
      <dgm:prSet presAssocID="{AC81E5C4-8C0C-4967-9F82-48BA456AF44A}" presName="space" presStyleCnt="0"/>
      <dgm:spPr/>
    </dgm:pt>
    <dgm:pt modelId="{9E8AFB12-4ACB-4627-AC23-DA29223DD9F7}" type="pres">
      <dgm:prSet presAssocID="{459B57A2-1F50-4295-8547-172693D78A18}" presName="compositeA" presStyleCnt="0"/>
      <dgm:spPr/>
    </dgm:pt>
    <dgm:pt modelId="{21498FA3-1BED-48C1-82B7-6FB7F95EB2BF}" type="pres">
      <dgm:prSet presAssocID="{459B57A2-1F50-4295-8547-172693D78A18}" presName="textA" presStyleLbl="revTx" presStyleIdx="2" presStyleCnt="4" custScaleX="133018">
        <dgm:presLayoutVars>
          <dgm:bulletEnabled val="1"/>
        </dgm:presLayoutVars>
      </dgm:prSet>
      <dgm:spPr/>
    </dgm:pt>
    <dgm:pt modelId="{5576A896-D222-4DC1-8508-6C462E0EC88F}" type="pres">
      <dgm:prSet presAssocID="{459B57A2-1F50-4295-8547-172693D78A18}" presName="circleA" presStyleLbl="node1" presStyleIdx="2" presStyleCnt="4"/>
      <dgm:spPr/>
    </dgm:pt>
    <dgm:pt modelId="{E4A2EFA9-3CCE-45A6-AA0D-7A97102A4597}" type="pres">
      <dgm:prSet presAssocID="{459B57A2-1F50-4295-8547-172693D78A18}" presName="spaceA" presStyleCnt="0"/>
      <dgm:spPr/>
    </dgm:pt>
    <dgm:pt modelId="{3098D056-244C-4F1E-9BD7-9C1334410E12}" type="pres">
      <dgm:prSet presAssocID="{54C037FD-385F-490F-B6E4-58DAF2994CCE}" presName="space" presStyleCnt="0"/>
      <dgm:spPr/>
    </dgm:pt>
    <dgm:pt modelId="{7F7093C9-D91A-4469-9983-B1D564EEF15B}" type="pres">
      <dgm:prSet presAssocID="{53B4D3B2-B599-4E37-B992-A9D4BD8C018F}" presName="compositeB" presStyleCnt="0"/>
      <dgm:spPr/>
    </dgm:pt>
    <dgm:pt modelId="{EB9B0D70-7EAB-41B0-83CF-7DF06A282983}" type="pres">
      <dgm:prSet presAssocID="{53B4D3B2-B599-4E37-B992-A9D4BD8C018F}" presName="textB" presStyleLbl="revTx" presStyleIdx="3" presStyleCnt="4">
        <dgm:presLayoutVars>
          <dgm:bulletEnabled val="1"/>
        </dgm:presLayoutVars>
      </dgm:prSet>
      <dgm:spPr/>
    </dgm:pt>
    <dgm:pt modelId="{3E4EE8C2-37F1-47F2-BFD4-D6641650553C}" type="pres">
      <dgm:prSet presAssocID="{53B4D3B2-B599-4E37-B992-A9D4BD8C018F}" presName="circleB" presStyleLbl="node1" presStyleIdx="3" presStyleCnt="4"/>
      <dgm:spPr/>
    </dgm:pt>
    <dgm:pt modelId="{FC3B9554-4755-4618-8513-ACFACCD09CFB}" type="pres">
      <dgm:prSet presAssocID="{53B4D3B2-B599-4E37-B992-A9D4BD8C018F}" presName="spaceB" presStyleCnt="0"/>
      <dgm:spPr/>
    </dgm:pt>
  </dgm:ptLst>
  <dgm:cxnLst>
    <dgm:cxn modelId="{193AB304-6732-4453-BA1B-4F8C119917E2}" type="presOf" srcId="{E05688E6-C8CB-4813-967A-DBA4CD0ED43A}" destId="{CCF4B0BC-8822-4563-8D44-104352295B68}" srcOrd="0" destOrd="0" presId="urn:microsoft.com/office/officeart/2005/8/layout/hProcess11"/>
    <dgm:cxn modelId="{CCEDCA1C-4FF3-4868-87AE-8941EA94897A}" type="presOf" srcId="{C0B53872-0E00-4087-8149-1579F59BBD79}" destId="{A6D3067B-C0CA-47F2-8EF3-9A58E2969A18}" srcOrd="0" destOrd="0" presId="urn:microsoft.com/office/officeart/2005/8/layout/hProcess11"/>
    <dgm:cxn modelId="{72543547-B1C0-4A61-AE1D-B4AF1CAA193F}" type="presOf" srcId="{53B4D3B2-B599-4E37-B992-A9D4BD8C018F}" destId="{EB9B0D70-7EAB-41B0-83CF-7DF06A282983}" srcOrd="0" destOrd="0" presId="urn:microsoft.com/office/officeart/2005/8/layout/hProcess11"/>
    <dgm:cxn modelId="{E6E8C34E-E02B-400F-A1D3-5E96D916D597}" srcId="{E05688E6-C8CB-4813-967A-DBA4CD0ED43A}" destId="{53B4D3B2-B599-4E37-B992-A9D4BD8C018F}" srcOrd="3" destOrd="0" parTransId="{AB6A3900-8C34-45D7-B042-8687ACA57B08}" sibTransId="{3DCA09C3-4B22-482F-9DD8-8FAA29E42C1A}"/>
    <dgm:cxn modelId="{92BA8A6F-0DAA-497B-875D-0E1847FD4766}" type="presOf" srcId="{38FD3E76-5A06-41F4-8C2F-37093FAD438C}" destId="{1101869F-8405-401A-9163-CAECDCED9AF2}" srcOrd="0" destOrd="0" presId="urn:microsoft.com/office/officeart/2005/8/layout/hProcess11"/>
    <dgm:cxn modelId="{25F8F178-A768-477A-B4F1-59D2946BD029}" type="presOf" srcId="{459B57A2-1F50-4295-8547-172693D78A18}" destId="{21498FA3-1BED-48C1-82B7-6FB7F95EB2BF}" srcOrd="0" destOrd="0" presId="urn:microsoft.com/office/officeart/2005/8/layout/hProcess11"/>
    <dgm:cxn modelId="{DF5D3182-95A1-4209-B85F-A46722053F21}" srcId="{E05688E6-C8CB-4813-967A-DBA4CD0ED43A}" destId="{C0B53872-0E00-4087-8149-1579F59BBD79}" srcOrd="1" destOrd="0" parTransId="{C4CD387A-020F-45EE-9B35-BBCF9CCE4179}" sibTransId="{AC81E5C4-8C0C-4967-9F82-48BA456AF44A}"/>
    <dgm:cxn modelId="{B031A7B7-D6EF-424E-BF92-44C3320166D8}" srcId="{E05688E6-C8CB-4813-967A-DBA4CD0ED43A}" destId="{459B57A2-1F50-4295-8547-172693D78A18}" srcOrd="2" destOrd="0" parTransId="{8BD97511-69E4-4B0F-B9EF-50255D4C0E0C}" sibTransId="{54C037FD-385F-490F-B6E4-58DAF2994CCE}"/>
    <dgm:cxn modelId="{29412DEE-F1D6-4CCD-9FCA-7545D89CA778}" srcId="{E05688E6-C8CB-4813-967A-DBA4CD0ED43A}" destId="{38FD3E76-5A06-41F4-8C2F-37093FAD438C}" srcOrd="0" destOrd="0" parTransId="{2BA45772-8DB2-458E-BBF2-7D284A87E5A0}" sibTransId="{6B68BDC2-79A0-4B50-A675-40B7A49E01B9}"/>
    <dgm:cxn modelId="{6003020C-881D-45A8-9487-661598EACD6D}" type="presParOf" srcId="{CCF4B0BC-8822-4563-8D44-104352295B68}" destId="{216BA86F-FEF1-414A-A619-A460C239D8F4}" srcOrd="0" destOrd="0" presId="urn:microsoft.com/office/officeart/2005/8/layout/hProcess11"/>
    <dgm:cxn modelId="{E77C2F28-81EB-423E-A8DF-A39CB9653E0E}" type="presParOf" srcId="{CCF4B0BC-8822-4563-8D44-104352295B68}" destId="{B9544995-2B69-43A0-A09A-34DE2CF7D4B3}" srcOrd="1" destOrd="0" presId="urn:microsoft.com/office/officeart/2005/8/layout/hProcess11"/>
    <dgm:cxn modelId="{A0A228A1-23A2-4B0A-A87B-F9646AC75D95}" type="presParOf" srcId="{B9544995-2B69-43A0-A09A-34DE2CF7D4B3}" destId="{6C03A557-4DAA-4638-AA0C-A262AEE1AB0F}" srcOrd="0" destOrd="0" presId="urn:microsoft.com/office/officeart/2005/8/layout/hProcess11"/>
    <dgm:cxn modelId="{5C6118FF-1E0E-40FA-91F8-5AEAB07655C9}" type="presParOf" srcId="{6C03A557-4DAA-4638-AA0C-A262AEE1AB0F}" destId="{1101869F-8405-401A-9163-CAECDCED9AF2}" srcOrd="0" destOrd="0" presId="urn:microsoft.com/office/officeart/2005/8/layout/hProcess11"/>
    <dgm:cxn modelId="{370B1604-F64D-42EF-8A30-31E3E40FBF99}" type="presParOf" srcId="{6C03A557-4DAA-4638-AA0C-A262AEE1AB0F}" destId="{DF983195-E767-4CAF-A1F4-353870B8806D}" srcOrd="1" destOrd="0" presId="urn:microsoft.com/office/officeart/2005/8/layout/hProcess11"/>
    <dgm:cxn modelId="{AB98E6D7-AA23-4688-B41B-815BB3D7FEB6}" type="presParOf" srcId="{6C03A557-4DAA-4638-AA0C-A262AEE1AB0F}" destId="{EE0EF31E-B934-43DE-8D51-4F8F420A010D}" srcOrd="2" destOrd="0" presId="urn:microsoft.com/office/officeart/2005/8/layout/hProcess11"/>
    <dgm:cxn modelId="{1351BB73-A519-4DDF-B2E7-48BA459727A0}" type="presParOf" srcId="{B9544995-2B69-43A0-A09A-34DE2CF7D4B3}" destId="{AFAD16DD-D4A4-4ED5-802E-E3F92A37A8DA}" srcOrd="1" destOrd="0" presId="urn:microsoft.com/office/officeart/2005/8/layout/hProcess11"/>
    <dgm:cxn modelId="{D1AEAACF-BF88-4223-BADC-C9D0945D3E72}" type="presParOf" srcId="{B9544995-2B69-43A0-A09A-34DE2CF7D4B3}" destId="{75C62329-6934-4986-9147-6F6EAC45C0CE}" srcOrd="2" destOrd="0" presId="urn:microsoft.com/office/officeart/2005/8/layout/hProcess11"/>
    <dgm:cxn modelId="{FA116C0C-3229-410C-9C3E-6D2C40F7FC6D}" type="presParOf" srcId="{75C62329-6934-4986-9147-6F6EAC45C0CE}" destId="{A6D3067B-C0CA-47F2-8EF3-9A58E2969A18}" srcOrd="0" destOrd="0" presId="urn:microsoft.com/office/officeart/2005/8/layout/hProcess11"/>
    <dgm:cxn modelId="{251A7DB4-4E31-4D58-9A8A-58899367CC52}" type="presParOf" srcId="{75C62329-6934-4986-9147-6F6EAC45C0CE}" destId="{43941879-DCED-412F-991C-B790D4E6D2F9}" srcOrd="1" destOrd="0" presId="urn:microsoft.com/office/officeart/2005/8/layout/hProcess11"/>
    <dgm:cxn modelId="{D73EB059-6B47-4988-9590-8E9ADB3012FC}" type="presParOf" srcId="{75C62329-6934-4986-9147-6F6EAC45C0CE}" destId="{2878EA8D-05F1-403F-8210-9D05238A164F}" srcOrd="2" destOrd="0" presId="urn:microsoft.com/office/officeart/2005/8/layout/hProcess11"/>
    <dgm:cxn modelId="{6C51AFB9-8E56-4AAA-A119-21C5194CE240}" type="presParOf" srcId="{B9544995-2B69-43A0-A09A-34DE2CF7D4B3}" destId="{70DA3FE8-363B-42DA-868F-99B3C3AFE8FC}" srcOrd="3" destOrd="0" presId="urn:microsoft.com/office/officeart/2005/8/layout/hProcess11"/>
    <dgm:cxn modelId="{65AF2FE1-1144-496F-88FA-BBF57D4FD673}" type="presParOf" srcId="{B9544995-2B69-43A0-A09A-34DE2CF7D4B3}" destId="{9E8AFB12-4ACB-4627-AC23-DA29223DD9F7}" srcOrd="4" destOrd="0" presId="urn:microsoft.com/office/officeart/2005/8/layout/hProcess11"/>
    <dgm:cxn modelId="{EDE5AD26-CDD7-4275-AB93-A4A7B3136200}" type="presParOf" srcId="{9E8AFB12-4ACB-4627-AC23-DA29223DD9F7}" destId="{21498FA3-1BED-48C1-82B7-6FB7F95EB2BF}" srcOrd="0" destOrd="0" presId="urn:microsoft.com/office/officeart/2005/8/layout/hProcess11"/>
    <dgm:cxn modelId="{4FD9E054-C3D7-4BC1-A83A-9E3D4522E95A}" type="presParOf" srcId="{9E8AFB12-4ACB-4627-AC23-DA29223DD9F7}" destId="{5576A896-D222-4DC1-8508-6C462E0EC88F}" srcOrd="1" destOrd="0" presId="urn:microsoft.com/office/officeart/2005/8/layout/hProcess11"/>
    <dgm:cxn modelId="{0AFEF549-C4B6-494D-BD9E-062AC225BD53}" type="presParOf" srcId="{9E8AFB12-4ACB-4627-AC23-DA29223DD9F7}" destId="{E4A2EFA9-3CCE-45A6-AA0D-7A97102A4597}" srcOrd="2" destOrd="0" presId="urn:microsoft.com/office/officeart/2005/8/layout/hProcess11"/>
    <dgm:cxn modelId="{2985D904-2B56-460F-9F9A-E1ABE451EBD5}" type="presParOf" srcId="{B9544995-2B69-43A0-A09A-34DE2CF7D4B3}" destId="{3098D056-244C-4F1E-9BD7-9C1334410E12}" srcOrd="5" destOrd="0" presId="urn:microsoft.com/office/officeart/2005/8/layout/hProcess11"/>
    <dgm:cxn modelId="{C551D831-5799-4C00-A045-23D94BAE774C}" type="presParOf" srcId="{B9544995-2B69-43A0-A09A-34DE2CF7D4B3}" destId="{7F7093C9-D91A-4469-9983-B1D564EEF15B}" srcOrd="6" destOrd="0" presId="urn:microsoft.com/office/officeart/2005/8/layout/hProcess11"/>
    <dgm:cxn modelId="{EC0A8941-8EC0-48ED-9B9C-468915DCEAFD}" type="presParOf" srcId="{7F7093C9-D91A-4469-9983-B1D564EEF15B}" destId="{EB9B0D70-7EAB-41B0-83CF-7DF06A282983}" srcOrd="0" destOrd="0" presId="urn:microsoft.com/office/officeart/2005/8/layout/hProcess11"/>
    <dgm:cxn modelId="{4FD937D5-2D89-4353-A4ED-23871EB924E3}" type="presParOf" srcId="{7F7093C9-D91A-4469-9983-B1D564EEF15B}" destId="{3E4EE8C2-37F1-47F2-BFD4-D6641650553C}" srcOrd="1" destOrd="0" presId="urn:microsoft.com/office/officeart/2005/8/layout/hProcess11"/>
    <dgm:cxn modelId="{4C2FE611-F8EF-46AC-A1AA-904C7ABD6DE6}" type="presParOf" srcId="{7F7093C9-D91A-4469-9983-B1D564EEF15B}" destId="{FC3B9554-4755-4618-8513-ACFACCD09CF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90B710-3C8A-47F2-8958-46AAB1958BC8}">
      <dsp:nvSpPr>
        <dsp:cNvPr id="0" name=""/>
        <dsp:cNvSpPr/>
      </dsp:nvSpPr>
      <dsp:spPr>
        <a:xfrm>
          <a:off x="1205487" y="0"/>
          <a:ext cx="8416350" cy="526021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07EB3B-C39C-41DA-8C8B-F75D24868A33}">
      <dsp:nvSpPr>
        <dsp:cNvPr id="0" name=""/>
        <dsp:cNvSpPr/>
      </dsp:nvSpPr>
      <dsp:spPr>
        <a:xfrm>
          <a:off x="2274364" y="3630603"/>
          <a:ext cx="218825" cy="2188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16AB3-5ABF-43A0-BB41-3BF484C33805}">
      <dsp:nvSpPr>
        <dsp:cNvPr id="0" name=""/>
        <dsp:cNvSpPr/>
      </dsp:nvSpPr>
      <dsp:spPr>
        <a:xfrm>
          <a:off x="2421349" y="3895874"/>
          <a:ext cx="1961009" cy="1063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5951" tIns="0" rIns="0" bIns="0" numCol="1" spcCol="1270" anchor="t" anchorCtr="0">
          <a:noAutofit/>
        </a:bodyPr>
        <a:lstStyle/>
        <a:p>
          <a:pPr marL="0" lvl="0" indent="0" algn="l" defTabSz="1066800">
            <a:lnSpc>
              <a:spcPct val="90000"/>
            </a:lnSpc>
            <a:spcBef>
              <a:spcPct val="0"/>
            </a:spcBef>
            <a:spcAft>
              <a:spcPct val="35000"/>
            </a:spcAft>
            <a:buNone/>
          </a:pPr>
          <a:r>
            <a:rPr lang="en-US" sz="2400" kern="1200" dirty="0">
              <a:solidFill>
                <a:srgbClr val="00B0F0"/>
              </a:solidFill>
            </a:rPr>
            <a:t>Connect fillable pdf to database</a:t>
          </a:r>
        </a:p>
      </dsp:txBody>
      <dsp:txXfrm>
        <a:off x="2421349" y="3895874"/>
        <a:ext cx="1961009" cy="1063336"/>
      </dsp:txXfrm>
    </dsp:sp>
    <dsp:sp modelId="{8A4F7D0A-7F3A-43DB-BC22-733E6E9822C7}">
      <dsp:nvSpPr>
        <dsp:cNvPr id="0" name=""/>
        <dsp:cNvSpPr/>
      </dsp:nvSpPr>
      <dsp:spPr>
        <a:xfrm>
          <a:off x="4205916" y="2200875"/>
          <a:ext cx="395568" cy="3955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6E4EA7-1AD0-4879-A4D4-37916E1E782E}">
      <dsp:nvSpPr>
        <dsp:cNvPr id="0" name=""/>
        <dsp:cNvSpPr/>
      </dsp:nvSpPr>
      <dsp:spPr>
        <a:xfrm>
          <a:off x="4447311" y="2763780"/>
          <a:ext cx="2019924" cy="1437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604" tIns="0" rIns="0" bIns="0" numCol="1" spcCol="1270" anchor="t" anchorCtr="0">
          <a:noAutofit/>
        </a:bodyPr>
        <a:lstStyle/>
        <a:p>
          <a:pPr marL="0" lvl="0" indent="0" algn="l" defTabSz="1066800">
            <a:lnSpc>
              <a:spcPct val="90000"/>
            </a:lnSpc>
            <a:spcBef>
              <a:spcPct val="0"/>
            </a:spcBef>
            <a:spcAft>
              <a:spcPct val="35000"/>
            </a:spcAft>
            <a:buNone/>
          </a:pPr>
          <a:r>
            <a:rPr lang="en-US" sz="2400" kern="1200" dirty="0">
              <a:solidFill>
                <a:srgbClr val="00B0F0"/>
              </a:solidFill>
            </a:rPr>
            <a:t>Ensure Legal Signature requirements are met</a:t>
          </a:r>
        </a:p>
      </dsp:txBody>
      <dsp:txXfrm>
        <a:off x="4447311" y="2763780"/>
        <a:ext cx="2019924" cy="1437389"/>
      </dsp:txXfrm>
    </dsp:sp>
    <dsp:sp modelId="{357129BC-8E70-4E4D-81E9-4401ED5FD98A}">
      <dsp:nvSpPr>
        <dsp:cNvPr id="0" name=""/>
        <dsp:cNvSpPr/>
      </dsp:nvSpPr>
      <dsp:spPr>
        <a:xfrm>
          <a:off x="6528829" y="1330835"/>
          <a:ext cx="547062" cy="5470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FA0239-B22B-40C6-B811-538983F72673}">
      <dsp:nvSpPr>
        <dsp:cNvPr id="0" name=""/>
        <dsp:cNvSpPr/>
      </dsp:nvSpPr>
      <dsp:spPr>
        <a:xfrm>
          <a:off x="6802360" y="2193233"/>
          <a:ext cx="2019924" cy="11119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9877" tIns="0" rIns="0" bIns="0" numCol="1" spcCol="1270" anchor="t" anchorCtr="0">
          <a:noAutofit/>
        </a:bodyPr>
        <a:lstStyle/>
        <a:p>
          <a:pPr marL="0" lvl="0" indent="0" algn="l" defTabSz="1066800">
            <a:lnSpc>
              <a:spcPct val="90000"/>
            </a:lnSpc>
            <a:spcBef>
              <a:spcPct val="0"/>
            </a:spcBef>
            <a:spcAft>
              <a:spcPct val="35000"/>
            </a:spcAft>
            <a:buNone/>
          </a:pPr>
          <a:r>
            <a:rPr lang="en-US" sz="2400" kern="1200" dirty="0">
              <a:solidFill>
                <a:srgbClr val="00B0F0"/>
              </a:solidFill>
            </a:rPr>
            <a:t>Fully integrated online</a:t>
          </a:r>
        </a:p>
      </dsp:txBody>
      <dsp:txXfrm>
        <a:off x="6802360" y="2193233"/>
        <a:ext cx="2019924" cy="11119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BA86F-FEF1-414A-A619-A460C239D8F4}">
      <dsp:nvSpPr>
        <dsp:cNvPr id="0" name=""/>
        <dsp:cNvSpPr/>
      </dsp:nvSpPr>
      <dsp:spPr>
        <a:xfrm>
          <a:off x="0" y="1371599"/>
          <a:ext cx="10972800" cy="18288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01869F-8405-401A-9163-CAECDCED9AF2}">
      <dsp:nvSpPr>
        <dsp:cNvPr id="0" name=""/>
        <dsp:cNvSpPr/>
      </dsp:nvSpPr>
      <dsp:spPr>
        <a:xfrm>
          <a:off x="1344" y="0"/>
          <a:ext cx="220366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Planning</a:t>
          </a:r>
        </a:p>
        <a:p>
          <a:pPr marL="0" lvl="0" indent="0" algn="ctr" defTabSz="1066800">
            <a:lnSpc>
              <a:spcPct val="90000"/>
            </a:lnSpc>
            <a:spcBef>
              <a:spcPct val="0"/>
            </a:spcBef>
            <a:spcAft>
              <a:spcPct val="35000"/>
            </a:spcAft>
            <a:buNone/>
          </a:pPr>
          <a:r>
            <a:rPr lang="en-US" sz="1700" b="1" kern="1200" dirty="0"/>
            <a:t> </a:t>
          </a:r>
          <a:r>
            <a:rPr lang="en-US" sz="1700" kern="1200" dirty="0"/>
            <a:t>Maryland</a:t>
          </a:r>
        </a:p>
      </dsp:txBody>
      <dsp:txXfrm>
        <a:off x="1344" y="0"/>
        <a:ext cx="2203668" cy="1828800"/>
      </dsp:txXfrm>
    </dsp:sp>
    <dsp:sp modelId="{DF983195-E767-4CAF-A1F4-353870B8806D}">
      <dsp:nvSpPr>
        <dsp:cNvPr id="0" name=""/>
        <dsp:cNvSpPr/>
      </dsp:nvSpPr>
      <dsp:spPr>
        <a:xfrm>
          <a:off x="874578" y="2057400"/>
          <a:ext cx="457200" cy="457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D3067B-C0CA-47F2-8EF3-9A58E2969A18}">
      <dsp:nvSpPr>
        <dsp:cNvPr id="0" name=""/>
        <dsp:cNvSpPr/>
      </dsp:nvSpPr>
      <dsp:spPr>
        <a:xfrm>
          <a:off x="2315196" y="2743199"/>
          <a:ext cx="220366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Testing</a:t>
          </a:r>
          <a:r>
            <a:rPr lang="en-US" sz="1600" kern="1200" dirty="0"/>
            <a:t> </a:t>
          </a:r>
        </a:p>
        <a:p>
          <a:pPr marL="0" lvl="0" indent="0" algn="ctr" defTabSz="1066800">
            <a:lnSpc>
              <a:spcPct val="90000"/>
            </a:lnSpc>
            <a:spcBef>
              <a:spcPct val="0"/>
            </a:spcBef>
            <a:spcAft>
              <a:spcPct val="35000"/>
            </a:spcAft>
            <a:buNone/>
          </a:pPr>
          <a:r>
            <a:rPr lang="en-US" sz="1600" kern="1200" dirty="0"/>
            <a:t>Virginia</a:t>
          </a:r>
        </a:p>
      </dsp:txBody>
      <dsp:txXfrm>
        <a:off x="2315196" y="2743199"/>
        <a:ext cx="2203668" cy="1828800"/>
      </dsp:txXfrm>
    </dsp:sp>
    <dsp:sp modelId="{43941879-DCED-412F-991C-B790D4E6D2F9}">
      <dsp:nvSpPr>
        <dsp:cNvPr id="0" name=""/>
        <dsp:cNvSpPr/>
      </dsp:nvSpPr>
      <dsp:spPr>
        <a:xfrm>
          <a:off x="3188430" y="2057400"/>
          <a:ext cx="457200" cy="457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498FA3-1BED-48C1-82B7-6FB7F95EB2BF}">
      <dsp:nvSpPr>
        <dsp:cNvPr id="0" name=""/>
        <dsp:cNvSpPr/>
      </dsp:nvSpPr>
      <dsp:spPr>
        <a:xfrm>
          <a:off x="4629048" y="0"/>
          <a:ext cx="2931275"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Implementation </a:t>
          </a:r>
        </a:p>
        <a:p>
          <a:pPr marL="0" lvl="0" indent="0" algn="ctr" defTabSz="1066800">
            <a:lnSpc>
              <a:spcPct val="90000"/>
            </a:lnSpc>
            <a:spcBef>
              <a:spcPct val="0"/>
            </a:spcBef>
            <a:spcAft>
              <a:spcPct val="35000"/>
            </a:spcAft>
            <a:buNone/>
          </a:pPr>
          <a:r>
            <a:rPr lang="en-US" sz="1700" kern="1200" dirty="0"/>
            <a:t>DC (January 30)</a:t>
          </a:r>
        </a:p>
        <a:p>
          <a:pPr marL="0" lvl="0" indent="0" algn="ctr" defTabSz="1066800">
            <a:lnSpc>
              <a:spcPct val="90000"/>
            </a:lnSpc>
            <a:spcBef>
              <a:spcPct val="0"/>
            </a:spcBef>
            <a:spcAft>
              <a:spcPct val="35000"/>
            </a:spcAft>
            <a:buNone/>
          </a:pPr>
          <a:r>
            <a:rPr lang="en-US" sz="1700" kern="1200" dirty="0"/>
            <a:t>West Virginia (Jan-June) </a:t>
          </a:r>
        </a:p>
        <a:p>
          <a:pPr marL="0" lvl="0" indent="0" algn="ctr" defTabSz="1066800">
            <a:lnSpc>
              <a:spcPct val="90000"/>
            </a:lnSpc>
            <a:spcBef>
              <a:spcPct val="0"/>
            </a:spcBef>
            <a:spcAft>
              <a:spcPct val="35000"/>
            </a:spcAft>
            <a:buNone/>
          </a:pPr>
          <a:r>
            <a:rPr lang="en-US" sz="1700" kern="1200" dirty="0"/>
            <a:t>Pennsylvania DEP (March)</a:t>
          </a:r>
        </a:p>
      </dsp:txBody>
      <dsp:txXfrm>
        <a:off x="4629048" y="0"/>
        <a:ext cx="2931275" cy="1828800"/>
      </dsp:txXfrm>
    </dsp:sp>
    <dsp:sp modelId="{5576A896-D222-4DC1-8508-6C462E0EC88F}">
      <dsp:nvSpPr>
        <dsp:cNvPr id="0" name=""/>
        <dsp:cNvSpPr/>
      </dsp:nvSpPr>
      <dsp:spPr>
        <a:xfrm>
          <a:off x="5866085" y="2057400"/>
          <a:ext cx="457200" cy="457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9B0D70-7EAB-41B0-83CF-7DF06A282983}">
      <dsp:nvSpPr>
        <dsp:cNvPr id="0" name=""/>
        <dsp:cNvSpPr/>
      </dsp:nvSpPr>
      <dsp:spPr>
        <a:xfrm>
          <a:off x="7670506" y="2743199"/>
          <a:ext cx="220366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Completion</a:t>
          </a:r>
          <a:r>
            <a:rPr lang="en-US" sz="1600" b="1" kern="1200" dirty="0">
              <a:solidFill>
                <a:srgbClr val="FF0000"/>
              </a:solidFill>
            </a:rPr>
            <a:t> </a:t>
          </a:r>
        </a:p>
        <a:p>
          <a:pPr marL="0" lvl="0" indent="0" algn="ctr" defTabSz="1066800">
            <a:lnSpc>
              <a:spcPct val="90000"/>
            </a:lnSpc>
            <a:spcBef>
              <a:spcPct val="0"/>
            </a:spcBef>
            <a:spcAft>
              <a:spcPct val="35000"/>
            </a:spcAft>
            <a:buNone/>
          </a:pPr>
          <a:r>
            <a:rPr lang="en-US" sz="1600" kern="1200" dirty="0"/>
            <a:t>Delaware </a:t>
          </a:r>
        </a:p>
        <a:p>
          <a:pPr marL="0" lvl="0" indent="0" algn="ctr" defTabSz="1066800">
            <a:lnSpc>
              <a:spcPct val="90000"/>
            </a:lnSpc>
            <a:spcBef>
              <a:spcPct val="0"/>
            </a:spcBef>
            <a:spcAft>
              <a:spcPct val="35000"/>
            </a:spcAft>
            <a:buNone/>
          </a:pPr>
          <a:r>
            <a:rPr lang="en-US" sz="1600" kern="1200" dirty="0"/>
            <a:t>PA – Philadelphia</a:t>
          </a:r>
        </a:p>
        <a:p>
          <a:pPr marL="0" lvl="0" indent="0" algn="ctr" defTabSz="1066800">
            <a:lnSpc>
              <a:spcPct val="90000"/>
            </a:lnSpc>
            <a:spcBef>
              <a:spcPct val="0"/>
            </a:spcBef>
            <a:spcAft>
              <a:spcPct val="35000"/>
            </a:spcAft>
            <a:buNone/>
          </a:pPr>
          <a:r>
            <a:rPr lang="en-US" sz="1600" kern="1200" dirty="0"/>
            <a:t>PA - Allegheny</a:t>
          </a:r>
        </a:p>
      </dsp:txBody>
      <dsp:txXfrm>
        <a:off x="7670506" y="2743199"/>
        <a:ext cx="2203668" cy="1828800"/>
      </dsp:txXfrm>
    </dsp:sp>
    <dsp:sp modelId="{3E4EE8C2-37F1-47F2-BFD4-D6641650553C}">
      <dsp:nvSpPr>
        <dsp:cNvPr id="0" name=""/>
        <dsp:cNvSpPr/>
      </dsp:nvSpPr>
      <dsp:spPr>
        <a:xfrm>
          <a:off x="8543741" y="2057400"/>
          <a:ext cx="457200" cy="457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FD3A458-5BF3-4C62-B8CB-B146F090EAD4}" type="datetimeFigureOut">
              <a:rPr lang="en-US" smtClean="0"/>
              <a:t>10/17/2018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5B96CD2-1592-44EF-95F0-69E55B849CD0}" type="slidenum">
              <a:rPr lang="en-US" smtClean="0"/>
              <a:t>‹#›</a:t>
            </a:fld>
            <a:endParaRPr lang="en-US"/>
          </a:p>
        </p:txBody>
      </p:sp>
    </p:spTree>
    <p:extLst>
      <p:ext uri="{BB962C8B-B14F-4D97-AF65-F5344CB8AC3E}">
        <p14:creationId xmlns:p14="http://schemas.microsoft.com/office/powerpoint/2010/main" val="340968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goleansixsigma.com/8-wast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56991" y="4070326"/>
            <a:ext cx="4140591" cy="4365308"/>
          </a:xfrm>
        </p:spPr>
        <p:txBody>
          <a:bodyPr/>
          <a:lstStyle/>
          <a:p>
            <a:r>
              <a:rPr lang="en-US" dirty="0">
                <a:solidFill>
                  <a:srgbClr val="000000"/>
                </a:solidFill>
                <a:latin typeface="Arial" pitchFamily="34" charset="0"/>
                <a:cs typeface="Arial" pitchFamily="34" charset="0"/>
                <a:sym typeface="Webdings" pitchFamily="18" charset="2"/>
              </a:rPr>
              <a:t> </a:t>
            </a:r>
            <a:r>
              <a:rPr lang="en-US" b="1" u="sng" dirty="0">
                <a:latin typeface="Arial" pitchFamily="34" charset="0"/>
                <a:cs typeface="Arial" pitchFamily="34" charset="0"/>
                <a:sym typeface="Webdings" pitchFamily="18" charset="2"/>
              </a:rPr>
              <a:t>NOTES</a:t>
            </a:r>
            <a:r>
              <a:rPr lang="en-US" b="1" dirty="0">
                <a:latin typeface="Arial" pitchFamily="34" charset="0"/>
                <a:cs typeface="Arial" pitchFamily="34" charset="0"/>
              </a:rPr>
              <a:t>:</a:t>
            </a:r>
            <a:endParaRPr lang="en-US" dirty="0">
              <a:latin typeface="Arial" pitchFamily="34" charset="0"/>
              <a:cs typeface="Arial" pitchFamily="34" charset="0"/>
            </a:endParaRPr>
          </a:p>
          <a:p>
            <a:pPr>
              <a:buFont typeface="Arial" pitchFamily="34" charset="0"/>
              <a:buNone/>
            </a:pPr>
            <a:endParaRPr lang="en-US" dirty="0">
              <a:cs typeface="Arial" pitchFamily="34" charset="0"/>
            </a:endParaRPr>
          </a:p>
          <a:p>
            <a:pPr>
              <a:buFont typeface="Arial" pitchFamily="34" charset="0"/>
              <a:buNone/>
            </a:pPr>
            <a:r>
              <a:rPr lang="en-US" dirty="0">
                <a:cs typeface="Arial" pitchFamily="34" charset="0"/>
              </a:rPr>
              <a:t>Given the resource constraints that many organizations face,  we have to think about how we use our time. Let’s take</a:t>
            </a:r>
            <a:r>
              <a:rPr lang="en-US" baseline="0" dirty="0">
                <a:cs typeface="Arial" pitchFamily="34" charset="0"/>
              </a:rPr>
              <a:t> a look at the concepts “value added versus non-value added” from a customer perspective. </a:t>
            </a:r>
            <a:r>
              <a:rPr lang="en-US" dirty="0">
                <a:cs typeface="Arial" pitchFamily="34" charset="0"/>
              </a:rPr>
              <a:t>As a consumer of a good or service, what would you be willing to pay for? </a:t>
            </a:r>
          </a:p>
          <a:p>
            <a:pPr>
              <a:buFont typeface="Arial" pitchFamily="34" charset="0"/>
              <a:buChar char="•"/>
            </a:pPr>
            <a:endParaRPr lang="en-US" dirty="0">
              <a:cs typeface="Arial" pitchFamily="34" charset="0"/>
            </a:endParaRPr>
          </a:p>
          <a:p>
            <a:r>
              <a:rPr lang="en-US" dirty="0">
                <a:effectLst/>
              </a:rPr>
              <a:t>“To provide any product or service, you have to use resources like money, materials, labor, time, and information.  The goal is to provide the greatest amount of value to customers while utilizing the least amount of your resources.  This idea of adding value to products and services is a key concept of Lean.  It is defined as anything for which the customer would be willing to pay.  If what you are providing is not something the customer would be willing to pay you for, then you are not providing value to the customer.</a:t>
            </a:r>
          </a:p>
          <a:p>
            <a:r>
              <a:rPr lang="en-US" dirty="0">
                <a:effectLst/>
              </a:rPr>
              <a:t>Any time you begin analyzing a process, you want to look at each step and determine if it is contributing to the value of the desired output.  Each step can be classified into one of three categories:”</a:t>
            </a:r>
          </a:p>
          <a:p>
            <a:endParaRPr lang="en-US" dirty="0"/>
          </a:p>
        </p:txBody>
      </p:sp>
      <p:sp>
        <p:nvSpPr>
          <p:cNvPr id="4" name="Slide Number Placeholder 3"/>
          <p:cNvSpPr>
            <a:spLocks noGrp="1"/>
          </p:cNvSpPr>
          <p:nvPr>
            <p:ph type="sldNum" sz="quarter" idx="10"/>
          </p:nvPr>
        </p:nvSpPr>
        <p:spPr/>
        <p:txBody>
          <a:bodyPr/>
          <a:lstStyle/>
          <a:p>
            <a:fld id="{0767614D-CE06-442C-B1F8-B62D599AB816}" type="slidenum">
              <a:rPr lang="en-US" smtClean="0"/>
              <a:pPr/>
              <a:t>5</a:t>
            </a:fld>
            <a:endParaRPr lang="en-US" dirty="0"/>
          </a:p>
        </p:txBody>
      </p:sp>
    </p:spTree>
    <p:extLst>
      <p:ext uri="{BB962C8B-B14F-4D97-AF65-F5344CB8AC3E}">
        <p14:creationId xmlns:p14="http://schemas.microsoft.com/office/powerpoint/2010/main" val="247679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767614D-CE06-442C-B1F8-B62D599AB816}" type="slidenum">
              <a:rPr lang="en-US" smtClean="0"/>
              <a:pPr/>
              <a:t>6</a:t>
            </a:fld>
            <a:endParaRPr lang="en-US" dirty="0"/>
          </a:p>
        </p:txBody>
      </p:sp>
      <p:sp>
        <p:nvSpPr>
          <p:cNvPr id="5" name="Notes Placeholder 4"/>
          <p:cNvSpPr>
            <a:spLocks noGrp="1"/>
          </p:cNvSpPr>
          <p:nvPr>
            <p:ph type="body" idx="1"/>
          </p:nvPr>
        </p:nvSpPr>
        <p:spPr>
          <a:xfrm>
            <a:off x="336550" y="4161766"/>
            <a:ext cx="4140591" cy="1756081"/>
          </a:xfrm>
          <a:prstGeom prst="rect">
            <a:avLst/>
          </a:prstGeom>
        </p:spPr>
        <p:txBody>
          <a:bodyPr wrap="square">
            <a:spAutoFit/>
          </a:bodyPr>
          <a:lstStyle/>
          <a:p>
            <a:endParaRPr lang="en-US" dirty="0"/>
          </a:p>
          <a:p>
            <a:r>
              <a:rPr lang="en-US" dirty="0">
                <a:solidFill>
                  <a:srgbClr val="000000"/>
                </a:solidFill>
                <a:latin typeface="Arial" pitchFamily="34" charset="0"/>
                <a:cs typeface="Arial" pitchFamily="34" charset="0"/>
                <a:sym typeface="Webdings" pitchFamily="18" charset="2"/>
              </a:rPr>
              <a:t> </a:t>
            </a:r>
            <a:r>
              <a:rPr lang="en-US" b="1" u="sng" dirty="0">
                <a:latin typeface="Arial" pitchFamily="34" charset="0"/>
                <a:cs typeface="Arial" pitchFamily="34" charset="0"/>
                <a:sym typeface="Webdings" pitchFamily="18" charset="2"/>
              </a:rPr>
              <a:t>NOTES</a:t>
            </a:r>
            <a:r>
              <a:rPr lang="en-US" b="1" dirty="0">
                <a:latin typeface="Arial" pitchFamily="34" charset="0"/>
                <a:cs typeface="Arial" pitchFamily="34" charset="0"/>
              </a:rPr>
              <a:t>:</a:t>
            </a:r>
            <a:endParaRPr lang="en-US" dirty="0">
              <a:latin typeface="Arial" pitchFamily="34" charset="0"/>
              <a:cs typeface="Arial" pitchFamily="34" charset="0"/>
            </a:endParaRPr>
          </a:p>
          <a:p>
            <a:endParaRPr lang="en-US" dirty="0"/>
          </a:p>
          <a:p>
            <a:r>
              <a:rPr lang="en-US" dirty="0"/>
              <a:t>To be considered Value Adding (VA), the step must meet all of the three of the following criteria:</a:t>
            </a:r>
          </a:p>
          <a:p>
            <a:pPr>
              <a:buFont typeface="+mj-lt"/>
              <a:buAutoNum type="arabicPeriod"/>
            </a:pPr>
            <a:r>
              <a:rPr lang="en-US" dirty="0"/>
              <a:t>The step transforms the item toward completion (something changes)</a:t>
            </a:r>
          </a:p>
          <a:p>
            <a:pPr>
              <a:buFont typeface="+mj-lt"/>
              <a:buAutoNum type="arabicPeriod"/>
            </a:pPr>
            <a:r>
              <a:rPr lang="en-US" dirty="0"/>
              <a:t>The step is done right the first time (not a rework step)</a:t>
            </a:r>
          </a:p>
          <a:p>
            <a:pPr>
              <a:buFont typeface="+mj-lt"/>
              <a:buAutoNum type="arabicPeriod"/>
            </a:pPr>
            <a:r>
              <a:rPr lang="en-US" dirty="0"/>
              <a:t>The customer cares (or would pay) for the step to be done</a:t>
            </a:r>
          </a:p>
          <a:p>
            <a:pPr>
              <a:buFont typeface="+mj-lt"/>
              <a:buNone/>
            </a:pPr>
            <a:r>
              <a:rPr lang="en-US" dirty="0">
                <a:effectLst/>
              </a:rPr>
              <a:t>“Value added steps in a process are those in which you add something to a product or service for which the customer would be willing to pay.  These activities are where you gain the most from expending your resources when providing a product or service. ”</a:t>
            </a:r>
            <a:endParaRPr lang="en-US" dirty="0"/>
          </a:p>
        </p:txBody>
      </p:sp>
    </p:spTree>
    <p:extLst>
      <p:ext uri="{BB962C8B-B14F-4D97-AF65-F5344CB8AC3E}">
        <p14:creationId xmlns:p14="http://schemas.microsoft.com/office/powerpoint/2010/main" val="210380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latin typeface="Arial" pitchFamily="34" charset="0"/>
                <a:cs typeface="Arial" pitchFamily="34" charset="0"/>
                <a:sym typeface="Webdings" pitchFamily="18" charset="2"/>
              </a:rPr>
              <a:t> </a:t>
            </a:r>
            <a:r>
              <a:rPr lang="en-US" b="1" u="sng" dirty="0">
                <a:latin typeface="Arial" pitchFamily="34" charset="0"/>
                <a:cs typeface="Arial" pitchFamily="34" charset="0"/>
                <a:sym typeface="Webdings" pitchFamily="18" charset="2"/>
              </a:rPr>
              <a:t>NOTES</a:t>
            </a:r>
            <a:r>
              <a:rPr lang="en-US" b="1" dirty="0">
                <a:latin typeface="Arial" pitchFamily="34" charset="0"/>
                <a:cs typeface="Arial" pitchFamily="34" charset="0"/>
              </a:rPr>
              <a:t>:</a:t>
            </a:r>
            <a:endParaRPr lang="en-US" dirty="0">
              <a:latin typeface="Arial" pitchFamily="34" charset="0"/>
              <a:cs typeface="Arial" pitchFamily="34" charset="0"/>
            </a:endParaRPr>
          </a:p>
          <a:p>
            <a:endParaRPr lang="en-US" dirty="0">
              <a:latin typeface="Arial" pitchFamily="34" charset="0"/>
              <a:cs typeface="Arial" pitchFamily="34" charset="0"/>
            </a:endParaRPr>
          </a:p>
          <a:p>
            <a:pPr>
              <a:buFont typeface="Arial" pitchFamily="34" charset="0"/>
              <a:buChar char="•"/>
            </a:pPr>
            <a:endParaRPr lang="en-US" dirty="0">
              <a:cs typeface="Arial" pitchFamily="34" charset="0"/>
            </a:endParaRPr>
          </a:p>
          <a:p>
            <a:pPr marL="171450" indent="-171450">
              <a:buFont typeface="Arial" panose="020B0604020202020204" pitchFamily="34" charset="0"/>
              <a:buChar char="•"/>
            </a:pPr>
            <a:r>
              <a:rPr lang="en-US" b="1" dirty="0">
                <a:cs typeface="Arial" pitchFamily="34" charset="0"/>
              </a:rPr>
              <a:t>Non-valued added but necessary </a:t>
            </a:r>
            <a:r>
              <a:rPr lang="en-US" dirty="0">
                <a:cs typeface="Arial" pitchFamily="34" charset="0"/>
              </a:rPr>
              <a:t>is another category to consider when evaluating steps in a process.  A step may be viewed as necessary because of laws, regulations, or other requirements for a business to function effectively. However, a necessary step may be “non-value added” from a customer perspective.</a:t>
            </a:r>
          </a:p>
          <a:p>
            <a:pPr marL="171450" indent="-171450">
              <a:buFont typeface="Webdings" panose="05030102010509060703" pitchFamily="18" charset="2"/>
              <a:buChar char=""/>
            </a:pPr>
            <a:endParaRPr lang="en-US" b="1" u="sng" dirty="0">
              <a:latin typeface="Arial" panose="020B0604020202020204" pitchFamily="34" charset="0"/>
              <a:cs typeface="Arial" pitchFamily="34" charset="0"/>
              <a:sym typeface="Webdings" pitchFamily="18" charset="2"/>
            </a:endParaRPr>
          </a:p>
          <a:p>
            <a:r>
              <a:rPr lang="en-US" b="1" dirty="0">
                <a:effectLst/>
              </a:rPr>
              <a:t>“Non-Value Added But Necessary Steps</a:t>
            </a:r>
            <a:endParaRPr lang="en-US" dirty="0">
              <a:effectLst/>
            </a:endParaRPr>
          </a:p>
          <a:p>
            <a:r>
              <a:rPr lang="en-US" dirty="0">
                <a:effectLst/>
              </a:rPr>
              <a:t>Just because a process step is not value-added does not mean it is a bad thing.  Processes all include steps that do not add value, but are necessary to make the product or service happen.  It has been my experience that the majority of activities in service processes fall into this category.  They do use resources, so you want to reduce the amount of non-value added work whenever possible.  Often, this type of activity fulfills some sort of administrative purpose such as enabling value added steps, maintaining organizational records, or meeting legal or regulatory requirements.”</a:t>
            </a:r>
          </a:p>
          <a:p>
            <a:pPr marL="171450" indent="-171450">
              <a:buFont typeface="Webdings" panose="05030102010509060703" pitchFamily="18" charset="2"/>
              <a:buChar char=""/>
            </a:pPr>
            <a:endParaRPr lang="en-US" dirty="0"/>
          </a:p>
        </p:txBody>
      </p:sp>
      <p:sp>
        <p:nvSpPr>
          <p:cNvPr id="4" name="Slide Number Placeholder 3"/>
          <p:cNvSpPr>
            <a:spLocks noGrp="1"/>
          </p:cNvSpPr>
          <p:nvPr>
            <p:ph type="sldNum" sz="quarter" idx="10"/>
          </p:nvPr>
        </p:nvSpPr>
        <p:spPr/>
        <p:txBody>
          <a:bodyPr/>
          <a:lstStyle/>
          <a:p>
            <a:fld id="{0767614D-CE06-442C-B1F8-B62D599AB816}" type="slidenum">
              <a:rPr lang="en-US" smtClean="0"/>
              <a:pPr/>
              <a:t>7</a:t>
            </a:fld>
            <a:endParaRPr lang="en-US" dirty="0"/>
          </a:p>
        </p:txBody>
      </p:sp>
    </p:spTree>
    <p:extLst>
      <p:ext uri="{BB962C8B-B14F-4D97-AF65-F5344CB8AC3E}">
        <p14:creationId xmlns:p14="http://schemas.microsoft.com/office/powerpoint/2010/main" val="4213661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6550" y="4158761"/>
            <a:ext cx="4140591" cy="4365308"/>
          </a:xfrm>
        </p:spPr>
        <p:txBody>
          <a:bodyPr/>
          <a:lstStyle/>
          <a:p>
            <a:r>
              <a:rPr lang="en-US" dirty="0">
                <a:solidFill>
                  <a:srgbClr val="000000"/>
                </a:solidFill>
                <a:latin typeface="Arial" pitchFamily="34" charset="0"/>
                <a:cs typeface="Arial" pitchFamily="34" charset="0"/>
                <a:sym typeface="Webdings" pitchFamily="18" charset="2"/>
              </a:rPr>
              <a:t> </a:t>
            </a:r>
            <a:r>
              <a:rPr lang="en-US" b="1" u="sng" dirty="0">
                <a:latin typeface="Arial" pitchFamily="34" charset="0"/>
                <a:cs typeface="Arial" pitchFamily="34" charset="0"/>
                <a:sym typeface="Webdings" pitchFamily="18" charset="2"/>
              </a:rPr>
              <a:t>NOTES</a:t>
            </a:r>
            <a:r>
              <a:rPr lang="en-US" b="1" dirty="0">
                <a:latin typeface="Arial" pitchFamily="34" charset="0"/>
                <a:cs typeface="Arial" pitchFamily="34" charset="0"/>
              </a:rPr>
              <a:t>:</a:t>
            </a:r>
            <a:endParaRPr lang="en-US" dirty="0">
              <a:latin typeface="Arial" pitchFamily="34" charset="0"/>
              <a:cs typeface="Arial" pitchFamily="34" charset="0"/>
            </a:endParaRPr>
          </a:p>
          <a:p>
            <a:endParaRPr lang="en-US" dirty="0">
              <a:latin typeface="Arial" pitchFamily="34" charset="0"/>
              <a:cs typeface="Arial" pitchFamily="34" charset="0"/>
            </a:endParaRPr>
          </a:p>
          <a:p>
            <a:pPr marL="171450" indent="-171450">
              <a:buFont typeface="Arial" panose="020B0604020202020204" pitchFamily="34" charset="0"/>
              <a:buChar char="•"/>
              <a:defRPr/>
            </a:pPr>
            <a:r>
              <a:rPr lang="en-US" b="1" dirty="0">
                <a:cs typeface="Arial" pitchFamily="34" charset="0"/>
              </a:rPr>
              <a:t>Non-value added steps</a:t>
            </a:r>
            <a:r>
              <a:rPr lang="en-US" dirty="0">
                <a:cs typeface="Arial" pitchFamily="34" charset="0"/>
              </a:rPr>
              <a:t> consume time but do not add value from the customer’s perspective. In short, non-value-added steps contribute to waste in a process. </a:t>
            </a:r>
          </a:p>
          <a:p>
            <a:pPr marL="171450" indent="-171450">
              <a:buFont typeface="Arial" panose="020B0604020202020204" pitchFamily="34" charset="0"/>
              <a:buChar char="•"/>
              <a:defRPr/>
            </a:pPr>
            <a:endParaRPr lang="en-US" dirty="0">
              <a:cs typeface="Arial" pitchFamily="34" charset="0"/>
            </a:endParaRPr>
          </a:p>
          <a:p>
            <a:pPr marL="171450" indent="-171450">
              <a:buFont typeface="Arial" panose="020B0604020202020204" pitchFamily="34" charset="0"/>
              <a:buChar char="•"/>
              <a:defRPr/>
            </a:pPr>
            <a:r>
              <a:rPr lang="en-US" dirty="0"/>
              <a:t>Non-Value Adding Activities add to the cost of doing business. Typical Non-Value Adding activities include rework, inspection, movement and any of the </a:t>
            </a:r>
            <a:r>
              <a:rPr lang="en-US" dirty="0">
                <a:hlinkClick r:id="rId3" tooltip="The 8 Wastes"/>
              </a:rPr>
              <a:t>8 Wastes</a:t>
            </a:r>
            <a:r>
              <a:rPr lang="en-US" dirty="0"/>
              <a:t>.</a:t>
            </a:r>
            <a:r>
              <a:rPr lang="en-US" dirty="0">
                <a:cs typeface="Arial" pitchFamily="34" charset="0"/>
              </a:rPr>
              <a:t> We will examine common types of waste shortly.</a:t>
            </a:r>
          </a:p>
          <a:p>
            <a:pPr marL="171450" indent="-171450">
              <a:buFont typeface="Arial" panose="020B0604020202020204" pitchFamily="34" charset="0"/>
              <a:buChar char="•"/>
              <a:defRPr/>
            </a:pPr>
            <a:endParaRPr lang="en-US" dirty="0"/>
          </a:p>
          <a:p>
            <a:r>
              <a:rPr lang="en-US" b="1" dirty="0">
                <a:effectLst/>
              </a:rPr>
              <a:t>“Non-Value Added Steps (Waste)</a:t>
            </a:r>
            <a:endParaRPr lang="en-US" dirty="0">
              <a:effectLst/>
            </a:endParaRPr>
          </a:p>
          <a:p>
            <a:r>
              <a:rPr lang="en-US" dirty="0">
                <a:effectLst/>
              </a:rPr>
              <a:t>The third category that process steps can fall into is pure waste.  In these steps resources are expended, delays occur, and no value is added to the product or service.   Customers are absolutely not willing to pay for these activities.  These steps should be eliminated from the process.  The Sun Card process does not contain any pure waste steps.</a:t>
            </a:r>
          </a:p>
          <a:p>
            <a:r>
              <a:rPr lang="en-US" dirty="0">
                <a:effectLst/>
              </a:rPr>
              <a:t>Lean identifies seven or eight types of waste, depending on whom you talk to.  I am one of those who identify eight types of waste.  These are:”</a:t>
            </a:r>
          </a:p>
          <a:p>
            <a:endParaRPr lang="en-US" dirty="0"/>
          </a:p>
          <a:p>
            <a:r>
              <a:rPr lang="en-US" dirty="0"/>
              <a:t>Source: https://service.asu.edu/blog/value-added-and-non-value-added-process-steps</a:t>
            </a:r>
          </a:p>
        </p:txBody>
      </p:sp>
      <p:sp>
        <p:nvSpPr>
          <p:cNvPr id="4" name="Slide Number Placeholder 3"/>
          <p:cNvSpPr>
            <a:spLocks noGrp="1"/>
          </p:cNvSpPr>
          <p:nvPr>
            <p:ph type="sldNum" sz="quarter" idx="10"/>
          </p:nvPr>
        </p:nvSpPr>
        <p:spPr/>
        <p:txBody>
          <a:bodyPr/>
          <a:lstStyle/>
          <a:p>
            <a:fld id="{0767614D-CE06-442C-B1F8-B62D599AB816}" type="slidenum">
              <a:rPr lang="en-US" smtClean="0"/>
              <a:pPr/>
              <a:t>8</a:t>
            </a:fld>
            <a:endParaRPr lang="en-US" dirty="0"/>
          </a:p>
        </p:txBody>
      </p:sp>
    </p:spTree>
    <p:extLst>
      <p:ext uri="{BB962C8B-B14F-4D97-AF65-F5344CB8AC3E}">
        <p14:creationId xmlns:p14="http://schemas.microsoft.com/office/powerpoint/2010/main" val="402561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hape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p>
        </p:txBody>
      </p:sp>
      <p:sp>
        <p:nvSpPr>
          <p:cNvPr id="8" name="Title 7"/>
          <p:cNvSpPr>
            <a:spLocks noGrp="1"/>
          </p:cNvSpPr>
          <p:nvPr>
            <p:ph type="ctrTitle"/>
          </p:nvPr>
        </p:nvSpPr>
        <p:spPr>
          <a:xfrm>
            <a:off x="720726" y="776289"/>
            <a:ext cx="10750549" cy="1470025"/>
          </a:xfrm>
        </p:spPr>
        <p:txBody>
          <a:bodyPr anchor="b"/>
          <a:lstStyle>
            <a:lvl1pPr algn="r">
              <a:defRPr sz="4500"/>
            </a:lvl1pPr>
          </a:lstStyle>
          <a:p>
            <a:r>
              <a:rPr lang="en-US"/>
              <a:t>Click to edit Master title style</a:t>
            </a:r>
            <a:endParaRPr lang="en-US" dirty="0"/>
          </a:p>
        </p:txBody>
      </p:sp>
      <p:sp>
        <p:nvSpPr>
          <p:cNvPr id="9" name="Subtitle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28" name="Date Placeholder 27"/>
          <p:cNvSpPr>
            <a:spLocks noGrp="1"/>
          </p:cNvSpPr>
          <p:nvPr>
            <p:ph type="dt" sz="half" idx="10"/>
          </p:nvPr>
        </p:nvSpPr>
        <p:spPr>
          <a:xfrm>
            <a:off x="1828800" y="6012657"/>
            <a:ext cx="7721600" cy="365125"/>
          </a:xfrm>
        </p:spPr>
        <p:txBody>
          <a:bodyPr tIns="0" bIns="0" anchor="t"/>
          <a:lstStyle>
            <a:lvl1pPr algn="r">
              <a:defRPr sz="1000"/>
            </a:lvl1pPr>
          </a:lstStyle>
          <a:p>
            <a:fld id="{78F2E28D-ACE6-4B03-B390-A57E6AEC1D20}" type="datetimeFigureOut">
              <a:rPr lang="en-US" smtClean="0"/>
              <a:t>10/17/2018</a:t>
            </a:fld>
            <a:endParaRPr lang="en-US"/>
          </a:p>
        </p:txBody>
      </p:sp>
      <p:sp>
        <p:nvSpPr>
          <p:cNvPr id="17" name="Footer Placeholder 16"/>
          <p:cNvSpPr>
            <a:spLocks noGrp="1"/>
          </p:cNvSpPr>
          <p:nvPr>
            <p:ph type="ftr" sz="quarter" idx="11"/>
          </p:nvPr>
        </p:nvSpPr>
        <p:spPr>
          <a:xfrm>
            <a:off x="1828800" y="5650705"/>
            <a:ext cx="77216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2E14CF33-C950-4597-A439-74CB618BB33D}" type="slidenum">
              <a:rPr lang="en-US" smtClean="0"/>
              <a:t>‹#›</a:t>
            </a:fld>
            <a:endParaRPr lang="en-US"/>
          </a:p>
        </p:txBody>
      </p:sp>
    </p:spTree>
    <p:extLst>
      <p:ext uri="{BB962C8B-B14F-4D97-AF65-F5344CB8AC3E}">
        <p14:creationId xmlns:p14="http://schemas.microsoft.com/office/powerpoint/2010/main" val="630021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67494"/>
            <a:ext cx="10972800" cy="1399032"/>
          </a:xfrm>
        </p:spPr>
        <p:txBody>
          <a:bodyPr/>
          <a:lstStyle/>
          <a:p>
            <a:r>
              <a:rPr lang="en-US"/>
              <a:t>Click to edit Master title style</a:t>
            </a:r>
            <a:endParaRPr lang="en-US" dirty="0"/>
          </a:p>
        </p:txBody>
      </p:sp>
      <p:sp>
        <p:nvSpPr>
          <p:cNvPr id="3" name="Content Placeholder 2"/>
          <p:cNvSpPr>
            <a:spLocks noGrp="1"/>
          </p:cNvSpPr>
          <p:nvPr>
            <p:ph idx="1"/>
          </p:nvPr>
        </p:nvSpPr>
        <p:spPr>
          <a:xfrm>
            <a:off x="609600" y="1882808"/>
            <a:ext cx="10972800" cy="4572000"/>
          </a:xfrm>
        </p:spPr>
        <p:txBody>
          <a:bodyPr/>
          <a:lstStyle>
            <a:lvl1pPr>
              <a:defRPr>
                <a:latin typeface="Cambria" panose="02040503050406030204" pitchFamily="18" charset="0"/>
              </a:defRPr>
            </a:lvl1pPr>
            <a:lvl2pPr>
              <a:defRPr>
                <a:latin typeface="Cambria" panose="02040503050406030204" pitchFamily="18" charset="0"/>
              </a:defRPr>
            </a:lvl2pPr>
            <a:lvl3pPr>
              <a:defRPr>
                <a:latin typeface="Cambria" panose="02040503050406030204" pitchFamily="18" charset="0"/>
              </a:defRPr>
            </a:lvl3pPr>
            <a:lvl4pPr>
              <a:defRPr>
                <a:latin typeface="Cambria" panose="02040503050406030204" pitchFamily="18" charset="0"/>
              </a:defRPr>
            </a:lvl4pPr>
            <a:lvl5pPr>
              <a:defRPr>
                <a:latin typeface="Cambria" panose="020405030504060302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388608" y="6480048"/>
            <a:ext cx="2844800" cy="301752"/>
          </a:xfrm>
        </p:spPr>
        <p:txBody>
          <a:bodyPr/>
          <a:lstStyle/>
          <a:p>
            <a:fld id="{78F2E28D-ACE6-4B03-B390-A57E6AEC1D20}" type="datetimeFigureOut">
              <a:rPr lang="en-US" smtClean="0"/>
              <a:t>10/17/2018</a:t>
            </a:fld>
            <a:endParaRPr lang="en-US"/>
          </a:p>
        </p:txBody>
      </p:sp>
      <p:sp>
        <p:nvSpPr>
          <p:cNvPr id="5" name="Footer Placeholder 4"/>
          <p:cNvSpPr>
            <a:spLocks noGrp="1"/>
          </p:cNvSpPr>
          <p:nvPr>
            <p:ph type="ftr" sz="quarter" idx="11"/>
          </p:nvPr>
        </p:nvSpPr>
        <p:spPr>
          <a:xfrm>
            <a:off x="609600" y="6480970"/>
            <a:ext cx="5680075" cy="300831"/>
          </a:xfrm>
        </p:spPr>
        <p:txBody>
          <a:bodyPr/>
          <a:lstStyle/>
          <a:p>
            <a:endParaRPr lang="en-US"/>
          </a:p>
        </p:txBody>
      </p:sp>
      <p:sp>
        <p:nvSpPr>
          <p:cNvPr id="6" name="Slide Number Placeholder 5"/>
          <p:cNvSpPr>
            <a:spLocks noGrp="1"/>
          </p:cNvSpPr>
          <p:nvPr>
            <p:ph type="sldNum" sz="quarter" idx="12"/>
          </p:nvPr>
        </p:nvSpPr>
        <p:spPr/>
        <p:txBody>
          <a:bodyPr/>
          <a:lstStyle/>
          <a:p>
            <a:fld id="{2E14CF33-C950-4597-A439-74CB618BB33D}" type="slidenum">
              <a:rPr lang="en-US" smtClean="0"/>
              <a:t>‹#›</a:t>
            </a:fld>
            <a:endParaRPr lang="en-US"/>
          </a:p>
        </p:txBody>
      </p:sp>
    </p:spTree>
    <p:extLst>
      <p:ext uri="{BB962C8B-B14F-4D97-AF65-F5344CB8AC3E}">
        <p14:creationId xmlns:p14="http://schemas.microsoft.com/office/powerpoint/2010/main" val="2793900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Shape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p>
        </p:txBody>
      </p:sp>
      <p:sp>
        <p:nvSpPr>
          <p:cNvPr id="9" name="Right Triangle 8"/>
          <p:cNvSpPr/>
          <p:nvPr/>
        </p:nvSpPr>
        <p:spPr>
          <a:xfrm flipV="1">
            <a:off x="9379" y="7035"/>
            <a:ext cx="12173243" cy="6836899"/>
          </a:xfrm>
          <a:prstGeom prst="rtTriangle">
            <a:avLst/>
          </a:prstGeom>
          <a:gradFill flip="none" rotWithShape="1">
            <a:gsLst>
              <a:gs pos="0">
                <a:schemeClr val="tx1">
                  <a:tint val="95000"/>
                  <a:satMod val="200000"/>
                  <a:alpha val="10000"/>
                </a:schemeClr>
              </a:gs>
              <a:gs pos="70000">
                <a:schemeClr val="tx1">
                  <a:tint val="80000"/>
                  <a:satMod val="200000"/>
                  <a:alpha val="8000"/>
                </a:schemeClr>
              </a:gs>
              <a:gs pos="100000">
                <a:schemeClr val="tx1">
                  <a:tint val="50000"/>
                  <a:satMod val="175000"/>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p>
        </p:txBody>
      </p:sp>
      <p:sp>
        <p:nvSpPr>
          <p:cNvPr id="4" name="Date Placeholder 3"/>
          <p:cNvSpPr>
            <a:spLocks noGrp="1"/>
          </p:cNvSpPr>
          <p:nvPr>
            <p:ph type="dt" sz="half" idx="10"/>
          </p:nvPr>
        </p:nvSpPr>
        <p:spPr>
          <a:xfrm>
            <a:off x="9274176" y="6477000"/>
            <a:ext cx="2844800" cy="304800"/>
          </a:xfrm>
        </p:spPr>
        <p:txBody>
          <a:bodyPr/>
          <a:lstStyle/>
          <a:p>
            <a:fld id="{78F2E28D-ACE6-4B03-B390-A57E6AEC1D20}" type="datetimeFigureOut">
              <a:rPr lang="en-US" smtClean="0"/>
              <a:t>10/17/2018</a:t>
            </a:fld>
            <a:endParaRPr lang="en-US"/>
          </a:p>
        </p:txBody>
      </p:sp>
      <p:sp>
        <p:nvSpPr>
          <p:cNvPr id="5" name="Footer Placeholder 4"/>
          <p:cNvSpPr>
            <a:spLocks noGrp="1"/>
          </p:cNvSpPr>
          <p:nvPr>
            <p:ph type="ftr" sz="quarter" idx="11"/>
          </p:nvPr>
        </p:nvSpPr>
        <p:spPr>
          <a:xfrm>
            <a:off x="3492501" y="6480970"/>
            <a:ext cx="5680075" cy="300831"/>
          </a:xfrm>
        </p:spPr>
        <p:txBody>
          <a:bodyPr/>
          <a:lstStyle/>
          <a:p>
            <a:endParaRPr lang="en-US"/>
          </a:p>
        </p:txBody>
      </p:sp>
      <p:sp>
        <p:nvSpPr>
          <p:cNvPr id="6" name="Slide Number Placeholder 5"/>
          <p:cNvSpPr>
            <a:spLocks noGrp="1"/>
          </p:cNvSpPr>
          <p:nvPr>
            <p:ph type="sldNum" sz="quarter" idx="12"/>
          </p:nvPr>
        </p:nvSpPr>
        <p:spPr>
          <a:xfrm>
            <a:off x="11268075" y="809625"/>
            <a:ext cx="670560" cy="300831"/>
          </a:xfrm>
        </p:spPr>
        <p:txBody>
          <a:bodyPr/>
          <a:lstStyle/>
          <a:p>
            <a:fld id="{2E14CF33-C950-4597-A439-74CB618BB33D}" type="slidenum">
              <a:rPr lang="en-US" smtClean="0"/>
              <a:t>‹#›</a:t>
            </a:fld>
            <a:endParaRPr lang="en-US"/>
          </a:p>
        </p:txBody>
      </p:sp>
      <p:cxnSp>
        <p:nvCxnSpPr>
          <p:cNvPr id="11" name="Straight Connector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08000" y="271465"/>
            <a:ext cx="9652000" cy="1362075"/>
          </a:xfrm>
        </p:spPr>
        <p:txBody>
          <a:bodyPr anchor="ctr"/>
          <a:lstStyle>
            <a:lvl1pPr marL="0" algn="l">
              <a:buNone/>
              <a:defRPr sz="3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8045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388608" y="6480969"/>
            <a:ext cx="2844800" cy="301752"/>
          </a:xfrm>
        </p:spPr>
        <p:txBody>
          <a:bodyPr/>
          <a:lstStyle/>
          <a:p>
            <a:fld id="{78F2E28D-ACE6-4B03-B390-A57E6AEC1D20}" type="datetimeFigureOut">
              <a:rPr lang="en-US" smtClean="0"/>
              <a:t>10/17/2018</a:t>
            </a:fld>
            <a:endParaRPr lang="en-US"/>
          </a:p>
        </p:txBody>
      </p:sp>
      <p:sp>
        <p:nvSpPr>
          <p:cNvPr id="6" name="Footer Placeholder 5"/>
          <p:cNvSpPr>
            <a:spLocks noGrp="1"/>
          </p:cNvSpPr>
          <p:nvPr>
            <p:ph type="ftr" sz="quarter" idx="11"/>
          </p:nvPr>
        </p:nvSpPr>
        <p:spPr>
          <a:xfrm>
            <a:off x="609600" y="6480969"/>
            <a:ext cx="5680075" cy="301752"/>
          </a:xfrm>
        </p:spPr>
        <p:txBody>
          <a:bodyPr/>
          <a:lstStyle/>
          <a:p>
            <a:endParaRPr lang="en-US"/>
          </a:p>
        </p:txBody>
      </p:sp>
      <p:sp>
        <p:nvSpPr>
          <p:cNvPr id="7" name="Slide Number Placeholder 6"/>
          <p:cNvSpPr>
            <a:spLocks noGrp="1"/>
          </p:cNvSpPr>
          <p:nvPr>
            <p:ph type="sldNum" sz="quarter" idx="12"/>
          </p:nvPr>
        </p:nvSpPr>
        <p:spPr>
          <a:xfrm>
            <a:off x="10119360" y="6480969"/>
            <a:ext cx="670560" cy="301752"/>
          </a:xfrm>
        </p:spPr>
        <p:txBody>
          <a:bodyPr/>
          <a:lstStyle/>
          <a:p>
            <a:fld id="{2E14CF33-C950-4597-A439-74CB618BB33D}" type="slidenum">
              <a:rPr lang="en-US" smtClean="0"/>
              <a:t>‹#›</a:t>
            </a:fld>
            <a:endParaRPr lang="en-US"/>
          </a:p>
        </p:txBody>
      </p:sp>
    </p:spTree>
    <p:extLst>
      <p:ext uri="{BB962C8B-B14F-4D97-AF65-F5344CB8AC3E}">
        <p14:creationId xmlns:p14="http://schemas.microsoft.com/office/powerpoint/2010/main" val="2152862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024" y="352044"/>
            <a:ext cx="1422400" cy="6153912"/>
          </a:xfrm>
        </p:spPr>
        <p:txBody>
          <a:bodyPr vert="vert270" anchor="b"/>
          <a:lstStyle>
            <a:lvl1pPr marL="0" algn="ctr">
              <a:defRPr sz="3300" b="1">
                <a:ln w="6350">
                  <a:solidFill>
                    <a:schemeClr val="tx1"/>
                  </a:solidFill>
                </a:ln>
                <a:solidFill>
                  <a:schemeClr val="tx1"/>
                </a:solidFill>
              </a:defRPr>
            </a:lvl1pPr>
          </a:lstStyle>
          <a:p>
            <a:r>
              <a:rPr lang="en-US" dirty="0"/>
              <a:t>Click to edit Master title style3</a:t>
            </a:r>
          </a:p>
        </p:txBody>
      </p:sp>
      <p:sp>
        <p:nvSpPr>
          <p:cNvPr id="3" name="Text Placeholder 2"/>
          <p:cNvSpPr>
            <a:spLocks noGrp="1"/>
          </p:cNvSpPr>
          <p:nvPr>
            <p:ph type="body" idx="1"/>
          </p:nvPr>
        </p:nvSpPr>
        <p:spPr>
          <a:xfrm>
            <a:off x="1562101" y="352044"/>
            <a:ext cx="670560" cy="3017520"/>
          </a:xfrm>
          <a:solidFill>
            <a:schemeClr val="bg1"/>
          </a:solidFill>
          <a:ln w="12700">
            <a:noFill/>
          </a:ln>
        </p:spPr>
        <p:txBody>
          <a:bodyPr vert="vert270" anchor="ctr"/>
          <a:lstStyle>
            <a:lvl1pPr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1" y="3488436"/>
            <a:ext cx="670560" cy="3017520"/>
          </a:xfrm>
          <a:solidFill>
            <a:schemeClr val="bg1"/>
          </a:solidFill>
          <a:ln w="12700">
            <a:noFill/>
          </a:ln>
        </p:spPr>
        <p:txBody>
          <a:bodyPr vert="vert270" anchor="ctr"/>
          <a:lstStyle>
            <a:lvl1pPr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3"/>
          </p:nvPr>
        </p:nvSpPr>
        <p:spPr>
          <a:xfrm>
            <a:off x="2438400" y="352044"/>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2438400" y="3488436"/>
            <a:ext cx="9144000" cy="3017520"/>
          </a:xfrm>
        </p:spPr>
        <p:txBody>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388608" y="6480969"/>
            <a:ext cx="2840736" cy="301752"/>
          </a:xfrm>
        </p:spPr>
        <p:txBody>
          <a:bodyPr/>
          <a:lstStyle/>
          <a:p>
            <a:fld id="{78F2E28D-ACE6-4B03-B390-A57E6AEC1D20}" type="datetimeFigureOut">
              <a:rPr lang="en-US" smtClean="0"/>
              <a:t>10/17/2018</a:t>
            </a:fld>
            <a:endParaRPr lang="en-US"/>
          </a:p>
        </p:txBody>
      </p:sp>
      <p:sp>
        <p:nvSpPr>
          <p:cNvPr id="8" name="Footer Placeholder 7"/>
          <p:cNvSpPr>
            <a:spLocks noGrp="1"/>
          </p:cNvSpPr>
          <p:nvPr>
            <p:ph type="ftr" sz="quarter" idx="11"/>
          </p:nvPr>
        </p:nvSpPr>
        <p:spPr>
          <a:xfrm>
            <a:off x="609600" y="6480969"/>
            <a:ext cx="5681472" cy="301752"/>
          </a:xfrm>
        </p:spPr>
        <p:txBody>
          <a:bodyPr/>
          <a:lstStyle/>
          <a:p>
            <a:endParaRPr lang="en-US"/>
          </a:p>
        </p:txBody>
      </p:sp>
      <p:sp>
        <p:nvSpPr>
          <p:cNvPr id="9" name="Slide Number Placeholder 8"/>
          <p:cNvSpPr>
            <a:spLocks noGrp="1"/>
          </p:cNvSpPr>
          <p:nvPr>
            <p:ph type="sldNum" sz="quarter" idx="12"/>
          </p:nvPr>
        </p:nvSpPr>
        <p:spPr>
          <a:xfrm>
            <a:off x="10119360" y="6483096"/>
            <a:ext cx="670560" cy="301752"/>
          </a:xfrm>
        </p:spPr>
        <p:txBody>
          <a:bodyPr/>
          <a:lstStyle>
            <a:lvl1pPr algn="ctr">
              <a:defRPr/>
            </a:lvl1pPr>
          </a:lstStyle>
          <a:p>
            <a:fld id="{2E14CF33-C950-4597-A439-74CB618BB33D}" type="slidenum">
              <a:rPr lang="en-US" smtClean="0"/>
              <a:t>‹#›</a:t>
            </a:fld>
            <a:endParaRPr lang="en-US"/>
          </a:p>
        </p:txBody>
      </p:sp>
    </p:spTree>
    <p:extLst>
      <p:ext uri="{BB962C8B-B14F-4D97-AF65-F5344CB8AC3E}">
        <p14:creationId xmlns:p14="http://schemas.microsoft.com/office/powerpoint/2010/main" val="652995124"/>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Date Placeholder 2"/>
          <p:cNvSpPr>
            <a:spLocks noGrp="1"/>
          </p:cNvSpPr>
          <p:nvPr>
            <p:ph type="dt" sz="half" idx="10"/>
          </p:nvPr>
        </p:nvSpPr>
        <p:spPr/>
        <p:txBody>
          <a:bodyPr/>
          <a:lstStyle/>
          <a:p>
            <a:fld id="{78F2E28D-ACE6-4B03-B390-A57E6AEC1D20}" type="datetimeFigureOut">
              <a:rPr lang="en-US" smtClean="0"/>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4CF33-C950-4597-A439-74CB618BB33D}" type="slidenum">
              <a:rPr lang="en-US" smtClean="0"/>
              <a:t>‹#›</a:t>
            </a:fld>
            <a:endParaRPr lang="en-US"/>
          </a:p>
        </p:txBody>
      </p:sp>
    </p:spTree>
    <p:extLst>
      <p:ext uri="{BB962C8B-B14F-4D97-AF65-F5344CB8AC3E}">
        <p14:creationId xmlns:p14="http://schemas.microsoft.com/office/powerpoint/2010/main" val="386857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88608" y="6480969"/>
            <a:ext cx="2844800" cy="301752"/>
          </a:xfrm>
        </p:spPr>
        <p:txBody>
          <a:bodyPr/>
          <a:lstStyle/>
          <a:p>
            <a:fld id="{78F2E28D-ACE6-4B03-B390-A57E6AEC1D20}" type="datetimeFigureOut">
              <a:rPr lang="en-US" smtClean="0"/>
              <a:t>10/17/2018</a:t>
            </a:fld>
            <a:endParaRPr lang="en-US"/>
          </a:p>
        </p:txBody>
      </p:sp>
      <p:sp>
        <p:nvSpPr>
          <p:cNvPr id="3" name="Footer Placeholder 2"/>
          <p:cNvSpPr>
            <a:spLocks noGrp="1"/>
          </p:cNvSpPr>
          <p:nvPr>
            <p:ph type="ftr" sz="quarter" idx="11"/>
          </p:nvPr>
        </p:nvSpPr>
        <p:spPr>
          <a:xfrm>
            <a:off x="609600" y="6481891"/>
            <a:ext cx="5680075" cy="300831"/>
          </a:xfrm>
        </p:spPr>
        <p:txBody>
          <a:bodyPr/>
          <a:lstStyle/>
          <a:p>
            <a:endParaRPr lang="en-US"/>
          </a:p>
        </p:txBody>
      </p:sp>
      <p:sp>
        <p:nvSpPr>
          <p:cNvPr id="4" name="Slide Number Placeholder 3"/>
          <p:cNvSpPr>
            <a:spLocks noGrp="1"/>
          </p:cNvSpPr>
          <p:nvPr>
            <p:ph type="sldNum" sz="quarter" idx="12"/>
          </p:nvPr>
        </p:nvSpPr>
        <p:spPr>
          <a:xfrm>
            <a:off x="10119360" y="6480969"/>
            <a:ext cx="670560" cy="301752"/>
          </a:xfrm>
        </p:spPr>
        <p:txBody>
          <a:bodyPr/>
          <a:lstStyle/>
          <a:p>
            <a:fld id="{2E14CF33-C950-4597-A439-74CB618BB33D}" type="slidenum">
              <a:rPr lang="en-US" smtClean="0"/>
              <a:t>‹#›</a:t>
            </a:fld>
            <a:endParaRPr lang="en-US"/>
          </a:p>
        </p:txBody>
      </p:sp>
    </p:spTree>
    <p:extLst>
      <p:ext uri="{BB962C8B-B14F-4D97-AF65-F5344CB8AC3E}">
        <p14:creationId xmlns:p14="http://schemas.microsoft.com/office/powerpoint/2010/main" val="4177919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71968" y="6556248"/>
            <a:ext cx="2844800" cy="301752"/>
          </a:xfrm>
        </p:spPr>
        <p:txBody>
          <a:bodyPr/>
          <a:lstStyle>
            <a:lvl1pPr>
              <a:defRPr sz="900"/>
            </a:lvl1pPr>
          </a:lstStyle>
          <a:p>
            <a:fld id="{78F2E28D-ACE6-4B03-B390-A57E6AEC1D20}" type="datetimeFigureOut">
              <a:rPr lang="en-US" smtClean="0"/>
              <a:t>10/17/2018</a:t>
            </a:fld>
            <a:endParaRPr lang="en-US"/>
          </a:p>
        </p:txBody>
      </p:sp>
      <p:sp>
        <p:nvSpPr>
          <p:cNvPr id="6" name="Footer Placeholder 5"/>
          <p:cNvSpPr>
            <a:spLocks noGrp="1"/>
          </p:cNvSpPr>
          <p:nvPr>
            <p:ph type="ftr" sz="quarter" idx="11"/>
          </p:nvPr>
        </p:nvSpPr>
        <p:spPr>
          <a:xfrm>
            <a:off x="1514475" y="6556248"/>
            <a:ext cx="6857493"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11214101" y="6556248"/>
            <a:ext cx="670560" cy="301752"/>
          </a:xfrm>
        </p:spPr>
        <p:txBody>
          <a:bodyPr/>
          <a:lstStyle>
            <a:lvl1pPr>
              <a:defRPr sz="900"/>
            </a:lvl1pPr>
          </a:lstStyle>
          <a:p>
            <a:fld id="{2E14CF33-C950-4597-A439-74CB618BB33D}" type="slidenum">
              <a:rPr lang="en-US" smtClean="0"/>
              <a:t>‹#›</a:t>
            </a:fld>
            <a:endParaRPr lang="en-US"/>
          </a:p>
        </p:txBody>
      </p:sp>
    </p:spTree>
    <p:extLst>
      <p:ext uri="{BB962C8B-B14F-4D97-AF65-F5344CB8AC3E}">
        <p14:creationId xmlns:p14="http://schemas.microsoft.com/office/powerpoint/2010/main" val="302442703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207168"/>
            <a:ext cx="1219200" cy="6400800"/>
          </a:xfrm>
        </p:spPr>
        <p:txBody>
          <a:bodyPr vert="vert270" anchor="b"/>
          <a:lstStyle>
            <a:lvl1pPr marL="0" algn="l">
              <a:buNone/>
              <a:defRPr sz="3000" b="0" cap="all" baseline="0"/>
            </a:lvl1pPr>
          </a:lstStyle>
          <a:p>
            <a:r>
              <a:rPr lang="en-US"/>
              <a:t>Click to edit Master title style</a:t>
            </a:r>
            <a:endParaRPr lang="en-US" dirty="0"/>
          </a:p>
        </p:txBody>
      </p:sp>
      <p:sp>
        <p:nvSpPr>
          <p:cNvPr id="3" name="Picture Placeholder 2"/>
          <p:cNvSpPr>
            <a:spLocks noGrp="1"/>
          </p:cNvSpPr>
          <p:nvPr>
            <p:ph type="pic" idx="1"/>
          </p:nvPr>
        </p:nvSpPr>
        <p:spPr>
          <a:xfrm>
            <a:off x="1514475" y="381000"/>
            <a:ext cx="9753600" cy="5486400"/>
          </a:xfrm>
          <a:solidFill>
            <a:schemeClr val="bg2">
              <a:shade val="50000"/>
            </a:schemeClr>
          </a:solidFill>
        </p:spPr>
        <p:txBody>
          <a:bodyPr/>
          <a:lstStyle>
            <a:lvl1pPr>
              <a:buNone/>
              <a:defRPr sz="3200"/>
            </a:lvl1pPr>
          </a:lstStyle>
          <a:p>
            <a:r>
              <a:rPr lang="en-US"/>
              <a:t>Click icon to add picture</a:t>
            </a:r>
            <a:endParaRPr lang="en-US" dirty="0"/>
          </a:p>
        </p:txBody>
      </p:sp>
      <p:sp>
        <p:nvSpPr>
          <p:cNvPr id="4" name="Text Placeholder 3"/>
          <p:cNvSpPr>
            <a:spLocks noGrp="1"/>
          </p:cNvSpPr>
          <p:nvPr>
            <p:ph type="body" sz="half" idx="2"/>
          </p:nvPr>
        </p:nvSpPr>
        <p:spPr>
          <a:xfrm>
            <a:off x="1514475" y="5867400"/>
            <a:ext cx="9765792"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144256" y="6556248"/>
            <a:ext cx="2804160" cy="301752"/>
          </a:xfrm>
        </p:spPr>
        <p:txBody>
          <a:bodyPr/>
          <a:lstStyle>
            <a:lvl1pPr>
              <a:defRPr sz="900"/>
            </a:lvl1pPr>
          </a:lstStyle>
          <a:p>
            <a:fld id="{78F2E28D-ACE6-4B03-B390-A57E6AEC1D20}" type="datetimeFigureOut">
              <a:rPr lang="en-US" smtClean="0"/>
              <a:t>10/17/2018</a:t>
            </a:fld>
            <a:endParaRPr lang="en-US"/>
          </a:p>
        </p:txBody>
      </p:sp>
      <p:sp>
        <p:nvSpPr>
          <p:cNvPr id="6" name="Footer Placeholder 5"/>
          <p:cNvSpPr>
            <a:spLocks noGrp="1"/>
          </p:cNvSpPr>
          <p:nvPr>
            <p:ph type="ftr" sz="quarter" idx="11"/>
          </p:nvPr>
        </p:nvSpPr>
        <p:spPr>
          <a:xfrm>
            <a:off x="1560576" y="6557169"/>
            <a:ext cx="6597429"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10956256" y="6556248"/>
            <a:ext cx="487680" cy="301752"/>
          </a:xfrm>
        </p:spPr>
        <p:txBody>
          <a:bodyPr/>
          <a:lstStyle>
            <a:lvl1pPr algn="ctr">
              <a:defRPr sz="900"/>
            </a:lvl1pPr>
          </a:lstStyle>
          <a:p>
            <a:fld id="{2E14CF33-C950-4597-A439-74CB618BB33D}" type="slidenum">
              <a:rPr lang="en-US" smtClean="0"/>
              <a:t>‹#›</a:t>
            </a:fld>
            <a:endParaRPr lang="en-US"/>
          </a:p>
        </p:txBody>
      </p:sp>
    </p:spTree>
    <p:extLst>
      <p:ext uri="{BB962C8B-B14F-4D97-AF65-F5344CB8AC3E}">
        <p14:creationId xmlns:p14="http://schemas.microsoft.com/office/powerpoint/2010/main" val="105646817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ight Triangle 6"/>
          <p:cNvSpPr/>
          <p:nvPr/>
        </p:nvSpPr>
        <p:spPr>
          <a:xfrm>
            <a:off x="9379" y="14069"/>
            <a:ext cx="12173243" cy="6836899"/>
          </a:xfrm>
          <a:prstGeom prst="rtTriangle">
            <a:avLst/>
          </a:prstGeom>
          <a:gradFill flip="none" rotWithShape="1">
            <a:gsLst>
              <a:gs pos="0">
                <a:schemeClr val="tx1">
                  <a:tint val="95000"/>
                  <a:satMod val="200000"/>
                  <a:alpha val="10000"/>
                </a:schemeClr>
              </a:gs>
              <a:gs pos="70000">
                <a:schemeClr val="tx1">
                  <a:tint val="80000"/>
                  <a:satMod val="200000"/>
                  <a:alpha val="8000"/>
                </a:schemeClr>
              </a:gs>
              <a:gs pos="100000">
                <a:schemeClr val="tx1">
                  <a:tint val="50000"/>
                  <a:satMod val="175000"/>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p>
        </p:txBody>
      </p:sp>
      <p:cxnSp>
        <p:nvCxnSpPr>
          <p:cNvPr id="8" name="Straight Connector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609600" y="267494"/>
            <a:ext cx="10972800" cy="1399032"/>
          </a:xfrm>
          <a:prstGeom prst="rect">
            <a:avLst/>
          </a:prstGeom>
        </p:spPr>
        <p:txBody>
          <a:bodyPr vert="horz" anchor="ctr">
            <a:normAutofit/>
          </a:bodyPr>
          <a:lstStyle/>
          <a:p>
            <a:r>
              <a:rPr lang="en-US"/>
              <a:t>Click to edit Master title style</a:t>
            </a:r>
            <a:endParaRPr lang="en-US" dirty="0"/>
          </a:p>
        </p:txBody>
      </p:sp>
      <p:sp>
        <p:nvSpPr>
          <p:cNvPr id="13" name="Text Placeholder 12"/>
          <p:cNvSpPr>
            <a:spLocks noGrp="1"/>
          </p:cNvSpPr>
          <p:nvPr>
            <p:ph type="body" idx="1"/>
          </p:nvPr>
        </p:nvSpPr>
        <p:spPr>
          <a:xfrm>
            <a:off x="609600" y="1882808"/>
            <a:ext cx="10972800" cy="4572000"/>
          </a:xfrm>
          <a:prstGeom prst="rect">
            <a:avLst/>
          </a:prstGeom>
        </p:spPr>
        <p:txBody>
          <a:bodyPr vert="horz"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13"/>
          <p:cNvSpPr>
            <a:spLocks noGrp="1"/>
          </p:cNvSpPr>
          <p:nvPr>
            <p:ph type="dt" sz="half" idx="2"/>
          </p:nvPr>
        </p:nvSpPr>
        <p:spPr>
          <a:xfrm>
            <a:off x="6388608" y="6480969"/>
            <a:ext cx="2844800" cy="301752"/>
          </a:xfrm>
          <a:prstGeom prst="rect">
            <a:avLst/>
          </a:prstGeom>
        </p:spPr>
        <p:txBody>
          <a:bodyPr vert="horz" anchor="b"/>
          <a:lstStyle>
            <a:lvl1pPr algn="l">
              <a:defRPr sz="1000" b="0">
                <a:solidFill>
                  <a:schemeClr val="tx1"/>
                </a:solidFill>
              </a:defRPr>
            </a:lvl1pPr>
          </a:lstStyle>
          <a:p>
            <a:fld id="{78F2E28D-ACE6-4B03-B390-A57E6AEC1D20}" type="datetimeFigureOut">
              <a:rPr lang="en-US" smtClean="0"/>
              <a:t>10/17/2018</a:t>
            </a:fld>
            <a:endParaRPr lang="en-US"/>
          </a:p>
        </p:txBody>
      </p:sp>
      <p:sp>
        <p:nvSpPr>
          <p:cNvPr id="3" name="Footer Placeholder 2"/>
          <p:cNvSpPr>
            <a:spLocks noGrp="1"/>
          </p:cNvSpPr>
          <p:nvPr>
            <p:ph type="ftr" sz="quarter" idx="3"/>
          </p:nvPr>
        </p:nvSpPr>
        <p:spPr>
          <a:xfrm>
            <a:off x="609600" y="6481891"/>
            <a:ext cx="5680075" cy="300831"/>
          </a:xfrm>
          <a:prstGeom prst="rect">
            <a:avLst/>
          </a:prstGeom>
        </p:spPr>
        <p:txBody>
          <a:bodyPr vert="horz" anchor="b"/>
          <a:lstStyle>
            <a:lvl1pPr algn="r">
              <a:defRPr sz="1000">
                <a:solidFill>
                  <a:schemeClr val="tx1"/>
                </a:solidFill>
              </a:defRPr>
            </a:lvl1pPr>
          </a:lstStyle>
          <a:p>
            <a:endParaRPr lang="en-US"/>
          </a:p>
        </p:txBody>
      </p:sp>
      <p:sp>
        <p:nvSpPr>
          <p:cNvPr id="23" name="Slide Number Placeholder 22"/>
          <p:cNvSpPr>
            <a:spLocks noGrp="1"/>
          </p:cNvSpPr>
          <p:nvPr>
            <p:ph type="sldNum" sz="quarter" idx="4"/>
          </p:nvPr>
        </p:nvSpPr>
        <p:spPr>
          <a:xfrm>
            <a:off x="10119360" y="6480969"/>
            <a:ext cx="670560" cy="301752"/>
          </a:xfrm>
          <a:prstGeom prst="rect">
            <a:avLst/>
          </a:prstGeom>
        </p:spPr>
        <p:txBody>
          <a:bodyPr vert="horz" anchor="b"/>
          <a:lstStyle>
            <a:lvl1pPr algn="ctr">
              <a:defRPr sz="1200">
                <a:solidFill>
                  <a:schemeClr val="tx1"/>
                </a:solidFill>
              </a:defRPr>
            </a:lvl1pPr>
          </a:lstStyle>
          <a:p>
            <a:fld id="{2E14CF33-C950-4597-A439-74CB618BB33D}" type="slidenum">
              <a:rPr lang="en-US" smtClean="0"/>
              <a:t>‹#›</a:t>
            </a:fld>
            <a:endParaRPr lang="en-US"/>
          </a:p>
        </p:txBody>
      </p:sp>
    </p:spTree>
    <p:extLst>
      <p:ext uri="{BB962C8B-B14F-4D97-AF65-F5344CB8AC3E}">
        <p14:creationId xmlns:p14="http://schemas.microsoft.com/office/powerpoint/2010/main" val="33775082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marL="484632" algn="l" rtl="0" eaLnBrk="1" latinLnBrk="0" hangingPunct="1">
        <a:spcBef>
          <a:spcPct val="0"/>
        </a:spcBef>
        <a:buNone/>
        <a:defRPr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Asbestos Notification Process</a:t>
            </a:r>
          </a:p>
        </p:txBody>
      </p:sp>
      <p:sp>
        <p:nvSpPr>
          <p:cNvPr id="3" name="Subtitle 2"/>
          <p:cNvSpPr>
            <a:spLocks noGrp="1"/>
          </p:cNvSpPr>
          <p:nvPr>
            <p:ph type="subTitle" idx="1"/>
          </p:nvPr>
        </p:nvSpPr>
        <p:spPr/>
        <p:txBody>
          <a:bodyPr vert="horz" lIns="91440" tIns="45720" rIns="91440" bIns="45720" rtlCol="0" anchor="t">
            <a:normAutofit/>
          </a:bodyPr>
          <a:lstStyle/>
          <a:p>
            <a:r>
              <a:rPr lang="en-US" sz="3200" dirty="0"/>
              <a:t>Observations on the AS-IS or Current State</a:t>
            </a:r>
          </a:p>
        </p:txBody>
      </p:sp>
    </p:spTree>
    <p:extLst>
      <p:ext uri="{BB962C8B-B14F-4D97-AF65-F5344CB8AC3E}">
        <p14:creationId xmlns:p14="http://schemas.microsoft.com/office/powerpoint/2010/main" val="1203714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4AA512E-539F-46EB-843B-A3978C0460A3}"/>
              </a:ext>
            </a:extLst>
          </p:cNvPr>
          <p:cNvPicPr>
            <a:picLocks noGrp="1" noChangeAspect="1"/>
          </p:cNvPicPr>
          <p:nvPr>
            <p:ph idx="1"/>
          </p:nvPr>
        </p:nvPicPr>
        <p:blipFill>
          <a:blip r:embed="rId2"/>
          <a:stretch>
            <a:fillRect/>
          </a:stretch>
        </p:blipFill>
        <p:spPr>
          <a:xfrm>
            <a:off x="313790" y="235943"/>
            <a:ext cx="3086442" cy="2763289"/>
          </a:xfrm>
          <a:prstGeom prst="rect">
            <a:avLst/>
          </a:prstGeom>
        </p:spPr>
      </p:pic>
      <p:pic>
        <p:nvPicPr>
          <p:cNvPr id="5" name="Picture 4">
            <a:extLst>
              <a:ext uri="{FF2B5EF4-FFF2-40B4-BE49-F238E27FC236}">
                <a16:creationId xmlns:a16="http://schemas.microsoft.com/office/drawing/2014/main" id="{0C6D55FE-C55F-4BD7-BA00-14C76A559643}"/>
              </a:ext>
            </a:extLst>
          </p:cNvPr>
          <p:cNvPicPr>
            <a:picLocks noChangeAspect="1"/>
          </p:cNvPicPr>
          <p:nvPr/>
        </p:nvPicPr>
        <p:blipFill>
          <a:blip r:embed="rId3"/>
          <a:stretch>
            <a:fillRect/>
          </a:stretch>
        </p:blipFill>
        <p:spPr>
          <a:xfrm>
            <a:off x="4307418" y="241041"/>
            <a:ext cx="2743770" cy="3131847"/>
          </a:xfrm>
          <a:prstGeom prst="rect">
            <a:avLst/>
          </a:prstGeom>
        </p:spPr>
      </p:pic>
      <p:pic>
        <p:nvPicPr>
          <p:cNvPr id="6" name="Picture 5">
            <a:extLst>
              <a:ext uri="{FF2B5EF4-FFF2-40B4-BE49-F238E27FC236}">
                <a16:creationId xmlns:a16="http://schemas.microsoft.com/office/drawing/2014/main" id="{BA68C623-EE06-4F88-85D9-F1A4E7CF5F23}"/>
              </a:ext>
            </a:extLst>
          </p:cNvPr>
          <p:cNvPicPr>
            <a:picLocks noChangeAspect="1"/>
          </p:cNvPicPr>
          <p:nvPr/>
        </p:nvPicPr>
        <p:blipFill>
          <a:blip r:embed="rId4"/>
          <a:stretch>
            <a:fillRect/>
          </a:stretch>
        </p:blipFill>
        <p:spPr>
          <a:xfrm>
            <a:off x="7958374" y="241040"/>
            <a:ext cx="2887074" cy="3131848"/>
          </a:xfrm>
          <a:prstGeom prst="rect">
            <a:avLst/>
          </a:prstGeom>
        </p:spPr>
      </p:pic>
      <p:pic>
        <p:nvPicPr>
          <p:cNvPr id="7" name="Picture 6">
            <a:extLst>
              <a:ext uri="{FF2B5EF4-FFF2-40B4-BE49-F238E27FC236}">
                <a16:creationId xmlns:a16="http://schemas.microsoft.com/office/drawing/2014/main" id="{8CE48DD1-FBE5-47B7-881C-BD5239CE694A}"/>
              </a:ext>
            </a:extLst>
          </p:cNvPr>
          <p:cNvPicPr>
            <a:picLocks noChangeAspect="1"/>
          </p:cNvPicPr>
          <p:nvPr/>
        </p:nvPicPr>
        <p:blipFill>
          <a:blip r:embed="rId5"/>
          <a:stretch>
            <a:fillRect/>
          </a:stretch>
        </p:blipFill>
        <p:spPr>
          <a:xfrm>
            <a:off x="362227" y="3103292"/>
            <a:ext cx="2989568" cy="3595435"/>
          </a:xfrm>
          <a:prstGeom prst="rect">
            <a:avLst/>
          </a:prstGeom>
        </p:spPr>
      </p:pic>
      <p:pic>
        <p:nvPicPr>
          <p:cNvPr id="8" name="Picture 7">
            <a:extLst>
              <a:ext uri="{FF2B5EF4-FFF2-40B4-BE49-F238E27FC236}">
                <a16:creationId xmlns:a16="http://schemas.microsoft.com/office/drawing/2014/main" id="{F261C1B7-E445-49BF-9C2F-987E2B8BCFD6}"/>
              </a:ext>
            </a:extLst>
          </p:cNvPr>
          <p:cNvPicPr>
            <a:picLocks noChangeAspect="1"/>
          </p:cNvPicPr>
          <p:nvPr/>
        </p:nvPicPr>
        <p:blipFill>
          <a:blip r:embed="rId6"/>
          <a:stretch>
            <a:fillRect/>
          </a:stretch>
        </p:blipFill>
        <p:spPr>
          <a:xfrm>
            <a:off x="4330141" y="3616404"/>
            <a:ext cx="2741560" cy="3057894"/>
          </a:xfrm>
          <a:prstGeom prst="rect">
            <a:avLst/>
          </a:prstGeom>
        </p:spPr>
      </p:pic>
      <p:pic>
        <p:nvPicPr>
          <p:cNvPr id="9" name="Picture 8">
            <a:extLst>
              <a:ext uri="{FF2B5EF4-FFF2-40B4-BE49-F238E27FC236}">
                <a16:creationId xmlns:a16="http://schemas.microsoft.com/office/drawing/2014/main" id="{ED258DE2-6844-4137-AA65-DC9FFB8B5E4F}"/>
              </a:ext>
            </a:extLst>
          </p:cNvPr>
          <p:cNvPicPr>
            <a:picLocks noChangeAspect="1"/>
          </p:cNvPicPr>
          <p:nvPr/>
        </p:nvPicPr>
        <p:blipFill>
          <a:blip r:embed="rId7"/>
          <a:stretch>
            <a:fillRect/>
          </a:stretch>
        </p:blipFill>
        <p:spPr>
          <a:xfrm>
            <a:off x="7861860" y="3630863"/>
            <a:ext cx="3080102" cy="3043435"/>
          </a:xfrm>
          <a:prstGeom prst="rect">
            <a:avLst/>
          </a:prstGeom>
        </p:spPr>
      </p:pic>
    </p:spTree>
    <p:extLst>
      <p:ext uri="{BB962C8B-B14F-4D97-AF65-F5344CB8AC3E}">
        <p14:creationId xmlns:p14="http://schemas.microsoft.com/office/powerpoint/2010/main" val="1228460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526474" y="719666"/>
          <a:ext cx="10827326" cy="5260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Title 17"/>
          <p:cNvSpPr>
            <a:spLocks noGrp="1"/>
          </p:cNvSpPr>
          <p:nvPr>
            <p:ph type="title"/>
          </p:nvPr>
        </p:nvSpPr>
        <p:spPr>
          <a:xfrm>
            <a:off x="838200" y="365125"/>
            <a:ext cx="10515600" cy="951057"/>
          </a:xfrm>
        </p:spPr>
        <p:txBody>
          <a:bodyPr/>
          <a:lstStyle/>
          <a:p>
            <a:r>
              <a:rPr lang="en-US" dirty="0"/>
              <a:t>Towards Full Integration </a:t>
            </a:r>
            <a:endParaRPr lang="en-US" sz="3200" dirty="0"/>
          </a:p>
        </p:txBody>
      </p:sp>
    </p:spTree>
    <p:extLst>
      <p:ext uri="{BB962C8B-B14F-4D97-AF65-F5344CB8AC3E}">
        <p14:creationId xmlns:p14="http://schemas.microsoft.com/office/powerpoint/2010/main" val="4189140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Where We Are Now…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5019598"/>
              </p:ext>
            </p:extLst>
          </p:nvPr>
        </p:nvGraphicFramePr>
        <p:xfrm>
          <a:off x="609600" y="1882775"/>
          <a:ext cx="109728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88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Found - Common Themes </a:t>
            </a:r>
            <a:endParaRPr lang="en-US" sz="3600" dirty="0"/>
          </a:p>
        </p:txBody>
      </p:sp>
      <p:sp>
        <p:nvSpPr>
          <p:cNvPr id="3" name="Content Placeholder 2"/>
          <p:cNvSpPr>
            <a:spLocks noGrp="1"/>
          </p:cNvSpPr>
          <p:nvPr>
            <p:ph idx="1"/>
          </p:nvPr>
        </p:nvSpPr>
        <p:spPr/>
        <p:txBody>
          <a:bodyPr/>
          <a:lstStyle/>
          <a:p>
            <a:pPr marL="447675" indent="-383540"/>
            <a:r>
              <a:rPr lang="en-US" dirty="0"/>
              <a:t>Every system is complex and tailored to each organization’s needs.</a:t>
            </a:r>
          </a:p>
          <a:p>
            <a:pPr marL="447675" indent="-383540"/>
            <a:r>
              <a:rPr lang="en-US" dirty="0"/>
              <a:t>The Regulated Community must navigate many different requirements for local, state and federal for one location. Much duplication, confusing and changing requirements.</a:t>
            </a:r>
          </a:p>
          <a:p>
            <a:pPr marL="447675" indent="-383540"/>
            <a:r>
              <a:rPr lang="en-US" dirty="0"/>
              <a:t>Paper is still a problem.</a:t>
            </a:r>
          </a:p>
          <a:p>
            <a:pPr marL="447675" indent="-383540"/>
            <a:r>
              <a:rPr lang="en-US" dirty="0"/>
              <a:t>CROMERR certification/ digital signature is legally necessary but not always affordable for small entities.</a:t>
            </a:r>
          </a:p>
          <a:p>
            <a:pPr marL="0" indent="0">
              <a:buNone/>
            </a:pPr>
            <a:endParaRPr lang="en-US" dirty="0"/>
          </a:p>
        </p:txBody>
      </p:sp>
    </p:spTree>
    <p:extLst>
      <p:ext uri="{BB962C8B-B14F-4D97-AF65-F5344CB8AC3E}">
        <p14:creationId xmlns:p14="http://schemas.microsoft.com/office/powerpoint/2010/main" val="2105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809604" y="116114"/>
            <a:ext cx="10515600" cy="9786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500" dirty="0">
                <a:ln w="6350">
                  <a:solidFill>
                    <a:srgbClr val="CC4757">
                      <a:shade val="43000"/>
                    </a:srgbClr>
                  </a:solidFill>
                </a:ln>
                <a:solidFill>
                  <a:srgbClr val="CC4757">
                    <a:tint val="83000"/>
                    <a:satMod val="150000"/>
                  </a:srgbClr>
                </a:solidFill>
                <a:effectLst>
                  <a:outerShdw blurRad="26000" dist="26000" dir="14500000" algn="tl" rotWithShape="0">
                    <a:srgbClr val="000000">
                      <a:alpha val="40000"/>
                    </a:srgbClr>
                  </a:outerShdw>
                </a:effectLst>
              </a:rPr>
              <a:t>Summary Table of Key Issues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81755361"/>
              </p:ext>
            </p:extLst>
          </p:nvPr>
        </p:nvGraphicFramePr>
        <p:xfrm>
          <a:off x="148741" y="840846"/>
          <a:ext cx="11837325" cy="6017154"/>
        </p:xfrm>
        <a:graphic>
          <a:graphicData uri="http://schemas.openxmlformats.org/drawingml/2006/table">
            <a:tbl>
              <a:tblPr>
                <a:tableStyleId>{5C22544A-7EE6-4342-B048-85BDC9FD1C3A}</a:tableStyleId>
              </a:tblPr>
              <a:tblGrid>
                <a:gridCol w="1394941">
                  <a:extLst>
                    <a:ext uri="{9D8B030D-6E8A-4147-A177-3AD203B41FA5}">
                      <a16:colId xmlns:a16="http://schemas.microsoft.com/office/drawing/2014/main" val="2584401604"/>
                    </a:ext>
                  </a:extLst>
                </a:gridCol>
                <a:gridCol w="977233">
                  <a:extLst>
                    <a:ext uri="{9D8B030D-6E8A-4147-A177-3AD203B41FA5}">
                      <a16:colId xmlns:a16="http://schemas.microsoft.com/office/drawing/2014/main" val="816528977"/>
                    </a:ext>
                  </a:extLst>
                </a:gridCol>
                <a:gridCol w="2217339">
                  <a:extLst>
                    <a:ext uri="{9D8B030D-6E8A-4147-A177-3AD203B41FA5}">
                      <a16:colId xmlns:a16="http://schemas.microsoft.com/office/drawing/2014/main" val="3852006033"/>
                    </a:ext>
                  </a:extLst>
                </a:gridCol>
                <a:gridCol w="2443941">
                  <a:extLst>
                    <a:ext uri="{9D8B030D-6E8A-4147-A177-3AD203B41FA5}">
                      <a16:colId xmlns:a16="http://schemas.microsoft.com/office/drawing/2014/main" val="940781329"/>
                    </a:ext>
                  </a:extLst>
                </a:gridCol>
                <a:gridCol w="1263535">
                  <a:extLst>
                    <a:ext uri="{9D8B030D-6E8A-4147-A177-3AD203B41FA5}">
                      <a16:colId xmlns:a16="http://schemas.microsoft.com/office/drawing/2014/main" val="1175628092"/>
                    </a:ext>
                  </a:extLst>
                </a:gridCol>
                <a:gridCol w="3540336">
                  <a:extLst>
                    <a:ext uri="{9D8B030D-6E8A-4147-A177-3AD203B41FA5}">
                      <a16:colId xmlns:a16="http://schemas.microsoft.com/office/drawing/2014/main" val="1840408655"/>
                    </a:ext>
                  </a:extLst>
                </a:gridCol>
              </a:tblGrid>
              <a:tr h="565266">
                <a:tc>
                  <a:txBody>
                    <a:bodyPr/>
                    <a:lstStyle/>
                    <a:p>
                      <a:pPr algn="ctr" fontAlgn="b"/>
                      <a:r>
                        <a:rPr lang="en-US" sz="1600" b="1" u="none" strike="noStrike" dirty="0">
                          <a:effectLst/>
                        </a:rPr>
                        <a:t>Entity</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600" b="1" u="none" strike="noStrike" dirty="0">
                          <a:effectLst/>
                        </a:rPr>
                        <a:t> ANFs Annually </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600" b="1" u="none" strike="noStrike" dirty="0">
                          <a:effectLst/>
                        </a:rPr>
                        <a:t>Recurring Contractors/Universe</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600" b="1" u="none" strike="noStrike" dirty="0">
                          <a:effectLst/>
                        </a:rPr>
                        <a:t>Acknowledgement of Receipt to Contractor</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600" b="1" u="none" strike="noStrike" dirty="0">
                          <a:effectLst/>
                        </a:rPr>
                        <a:t>Fees (e.g. permit fees)</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500" b="1" u="none" strike="noStrike" dirty="0">
                          <a:effectLst/>
                        </a:rPr>
                        <a:t>Signature (CROMERR/digital signature, "wet" copy, scanned signature)</a:t>
                      </a:r>
                      <a:endParaRPr lang="en-US" sz="1500" b="1"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893711481"/>
                  </a:ext>
                </a:extLst>
              </a:tr>
              <a:tr h="361728">
                <a:tc>
                  <a:txBody>
                    <a:bodyPr/>
                    <a:lstStyle/>
                    <a:p>
                      <a:pPr algn="l" fontAlgn="b"/>
                      <a:r>
                        <a:rPr lang="en-US" sz="1600" b="1" u="none" strike="noStrike" dirty="0">
                          <a:effectLst/>
                        </a:rPr>
                        <a:t>West Virginia</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1,500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dirty="0">
                          <a:effectLst/>
                        </a:rPr>
                        <a:t>~30/100s</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No</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No-collected by</a:t>
                      </a:r>
                      <a:r>
                        <a:rPr lang="en-US" sz="1600" u="none" strike="noStrike" baseline="0" dirty="0">
                          <a:effectLst/>
                        </a:rPr>
                        <a:t> WVDHHR</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"wet" signature required</a:t>
                      </a:r>
                      <a:endParaRPr lang="en-US" sz="16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671775111"/>
                  </a:ext>
                </a:extLst>
              </a:tr>
              <a:tr h="551486">
                <a:tc>
                  <a:txBody>
                    <a:bodyPr/>
                    <a:lstStyle/>
                    <a:p>
                      <a:pPr algn="l" fontAlgn="b"/>
                      <a:r>
                        <a:rPr lang="en-US" sz="1600" b="1" u="none" strike="noStrike" dirty="0">
                          <a:effectLst/>
                        </a:rPr>
                        <a:t>Delaware</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250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dirty="0">
                          <a:effectLst/>
                        </a:rPr>
                        <a:t>6/30</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No</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electronic notification via portal accepted along with "wet" signature on hardcopy</a:t>
                      </a:r>
                      <a:endParaRPr lang="en-US" sz="16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70652400"/>
                  </a:ext>
                </a:extLst>
              </a:tr>
              <a:tr h="367658">
                <a:tc>
                  <a:txBody>
                    <a:bodyPr/>
                    <a:lstStyle/>
                    <a:p>
                      <a:pPr algn="l" fontAlgn="b"/>
                      <a:r>
                        <a:rPr lang="en-US" sz="1600" b="1" u="none" strike="noStrike" dirty="0">
                          <a:effectLst/>
                        </a:rPr>
                        <a:t>District of Columbia</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400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a:effectLst/>
                        </a:rPr>
                        <a:t>30/30</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digital signature accepted with electronic account set up</a:t>
                      </a:r>
                      <a:endParaRPr lang="en-US" sz="16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22825140"/>
                  </a:ext>
                </a:extLst>
              </a:tr>
              <a:tr h="367658">
                <a:tc>
                  <a:txBody>
                    <a:bodyPr/>
                    <a:lstStyle/>
                    <a:p>
                      <a:pPr algn="l" fontAlgn="b"/>
                      <a:r>
                        <a:rPr lang="en-US" sz="1600" b="1" u="none" strike="noStrike" dirty="0">
                          <a:effectLst/>
                        </a:rPr>
                        <a:t>Allegheny County</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1,200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dirty="0">
                          <a:effectLst/>
                        </a:rPr>
                        <a:t>25/70 + some GCs</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Yes</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"wet" signature requested, email accepted</a:t>
                      </a:r>
                      <a:endParaRPr lang="en-US" sz="16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928312653"/>
                  </a:ext>
                </a:extLst>
              </a:tr>
              <a:tr h="551486">
                <a:tc>
                  <a:txBody>
                    <a:bodyPr/>
                    <a:lstStyle/>
                    <a:p>
                      <a:pPr algn="l" fontAlgn="b"/>
                      <a:r>
                        <a:rPr lang="en-US" sz="1600" b="1" u="none" strike="noStrike" dirty="0">
                          <a:effectLst/>
                        </a:rPr>
                        <a:t>Philadelphia County</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1,500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dirty="0">
                          <a:effectLst/>
                        </a:rPr>
                        <a:t>500</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Yes,</a:t>
                      </a:r>
                      <a:r>
                        <a:rPr lang="en-US" sz="1600" u="none" strike="noStrike" baseline="0" dirty="0">
                          <a:effectLst/>
                        </a:rPr>
                        <a:t> </a:t>
                      </a:r>
                      <a:r>
                        <a:rPr lang="en-US" sz="1600" u="none" strike="noStrike" dirty="0">
                          <a:effectLst/>
                        </a:rPr>
                        <a:t>can verify submission via electronic system</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electronic notification via portal accepted along with "wet" signature on hardcopy</a:t>
                      </a:r>
                      <a:endParaRPr lang="en-US" sz="16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74842730"/>
                  </a:ext>
                </a:extLst>
              </a:tr>
              <a:tr h="361728">
                <a:tc>
                  <a:txBody>
                    <a:bodyPr/>
                    <a:lstStyle/>
                    <a:p>
                      <a:pPr algn="l" fontAlgn="b"/>
                      <a:r>
                        <a:rPr lang="en-US" sz="1600" b="1" u="none" strike="noStrike" dirty="0">
                          <a:effectLst/>
                        </a:rPr>
                        <a:t>Pennsylvania</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7,000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a:effectLst/>
                        </a:rPr>
                        <a:t>2200</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No</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No*</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"wet" signature required</a:t>
                      </a:r>
                      <a:endParaRPr lang="en-US" sz="16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716524815"/>
                  </a:ext>
                </a:extLst>
              </a:tr>
              <a:tr h="735315">
                <a:tc>
                  <a:txBody>
                    <a:bodyPr/>
                    <a:lstStyle/>
                    <a:p>
                      <a:pPr algn="l" fontAlgn="b"/>
                      <a:r>
                        <a:rPr lang="en-US" sz="1600" b="1" u="none" strike="noStrike" dirty="0">
                          <a:effectLst/>
                        </a:rPr>
                        <a:t>Maryland</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3,000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a:effectLst/>
                        </a:rPr>
                        <a:t>125</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No, Contractor notified of permit only by Local</a:t>
                      </a:r>
                      <a:r>
                        <a:rPr lang="en-US" sz="1600" u="none" strike="noStrike" baseline="0" dirty="0">
                          <a:effectLst/>
                        </a:rPr>
                        <a:t> permitting </a:t>
                      </a:r>
                      <a:r>
                        <a:rPr lang="en-US" sz="1600" u="none" strike="noStrike" dirty="0">
                          <a:effectLst/>
                        </a:rPr>
                        <a:t>agency (e.g. </a:t>
                      </a:r>
                      <a:r>
                        <a:rPr lang="en-US" sz="1600" u="none" strike="noStrike" dirty="0" err="1">
                          <a:effectLst/>
                        </a:rPr>
                        <a:t>Balt</a:t>
                      </a:r>
                      <a:r>
                        <a:rPr lang="en-US" sz="1600" u="none" strike="noStrike" dirty="0">
                          <a:effectLst/>
                        </a:rPr>
                        <a:t> city) </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b="0" i="0" u="none" strike="noStrike" dirty="0">
                          <a:solidFill>
                            <a:schemeClr val="dk1"/>
                          </a:solidFill>
                          <a:effectLst/>
                          <a:latin typeface="+mn-lt"/>
                        </a:rPr>
                        <a:t>Yes-</a:t>
                      </a:r>
                      <a:r>
                        <a:rPr lang="en-US" sz="1600" b="0" i="0" u="none" strike="noStrike" baseline="0" dirty="0">
                          <a:solidFill>
                            <a:schemeClr val="dk1"/>
                          </a:solidFill>
                          <a:effectLst/>
                          <a:latin typeface="+mn-lt"/>
                        </a:rPr>
                        <a:t> local entity can issue permit</a:t>
                      </a:r>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"wet" signature required</a:t>
                      </a:r>
                      <a:endParaRPr lang="en-US" sz="16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489500620"/>
                  </a:ext>
                </a:extLst>
              </a:tr>
              <a:tr h="367658">
                <a:tc>
                  <a:txBody>
                    <a:bodyPr/>
                    <a:lstStyle/>
                    <a:p>
                      <a:pPr algn="l" fontAlgn="b"/>
                      <a:r>
                        <a:rPr lang="en-US" sz="1600" b="1" u="none" strike="noStrike" dirty="0">
                          <a:effectLst/>
                        </a:rPr>
                        <a:t>Virginia</a:t>
                      </a:r>
                      <a:endParaRPr lang="en-US" sz="16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1,300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ctr" fontAlgn="b"/>
                      <a:r>
                        <a:rPr lang="en-US" sz="1600" u="none" strike="noStrike">
                          <a:effectLst/>
                        </a:rPr>
                        <a:t>30</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 </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Yes</a:t>
                      </a:r>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a:effectLst/>
                        </a:rPr>
                        <a:t>"wet" signature requested, email accepted</a:t>
                      </a:r>
                      <a:endParaRPr lang="en-US" sz="16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740878821"/>
                  </a:ext>
                </a:extLst>
              </a:tr>
              <a:tr h="99455">
                <a:tc>
                  <a:txBody>
                    <a:bodyPr/>
                    <a:lstStyle/>
                    <a:p>
                      <a:pPr algn="l" fontAlgn="b"/>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425597563"/>
                  </a:ext>
                </a:extLst>
              </a:tr>
              <a:tr h="367658">
                <a:tc>
                  <a:txBody>
                    <a:bodyPr/>
                    <a:lstStyle/>
                    <a:p>
                      <a:pPr algn="l" fontAlgn="b"/>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endParaRPr lang="en-US" sz="1600" b="0" i="0" u="none" strike="noStrike">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600" u="none" strike="noStrike" dirty="0">
                          <a:effectLst/>
                        </a:rPr>
                        <a:t>*</a:t>
                      </a:r>
                      <a:r>
                        <a:rPr lang="en-US" sz="1400" u="none" strike="noStrike" dirty="0">
                          <a:effectLst/>
                        </a:rPr>
                        <a:t>fees probably in future</a:t>
                      </a:r>
                      <a:endParaRPr lang="en-US" sz="14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6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982150238"/>
                  </a:ext>
                </a:extLst>
              </a:tr>
            </a:tbl>
          </a:graphicData>
        </a:graphic>
      </p:graphicFrame>
    </p:spTree>
    <p:extLst>
      <p:ext uri="{BB962C8B-B14F-4D97-AF65-F5344CB8AC3E}">
        <p14:creationId xmlns:p14="http://schemas.microsoft.com/office/powerpoint/2010/main" val="418735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797709" y="717295"/>
            <a:ext cx="3949633" cy="504738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053270" y="733739"/>
            <a:ext cx="3949636" cy="5014497"/>
          </a:xfrm>
          <a:prstGeom prst="rect">
            <a:avLst/>
          </a:prstGeom>
        </p:spPr>
      </p:pic>
      <p:sp>
        <p:nvSpPr>
          <p:cNvPr id="4" name="TextBox 3"/>
          <p:cNvSpPr txBox="1"/>
          <p:nvPr/>
        </p:nvSpPr>
        <p:spPr>
          <a:xfrm rot="16200000">
            <a:off x="-2677654" y="2899918"/>
            <a:ext cx="6723170" cy="923330"/>
          </a:xfrm>
          <a:prstGeom prst="rect">
            <a:avLst/>
          </a:prstGeom>
          <a:noFill/>
        </p:spPr>
        <p:txBody>
          <a:bodyPr wrap="square" rtlCol="0">
            <a:spAutoFit/>
          </a:bodyPr>
          <a:lstStyle/>
          <a:p>
            <a:r>
              <a:rPr lang="en-US" dirty="0"/>
              <a:t>EPA 40 CFR 61.145, Part M – Standard for demolition and renovation. The information required in paragraph (b)(4) of this section must be reported using a form similar to that shown in Figure 3. </a:t>
            </a:r>
          </a:p>
        </p:txBody>
      </p:sp>
    </p:spTree>
    <p:extLst>
      <p:ext uri="{BB962C8B-B14F-4D97-AF65-F5344CB8AC3E}">
        <p14:creationId xmlns:p14="http://schemas.microsoft.com/office/powerpoint/2010/main" val="2757946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LEAN- Value Added Analysis</a:t>
            </a:r>
          </a:p>
        </p:txBody>
      </p:sp>
      <p:sp>
        <p:nvSpPr>
          <p:cNvPr id="2" name="Content Placeholder 1"/>
          <p:cNvSpPr>
            <a:spLocks noGrp="1"/>
          </p:cNvSpPr>
          <p:nvPr>
            <p:ph idx="1"/>
          </p:nvPr>
        </p:nvSpPr>
        <p:spPr>
          <a:xfrm>
            <a:off x="2420044" y="1817934"/>
            <a:ext cx="7543800" cy="4023360"/>
          </a:xfrm>
        </p:spPr>
        <p:txBody>
          <a:bodyPr>
            <a:normAutofit lnSpcReduction="10000"/>
          </a:bodyPr>
          <a:lstStyle/>
          <a:p>
            <a:pPr marL="0" indent="0">
              <a:buNone/>
            </a:pPr>
            <a:r>
              <a:rPr lang="en-US" dirty="0"/>
              <a:t>Value Added Analysis is a technique for improving a process by evaluating each process step to assess its importance to a customer.</a:t>
            </a:r>
          </a:p>
          <a:p>
            <a:r>
              <a:rPr lang="en-US" dirty="0"/>
              <a:t>Process steps are sorted into three categories: </a:t>
            </a:r>
          </a:p>
          <a:p>
            <a:pPr lvl="1"/>
            <a:r>
              <a:rPr lang="en-US" dirty="0"/>
              <a:t>Value Added (VA)</a:t>
            </a:r>
          </a:p>
          <a:p>
            <a:pPr lvl="1"/>
            <a:r>
              <a:rPr lang="en-US" dirty="0"/>
              <a:t>Non-Value Added (NVA)</a:t>
            </a:r>
          </a:p>
          <a:p>
            <a:pPr lvl="1"/>
            <a:r>
              <a:rPr lang="en-US" dirty="0"/>
              <a:t>Non-Value Added Necessary (NVAN)</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dirty="0"/>
          </a:p>
        </p:txBody>
      </p:sp>
      <p:sp>
        <p:nvSpPr>
          <p:cNvPr id="9" name="Oval 8"/>
          <p:cNvSpPr/>
          <p:nvPr/>
        </p:nvSpPr>
        <p:spPr>
          <a:xfrm>
            <a:off x="10411379" y="4779190"/>
            <a:ext cx="1602031" cy="1574800"/>
          </a:xfrm>
          <a:prstGeom prst="ellipse">
            <a:avLst/>
          </a:prstGeom>
          <a:solidFill>
            <a:srgbClr val="FFFF99"/>
          </a:solidFill>
          <a:ln>
            <a:solidFill>
              <a:srgbClr val="DFC5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effectLst>
                  <a:outerShdw blurRad="50800" dist="50800" dir="5400000" algn="ctr" rotWithShape="0">
                    <a:schemeClr val="bg1"/>
                  </a:outerShdw>
                </a:effectLst>
              </a:rPr>
              <a:t>Non-Value Added </a:t>
            </a:r>
            <a:r>
              <a:rPr lang="en-US" sz="1700" dirty="0">
                <a:solidFill>
                  <a:schemeClr val="bg1"/>
                </a:solidFill>
                <a:effectLst>
                  <a:outerShdw blurRad="50800" dist="50800" dir="5400000" algn="ctr" rotWithShape="0">
                    <a:schemeClr val="bg1"/>
                  </a:outerShdw>
                </a:effectLst>
              </a:rPr>
              <a:t>Necessar</a:t>
            </a:r>
            <a:r>
              <a:rPr lang="en-US" dirty="0">
                <a:solidFill>
                  <a:schemeClr val="bg1"/>
                </a:solidFill>
                <a:effectLst>
                  <a:outerShdw blurRad="50800" dist="50800" dir="5400000" algn="ctr" rotWithShape="0">
                    <a:schemeClr val="bg1"/>
                  </a:outerShdw>
                </a:effectLst>
              </a:rPr>
              <a:t>y</a:t>
            </a:r>
          </a:p>
        </p:txBody>
      </p:sp>
      <p:sp>
        <p:nvSpPr>
          <p:cNvPr id="11" name="Oval 10"/>
          <p:cNvSpPr/>
          <p:nvPr/>
        </p:nvSpPr>
        <p:spPr>
          <a:xfrm>
            <a:off x="8692952" y="4788581"/>
            <a:ext cx="1602031" cy="1574800"/>
          </a:xfrm>
          <a:prstGeom prst="ellipse">
            <a:avLst/>
          </a:prstGeom>
          <a:solidFill>
            <a:srgbClr val="DE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Non-Value Added </a:t>
            </a:r>
          </a:p>
        </p:txBody>
      </p:sp>
      <p:sp>
        <p:nvSpPr>
          <p:cNvPr id="12" name="Oval 11"/>
          <p:cNvSpPr/>
          <p:nvPr/>
        </p:nvSpPr>
        <p:spPr>
          <a:xfrm>
            <a:off x="9610364" y="3213781"/>
            <a:ext cx="1602031" cy="15748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Value Added</a:t>
            </a:r>
          </a:p>
        </p:txBody>
      </p:sp>
      <p:sp>
        <p:nvSpPr>
          <p:cNvPr id="6" name="Rectangle 5"/>
          <p:cNvSpPr/>
          <p:nvPr/>
        </p:nvSpPr>
        <p:spPr>
          <a:xfrm>
            <a:off x="1897017" y="6511545"/>
            <a:ext cx="6898640" cy="261610"/>
          </a:xfrm>
          <a:prstGeom prst="rect">
            <a:avLst/>
          </a:prstGeom>
        </p:spPr>
        <p:txBody>
          <a:bodyPr wrap="square">
            <a:spAutoFit/>
          </a:bodyPr>
          <a:lstStyle/>
          <a:p>
            <a:r>
              <a:rPr lang="en-US" sz="1100" dirty="0"/>
              <a:t>Source: https://goleansixsigma.com/value-added-analysis</a:t>
            </a:r>
          </a:p>
        </p:txBody>
      </p:sp>
    </p:spTree>
    <p:extLst>
      <p:ext uri="{BB962C8B-B14F-4D97-AF65-F5344CB8AC3E}">
        <p14:creationId xmlns:p14="http://schemas.microsoft.com/office/powerpoint/2010/main" val="76603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Value Added</a:t>
            </a:r>
          </a:p>
        </p:txBody>
      </p:sp>
      <p:sp>
        <p:nvSpPr>
          <p:cNvPr id="2" name="Content Placeholder 1"/>
          <p:cNvSpPr>
            <a:spLocks noGrp="1"/>
          </p:cNvSpPr>
          <p:nvPr>
            <p:ph idx="1"/>
          </p:nvPr>
        </p:nvSpPr>
        <p:spPr>
          <a:xfrm>
            <a:off x="1435693" y="1333144"/>
            <a:ext cx="9354227" cy="4894661"/>
          </a:xfrm>
        </p:spPr>
        <p:txBody>
          <a:bodyPr>
            <a:normAutofit fontScale="92500" lnSpcReduction="20000"/>
          </a:bodyPr>
          <a:lstStyle/>
          <a:p>
            <a:pPr marL="0" indent="0">
              <a:buNone/>
            </a:pPr>
            <a:r>
              <a:rPr lang="en-US" b="1" dirty="0"/>
              <a:t>Value Added (VA)</a:t>
            </a:r>
          </a:p>
          <a:p>
            <a:pPr lvl="1"/>
            <a:r>
              <a:rPr lang="en-US" dirty="0"/>
              <a:t>Task or action a customer is willing to pay for (or cares about)</a:t>
            </a:r>
          </a:p>
          <a:p>
            <a:pPr lvl="1"/>
            <a:r>
              <a:rPr lang="en-US" dirty="0"/>
              <a:t>Value added actions transform materials and information into products and services, towards completion (something changes, e.g. form, fit, function)</a:t>
            </a:r>
          </a:p>
          <a:p>
            <a:pPr lvl="1"/>
            <a:r>
              <a:rPr lang="en-US" dirty="0"/>
              <a:t>The action is done right the first time (no rework required)</a:t>
            </a:r>
          </a:p>
          <a:p>
            <a:pPr marL="201168" lvl="1" indent="0">
              <a:buNone/>
            </a:pPr>
            <a:endParaRPr lang="en-US" sz="1300" b="1" dirty="0"/>
          </a:p>
          <a:p>
            <a:pPr marL="201168" lvl="1" indent="0">
              <a:buNone/>
            </a:pPr>
            <a:r>
              <a:rPr lang="en-US" b="1" dirty="0"/>
              <a:t>Example</a:t>
            </a:r>
            <a:r>
              <a:rPr lang="en-US" dirty="0"/>
              <a:t> </a:t>
            </a:r>
          </a:p>
          <a:p>
            <a:pPr lvl="3"/>
            <a:r>
              <a:rPr lang="en-US" sz="2000" dirty="0"/>
              <a:t>Approve and issue a final permit to an </a:t>
            </a:r>
          </a:p>
          <a:p>
            <a:pPr marL="566928" lvl="3" indent="0">
              <a:buNone/>
            </a:pPr>
            <a:r>
              <a:rPr lang="en-US" sz="2000" dirty="0"/>
              <a:t>   applicant</a:t>
            </a:r>
          </a:p>
          <a:p>
            <a:pPr lvl="3"/>
            <a:r>
              <a:rPr lang="en-US" sz="2000" dirty="0"/>
              <a:t>Fund a task order for an </a:t>
            </a:r>
          </a:p>
          <a:p>
            <a:pPr marL="566928" lvl="3" indent="0">
              <a:buNone/>
            </a:pPr>
            <a:r>
              <a:rPr lang="en-US" sz="2000" dirty="0"/>
              <a:t>   Emergency Response Spill Removal Activity</a:t>
            </a:r>
          </a:p>
          <a:p>
            <a:pPr marL="201168" lvl="1" indent="0">
              <a:buNone/>
            </a:pPr>
            <a:endParaRPr lang="en-US" b="1" dirty="0"/>
          </a:p>
          <a:p>
            <a:pPr marL="201168" lvl="1" indent="0">
              <a:buNone/>
            </a:pPr>
            <a:r>
              <a:rPr lang="en-US" b="1" dirty="0"/>
              <a:t>Goal</a:t>
            </a:r>
            <a:r>
              <a:rPr lang="en-US" dirty="0"/>
              <a:t> – Keep VA steps</a:t>
            </a:r>
          </a:p>
        </p:txBody>
      </p:sp>
      <p:sp>
        <p:nvSpPr>
          <p:cNvPr id="5" name="Slide Number Placeholder 4"/>
          <p:cNvSpPr>
            <a:spLocks noGrp="1"/>
          </p:cNvSpPr>
          <p:nvPr>
            <p:ph type="sldNum" sz="quarter" idx="12"/>
          </p:nvPr>
        </p:nvSpPr>
        <p:spPr/>
        <p:txBody>
          <a:bodyPr/>
          <a:lstStyle/>
          <a:p>
            <a:fld id="{4FAB73BC-B049-4115-A692-8D63A059BFB8}" type="slidenum">
              <a:rPr lang="en-US" smtClean="0"/>
              <a:pPr/>
              <a:t>6</a:t>
            </a:fld>
            <a:endParaRPr lang="en-US" dirty="0"/>
          </a:p>
        </p:txBody>
      </p:sp>
      <p:sp>
        <p:nvSpPr>
          <p:cNvPr id="7" name="Oval 6"/>
          <p:cNvSpPr/>
          <p:nvPr/>
        </p:nvSpPr>
        <p:spPr>
          <a:xfrm>
            <a:off x="9379574" y="3854366"/>
            <a:ext cx="2150132" cy="224525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Value Added</a:t>
            </a:r>
          </a:p>
        </p:txBody>
      </p:sp>
      <p:sp>
        <p:nvSpPr>
          <p:cNvPr id="8" name="Footer Placeholder 3"/>
          <p:cNvSpPr>
            <a:spLocks noGrp="1"/>
          </p:cNvSpPr>
          <p:nvPr>
            <p:ph type="ftr" sz="quarter" idx="11"/>
          </p:nvPr>
        </p:nvSpPr>
        <p:spPr>
          <a:xfrm>
            <a:off x="609600" y="6480970"/>
            <a:ext cx="5907578" cy="300832"/>
          </a:xfrm>
        </p:spPr>
        <p:txBody>
          <a:bodyPr/>
          <a:lstStyle/>
          <a:p>
            <a:r>
              <a:rPr lang="en-US" b="1" dirty="0"/>
              <a:t>Source: “Identifying Waste and Value-added vs. Non-value added Activities,” Yvonne Watson, EPA</a:t>
            </a:r>
            <a:endParaRPr lang="en-US" dirty="0"/>
          </a:p>
        </p:txBody>
      </p:sp>
    </p:spTree>
    <p:extLst>
      <p:ext uri="{BB962C8B-B14F-4D97-AF65-F5344CB8AC3E}">
        <p14:creationId xmlns:p14="http://schemas.microsoft.com/office/powerpoint/2010/main" val="2079439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Non-Value Added Necessary</a:t>
            </a:r>
          </a:p>
        </p:txBody>
      </p:sp>
      <p:sp>
        <p:nvSpPr>
          <p:cNvPr id="2" name="Content Placeholder 1"/>
          <p:cNvSpPr>
            <a:spLocks noGrp="1"/>
          </p:cNvSpPr>
          <p:nvPr>
            <p:ph idx="1"/>
          </p:nvPr>
        </p:nvSpPr>
        <p:spPr>
          <a:xfrm>
            <a:off x="1418601" y="1845733"/>
            <a:ext cx="9272187" cy="4341421"/>
          </a:xfrm>
        </p:spPr>
        <p:txBody>
          <a:bodyPr>
            <a:normAutofit fontScale="92500" lnSpcReduction="10000"/>
          </a:bodyPr>
          <a:lstStyle/>
          <a:p>
            <a:pPr marL="0" indent="0">
              <a:buNone/>
            </a:pPr>
            <a:r>
              <a:rPr lang="en-US" b="1" dirty="0"/>
              <a:t>Non-Value Added Necessary (NVAN)</a:t>
            </a:r>
          </a:p>
          <a:p>
            <a:pPr lvl="1"/>
            <a:r>
              <a:rPr lang="en-US" sz="2400" dirty="0"/>
              <a:t>These steps are necessary, although the step may not add value from the customer’s perspective</a:t>
            </a:r>
          </a:p>
          <a:p>
            <a:pPr lvl="1"/>
            <a:r>
              <a:rPr lang="en-US" sz="2400" dirty="0"/>
              <a:t>They could be necessary because of laws, regulations or other requirements for a business to function effectively</a:t>
            </a:r>
          </a:p>
          <a:p>
            <a:pPr marL="201168" lvl="1" indent="0">
              <a:buNone/>
            </a:pPr>
            <a:endParaRPr lang="en-US" dirty="0"/>
          </a:p>
          <a:p>
            <a:pPr marL="201168" lvl="1" indent="0">
              <a:buNone/>
            </a:pPr>
            <a:r>
              <a:rPr lang="en-US" b="1" dirty="0"/>
              <a:t>Example</a:t>
            </a:r>
            <a:endParaRPr lang="en-US" dirty="0"/>
          </a:p>
          <a:p>
            <a:pPr lvl="3"/>
            <a:r>
              <a:rPr lang="en-US" sz="1900" dirty="0"/>
              <a:t>Research Federal Acquisition Regulations</a:t>
            </a:r>
          </a:p>
          <a:p>
            <a:pPr marL="566928" lvl="3" indent="0">
              <a:buNone/>
            </a:pPr>
            <a:r>
              <a:rPr lang="en-US" sz="1900" dirty="0"/>
              <a:t>   (FAR) clauses that need to be included in a </a:t>
            </a:r>
          </a:p>
          <a:p>
            <a:pPr marL="566928" lvl="3" indent="0">
              <a:buNone/>
            </a:pPr>
            <a:r>
              <a:rPr lang="en-US" sz="1900" dirty="0"/>
              <a:t>   contract</a:t>
            </a:r>
          </a:p>
          <a:p>
            <a:pPr marL="201168" lvl="1" indent="0">
              <a:buNone/>
            </a:pPr>
            <a:endParaRPr lang="en-US" b="1" dirty="0"/>
          </a:p>
          <a:p>
            <a:pPr marL="201168" lvl="1" indent="0">
              <a:buNone/>
            </a:pPr>
            <a:r>
              <a:rPr lang="en-US" b="1" dirty="0"/>
              <a:t>Goal</a:t>
            </a:r>
            <a:r>
              <a:rPr lang="en-US" dirty="0"/>
              <a:t> – </a:t>
            </a:r>
            <a:r>
              <a:rPr lang="en-US" sz="2400" dirty="0"/>
              <a:t>Reduce</a:t>
            </a:r>
            <a:r>
              <a:rPr lang="en-US" dirty="0"/>
              <a:t> NVAN steps</a:t>
            </a:r>
          </a:p>
          <a:p>
            <a:pPr lvl="2"/>
            <a:endParaRPr lang="en-US" dirty="0"/>
          </a:p>
          <a:p>
            <a:pPr lvl="2"/>
            <a:endParaRPr lang="en-US" dirty="0"/>
          </a:p>
          <a:p>
            <a:pPr lvl="2"/>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7</a:t>
            </a:fld>
            <a:endParaRPr lang="en-US" dirty="0"/>
          </a:p>
        </p:txBody>
      </p:sp>
      <p:sp>
        <p:nvSpPr>
          <p:cNvPr id="6" name="Oval 5"/>
          <p:cNvSpPr/>
          <p:nvPr/>
        </p:nvSpPr>
        <p:spPr>
          <a:xfrm>
            <a:off x="9380220" y="3851004"/>
            <a:ext cx="2148840" cy="2240280"/>
          </a:xfrm>
          <a:prstGeom prst="ellipse">
            <a:avLst/>
          </a:prstGeom>
          <a:solidFill>
            <a:srgbClr val="FFFF99"/>
          </a:solidFill>
          <a:ln>
            <a:solidFill>
              <a:srgbClr val="DFC5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Non-Value Added Necessary</a:t>
            </a:r>
          </a:p>
        </p:txBody>
      </p:sp>
      <p:sp>
        <p:nvSpPr>
          <p:cNvPr id="7" name="Footer Placeholder 3"/>
          <p:cNvSpPr>
            <a:spLocks noGrp="1"/>
          </p:cNvSpPr>
          <p:nvPr>
            <p:ph type="ftr" sz="quarter" idx="11"/>
          </p:nvPr>
        </p:nvSpPr>
        <p:spPr>
          <a:xfrm>
            <a:off x="609600" y="6480970"/>
            <a:ext cx="5990705" cy="300832"/>
          </a:xfrm>
        </p:spPr>
        <p:txBody>
          <a:bodyPr/>
          <a:lstStyle/>
          <a:p>
            <a:r>
              <a:rPr lang="en-US" b="1" dirty="0"/>
              <a:t>Source: “Identifying Waste and Value-added vs. Non-value added Activities,” Yvonne Watson, EPA</a:t>
            </a:r>
            <a:endParaRPr lang="en-US" dirty="0"/>
          </a:p>
        </p:txBody>
      </p:sp>
    </p:spTree>
    <p:extLst>
      <p:ext uri="{BB962C8B-B14F-4D97-AF65-F5344CB8AC3E}">
        <p14:creationId xmlns:p14="http://schemas.microsoft.com/office/powerpoint/2010/main" val="193017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Non-Value Added</a:t>
            </a:r>
          </a:p>
        </p:txBody>
      </p:sp>
      <p:sp>
        <p:nvSpPr>
          <p:cNvPr id="2" name="Content Placeholder 1"/>
          <p:cNvSpPr>
            <a:spLocks noGrp="1"/>
          </p:cNvSpPr>
          <p:nvPr>
            <p:ph idx="1"/>
          </p:nvPr>
        </p:nvSpPr>
        <p:spPr>
          <a:xfrm>
            <a:off x="1435693" y="1452785"/>
            <a:ext cx="9058543" cy="4751462"/>
          </a:xfrm>
        </p:spPr>
        <p:txBody>
          <a:bodyPr>
            <a:normAutofit/>
          </a:bodyPr>
          <a:lstStyle/>
          <a:p>
            <a:pPr marL="0" indent="0">
              <a:buNone/>
            </a:pPr>
            <a:r>
              <a:rPr lang="en-US" b="1" dirty="0"/>
              <a:t>Non-Value Added (NVA)</a:t>
            </a:r>
          </a:p>
          <a:p>
            <a:pPr lvl="1"/>
            <a:r>
              <a:rPr lang="en-US" sz="2400" dirty="0"/>
              <a:t>Consumes resources without creating value</a:t>
            </a:r>
          </a:p>
          <a:p>
            <a:pPr lvl="1"/>
            <a:r>
              <a:rPr lang="en-US" sz="2400" dirty="0"/>
              <a:t>Requires more time, effort, or resources than necessary</a:t>
            </a:r>
          </a:p>
          <a:p>
            <a:pPr lvl="1"/>
            <a:r>
              <a:rPr lang="en-US" sz="2400" dirty="0"/>
              <a:t>Can be removed to focus on VA steps</a:t>
            </a:r>
          </a:p>
          <a:p>
            <a:pPr marL="201168" lvl="1" indent="0">
              <a:buNone/>
            </a:pPr>
            <a:endParaRPr lang="en-US" dirty="0"/>
          </a:p>
          <a:p>
            <a:pPr marL="201168" lvl="1" indent="0">
              <a:buNone/>
            </a:pPr>
            <a:r>
              <a:rPr lang="en-US" b="1" dirty="0"/>
              <a:t>Example</a:t>
            </a:r>
          </a:p>
          <a:p>
            <a:pPr lvl="2"/>
            <a:r>
              <a:rPr lang="en-US" sz="2100" dirty="0"/>
              <a:t>Conducting a quality assurance inspection of a final product</a:t>
            </a:r>
          </a:p>
          <a:p>
            <a:pPr lvl="2"/>
            <a:r>
              <a:rPr lang="en-US" sz="2100" dirty="0"/>
              <a:t>Require a second approval on a travel voucher</a:t>
            </a:r>
          </a:p>
          <a:p>
            <a:pPr marL="877824" lvl="2" indent="0">
              <a:buNone/>
            </a:pPr>
            <a:endParaRPr lang="en-US" sz="2400" dirty="0"/>
          </a:p>
          <a:p>
            <a:pPr marL="201168" lvl="1" indent="0">
              <a:buNone/>
            </a:pPr>
            <a:r>
              <a:rPr lang="en-US" b="1" dirty="0"/>
              <a:t>Goal – </a:t>
            </a:r>
            <a:r>
              <a:rPr lang="en-US" sz="2900" dirty="0"/>
              <a:t>Eliminate NVA steps</a:t>
            </a:r>
            <a:endParaRPr lang="en-US" dirty="0"/>
          </a:p>
        </p:txBody>
      </p:sp>
      <p:sp>
        <p:nvSpPr>
          <p:cNvPr id="4" name="Footer Placeholder 3"/>
          <p:cNvSpPr>
            <a:spLocks noGrp="1"/>
          </p:cNvSpPr>
          <p:nvPr>
            <p:ph type="ftr" sz="quarter" idx="11"/>
          </p:nvPr>
        </p:nvSpPr>
        <p:spPr>
          <a:xfrm>
            <a:off x="609600" y="6480970"/>
            <a:ext cx="6190211" cy="300832"/>
          </a:xfrm>
        </p:spPr>
        <p:txBody>
          <a:bodyPr/>
          <a:lstStyle/>
          <a:p>
            <a:r>
              <a:rPr lang="en-US" b="1" dirty="0"/>
              <a:t>Source: “Identifying Waste and Value-added vs. Non-value added Activities,” Yvonne Watson, EPA</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
        <p:nvSpPr>
          <p:cNvPr id="6" name="Oval 5"/>
          <p:cNvSpPr/>
          <p:nvPr/>
        </p:nvSpPr>
        <p:spPr>
          <a:xfrm>
            <a:off x="9441077" y="3968782"/>
            <a:ext cx="2027125" cy="1960278"/>
          </a:xfrm>
          <a:prstGeom prst="ellipse">
            <a:avLst/>
          </a:prstGeom>
          <a:solidFill>
            <a:srgbClr val="DE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Non-Value Added </a:t>
            </a:r>
          </a:p>
        </p:txBody>
      </p:sp>
    </p:spTree>
    <p:extLst>
      <p:ext uri="{BB962C8B-B14F-4D97-AF65-F5344CB8AC3E}">
        <p14:creationId xmlns:p14="http://schemas.microsoft.com/office/powerpoint/2010/main" val="232117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 LEAN Exercise </a:t>
            </a:r>
            <a:r>
              <a:rPr lang="en-US" sz="3600" dirty="0"/>
              <a:t>(5 min)</a:t>
            </a:r>
          </a:p>
        </p:txBody>
      </p:sp>
      <p:sp>
        <p:nvSpPr>
          <p:cNvPr id="3" name="Content Placeholder 2"/>
          <p:cNvSpPr>
            <a:spLocks noGrp="1"/>
          </p:cNvSpPr>
          <p:nvPr>
            <p:ph idx="1"/>
          </p:nvPr>
        </p:nvSpPr>
        <p:spPr>
          <a:xfrm>
            <a:off x="403761" y="1365662"/>
            <a:ext cx="11388436" cy="5284520"/>
          </a:xfrm>
        </p:spPr>
        <p:txBody>
          <a:bodyPr>
            <a:normAutofit/>
          </a:bodyPr>
          <a:lstStyle/>
          <a:p>
            <a:r>
              <a:rPr lang="en-US" dirty="0"/>
              <a:t>Use dots to apply to process boards posted around the room (5 min)</a:t>
            </a:r>
          </a:p>
          <a:p>
            <a:pPr marL="877824" lvl="2" indent="0">
              <a:buNone/>
            </a:pPr>
            <a:r>
              <a:rPr lang="en-US" dirty="0"/>
              <a:t>		</a:t>
            </a:r>
            <a:r>
              <a:rPr lang="en-US" sz="3600" dirty="0"/>
              <a:t>Value Added</a:t>
            </a:r>
            <a:endParaRPr lang="en-US" dirty="0"/>
          </a:p>
          <a:p>
            <a:pPr marL="877824" lvl="2" indent="0">
              <a:buNone/>
            </a:pPr>
            <a:r>
              <a:rPr lang="en-US" dirty="0"/>
              <a:t>		</a:t>
            </a:r>
          </a:p>
          <a:p>
            <a:pPr marL="1874520" lvl="6" indent="0">
              <a:buNone/>
            </a:pPr>
            <a:r>
              <a:rPr lang="en-US" sz="3600" dirty="0"/>
              <a:t>Non-Value Added Necessary</a:t>
            </a:r>
          </a:p>
          <a:p>
            <a:endParaRPr lang="en-US" dirty="0"/>
          </a:p>
          <a:p>
            <a:pPr marL="877824" lvl="2" indent="0">
              <a:buNone/>
            </a:pPr>
            <a:r>
              <a:rPr lang="en-US" dirty="0"/>
              <a:t>		</a:t>
            </a:r>
            <a:r>
              <a:rPr lang="en-US" sz="3600" dirty="0"/>
              <a:t>Non Value Added</a:t>
            </a:r>
          </a:p>
          <a:p>
            <a:pPr marL="877824" lvl="2" indent="0">
              <a:buNone/>
            </a:pPr>
            <a:endParaRPr lang="en-US" sz="1400" dirty="0"/>
          </a:p>
          <a:p>
            <a:r>
              <a:rPr lang="en-US" dirty="0"/>
              <a:t>Feel free to add your comments during the day</a:t>
            </a:r>
          </a:p>
          <a:p>
            <a:endParaRPr lang="en-US" dirty="0">
              <a:solidFill>
                <a:srgbClr val="FF0000"/>
              </a:solidFill>
            </a:endParaRPr>
          </a:p>
        </p:txBody>
      </p:sp>
      <p:sp>
        <p:nvSpPr>
          <p:cNvPr id="4" name="Oval 3"/>
          <p:cNvSpPr/>
          <p:nvPr/>
        </p:nvSpPr>
        <p:spPr>
          <a:xfrm>
            <a:off x="944087" y="2364471"/>
            <a:ext cx="914401" cy="86237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Oval 4"/>
          <p:cNvSpPr/>
          <p:nvPr/>
        </p:nvSpPr>
        <p:spPr>
          <a:xfrm>
            <a:off x="944087" y="3391047"/>
            <a:ext cx="914400" cy="903637"/>
          </a:xfrm>
          <a:prstGeom prst="ellipse">
            <a:avLst/>
          </a:prstGeom>
          <a:solidFill>
            <a:srgbClr val="FFFF99"/>
          </a:solidFill>
          <a:ln>
            <a:solidFill>
              <a:srgbClr val="DFC5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ffectLst>
                <a:outerShdw blurRad="50800" dist="50800" dir="5400000" algn="ctr" rotWithShape="0">
                  <a:schemeClr val="bg1"/>
                </a:outerShdw>
              </a:effectLst>
            </a:endParaRPr>
          </a:p>
        </p:txBody>
      </p:sp>
      <p:sp>
        <p:nvSpPr>
          <p:cNvPr id="6" name="Oval 5"/>
          <p:cNvSpPr/>
          <p:nvPr/>
        </p:nvSpPr>
        <p:spPr>
          <a:xfrm>
            <a:off x="944087" y="4476058"/>
            <a:ext cx="914400" cy="924910"/>
          </a:xfrm>
          <a:prstGeom prst="ellipse">
            <a:avLst/>
          </a:prstGeom>
          <a:solidFill>
            <a:srgbClr val="DE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extLst>
      <p:ext uri="{BB962C8B-B14F-4D97-AF65-F5344CB8AC3E}">
        <p14:creationId xmlns:p14="http://schemas.microsoft.com/office/powerpoint/2010/main" val="2485898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110000" t="250000" r="110000" b="40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110000" t="250000" r="110000" b="40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70000"/>
                <a:satMod val="130000"/>
              </a:schemeClr>
              <a:schemeClr val="phClr">
                <a:tint val="70000"/>
                <a:satMod val="1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MeasuresandGoals</Template>
  <TotalTime>387</TotalTime>
  <Words>1078</Words>
  <Application>Microsoft Office PowerPoint</Application>
  <PresentationFormat>Widescreen</PresentationFormat>
  <Paragraphs>182</Paragraphs>
  <Slides>12</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Cambria</vt:lpstr>
      <vt:lpstr>Times New Roman</vt:lpstr>
      <vt:lpstr>Verdana</vt:lpstr>
      <vt:lpstr>Webdings</vt:lpstr>
      <vt:lpstr>Wingdings 2</vt:lpstr>
      <vt:lpstr>Verve</vt:lpstr>
      <vt:lpstr>Asbestos Notification Process</vt:lpstr>
      <vt:lpstr>What We Found - Common Themes </vt:lpstr>
      <vt:lpstr>PowerPoint Presentation</vt:lpstr>
      <vt:lpstr>PowerPoint Presentation</vt:lpstr>
      <vt:lpstr>LEAN- Value Added Analysis</vt:lpstr>
      <vt:lpstr>Value Added</vt:lpstr>
      <vt:lpstr>Non-Value Added Necessary</vt:lpstr>
      <vt:lpstr>Non-Value Added</vt:lpstr>
      <vt:lpstr>MICRO LEAN Exercise (5 min)</vt:lpstr>
      <vt:lpstr>PowerPoint Presentation</vt:lpstr>
      <vt:lpstr>Towards Full Integration </vt:lpstr>
      <vt:lpstr> Where We Are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forman, debra</dc:creator>
  <cp:lastModifiedBy>forman, debra</cp:lastModifiedBy>
  <cp:revision>34</cp:revision>
  <cp:lastPrinted>2017-12-29T14:59:51Z</cp:lastPrinted>
  <dcterms:created xsi:type="dcterms:W3CDTF">2017-12-07T16:23:19Z</dcterms:created>
  <dcterms:modified xsi:type="dcterms:W3CDTF">2018-10-17T17:29:41Z</dcterms:modified>
</cp:coreProperties>
</file>