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97" r:id="rId5"/>
    <p:sldId id="279" r:id="rId6"/>
    <p:sldId id="316" r:id="rId7"/>
    <p:sldId id="315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F46032B-4D4E-473E-B9EE-E91E6BCD8DD5}">
          <p14:sldIdLst>
            <p14:sldId id="297"/>
            <p14:sldId id="279"/>
            <p14:sldId id="316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blanchet" initials="r" lastIdx="6" clrIdx="0"/>
  <p:cmAuthor id="1" name="VP" initials="V" lastIdx="8" clrIdx="1"/>
  <p:cmAuthor id="2" name="McNaughton, Eugenia" initials="ME" lastIdx="5" clrIdx="2">
    <p:extLst>
      <p:ext uri="{19B8F6BF-5375-455C-9EA6-DF929625EA0E}">
        <p15:presenceInfo xmlns:p15="http://schemas.microsoft.com/office/powerpoint/2012/main" userId="S-1-5-21-1339303556-449845944-1601390327-58759" providerId="AD"/>
      </p:ext>
    </p:extLst>
  </p:cmAuthor>
  <p:cmAuthor id="3" name="Snyder, Jessica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4"/>
    <a:srgbClr val="99CCFF"/>
    <a:srgbClr val="FFFFCC"/>
    <a:srgbClr val="008000"/>
    <a:srgbClr val="C78E55"/>
    <a:srgbClr val="B0753A"/>
    <a:srgbClr val="DAB48E"/>
    <a:srgbClr val="FF714F"/>
    <a:srgbClr val="FFC16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4" autoAdjust="0"/>
    <p:restoredTop sz="65457" autoAdjust="0"/>
  </p:normalViewPr>
  <p:slideViewPr>
    <p:cSldViewPr>
      <p:cViewPr varScale="1">
        <p:scale>
          <a:sx n="44" d="100"/>
          <a:sy n="44" d="100"/>
        </p:scale>
        <p:origin x="188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2" d="100"/>
        <a:sy n="92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5FBEA-9420-471F-A93C-C9835CB51740}" type="datetimeFigureOut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B2D09-35EA-488B-B289-BEC150A99A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4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Rebecca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B2D09-35EA-488B-B289-BEC150A99A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13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VINI –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B2D09-35EA-488B-B289-BEC150A99A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67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JESSICA – 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E-Enterprise Leadership Council (EELC) approved using the E-Enterprise framework to address issues related to processing Quality Assurance Project Plans prepared by tribes and states 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(Sept 2017).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state, tribal, EPA workgroup has been developing and refining the project scope 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(Fall-Winter 2018). </a:t>
            </a: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Tribes and states shared input and anecdotal information with EPA, identifying challenges and suggestions for improvement. EPA collected process-related data from the regions.  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(Fall-Winter 2018).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this input, EPA, tribes and states developed a 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draft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Plan, outlining a phased approach with the goal to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improve the timely development, review, and approval of QAPPs to support state and tribal partners’ collection and use of quality environmental data 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(Mar 2018).</a:t>
            </a: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EELC recommended a Lean Kaizen event related to this effort before beginning Action Plan. </a:t>
            </a:r>
            <a:endParaRPr lang="en-US" sz="1200" i="1" kern="1200" dirty="0">
              <a:solidFill>
                <a:schemeClr val="tx1"/>
              </a:solidFill>
              <a:latin typeface="+mn-lt"/>
              <a:ea typeface="+mn-ea"/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66A26-7572-4E25-9038-B25159DE86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89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Jessica and Vini (and others in room)  - 5-10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B2D09-35EA-488B-B289-BEC150A99A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9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380-6D6F-4D35-89A7-8CB399DA7A0F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E239-6F41-4AA7-AB29-B5AB22E79D63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BCAF9-B4E7-443C-90FA-4F279252B374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3A13-28F9-4651-AC02-E8A49767F2BF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D753-67F9-48F8-92AC-446D18C30413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4491-F87F-4B78-9020-BDDFDF190C7B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E07D5-66F2-433D-9436-BAC67F66D3D9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5D3D-12E8-4A9B-AB0F-9A5B0E1EC481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7CE0-1A8A-4771-8E38-28E1CEFAF175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2BC9-8CFA-4AC3-9923-2875DA18371D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3651-BA7B-4D4D-BE4F-AE62E8FB020C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79964E-1295-4FB2-8D13-56A4C8699390}" type="datetime1">
              <a:rPr lang="en-US" smtClean="0"/>
              <a:t>10/18/2018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AD04F9-FE6C-4A0C-814F-56BE3BA0D3B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37338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 </a:t>
            </a:r>
            <a:br>
              <a:rPr lang="en-US" sz="2800" i="1" dirty="0"/>
            </a:br>
            <a:br>
              <a:rPr lang="en-US" sz="2800" i="1" dirty="0"/>
            </a:br>
            <a:r>
              <a:rPr lang="en-US" sz="2800" dirty="0"/>
              <a:t>Using a Shared Governance to </a:t>
            </a:r>
            <a:br>
              <a:rPr lang="en-US" sz="2800" dirty="0"/>
            </a:br>
            <a:r>
              <a:rPr lang="en-US" sz="2800" dirty="0"/>
              <a:t>Streamline State and Tribal </a:t>
            </a:r>
            <a:br>
              <a:rPr lang="en-US" sz="2800" dirty="0"/>
            </a:br>
            <a:r>
              <a:rPr lang="en-US" sz="2800" dirty="0"/>
              <a:t>Quality Assurance Project Plans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Prepared for EE2018</a:t>
            </a:r>
            <a:br>
              <a:rPr lang="en-US" sz="2800" dirty="0"/>
            </a:br>
            <a:r>
              <a:rPr lang="en-US" sz="2800" dirty="0"/>
              <a:t>October 2018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7B3322-DBC4-4A0E-B448-2775C92DC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78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4400" dirty="0"/>
              <a:t>   Background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+mj-lt"/>
                <a:cs typeface="Arial" panose="020B0604020202020204" pitchFamily="34" charset="0"/>
              </a:rPr>
              <a:t>Tribes and states submit Quality Assurance Project Plans (QAPPs) when using grant funds to support data collection. </a:t>
            </a:r>
          </a:p>
          <a:p>
            <a:r>
              <a:rPr lang="en-US" sz="2400" dirty="0">
                <a:latin typeface="+mj-lt"/>
                <a:cs typeface="Arial" panose="020B0604020202020204" pitchFamily="34" charset="0"/>
              </a:rPr>
              <a:t>QAPP requirements are specified in EPA’s regulations for extramural agreements. </a:t>
            </a:r>
          </a:p>
          <a:p>
            <a:r>
              <a:rPr lang="en-US" sz="2400" dirty="0">
                <a:latin typeface="+mj-lt"/>
                <a:cs typeface="Arial" panose="020B0604020202020204" pitchFamily="34" charset="0"/>
              </a:rPr>
              <a:t>EPA’s ten regional offices deploy different processes and procedures when working with tribes and states to develop a QAPP through the approval. </a:t>
            </a:r>
          </a:p>
          <a:p>
            <a:r>
              <a:rPr lang="en-US" sz="2400" dirty="0">
                <a:latin typeface="+mj-lt"/>
                <a:cs typeface="Arial" panose="020B0604020202020204" pitchFamily="34" charset="0"/>
              </a:rPr>
              <a:t>Tribes and states may experience delays, inconsistencies and variation in EPA’s reviews and approval of QAPPs. </a:t>
            </a:r>
          </a:p>
          <a:p>
            <a:r>
              <a:rPr lang="en-US" sz="2400" dirty="0">
                <a:latin typeface="+mj-lt"/>
                <a:cs typeface="Arial" panose="020B0604020202020204" pitchFamily="34" charset="0"/>
              </a:rPr>
              <a:t>Tribes and states spend extensive resources, including time and portions of the grant to facilitate the development of a QAPP. 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E9047-E75F-42AB-9449-0DB8B923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73D2FFB-0496-4CED-8E1D-1F16CDEE9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490017"/>
            <a:ext cx="1793588" cy="4342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11831DD-2430-45A2-8290-01A781AE5969}"/>
              </a:ext>
            </a:extLst>
          </p:cNvPr>
          <p:cNvSpPr txBox="1"/>
          <p:nvPr/>
        </p:nvSpPr>
        <p:spPr>
          <a:xfrm>
            <a:off x="158924" y="924253"/>
            <a:ext cx="7667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+mj-lt"/>
              </a:rPr>
              <a:t>Using the E-Enterprise Framework</a:t>
            </a:r>
            <a:endParaRPr lang="en-US" sz="4000" b="1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DA097B-7B5A-4A39-B59F-6A0C27A189D0}"/>
              </a:ext>
            </a:extLst>
          </p:cNvPr>
          <p:cNvGrpSpPr/>
          <p:nvPr/>
        </p:nvGrpSpPr>
        <p:grpSpPr>
          <a:xfrm>
            <a:off x="0" y="1447800"/>
            <a:ext cx="9144000" cy="5591889"/>
            <a:chOff x="0" y="991354"/>
            <a:chExt cx="9144000" cy="50425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883B659-3907-43E6-AD65-F06BF242D7BA}"/>
                </a:ext>
              </a:extLst>
            </p:cNvPr>
            <p:cNvSpPr/>
            <p:nvPr/>
          </p:nvSpPr>
          <p:spPr>
            <a:xfrm>
              <a:off x="0" y="5324425"/>
              <a:ext cx="9144000" cy="7094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D67C15E8-928C-4BF2-906F-E3EA3505E45B}"/>
                </a:ext>
              </a:extLst>
            </p:cNvPr>
            <p:cNvSpPr/>
            <p:nvPr/>
          </p:nvSpPr>
          <p:spPr>
            <a:xfrm>
              <a:off x="102797" y="991354"/>
              <a:ext cx="9032358" cy="4497572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41544B8-B039-44CB-A8F9-7600B9DC2EDE}"/>
                </a:ext>
              </a:extLst>
            </p:cNvPr>
            <p:cNvSpPr txBox="1"/>
            <p:nvPr/>
          </p:nvSpPr>
          <p:spPr>
            <a:xfrm>
              <a:off x="864416" y="1569956"/>
              <a:ext cx="766702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0" b="1" dirty="0">
                  <a:latin typeface="+mj-lt"/>
                </a:rPr>
                <a:t>Shared Governance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1530ECB-09C9-45F8-9595-07603771D374}"/>
                </a:ext>
              </a:extLst>
            </p:cNvPr>
            <p:cNvSpPr txBox="1"/>
            <p:nvPr/>
          </p:nvSpPr>
          <p:spPr>
            <a:xfrm>
              <a:off x="620610" y="3699225"/>
              <a:ext cx="284679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0" b="1" dirty="0">
                  <a:latin typeface="+mj-lt"/>
                </a:rPr>
                <a:t>Streamlining Process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CA9095-8D2B-452C-9C5D-AFE498F4F555}"/>
                </a:ext>
              </a:extLst>
            </p:cNvPr>
            <p:cNvSpPr txBox="1"/>
            <p:nvPr/>
          </p:nvSpPr>
          <p:spPr>
            <a:xfrm>
              <a:off x="5595927" y="3696001"/>
              <a:ext cx="284679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0" b="1" dirty="0">
                  <a:latin typeface="+mj-lt"/>
                </a:rPr>
                <a:t>Optimizing Technology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114A5B-6576-4318-85DD-6E763F8D5396}"/>
                </a:ext>
              </a:extLst>
            </p:cNvPr>
            <p:cNvSpPr txBox="1"/>
            <p:nvPr/>
          </p:nvSpPr>
          <p:spPr>
            <a:xfrm>
              <a:off x="891442" y="4139710"/>
              <a:ext cx="1840076" cy="1349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4313" indent="-214313" defTabSz="700088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Lean Culture</a:t>
              </a:r>
            </a:p>
            <a:p>
              <a:pPr marL="214313" indent="-214313" defTabSz="700088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Simplicity, Certainty and Consistency  </a:t>
              </a:r>
            </a:p>
            <a:p>
              <a:pPr marL="214313" indent="-214313" defTabSz="700088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Burden Reduction</a:t>
              </a:r>
            </a:p>
            <a:p>
              <a:endParaRPr lang="en-US" sz="1350" dirty="0">
                <a:latin typeface="+mj-lt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BBBEEF3-9AD8-473E-A10D-5302AA3AC2BE}"/>
                </a:ext>
              </a:extLst>
            </p:cNvPr>
            <p:cNvSpPr txBox="1"/>
            <p:nvPr/>
          </p:nvSpPr>
          <p:spPr>
            <a:xfrm>
              <a:off x="6408990" y="4107013"/>
              <a:ext cx="2136531" cy="117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4313" indent="-214313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Automation and Online Services</a:t>
              </a:r>
            </a:p>
            <a:p>
              <a:pPr marL="214313" indent="-214313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Sensor Monitoring Technology</a:t>
              </a:r>
            </a:p>
            <a:p>
              <a:pPr marL="214313" indent="-214313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Shared Services</a:t>
              </a:r>
            </a:p>
          </p:txBody>
        </p:sp>
        <p:sp>
          <p:nvSpPr>
            <p:cNvPr id="20" name="Rounded Rectangle 7">
              <a:extLst>
                <a:ext uri="{FF2B5EF4-FFF2-40B4-BE49-F238E27FC236}">
                  <a16:creationId xmlns:a16="http://schemas.microsoft.com/office/drawing/2014/main" id="{321796CB-9323-423F-AC43-CC340CD46DC5}"/>
                </a:ext>
              </a:extLst>
            </p:cNvPr>
            <p:cNvSpPr/>
            <p:nvPr/>
          </p:nvSpPr>
          <p:spPr>
            <a:xfrm>
              <a:off x="2710941" y="4198720"/>
              <a:ext cx="1192748" cy="899871"/>
            </a:xfrm>
            <a:prstGeom prst="roundRect">
              <a:avLst>
                <a:gd name="adj" fmla="val 10000"/>
              </a:avLst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22000" b="-22000"/>
              </a:stretch>
            </a:blip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ed Rectangle 6">
              <a:extLst>
                <a:ext uri="{FF2B5EF4-FFF2-40B4-BE49-F238E27FC236}">
                  <a16:creationId xmlns:a16="http://schemas.microsoft.com/office/drawing/2014/main" id="{7E2FB173-6DD4-42F0-9D08-85E38CF60473}"/>
                </a:ext>
              </a:extLst>
            </p:cNvPr>
            <p:cNvSpPr/>
            <p:nvPr/>
          </p:nvSpPr>
          <p:spPr>
            <a:xfrm>
              <a:off x="4967625" y="4140436"/>
              <a:ext cx="1256604" cy="977306"/>
            </a:xfrm>
            <a:prstGeom prst="roundRect">
              <a:avLst>
                <a:gd name="adj" fmla="val 10000"/>
              </a:avLst>
            </a:prstGeom>
            <a:blipFill rotWithShape="1">
              <a:blip r:embed="rId5"/>
              <a:stretch>
                <a:fillRect/>
              </a:stretch>
            </a:blip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Block Arc 21">
              <a:extLst>
                <a:ext uri="{FF2B5EF4-FFF2-40B4-BE49-F238E27FC236}">
                  <a16:creationId xmlns:a16="http://schemas.microsoft.com/office/drawing/2014/main" id="{481782BA-332C-4DE5-A2CE-44816B81E443}"/>
                </a:ext>
              </a:extLst>
            </p:cNvPr>
            <p:cNvSpPr/>
            <p:nvPr/>
          </p:nvSpPr>
          <p:spPr>
            <a:xfrm>
              <a:off x="2591136" y="1928837"/>
              <a:ext cx="4055680" cy="2885468"/>
            </a:xfrm>
            <a:prstGeom prst="blockArc">
              <a:avLst/>
            </a:prstGeom>
            <a:solidFill>
              <a:schemeClr val="accent5">
                <a:lumMod val="20000"/>
                <a:lumOff val="80000"/>
                <a:alpha val="7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ABE81863-B624-4443-89C1-F2361FA1F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58986" y="2718678"/>
              <a:ext cx="783252" cy="890867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4CD576E-502D-4FF0-B5BE-BB0D99A500B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672571" y="2400577"/>
              <a:ext cx="690241" cy="857218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F7D5C1C-0500-4836-BAC3-7808F345C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811895" y="2594085"/>
              <a:ext cx="646055" cy="64605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4453C94-04A5-4C4E-A6CF-ABB89CD5381B}"/>
                </a:ext>
              </a:extLst>
            </p:cNvPr>
            <p:cNvSpPr txBox="1"/>
            <p:nvPr/>
          </p:nvSpPr>
          <p:spPr>
            <a:xfrm>
              <a:off x="3310049" y="1959620"/>
              <a:ext cx="2944451" cy="798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4313" indent="-214313" defTabSz="700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Early &amp; Meaningful Engagement        </a:t>
              </a:r>
            </a:p>
            <a:p>
              <a:pPr marL="214313" indent="-214313" defTabSz="700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Working Collaboratively        </a:t>
              </a:r>
            </a:p>
            <a:p>
              <a:pPr marL="214313" indent="-214313" defTabSz="700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350" dirty="0">
                  <a:latin typeface="+mj-lt"/>
                </a:rPr>
                <a:t>Shared Priorities and Solutions</a:t>
              </a:r>
            </a:p>
          </p:txBody>
        </p:sp>
      </p:grp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9255B89A-FCEA-44DA-B418-54EE7C2F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226-7B35-4CEE-A28B-8CE971AC71F6}" type="slidenum">
              <a:rPr lang="en-US" smtClean="0">
                <a:solidFill>
                  <a:schemeClr val="tx1"/>
                </a:solidFill>
                <a:latin typeface="+mj-lt"/>
              </a:rPr>
              <a:t>3</a:t>
            </a:fld>
            <a:endParaRPr lang="en-US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40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B6AD8-6F70-4A5C-9609-36613708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63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/>
              <a:t>Key Take 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7159A-F3AF-4C26-821F-C0DC73EC1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84632" indent="-457200">
              <a:buFont typeface="+mj-lt"/>
              <a:buAutoNum type="arabicPeriod"/>
            </a:pPr>
            <a:r>
              <a:rPr lang="en-US" dirty="0">
                <a:latin typeface="+mj-lt"/>
              </a:rPr>
              <a:t>Engage process owners from inception to implementation.</a:t>
            </a:r>
          </a:p>
          <a:p>
            <a:pPr marL="484632" indent="-457200">
              <a:buFont typeface="+mj-lt"/>
              <a:buAutoNum type="arabicPeriod"/>
            </a:pPr>
            <a:r>
              <a:rPr lang="en-US" dirty="0">
                <a:latin typeface="+mj-lt"/>
              </a:rPr>
              <a:t>Listen and act on customer’s input  </a:t>
            </a:r>
          </a:p>
          <a:p>
            <a:pPr marL="484632" indent="-457200">
              <a:buFont typeface="+mj-lt"/>
              <a:buAutoNum type="arabicPeriod"/>
            </a:pPr>
            <a:r>
              <a:rPr lang="en-US" dirty="0">
                <a:latin typeface="+mj-lt"/>
              </a:rPr>
              <a:t>Define current state to set future state</a:t>
            </a:r>
          </a:p>
          <a:p>
            <a:pPr marL="484632" indent="-457200">
              <a:buFont typeface="+mj-lt"/>
              <a:buAutoNum type="arabicPeriod"/>
            </a:pPr>
            <a:r>
              <a:rPr lang="en-US" dirty="0">
                <a:latin typeface="+mj-lt"/>
              </a:rPr>
              <a:t>Use SIPOC to build consensus (charter goal posts/outcomes)</a:t>
            </a:r>
          </a:p>
          <a:p>
            <a:pPr marL="484632" indent="-457200">
              <a:buFont typeface="+mj-lt"/>
              <a:buAutoNum type="arabicPeriod"/>
            </a:pPr>
            <a:r>
              <a:rPr lang="en-US" dirty="0">
                <a:latin typeface="+mj-lt"/>
              </a:rPr>
              <a:t>Acknowledge processes are inter-related  (development of a document, impacts review/approval process)</a:t>
            </a:r>
          </a:p>
          <a:p>
            <a:pPr marL="484632" indent="-457200">
              <a:buFont typeface="+mj-lt"/>
              <a:buAutoNum type="arabicPeriod"/>
            </a:pPr>
            <a:r>
              <a:rPr lang="en-US" dirty="0">
                <a:latin typeface="+mj-lt"/>
              </a:rPr>
              <a:t>Analyze needs and priorities of the end-users (EPA, states and tribes) before integrating technology into process</a:t>
            </a:r>
          </a:p>
          <a:p>
            <a:pPr marL="484632" indent="-457200">
              <a:buFont typeface="+mj-lt"/>
              <a:buAutoNum type="arabicPeriod"/>
            </a:pPr>
            <a:r>
              <a:rPr lang="en-US" dirty="0">
                <a:latin typeface="+mj-lt"/>
              </a:rPr>
              <a:t>Identify and prioritize needed changes to move towards desired state</a:t>
            </a:r>
          </a:p>
          <a:p>
            <a:pPr marL="484632" indent="-45720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lvl="2"/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E13D3-5F17-4553-9C27-4A82793F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04F9-FE6C-4A0C-814F-56BE3BA0D3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59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2018-09-24T14:32:33+00:00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  <Notes0 xmlns="e1052d87-0212-4613-92f5-2a2ef541a50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A25C37DA783D40A44FC61559A77C94" ma:contentTypeVersion="11" ma:contentTypeDescription="Create a new document." ma:contentTypeScope="" ma:versionID="0faf5ac11a44a87a1e0d30bfa6f29730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e1052d87-0212-4613-92f5-2a2ef541a509" xmlns:ns6="87b93111-45fc-4200-b3fe-daede21e656b" targetNamespace="http://schemas.microsoft.com/office/2006/metadata/properties" ma:root="true" ma:fieldsID="b01d6cd70e1ab334bbc56c8437c890c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e1052d87-0212-4613-92f5-2a2ef541a509"/>
    <xsd:import namespace="87b93111-45fc-4200-b3fe-daede21e656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Notes0" minOccurs="0"/>
                <xsd:element ref="ns5:MediaServiceEventHashCode" minOccurs="0"/>
                <xsd:element ref="ns5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738cf3bc-ac9e-4b41-84f3-67fb2dd2d565}" ma:internalName="TaxCatchAllLabel" ma:readOnly="true" ma:showField="CatchAllDataLabel" ma:web="87b93111-45fc-4200-b3fe-daede21e65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738cf3bc-ac9e-4b41-84f3-67fb2dd2d565}" ma:internalName="TaxCatchAll" ma:showField="CatchAllData" ma:web="87b93111-45fc-4200-b3fe-daede21e65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052d87-0212-4613-92f5-2a2ef541a5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Notes0" ma:index="33" nillable="true" ma:displayName="Notes" ma:internalName="Notes0">
      <xsd:simpleType>
        <xsd:restriction base="dms:Text">
          <xsd:maxLength value="255"/>
        </xsd:restriction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b93111-45fc-4200-b3fe-daede21e656b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13C404-6A52-48DB-877A-77E7A2F3BD97}">
  <ds:schemaRefs>
    <ds:schemaRef ds:uri="http://schemas.microsoft.com/office/2006/documentManagement/types"/>
    <ds:schemaRef ds:uri="e1052d87-0212-4613-92f5-2a2ef541a509"/>
    <ds:schemaRef ds:uri="87b93111-45fc-4200-b3fe-daede21e656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sharepoint/v3/fields"/>
    <ds:schemaRef ds:uri="http://purl.org/dc/terms/"/>
    <ds:schemaRef ds:uri="http://schemas.microsoft.com/sharepoint.v3"/>
    <ds:schemaRef ds:uri="4ffa91fb-a0ff-4ac5-b2db-65c790d184a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2816615-E590-42A4-8F0B-57F95E372B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e1052d87-0212-4613-92f5-2a2ef541a509"/>
    <ds:schemaRef ds:uri="87b93111-45fc-4200-b3fe-daede21e65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69D238-EDDC-4F87-9345-CA068BF7B1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6643</TotalTime>
  <Words>392</Words>
  <Application>Microsoft Office PowerPoint</Application>
  <PresentationFormat>On-screen Show (4:3)</PresentationFormat>
  <Paragraphs>51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Constantia</vt:lpstr>
      <vt:lpstr>Wingdings 2</vt:lpstr>
      <vt:lpstr>Flow</vt:lpstr>
      <vt:lpstr>   Using a Shared Governance to  Streamline State and Tribal  Quality Assurance Project Plans  Prepared for EE2018 October 2018</vt:lpstr>
      <vt:lpstr>   Background </vt:lpstr>
      <vt:lpstr>PowerPoint Presentation</vt:lpstr>
      <vt:lpstr>Key Take Aways</vt:lpstr>
    </vt:vector>
  </TitlesOfParts>
  <Company>US-EPA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Training</dc:title>
  <dc:creator>acampbel</dc:creator>
  <cp:lastModifiedBy>Snyder, Jessica</cp:lastModifiedBy>
  <cp:revision>462</cp:revision>
  <cp:lastPrinted>2018-10-16T17:51:55Z</cp:lastPrinted>
  <dcterms:created xsi:type="dcterms:W3CDTF">2013-09-10T16:02:43Z</dcterms:created>
  <dcterms:modified xsi:type="dcterms:W3CDTF">2018-10-18T13:33:02Z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0x010100BFA25C37DA783D40A44FC61559A77C94</vt:lpwstr>
  </property>
  <property fmtid="{D5CDD505-2E9C-101B-9397-08002B2CF9AE}" pid="4" name="TaxKeyword">
    <vt:lpwstr/>
  </property>
  <property fmtid="{D5CDD505-2E9C-101B-9397-08002B2CF9AE}" pid="5" name="EPA Subject">
    <vt:lpwstr/>
  </property>
  <property fmtid="{D5CDD505-2E9C-101B-9397-08002B2CF9AE}" pid="6" name="Document Type">
    <vt:lpwstr/>
  </property>
</Properties>
</file>