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5"/>
  </p:notesMasterIdLst>
  <p:handoutMasterIdLst>
    <p:handoutMasterId r:id="rId16"/>
  </p:handoutMasterIdLst>
  <p:sldIdLst>
    <p:sldId id="258" r:id="rId3"/>
    <p:sldId id="304" r:id="rId4"/>
    <p:sldId id="302" r:id="rId5"/>
    <p:sldId id="284" r:id="rId6"/>
    <p:sldId id="299" r:id="rId7"/>
    <p:sldId id="305" r:id="rId8"/>
    <p:sldId id="306" r:id="rId9"/>
    <p:sldId id="307" r:id="rId10"/>
    <p:sldId id="308" r:id="rId11"/>
    <p:sldId id="309" r:id="rId12"/>
    <p:sldId id="298" r:id="rId13"/>
    <p:sldId id="31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1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3" autoAdjust="0"/>
    <p:restoredTop sz="94384" autoAdjust="0"/>
  </p:normalViewPr>
  <p:slideViewPr>
    <p:cSldViewPr snapToGrid="0">
      <p:cViewPr varScale="1">
        <p:scale>
          <a:sx n="76" d="100"/>
          <a:sy n="76" d="100"/>
        </p:scale>
        <p:origin x="126" y="80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03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00325D-5331-4B81-B684-B5F418CAFA62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A38CEEC-B4AB-4B6F-BF6B-71F53537A16F}">
      <dgm:prSet/>
      <dgm:spPr/>
      <dgm:t>
        <a:bodyPr/>
        <a:lstStyle/>
        <a:p>
          <a:r>
            <a:rPr lang="en-US" dirty="0"/>
            <a:t>Progress to date:</a:t>
          </a:r>
        </a:p>
      </dgm:t>
    </dgm:pt>
    <dgm:pt modelId="{695F1CC3-38DB-4C6F-823B-4CA81B1CC70C}" type="parTrans" cxnId="{1761C93E-9ADF-4B8A-B952-8F361CC4AB35}">
      <dgm:prSet/>
      <dgm:spPr/>
      <dgm:t>
        <a:bodyPr/>
        <a:lstStyle/>
        <a:p>
          <a:endParaRPr lang="en-US"/>
        </a:p>
      </dgm:t>
    </dgm:pt>
    <dgm:pt modelId="{C2D2E037-5EB0-4BE6-B075-36268FE03A2E}" type="sibTrans" cxnId="{1761C93E-9ADF-4B8A-B952-8F361CC4AB35}">
      <dgm:prSet/>
      <dgm:spPr/>
      <dgm:t>
        <a:bodyPr/>
        <a:lstStyle/>
        <a:p>
          <a:endParaRPr lang="en-US"/>
        </a:p>
      </dgm:t>
    </dgm:pt>
    <dgm:pt modelId="{B3EE52BC-4EFF-4AB3-8B71-033CA99AE0B3}">
      <dgm:prSet/>
      <dgm:spPr/>
      <dgm:t>
        <a:bodyPr/>
        <a:lstStyle/>
        <a:p>
          <a:pPr>
            <a:buNone/>
          </a:pPr>
          <a:r>
            <a:rPr lang="en-US" dirty="0"/>
            <a:t>Three Sensors are currently flowing data to Currents:</a:t>
          </a:r>
        </a:p>
      </dgm:t>
    </dgm:pt>
    <dgm:pt modelId="{4CC1DD35-8AB1-413A-A0F4-CC73131F6CC8}" type="parTrans" cxnId="{FFE10902-4255-4BE7-9527-FD67B5C759DD}">
      <dgm:prSet/>
      <dgm:spPr/>
      <dgm:t>
        <a:bodyPr/>
        <a:lstStyle/>
        <a:p>
          <a:endParaRPr lang="en-US"/>
        </a:p>
      </dgm:t>
    </dgm:pt>
    <dgm:pt modelId="{1363DB19-B050-4EC6-A25E-ED65FE477858}" type="sibTrans" cxnId="{FFE10902-4255-4BE7-9527-FD67B5C759DD}">
      <dgm:prSet/>
      <dgm:spPr/>
      <dgm:t>
        <a:bodyPr/>
        <a:lstStyle/>
        <a:p>
          <a:endParaRPr lang="en-US"/>
        </a:p>
      </dgm:t>
    </dgm:pt>
    <dgm:pt modelId="{5A53B91D-B506-4AE2-B7C1-4F531138A268}">
      <dgm:prSet/>
      <dgm:spPr/>
      <dgm:t>
        <a:bodyPr/>
        <a:lstStyle/>
        <a:p>
          <a:pPr>
            <a:buNone/>
          </a:pPr>
          <a:r>
            <a:rPr lang="en-US" dirty="0"/>
            <a:t>Data Appliance complete:</a:t>
          </a:r>
        </a:p>
      </dgm:t>
    </dgm:pt>
    <dgm:pt modelId="{04D404BA-EB6C-433E-9BE0-43C7953B42D1}" type="parTrans" cxnId="{0C47EB3C-5B09-43EC-A1AB-FCEBBDC78970}">
      <dgm:prSet/>
      <dgm:spPr/>
      <dgm:t>
        <a:bodyPr/>
        <a:lstStyle/>
        <a:p>
          <a:endParaRPr lang="en-US"/>
        </a:p>
      </dgm:t>
    </dgm:pt>
    <dgm:pt modelId="{7AAA305E-0A38-488E-9542-E93DF4B9A086}" type="sibTrans" cxnId="{0C47EB3C-5B09-43EC-A1AB-FCEBBDC78970}">
      <dgm:prSet/>
      <dgm:spPr/>
      <dgm:t>
        <a:bodyPr/>
        <a:lstStyle/>
        <a:p>
          <a:endParaRPr lang="en-US"/>
        </a:p>
      </dgm:t>
    </dgm:pt>
    <dgm:pt modelId="{76236378-B026-4990-8AD9-D3632ADA06CF}">
      <dgm:prSet/>
      <dgm:spPr/>
      <dgm:t>
        <a:bodyPr/>
        <a:lstStyle/>
        <a:p>
          <a:r>
            <a:rPr lang="en-US" dirty="0"/>
            <a:t>Allows for optional QAQC implementation</a:t>
          </a:r>
        </a:p>
      </dgm:t>
    </dgm:pt>
    <dgm:pt modelId="{5AC8DDDB-05AD-415A-87F4-D8DA0F2C25AD}" type="parTrans" cxnId="{0461CECB-927B-4D19-878C-6F1867CB4D15}">
      <dgm:prSet/>
      <dgm:spPr/>
      <dgm:t>
        <a:bodyPr/>
        <a:lstStyle/>
        <a:p>
          <a:endParaRPr lang="en-US"/>
        </a:p>
      </dgm:t>
    </dgm:pt>
    <dgm:pt modelId="{E6ED0290-B507-4192-BA08-AABF5C395977}" type="sibTrans" cxnId="{0461CECB-927B-4D19-878C-6F1867CB4D15}">
      <dgm:prSet/>
      <dgm:spPr/>
      <dgm:t>
        <a:bodyPr/>
        <a:lstStyle/>
        <a:p>
          <a:endParaRPr lang="en-US"/>
        </a:p>
      </dgm:t>
    </dgm:pt>
    <dgm:pt modelId="{BD1133D4-FADD-4457-A399-943E6FACAC4A}">
      <dgm:prSet/>
      <dgm:spPr/>
      <dgm:t>
        <a:bodyPr/>
        <a:lstStyle/>
        <a:p>
          <a:r>
            <a:rPr lang="en-US" dirty="0"/>
            <a:t>Tests for values outside of range and removes values outside of range while also keeping the raw data</a:t>
          </a:r>
        </a:p>
      </dgm:t>
    </dgm:pt>
    <dgm:pt modelId="{B094DB05-05E7-4395-89A2-39E2776CC5DD}" type="parTrans" cxnId="{5C2EF349-3699-4DF7-B8B3-0181A5F80C65}">
      <dgm:prSet/>
      <dgm:spPr/>
      <dgm:t>
        <a:bodyPr/>
        <a:lstStyle/>
        <a:p>
          <a:endParaRPr lang="en-US"/>
        </a:p>
      </dgm:t>
    </dgm:pt>
    <dgm:pt modelId="{ADD01620-0DD7-4A82-BC0D-943D5EED00CC}" type="sibTrans" cxnId="{5C2EF349-3699-4DF7-B8B3-0181A5F80C65}">
      <dgm:prSet/>
      <dgm:spPr/>
      <dgm:t>
        <a:bodyPr/>
        <a:lstStyle/>
        <a:p>
          <a:endParaRPr lang="en-US"/>
        </a:p>
      </dgm:t>
    </dgm:pt>
    <dgm:pt modelId="{B6A75233-4C9F-460D-B3BB-6FDBD4298E3F}">
      <dgm:prSet/>
      <dgm:spPr/>
      <dgm:t>
        <a:bodyPr/>
        <a:lstStyle/>
        <a:p>
          <a:r>
            <a:rPr lang="en-US"/>
            <a:t>Future Tasks:</a:t>
          </a:r>
        </a:p>
      </dgm:t>
    </dgm:pt>
    <dgm:pt modelId="{1C5BAE1A-F016-450B-A395-23CF9AAB68DE}" type="parTrans" cxnId="{FE2F5CF3-C7D9-4898-B377-D971E12DCE0E}">
      <dgm:prSet/>
      <dgm:spPr/>
      <dgm:t>
        <a:bodyPr/>
        <a:lstStyle/>
        <a:p>
          <a:endParaRPr lang="en-US"/>
        </a:p>
      </dgm:t>
    </dgm:pt>
    <dgm:pt modelId="{8D6588B5-DD23-4F89-B33A-3190EDB96EC9}" type="sibTrans" cxnId="{FE2F5CF3-C7D9-4898-B377-D971E12DCE0E}">
      <dgm:prSet/>
      <dgm:spPr/>
      <dgm:t>
        <a:bodyPr/>
        <a:lstStyle/>
        <a:p>
          <a:endParaRPr lang="en-US"/>
        </a:p>
      </dgm:t>
    </dgm:pt>
    <dgm:pt modelId="{6C84AC13-622F-4968-8B24-85EB9B4A8C2E}">
      <dgm:prSet/>
      <dgm:spPr/>
      <dgm:t>
        <a:bodyPr/>
        <a:lstStyle/>
        <a:p>
          <a:pPr>
            <a:buNone/>
          </a:pPr>
          <a:r>
            <a:rPr lang="en-US" dirty="0"/>
            <a:t>Deploy to OEI Amazon Cloud</a:t>
          </a:r>
        </a:p>
      </dgm:t>
    </dgm:pt>
    <dgm:pt modelId="{B0F0AB20-DB8D-49FC-9A5C-B155AFC86CA4}" type="parTrans" cxnId="{0613B048-A00D-4BB2-A74C-A6CE42E0CCDF}">
      <dgm:prSet/>
      <dgm:spPr/>
      <dgm:t>
        <a:bodyPr/>
        <a:lstStyle/>
        <a:p>
          <a:endParaRPr lang="en-US"/>
        </a:p>
      </dgm:t>
    </dgm:pt>
    <dgm:pt modelId="{6C022CB7-CC57-4051-B31C-6F1B54008768}" type="sibTrans" cxnId="{0613B048-A00D-4BB2-A74C-A6CE42E0CCDF}">
      <dgm:prSet/>
      <dgm:spPr/>
      <dgm:t>
        <a:bodyPr/>
        <a:lstStyle/>
        <a:p>
          <a:endParaRPr lang="en-US"/>
        </a:p>
      </dgm:t>
    </dgm:pt>
    <dgm:pt modelId="{5424D8BD-3F10-4657-B581-BF1BE4C47D05}">
      <dgm:prSet/>
      <dgm:spPr/>
      <dgm:t>
        <a:bodyPr/>
        <a:lstStyle/>
        <a:p>
          <a:r>
            <a:rPr lang="en-US" dirty="0"/>
            <a:t>Data ingestion software complete and ready for deployment</a:t>
          </a:r>
        </a:p>
      </dgm:t>
    </dgm:pt>
    <dgm:pt modelId="{B63E4BB6-A2B3-40A7-B36F-3AAD07821BD6}" type="parTrans" cxnId="{FAFB8B5A-E819-493F-96B4-A7EF20F773D2}">
      <dgm:prSet/>
      <dgm:spPr/>
      <dgm:t>
        <a:bodyPr/>
        <a:lstStyle/>
        <a:p>
          <a:endParaRPr lang="en-US"/>
        </a:p>
      </dgm:t>
    </dgm:pt>
    <dgm:pt modelId="{D4128C64-0552-458D-B592-C78CDA0355EA}" type="sibTrans" cxnId="{FAFB8B5A-E819-493F-96B4-A7EF20F773D2}">
      <dgm:prSet/>
      <dgm:spPr/>
      <dgm:t>
        <a:bodyPr/>
        <a:lstStyle/>
        <a:p>
          <a:endParaRPr lang="en-US"/>
        </a:p>
      </dgm:t>
    </dgm:pt>
    <dgm:pt modelId="{CE3B16E7-40BA-4002-B201-E4FF7A8A7F12}">
      <dgm:prSet/>
      <dgm:spPr/>
      <dgm:t>
        <a:bodyPr/>
        <a:lstStyle/>
        <a:p>
          <a:pPr>
            <a:buFontTx/>
            <a:buNone/>
          </a:pPr>
          <a:r>
            <a:rPr lang="en-US" dirty="0"/>
            <a:t>QAQC implementation:</a:t>
          </a:r>
        </a:p>
      </dgm:t>
    </dgm:pt>
    <dgm:pt modelId="{65499615-2B74-42E3-A1A1-28F255AD9231}" type="sibTrans" cxnId="{34701069-583B-4A75-B6B5-4464748213DB}">
      <dgm:prSet/>
      <dgm:spPr/>
      <dgm:t>
        <a:bodyPr/>
        <a:lstStyle/>
        <a:p>
          <a:endParaRPr lang="en-US"/>
        </a:p>
      </dgm:t>
    </dgm:pt>
    <dgm:pt modelId="{27CD4156-DE9B-4D56-B884-517B8B815BDB}" type="parTrans" cxnId="{34701069-583B-4A75-B6B5-4464748213DB}">
      <dgm:prSet/>
      <dgm:spPr/>
      <dgm:t>
        <a:bodyPr/>
        <a:lstStyle/>
        <a:p>
          <a:endParaRPr lang="en-US"/>
        </a:p>
      </dgm:t>
    </dgm:pt>
    <dgm:pt modelId="{5AF33885-B096-4E70-B3BD-803E0857FC4A}">
      <dgm:prSet/>
      <dgm:spPr/>
      <dgm:t>
        <a:bodyPr/>
        <a:lstStyle/>
        <a:p>
          <a:pPr>
            <a:buNone/>
          </a:pPr>
          <a:r>
            <a:rPr lang="en-US" dirty="0"/>
            <a:t>-Nooksack at Ferndale; Nooksack at Lynden; and Fishtrap and Lynden</a:t>
          </a:r>
        </a:p>
      </dgm:t>
    </dgm:pt>
    <dgm:pt modelId="{FEABA991-B410-4AA0-9D7B-71AB9BE0BBBE}" type="parTrans" cxnId="{5EBD343B-00DC-44DF-8191-647CA5F18A47}">
      <dgm:prSet/>
      <dgm:spPr/>
      <dgm:t>
        <a:bodyPr/>
        <a:lstStyle/>
        <a:p>
          <a:endParaRPr lang="en-US"/>
        </a:p>
      </dgm:t>
    </dgm:pt>
    <dgm:pt modelId="{B55590E5-41F9-4F27-9C1B-90946E551C31}" type="sibTrans" cxnId="{5EBD343B-00DC-44DF-8191-647CA5F18A47}">
      <dgm:prSet/>
      <dgm:spPr/>
      <dgm:t>
        <a:bodyPr/>
        <a:lstStyle/>
        <a:p>
          <a:endParaRPr lang="en-US"/>
        </a:p>
      </dgm:t>
    </dgm:pt>
    <dgm:pt modelId="{3CBD3C02-9CCF-4B15-8DC6-0CF7C5417ADF}" type="pres">
      <dgm:prSet presAssocID="{D600325D-5331-4B81-B684-B5F418CAFA62}" presName="linear" presStyleCnt="0">
        <dgm:presLayoutVars>
          <dgm:animLvl val="lvl"/>
          <dgm:resizeHandles val="exact"/>
        </dgm:presLayoutVars>
      </dgm:prSet>
      <dgm:spPr/>
    </dgm:pt>
    <dgm:pt modelId="{BB01200C-4A47-4F22-834B-4E2551AA3D6E}" type="pres">
      <dgm:prSet presAssocID="{4A38CEEC-B4AB-4B6F-BF6B-71F53537A16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7955C3D-E08E-439F-AD26-FC1F975DB29D}" type="pres">
      <dgm:prSet presAssocID="{4A38CEEC-B4AB-4B6F-BF6B-71F53537A16F}" presName="childText" presStyleLbl="revTx" presStyleIdx="0" presStyleCnt="2">
        <dgm:presLayoutVars>
          <dgm:bulletEnabled val="1"/>
        </dgm:presLayoutVars>
      </dgm:prSet>
      <dgm:spPr/>
    </dgm:pt>
    <dgm:pt modelId="{B1385C5B-9E5B-4CE8-BA52-5FDA1F0088D1}" type="pres">
      <dgm:prSet presAssocID="{B6A75233-4C9F-460D-B3BB-6FDBD4298E3F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2C7E9B68-48EE-4BE9-945C-32759946C40C}" type="pres">
      <dgm:prSet presAssocID="{B6A75233-4C9F-460D-B3BB-6FDBD4298E3F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FFE10902-4255-4BE7-9527-FD67B5C759DD}" srcId="{4A38CEEC-B4AB-4B6F-BF6B-71F53537A16F}" destId="{B3EE52BC-4EFF-4AB3-8B71-033CA99AE0B3}" srcOrd="0" destOrd="0" parTransId="{4CC1DD35-8AB1-413A-A0F4-CC73131F6CC8}" sibTransId="{1363DB19-B050-4EC6-A25E-ED65FE477858}"/>
    <dgm:cxn modelId="{06DBB116-D236-40C4-A208-6ED11769C073}" type="presOf" srcId="{CE3B16E7-40BA-4002-B201-E4FF7A8A7F12}" destId="{87955C3D-E08E-439F-AD26-FC1F975DB29D}" srcOrd="0" destOrd="5" presId="urn:microsoft.com/office/officeart/2005/8/layout/vList2"/>
    <dgm:cxn modelId="{5EBD343B-00DC-44DF-8191-647CA5F18A47}" srcId="{B3EE52BC-4EFF-4AB3-8B71-033CA99AE0B3}" destId="{5AF33885-B096-4E70-B3BD-803E0857FC4A}" srcOrd="0" destOrd="0" parTransId="{FEABA991-B410-4AA0-9D7B-71AB9BE0BBBE}" sibTransId="{B55590E5-41F9-4F27-9C1B-90946E551C31}"/>
    <dgm:cxn modelId="{0C47EB3C-5B09-43EC-A1AB-FCEBBDC78970}" srcId="{4A38CEEC-B4AB-4B6F-BF6B-71F53537A16F}" destId="{5A53B91D-B506-4AE2-B7C1-4F531138A268}" srcOrd="1" destOrd="0" parTransId="{04D404BA-EB6C-433E-9BE0-43C7953B42D1}" sibTransId="{7AAA305E-0A38-488E-9542-E93DF4B9A086}"/>
    <dgm:cxn modelId="{1761C93E-9ADF-4B8A-B952-8F361CC4AB35}" srcId="{D600325D-5331-4B81-B684-B5F418CAFA62}" destId="{4A38CEEC-B4AB-4B6F-BF6B-71F53537A16F}" srcOrd="0" destOrd="0" parTransId="{695F1CC3-38DB-4C6F-823B-4CA81B1CC70C}" sibTransId="{C2D2E037-5EB0-4BE6-B075-36268FE03A2E}"/>
    <dgm:cxn modelId="{0613B048-A00D-4BB2-A74C-A6CE42E0CCDF}" srcId="{B6A75233-4C9F-460D-B3BB-6FDBD4298E3F}" destId="{6C84AC13-622F-4968-8B24-85EB9B4A8C2E}" srcOrd="0" destOrd="0" parTransId="{B0F0AB20-DB8D-49FC-9A5C-B155AFC86CA4}" sibTransId="{6C022CB7-CC57-4051-B31C-6F1B54008768}"/>
    <dgm:cxn modelId="{34701069-583B-4A75-B6B5-4464748213DB}" srcId="{4A38CEEC-B4AB-4B6F-BF6B-71F53537A16F}" destId="{CE3B16E7-40BA-4002-B201-E4FF7A8A7F12}" srcOrd="2" destOrd="0" parTransId="{27CD4156-DE9B-4D56-B884-517B8B815BDB}" sibTransId="{65499615-2B74-42E3-A1A1-28F255AD9231}"/>
    <dgm:cxn modelId="{5C2EF349-3699-4DF7-B8B3-0181A5F80C65}" srcId="{CE3B16E7-40BA-4002-B201-E4FF7A8A7F12}" destId="{BD1133D4-FADD-4457-A399-943E6FACAC4A}" srcOrd="0" destOrd="0" parTransId="{B094DB05-05E7-4395-89A2-39E2776CC5DD}" sibTransId="{ADD01620-0DD7-4A82-BC0D-943D5EED00CC}"/>
    <dgm:cxn modelId="{FAFB8B5A-E819-493F-96B4-A7EF20F773D2}" srcId="{5A53B91D-B506-4AE2-B7C1-4F531138A268}" destId="{5424D8BD-3F10-4657-B581-BF1BE4C47D05}" srcOrd="0" destOrd="0" parTransId="{B63E4BB6-A2B3-40A7-B36F-3AAD07821BD6}" sibTransId="{D4128C64-0552-458D-B592-C78CDA0355EA}"/>
    <dgm:cxn modelId="{7CF15883-6E6D-4275-AD04-38CAF0762721}" type="presOf" srcId="{B3EE52BC-4EFF-4AB3-8B71-033CA99AE0B3}" destId="{87955C3D-E08E-439F-AD26-FC1F975DB29D}" srcOrd="0" destOrd="0" presId="urn:microsoft.com/office/officeart/2005/8/layout/vList2"/>
    <dgm:cxn modelId="{F6C45C85-F201-4261-90B5-D745178E59F2}" type="presOf" srcId="{5AF33885-B096-4E70-B3BD-803E0857FC4A}" destId="{87955C3D-E08E-439F-AD26-FC1F975DB29D}" srcOrd="0" destOrd="1" presId="urn:microsoft.com/office/officeart/2005/8/layout/vList2"/>
    <dgm:cxn modelId="{4AB8F48C-2BC7-49F6-B4DC-2C34EDF8BC65}" type="presOf" srcId="{76236378-B026-4990-8AD9-D3632ADA06CF}" destId="{87955C3D-E08E-439F-AD26-FC1F975DB29D}" srcOrd="0" destOrd="4" presId="urn:microsoft.com/office/officeart/2005/8/layout/vList2"/>
    <dgm:cxn modelId="{DB7E369A-7154-4D3F-9C5B-014B7ECAE89E}" type="presOf" srcId="{B6A75233-4C9F-460D-B3BB-6FDBD4298E3F}" destId="{B1385C5B-9E5B-4CE8-BA52-5FDA1F0088D1}" srcOrd="0" destOrd="0" presId="urn:microsoft.com/office/officeart/2005/8/layout/vList2"/>
    <dgm:cxn modelId="{E45F6FB2-3BB3-49B3-BE1D-C9D5EA0DE99D}" type="presOf" srcId="{5A53B91D-B506-4AE2-B7C1-4F531138A268}" destId="{87955C3D-E08E-439F-AD26-FC1F975DB29D}" srcOrd="0" destOrd="2" presId="urn:microsoft.com/office/officeart/2005/8/layout/vList2"/>
    <dgm:cxn modelId="{DA6DB1B3-0C72-4C1A-B034-F7B273336A2B}" type="presOf" srcId="{6C84AC13-622F-4968-8B24-85EB9B4A8C2E}" destId="{2C7E9B68-48EE-4BE9-945C-32759946C40C}" srcOrd="0" destOrd="0" presId="urn:microsoft.com/office/officeart/2005/8/layout/vList2"/>
    <dgm:cxn modelId="{933B0AC9-9C1E-41D2-9479-6A79CD9AA61F}" type="presOf" srcId="{BD1133D4-FADD-4457-A399-943E6FACAC4A}" destId="{87955C3D-E08E-439F-AD26-FC1F975DB29D}" srcOrd="0" destOrd="6" presId="urn:microsoft.com/office/officeart/2005/8/layout/vList2"/>
    <dgm:cxn modelId="{0461CECB-927B-4D19-878C-6F1867CB4D15}" srcId="{5A53B91D-B506-4AE2-B7C1-4F531138A268}" destId="{76236378-B026-4990-8AD9-D3632ADA06CF}" srcOrd="1" destOrd="0" parTransId="{5AC8DDDB-05AD-415A-87F4-D8DA0F2C25AD}" sibTransId="{E6ED0290-B507-4192-BA08-AABF5C395977}"/>
    <dgm:cxn modelId="{4FAE50EC-5579-4008-BEC2-F4AB9FD63238}" type="presOf" srcId="{D600325D-5331-4B81-B684-B5F418CAFA62}" destId="{3CBD3C02-9CCF-4B15-8DC6-0CF7C5417ADF}" srcOrd="0" destOrd="0" presId="urn:microsoft.com/office/officeart/2005/8/layout/vList2"/>
    <dgm:cxn modelId="{30D0CAF1-2FF1-4287-83CA-C7A27A85ABBF}" type="presOf" srcId="{4A38CEEC-B4AB-4B6F-BF6B-71F53537A16F}" destId="{BB01200C-4A47-4F22-834B-4E2551AA3D6E}" srcOrd="0" destOrd="0" presId="urn:microsoft.com/office/officeart/2005/8/layout/vList2"/>
    <dgm:cxn modelId="{FE2F5CF3-C7D9-4898-B377-D971E12DCE0E}" srcId="{D600325D-5331-4B81-B684-B5F418CAFA62}" destId="{B6A75233-4C9F-460D-B3BB-6FDBD4298E3F}" srcOrd="1" destOrd="0" parTransId="{1C5BAE1A-F016-450B-A395-23CF9AAB68DE}" sibTransId="{8D6588B5-DD23-4F89-B33A-3190EDB96EC9}"/>
    <dgm:cxn modelId="{95CBD4F4-3E55-438E-9440-54F7B4C831F5}" type="presOf" srcId="{5424D8BD-3F10-4657-B581-BF1BE4C47D05}" destId="{87955C3D-E08E-439F-AD26-FC1F975DB29D}" srcOrd="0" destOrd="3" presId="urn:microsoft.com/office/officeart/2005/8/layout/vList2"/>
    <dgm:cxn modelId="{52DDC09A-F725-4C5F-A9F3-5DE42456DA8E}" type="presParOf" srcId="{3CBD3C02-9CCF-4B15-8DC6-0CF7C5417ADF}" destId="{BB01200C-4A47-4F22-834B-4E2551AA3D6E}" srcOrd="0" destOrd="0" presId="urn:microsoft.com/office/officeart/2005/8/layout/vList2"/>
    <dgm:cxn modelId="{4DFD57E5-66AD-4FCC-A2FD-D6E8C75B9E41}" type="presParOf" srcId="{3CBD3C02-9CCF-4B15-8DC6-0CF7C5417ADF}" destId="{87955C3D-E08E-439F-AD26-FC1F975DB29D}" srcOrd="1" destOrd="0" presId="urn:microsoft.com/office/officeart/2005/8/layout/vList2"/>
    <dgm:cxn modelId="{5F9D87BB-9FC4-43EB-A2F7-5E5616080FE9}" type="presParOf" srcId="{3CBD3C02-9CCF-4B15-8DC6-0CF7C5417ADF}" destId="{B1385C5B-9E5B-4CE8-BA52-5FDA1F0088D1}" srcOrd="2" destOrd="0" presId="urn:microsoft.com/office/officeart/2005/8/layout/vList2"/>
    <dgm:cxn modelId="{356F7C10-F4F9-4B0C-8649-7492633253A3}" type="presParOf" srcId="{3CBD3C02-9CCF-4B15-8DC6-0CF7C5417ADF}" destId="{2C7E9B68-48EE-4BE9-945C-32759946C40C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01200C-4A47-4F22-834B-4E2551AA3D6E}">
      <dsp:nvSpPr>
        <dsp:cNvPr id="0" name=""/>
        <dsp:cNvSpPr/>
      </dsp:nvSpPr>
      <dsp:spPr>
        <a:xfrm>
          <a:off x="0" y="23544"/>
          <a:ext cx="10515600" cy="59962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Progress to date:</a:t>
          </a:r>
        </a:p>
      </dsp:txBody>
      <dsp:txXfrm>
        <a:off x="29271" y="52815"/>
        <a:ext cx="10457058" cy="541083"/>
      </dsp:txXfrm>
    </dsp:sp>
    <dsp:sp modelId="{87955C3D-E08E-439F-AD26-FC1F975DB29D}">
      <dsp:nvSpPr>
        <dsp:cNvPr id="0" name=""/>
        <dsp:cNvSpPr/>
      </dsp:nvSpPr>
      <dsp:spPr>
        <a:xfrm>
          <a:off x="0" y="623169"/>
          <a:ext cx="10515600" cy="2691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US" sz="2000" kern="1200" dirty="0"/>
            <a:t>Three Sensors are currently flowing data to Currents: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US" sz="2000" kern="1200" dirty="0"/>
            <a:t>-Nooksack at Ferndale; Nooksack at Lynden; and Fishtrap and Lynden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US" sz="2000" kern="1200" dirty="0"/>
            <a:t>Data Appliance complete: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Data ingestion software complete and ready for deployment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Allows for optional QAQC implementation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Tx/>
            <a:buNone/>
          </a:pPr>
          <a:r>
            <a:rPr lang="en-US" sz="2000" kern="1200" dirty="0"/>
            <a:t>QAQC implementation: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Tests for values outside of range and removes values outside of range while also keeping the raw data</a:t>
          </a:r>
        </a:p>
      </dsp:txBody>
      <dsp:txXfrm>
        <a:off x="0" y="623169"/>
        <a:ext cx="10515600" cy="2691000"/>
      </dsp:txXfrm>
    </dsp:sp>
    <dsp:sp modelId="{B1385C5B-9E5B-4CE8-BA52-5FDA1F0088D1}">
      <dsp:nvSpPr>
        <dsp:cNvPr id="0" name=""/>
        <dsp:cNvSpPr/>
      </dsp:nvSpPr>
      <dsp:spPr>
        <a:xfrm>
          <a:off x="0" y="3314169"/>
          <a:ext cx="10515600" cy="59962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Future Tasks:</a:t>
          </a:r>
        </a:p>
      </dsp:txBody>
      <dsp:txXfrm>
        <a:off x="29271" y="3343440"/>
        <a:ext cx="10457058" cy="541083"/>
      </dsp:txXfrm>
    </dsp:sp>
    <dsp:sp modelId="{2C7E9B68-48EE-4BE9-945C-32759946C40C}">
      <dsp:nvSpPr>
        <dsp:cNvPr id="0" name=""/>
        <dsp:cNvSpPr/>
      </dsp:nvSpPr>
      <dsp:spPr>
        <a:xfrm>
          <a:off x="0" y="3913794"/>
          <a:ext cx="10515600" cy="41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US" sz="2000" kern="1200" dirty="0"/>
            <a:t>Deploy to OEI Amazon Cloud</a:t>
          </a:r>
        </a:p>
      </dsp:txBody>
      <dsp:txXfrm>
        <a:off x="0" y="3913794"/>
        <a:ext cx="10515600" cy="414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08F2E-5F06-4CE2-A139-452A1382A6F0}" type="datetimeFigureOut">
              <a:rPr lang="en-US"/>
              <a:t>10/16/2018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8588A-5C4E-401A-AECC-B6F63A9DE96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C5DC6-1594-414D-9341-ABA08739246C}" type="datetimeFigureOut">
              <a:rPr lang="en-US"/>
              <a:t>10/16/2018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42409-6A04-4DC6-AC3A-D3758287A8F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2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would be equivalent</a:t>
            </a:r>
            <a:r>
              <a:rPr lang="en-US" baseline="0" dirty="0"/>
              <a:t> to the banking OFX standard in terms of what this accomplishes.  These are also, by the way, the same standards that were used in the National Flood Interoperability Experiment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071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uffy white clouds in deep blue sky" title="Slide Design Pictur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0" name="Picture 9" descr="Closeup of plant shoot" title="Slide Design Picture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Picture 10" descr="Waves" title="Slide Design Picture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July 22,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Footer text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July 22,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Footer text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July 22,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Footer text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9" name="Picture 8" descr="Waves" title="Slide Design Pictur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  <p:pic>
        <p:nvPicPr>
          <p:cNvPr id="11" name="Picture 10" descr="Closeup of green plants" title="Slide Design Picture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July 22, 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Footer text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09699" y="2378392"/>
            <a:ext cx="4608576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378392"/>
            <a:ext cx="4610100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July 22, 2012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Footer text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July 22, 2012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Footer text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July 22, 2012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Footer text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6679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6679" y="3446396"/>
            <a:ext cx="4155622" cy="2535303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July 22, 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Footer text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6680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6680" y="3446397"/>
            <a:ext cx="4155622" cy="2535304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July 22, 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Footer text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9CD8D479-8942-46E8-A226-A4E01F7A105C}" type="slidenum">
              <a:rPr/>
              <a:p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31101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t>July 22,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t>Footer text here</a:t>
            </a:r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gif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en-US" sz="3400">
                <a:solidFill>
                  <a:srgbClr val="FFFFFF"/>
                </a:solidFill>
              </a:rPr>
              <a:t>Harnessing the Power of New Information and Measurement Tools – A Water Perspective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</a:rPr>
              <a:t>Dwane Young, US EPA Office of Water</a:t>
            </a:r>
          </a:p>
        </p:txBody>
      </p:sp>
    </p:spTree>
    <p:extLst>
      <p:ext uri="{BB962C8B-B14F-4D97-AF65-F5344CB8AC3E}">
        <p14:creationId xmlns:p14="http://schemas.microsoft.com/office/powerpoint/2010/main" val="426154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8539" t="10707" r="9897" b="6186"/>
          <a:stretch/>
        </p:blipFill>
        <p:spPr>
          <a:xfrm>
            <a:off x="2044700" y="0"/>
            <a:ext cx="7835900" cy="668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73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August 9,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57" y="1632857"/>
            <a:ext cx="2621741" cy="42406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5006" y="1632857"/>
            <a:ext cx="2830794" cy="454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7904" y="1632857"/>
            <a:ext cx="2885354" cy="21893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7608" y="3546419"/>
            <a:ext cx="2945947" cy="27505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95362" y="1632857"/>
            <a:ext cx="2799987" cy="433166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5201" y="1208115"/>
            <a:ext cx="2410999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Discover Sensors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44903" y="1208115"/>
            <a:ext cx="2410999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See Current Readings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84605" y="1208115"/>
            <a:ext cx="2410999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Understand Trends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289855" y="1194494"/>
            <a:ext cx="2410999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View Favorite Sites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Real.m</a:t>
            </a:r>
            <a:r>
              <a:rPr lang="en-US" dirty="0"/>
              <a:t> in Action</a:t>
            </a:r>
          </a:p>
        </p:txBody>
      </p:sp>
    </p:spTree>
    <p:extLst>
      <p:ext uri="{BB962C8B-B14F-4D97-AF65-F5344CB8AC3E}">
        <p14:creationId xmlns:p14="http://schemas.microsoft.com/office/powerpoint/2010/main" val="243975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A25579-7EED-4FF7-BBF2-A75EB749A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301C51-1661-4F97-8F4A-18DBE7761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7146" y="163286"/>
            <a:ext cx="8911982" cy="632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79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DEE5C6BA-FE2A-4C38-8D88-E70C06E54F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08905" y="3726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3E66F28-0926-4CFB-BDAB-646CAB184C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802955"/>
            <a:ext cx="4977976" cy="1454051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000000"/>
                </a:solidFill>
              </a:rPr>
              <a:t>The Data Standards Problem</a:t>
            </a:r>
          </a:p>
        </p:txBody>
      </p:sp>
      <p:sp>
        <p:nvSpPr>
          <p:cNvPr id="26" name="Freeform 60">
            <a:extLst>
              <a:ext uri="{FF2B5EF4-FFF2-40B4-BE49-F238E27FC236}">
                <a16:creationId xmlns:a16="http://schemas.microsoft.com/office/drawing/2014/main" id="{DE9FA85F-F0FB-4952-A05F-04CC67B18E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3099" y="1"/>
            <a:ext cx="3960192" cy="2251543"/>
          </a:xfrm>
          <a:custGeom>
            <a:avLst/>
            <a:gdLst>
              <a:gd name="connsiteX0" fmla="*/ 20753 w 3960192"/>
              <a:gd name="connsiteY0" fmla="*/ 0 h 2251543"/>
              <a:gd name="connsiteX1" fmla="*/ 3939439 w 3960192"/>
              <a:gd name="connsiteY1" fmla="*/ 0 h 2251543"/>
              <a:gd name="connsiteX2" fmla="*/ 3949969 w 3960192"/>
              <a:gd name="connsiteY2" fmla="*/ 68994 h 2251543"/>
              <a:gd name="connsiteX3" fmla="*/ 3960192 w 3960192"/>
              <a:gd name="connsiteY3" fmla="*/ 271447 h 2251543"/>
              <a:gd name="connsiteX4" fmla="*/ 1980096 w 3960192"/>
              <a:gd name="connsiteY4" fmla="*/ 2251543 h 2251543"/>
              <a:gd name="connsiteX5" fmla="*/ 0 w 3960192"/>
              <a:gd name="connsiteY5" fmla="*/ 271447 h 2251543"/>
              <a:gd name="connsiteX6" fmla="*/ 10223 w 3960192"/>
              <a:gd name="connsiteY6" fmla="*/ 68994 h 225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0192" h="2251543">
                <a:moveTo>
                  <a:pt x="20753" y="0"/>
                </a:moveTo>
                <a:lnTo>
                  <a:pt x="3939439" y="0"/>
                </a:lnTo>
                <a:lnTo>
                  <a:pt x="3949969" y="68994"/>
                </a:lnTo>
                <a:cubicBezTo>
                  <a:pt x="3956729" y="135559"/>
                  <a:pt x="3960192" y="203099"/>
                  <a:pt x="3960192" y="271447"/>
                </a:cubicBezTo>
                <a:cubicBezTo>
                  <a:pt x="3960192" y="1365024"/>
                  <a:pt x="3073673" y="2251543"/>
                  <a:pt x="1980096" y="2251543"/>
                </a:cubicBezTo>
                <a:cubicBezTo>
                  <a:pt x="886519" y="2251543"/>
                  <a:pt x="0" y="1365024"/>
                  <a:pt x="0" y="271447"/>
                </a:cubicBezTo>
                <a:cubicBezTo>
                  <a:pt x="0" y="203099"/>
                  <a:pt x="3463" y="135559"/>
                  <a:pt x="10223" y="68994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Content Placeholder 6" descr="&lt;strong&gt;Open Geospatial Consortium&lt;/strong&gt; - Wikipedia, the free encyclopedia"/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2" r="7617" b="-2"/>
          <a:stretch/>
        </p:blipFill>
        <p:spPr>
          <a:xfrm>
            <a:off x="6632714" y="1"/>
            <a:ext cx="3674754" cy="2106932"/>
          </a:xfrm>
          <a:custGeom>
            <a:avLst/>
            <a:gdLst>
              <a:gd name="connsiteX0" fmla="*/ 21954 w 3674754"/>
              <a:gd name="connsiteY0" fmla="*/ 0 h 2106932"/>
              <a:gd name="connsiteX1" fmla="*/ 3652800 w 3674754"/>
              <a:gd name="connsiteY1" fmla="*/ 0 h 2106932"/>
              <a:gd name="connsiteX2" fmla="*/ 3665268 w 3674754"/>
              <a:gd name="connsiteY2" fmla="*/ 81694 h 2106932"/>
              <a:gd name="connsiteX3" fmla="*/ 3674754 w 3674754"/>
              <a:gd name="connsiteY3" fmla="*/ 269555 h 2106932"/>
              <a:gd name="connsiteX4" fmla="*/ 1837377 w 3674754"/>
              <a:gd name="connsiteY4" fmla="*/ 2106932 h 2106932"/>
              <a:gd name="connsiteX5" fmla="*/ 0 w 3674754"/>
              <a:gd name="connsiteY5" fmla="*/ 269555 h 2106932"/>
              <a:gd name="connsiteX6" fmla="*/ 9486 w 3674754"/>
              <a:gd name="connsiteY6" fmla="*/ 81694 h 2106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74754" h="2106932">
                <a:moveTo>
                  <a:pt x="21954" y="0"/>
                </a:moveTo>
                <a:lnTo>
                  <a:pt x="3652800" y="0"/>
                </a:lnTo>
                <a:lnTo>
                  <a:pt x="3665268" y="81694"/>
                </a:lnTo>
                <a:cubicBezTo>
                  <a:pt x="3671541" y="143461"/>
                  <a:pt x="3674754" y="206133"/>
                  <a:pt x="3674754" y="269555"/>
                </a:cubicBezTo>
                <a:cubicBezTo>
                  <a:pt x="3674754" y="1284311"/>
                  <a:pt x="2852132" y="2106932"/>
                  <a:pt x="1837377" y="2106932"/>
                </a:cubicBezTo>
                <a:cubicBezTo>
                  <a:pt x="822622" y="2106932"/>
                  <a:pt x="0" y="1284311"/>
                  <a:pt x="0" y="269555"/>
                </a:cubicBezTo>
                <a:cubicBezTo>
                  <a:pt x="0" y="206133"/>
                  <a:pt x="3214" y="143461"/>
                  <a:pt x="9486" y="81694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804672" y="2421682"/>
            <a:ext cx="4977578" cy="3639289"/>
          </a:xfrm>
        </p:spPr>
        <p:txBody>
          <a:bodyPr anchor="ctr">
            <a:norm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We needed a common way to represent and communicate the data</a:t>
            </a:r>
          </a:p>
          <a:p>
            <a:r>
              <a:rPr lang="en-US" sz="2000">
                <a:solidFill>
                  <a:srgbClr val="000000"/>
                </a:solidFill>
              </a:rPr>
              <a:t>Standards for sensor data already exist, there was no need to create new standards</a:t>
            </a:r>
          </a:p>
          <a:p>
            <a:pPr lvl="1"/>
            <a:r>
              <a:rPr lang="en-US" sz="2000">
                <a:solidFill>
                  <a:srgbClr val="000000"/>
                </a:solidFill>
              </a:rPr>
              <a:t>OGC Sensor Observation Service</a:t>
            </a:r>
          </a:p>
          <a:p>
            <a:pPr lvl="1"/>
            <a:r>
              <a:rPr lang="en-US" sz="2000">
                <a:solidFill>
                  <a:srgbClr val="000000"/>
                </a:solidFill>
              </a:rPr>
              <a:t>OGC Water ML 2 and Sensor ML</a:t>
            </a:r>
          </a:p>
          <a:p>
            <a:r>
              <a:rPr lang="en-US" sz="2000">
                <a:solidFill>
                  <a:srgbClr val="000000"/>
                </a:solidFill>
              </a:rPr>
              <a:t>The Open Geospatial Consortium is an open-source, international standards setting body</a:t>
            </a:r>
          </a:p>
          <a:p>
            <a:pPr marL="0" indent="0">
              <a:buNone/>
            </a:pPr>
            <a:endParaRPr lang="en-US" sz="2000">
              <a:solidFill>
                <a:srgbClr val="000000"/>
              </a:solidFill>
            </a:endParaRPr>
          </a:p>
          <a:p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28" name="Freeform 68">
            <a:extLst>
              <a:ext uri="{FF2B5EF4-FFF2-40B4-BE49-F238E27FC236}">
                <a16:creationId xmlns:a16="http://schemas.microsoft.com/office/drawing/2014/main" id="{FEBD362A-CC27-47D9-8FC3-A5E91BA076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5296" y="2922177"/>
            <a:ext cx="4956705" cy="3945299"/>
          </a:xfrm>
          <a:custGeom>
            <a:avLst/>
            <a:gdLst>
              <a:gd name="connsiteX0" fmla="*/ 2718646 w 4956705"/>
              <a:gd name="connsiteY0" fmla="*/ 0 h 3945299"/>
              <a:gd name="connsiteX1" fmla="*/ 4816486 w 4956705"/>
              <a:gd name="connsiteY1" fmla="*/ 989335 h 3945299"/>
              <a:gd name="connsiteX2" fmla="*/ 4956705 w 4956705"/>
              <a:gd name="connsiteY2" fmla="*/ 1176848 h 3945299"/>
              <a:gd name="connsiteX3" fmla="*/ 4956705 w 4956705"/>
              <a:gd name="connsiteY3" fmla="*/ 3945299 h 3945299"/>
              <a:gd name="connsiteX4" fmla="*/ 294783 w 4956705"/>
              <a:gd name="connsiteY4" fmla="*/ 3945299 h 3945299"/>
              <a:gd name="connsiteX5" fmla="*/ 213645 w 4956705"/>
              <a:gd name="connsiteY5" fmla="*/ 3776866 h 3945299"/>
              <a:gd name="connsiteX6" fmla="*/ 0 w 4956705"/>
              <a:gd name="connsiteY6" fmla="*/ 2718646 h 3945299"/>
              <a:gd name="connsiteX7" fmla="*/ 2718646 w 4956705"/>
              <a:gd name="connsiteY7" fmla="*/ 0 h 394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56705" h="3945299">
                <a:moveTo>
                  <a:pt x="2718646" y="0"/>
                </a:moveTo>
                <a:cubicBezTo>
                  <a:pt x="3563221" y="0"/>
                  <a:pt x="4317846" y="385123"/>
                  <a:pt x="4816486" y="989335"/>
                </a:cubicBezTo>
                <a:lnTo>
                  <a:pt x="4956705" y="1176848"/>
                </a:lnTo>
                <a:lnTo>
                  <a:pt x="4956705" y="3945299"/>
                </a:lnTo>
                <a:lnTo>
                  <a:pt x="294783" y="3945299"/>
                </a:lnTo>
                <a:lnTo>
                  <a:pt x="213645" y="3776866"/>
                </a:lnTo>
                <a:cubicBezTo>
                  <a:pt x="76074" y="3451612"/>
                  <a:pt x="0" y="3094013"/>
                  <a:pt x="0" y="2718646"/>
                </a:cubicBezTo>
                <a:cubicBezTo>
                  <a:pt x="0" y="1217179"/>
                  <a:pt x="1217179" y="0"/>
                  <a:pt x="271864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alphaModFix/>
            <a:extLst/>
          </a:blip>
          <a:srcRect l="6603" r="4042" b="2"/>
          <a:stretch/>
        </p:blipFill>
        <p:spPr>
          <a:xfrm>
            <a:off x="7399326" y="3086207"/>
            <a:ext cx="4792674" cy="3781268"/>
          </a:xfrm>
          <a:custGeom>
            <a:avLst/>
            <a:gdLst>
              <a:gd name="connsiteX0" fmla="*/ 2554615 w 4792674"/>
              <a:gd name="connsiteY0" fmla="*/ 0 h 3781268"/>
              <a:gd name="connsiteX1" fmla="*/ 4672942 w 4792674"/>
              <a:gd name="connsiteY1" fmla="*/ 1126306 h 3781268"/>
              <a:gd name="connsiteX2" fmla="*/ 4792674 w 4792674"/>
              <a:gd name="connsiteY2" fmla="*/ 1323391 h 3781268"/>
              <a:gd name="connsiteX3" fmla="*/ 4792674 w 4792674"/>
              <a:gd name="connsiteY3" fmla="*/ 3781268 h 3781268"/>
              <a:gd name="connsiteX4" fmla="*/ 313779 w 4792674"/>
              <a:gd name="connsiteY4" fmla="*/ 3781268 h 3781268"/>
              <a:gd name="connsiteX5" fmla="*/ 308328 w 4792674"/>
              <a:gd name="connsiteY5" fmla="*/ 3772297 h 3781268"/>
              <a:gd name="connsiteX6" fmla="*/ 0 w 4792674"/>
              <a:gd name="connsiteY6" fmla="*/ 2554615 h 3781268"/>
              <a:gd name="connsiteX7" fmla="*/ 2554615 w 4792674"/>
              <a:gd name="connsiteY7" fmla="*/ 0 h 3781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92674" h="3781268">
                <a:moveTo>
                  <a:pt x="2554615" y="0"/>
                </a:moveTo>
                <a:cubicBezTo>
                  <a:pt x="3436412" y="0"/>
                  <a:pt x="4213859" y="446774"/>
                  <a:pt x="4672942" y="1126306"/>
                </a:cubicBezTo>
                <a:lnTo>
                  <a:pt x="4792674" y="1323391"/>
                </a:lnTo>
                <a:lnTo>
                  <a:pt x="4792674" y="3781268"/>
                </a:lnTo>
                <a:lnTo>
                  <a:pt x="313779" y="3781268"/>
                </a:lnTo>
                <a:lnTo>
                  <a:pt x="308328" y="3772297"/>
                </a:lnTo>
                <a:cubicBezTo>
                  <a:pt x="111694" y="3410325"/>
                  <a:pt x="0" y="2995514"/>
                  <a:pt x="0" y="2554615"/>
                </a:cubicBezTo>
                <a:cubicBezTo>
                  <a:pt x="0" y="1143740"/>
                  <a:pt x="1143740" y="0"/>
                  <a:pt x="255461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25930" y="6223702"/>
            <a:ext cx="570728" cy="31406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CD8D479-8942-46E8-A226-A4E01F7A105C}" type="slidenum">
              <a:rPr lang="en-US" sz="11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 sz="11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6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7" descr="under &lt;strong&gt;metadata&lt;/strong&gt; zoeken over de waarde en &lt;strong&gt;metadata&lt;/strong&gt; van tweets"/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4" r="5653" b="1"/>
          <a:stretch/>
        </p:blipFill>
        <p:spPr>
          <a:xfrm>
            <a:off x="6706581" y="2247531"/>
            <a:ext cx="5485419" cy="4610469"/>
          </a:xfrm>
          <a:custGeom>
            <a:avLst/>
            <a:gdLst>
              <a:gd name="connsiteX0" fmla="*/ 3140343 w 5485419"/>
              <a:gd name="connsiteY0" fmla="*/ 0 h 4610469"/>
              <a:gd name="connsiteX1" fmla="*/ 5360901 w 5485419"/>
              <a:gd name="connsiteY1" fmla="*/ 919786 h 4610469"/>
              <a:gd name="connsiteX2" fmla="*/ 5485419 w 5485419"/>
              <a:gd name="connsiteY2" fmla="*/ 1056789 h 4610469"/>
              <a:gd name="connsiteX3" fmla="*/ 5485419 w 5485419"/>
              <a:gd name="connsiteY3" fmla="*/ 4610469 h 4610469"/>
              <a:gd name="connsiteX4" fmla="*/ 366137 w 5485419"/>
              <a:gd name="connsiteY4" fmla="*/ 4610469 h 4610469"/>
              <a:gd name="connsiteX5" fmla="*/ 246784 w 5485419"/>
              <a:gd name="connsiteY5" fmla="*/ 4362707 h 4610469"/>
              <a:gd name="connsiteX6" fmla="*/ 0 w 5485419"/>
              <a:gd name="connsiteY6" fmla="*/ 3140344 h 4610469"/>
              <a:gd name="connsiteX7" fmla="*/ 3140343 w 5485419"/>
              <a:gd name="connsiteY7" fmla="*/ 0 h 4610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85419" h="4610469">
                <a:moveTo>
                  <a:pt x="3140343" y="0"/>
                </a:moveTo>
                <a:cubicBezTo>
                  <a:pt x="4007525" y="0"/>
                  <a:pt x="4792611" y="351495"/>
                  <a:pt x="5360901" y="919786"/>
                </a:cubicBezTo>
                <a:lnTo>
                  <a:pt x="5485419" y="1056789"/>
                </a:lnTo>
                <a:lnTo>
                  <a:pt x="5485419" y="4610469"/>
                </a:lnTo>
                <a:lnTo>
                  <a:pt x="366137" y="4610469"/>
                </a:lnTo>
                <a:lnTo>
                  <a:pt x="246784" y="4362707"/>
                </a:lnTo>
                <a:cubicBezTo>
                  <a:pt x="87874" y="3987002"/>
                  <a:pt x="0" y="3573935"/>
                  <a:pt x="0" y="3140344"/>
                </a:cubicBezTo>
                <a:cubicBezTo>
                  <a:pt x="0" y="1405980"/>
                  <a:pt x="1405980" y="0"/>
                  <a:pt x="3140343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alphaModFix/>
            <a:extLst/>
          </a:blip>
          <a:srcRect l="8371" r="32636" b="2"/>
          <a:stretch/>
        </p:blipFill>
        <p:spPr>
          <a:xfrm>
            <a:off x="6219440" y="1"/>
            <a:ext cx="4548867" cy="2614366"/>
          </a:xfrm>
          <a:custGeom>
            <a:avLst/>
            <a:gdLst>
              <a:gd name="connsiteX0" fmla="*/ 28132 w 4548867"/>
              <a:gd name="connsiteY0" fmla="*/ 0 h 2614366"/>
              <a:gd name="connsiteX1" fmla="*/ 4520736 w 4548867"/>
              <a:gd name="connsiteY1" fmla="*/ 0 h 2614366"/>
              <a:gd name="connsiteX2" fmla="*/ 4537124 w 4548867"/>
              <a:gd name="connsiteY2" fmla="*/ 107385 h 2614366"/>
              <a:gd name="connsiteX3" fmla="*/ 4548867 w 4548867"/>
              <a:gd name="connsiteY3" fmla="*/ 339933 h 2614366"/>
              <a:gd name="connsiteX4" fmla="*/ 2274434 w 4548867"/>
              <a:gd name="connsiteY4" fmla="*/ 2614366 h 2614366"/>
              <a:gd name="connsiteX5" fmla="*/ 0 w 4548867"/>
              <a:gd name="connsiteY5" fmla="*/ 339933 h 2614366"/>
              <a:gd name="connsiteX6" fmla="*/ 11743 w 4548867"/>
              <a:gd name="connsiteY6" fmla="*/ 107385 h 2614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48867" h="2614366">
                <a:moveTo>
                  <a:pt x="28132" y="0"/>
                </a:moveTo>
                <a:lnTo>
                  <a:pt x="4520736" y="0"/>
                </a:lnTo>
                <a:lnTo>
                  <a:pt x="4537124" y="107385"/>
                </a:lnTo>
                <a:cubicBezTo>
                  <a:pt x="4544889" y="183845"/>
                  <a:pt x="4548867" y="261424"/>
                  <a:pt x="4548867" y="339933"/>
                </a:cubicBezTo>
                <a:cubicBezTo>
                  <a:pt x="4548867" y="1596068"/>
                  <a:pt x="3530568" y="2614366"/>
                  <a:pt x="2274434" y="2614366"/>
                </a:cubicBezTo>
                <a:cubicBezTo>
                  <a:pt x="1018299" y="2614366"/>
                  <a:pt x="0" y="1596068"/>
                  <a:pt x="0" y="339933"/>
                </a:cubicBezTo>
                <a:cubicBezTo>
                  <a:pt x="0" y="261424"/>
                  <a:pt x="3978" y="183845"/>
                  <a:pt x="11743" y="107385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B37BAF8-EA97-496B-9DF6-3D53B6A199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5661" y="802955"/>
            <a:ext cx="5290594" cy="1454051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000000"/>
                </a:solidFill>
              </a:rPr>
              <a:t>The Metadata Problem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805661" y="2421682"/>
            <a:ext cx="5286665" cy="3639289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Needed a standard way to answer the following questions: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What data are available and for what parameters?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What data can I use?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What’s the quality of the data?</a:t>
            </a:r>
          </a:p>
          <a:p>
            <a:r>
              <a:rPr lang="en-US" sz="2000" dirty="0">
                <a:solidFill>
                  <a:srgbClr val="000000"/>
                </a:solidFill>
              </a:rPr>
              <a:t>We had to develop standard ways to do this (no existing standard existed)</a:t>
            </a:r>
          </a:p>
          <a:p>
            <a:r>
              <a:rPr lang="en-US" sz="2000" dirty="0">
                <a:solidFill>
                  <a:srgbClr val="000000"/>
                </a:solidFill>
              </a:rPr>
              <a:t>Further work needs to be done in this area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25930" y="6223702"/>
            <a:ext cx="570728" cy="31406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CD8D479-8942-46E8-A226-A4E01F7A105C}" type="slidenum">
              <a:rPr lang="en-US" sz="11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 sz="11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87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Freeform 2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5429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ounded Rectangle 1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8945" y="958640"/>
            <a:ext cx="6269591" cy="4945244"/>
          </a:xfrm>
          <a:prstGeom prst="roundRect">
            <a:avLst>
              <a:gd name="adj" fmla="val 3513"/>
            </a:avLst>
          </a:prstGeom>
          <a:solidFill>
            <a:srgbClr val="FFFFFF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67" y="365125"/>
            <a:ext cx="4513761" cy="1325563"/>
          </a:xfrm>
        </p:spPr>
        <p:txBody>
          <a:bodyPr>
            <a:normAutofit/>
          </a:bodyPr>
          <a:lstStyle/>
          <a:p>
            <a:r>
              <a:rPr lang="en-US" sz="3200" dirty="0"/>
              <a:t>A New Approach for Sharing Data</a:t>
            </a:r>
          </a:p>
        </p:txBody>
      </p:sp>
      <p:pic>
        <p:nvPicPr>
          <p:cNvPr id="10" name="Content Placeholder 9" descr="Archivo:&lt;strong&gt;USGS&lt;/strong&gt; logo green.svg - Wikipedia, la enciclopedia libre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056" y="6026301"/>
            <a:ext cx="1614455" cy="645782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95284" y="6356350"/>
            <a:ext cx="958516" cy="365125"/>
          </a:xfrm>
        </p:spPr>
        <p:txBody>
          <a:bodyPr>
            <a:normAutofit/>
          </a:bodyPr>
          <a:lstStyle/>
          <a:p>
            <a:fld id="{9CD8D479-8942-46E8-A226-A4E01F7A105C}" type="slidenum">
              <a:rPr lang="en-US" smtClean="0">
                <a:solidFill>
                  <a:srgbClr val="898989"/>
                </a:solidFill>
              </a:rPr>
              <a:pPr/>
              <a:t>4</a:t>
            </a:fld>
            <a:endParaRPr lang="en-US">
              <a:solidFill>
                <a:srgbClr val="898989"/>
              </a:solidFill>
            </a:endParaRPr>
          </a:p>
        </p:txBody>
      </p:sp>
      <p:pic>
        <p:nvPicPr>
          <p:cNvPr id="1028" name="Picture 4" descr="Logo of 52°Nor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851" y="6061074"/>
            <a:ext cx="1619250" cy="59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ISTERS A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453" y="6084093"/>
            <a:ext cx="192405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&lt;strong&gt;Environmental Protection Agency&lt;/strong&gt; Seal | Flickr - Photo Sharing!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545" y="23521"/>
            <a:ext cx="901931" cy="883892"/>
          </a:xfrm>
          <a:prstGeom prst="rect">
            <a:avLst/>
          </a:prstGeom>
        </p:spPr>
      </p:pic>
      <p:pic>
        <p:nvPicPr>
          <p:cNvPr id="14" name="Picture 13" descr="&lt;strong&gt;NJ-DEP&lt;/strong&gt; Ocean/Wind Power Ecological Baseline Study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038" y="22551"/>
            <a:ext cx="876137" cy="883036"/>
          </a:xfrm>
          <a:prstGeom prst="rect">
            <a:avLst/>
          </a:prstGeom>
        </p:spPr>
      </p:pic>
      <p:pic>
        <p:nvPicPr>
          <p:cNvPr id="16" name="Picture 15" descr="joe grzyb &lt;strong&gt;meadowlands&lt;/strong&gt; &lt;strong&gt;environmental&lt;/strong&gt; &lt;strong&gt;research&lt;/strong&gt; &lt;strong&gt;institute&lt;/strong&gt; vacant rutgers ...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833" y="68713"/>
            <a:ext cx="1160907" cy="790711"/>
          </a:xfrm>
          <a:prstGeom prst="rect">
            <a:avLst/>
          </a:prstGeom>
        </p:spPr>
      </p:pic>
      <p:pic>
        <p:nvPicPr>
          <p:cNvPr id="17" name="Picture 16" descr="&lt;strong&gt;Clermont&lt;/strong&gt; &lt;strong&gt;County&lt;/strong&gt;, &lt;strong&gt;Ohio&lt;/strong&gt; - Wikipedia, the free encyclopedia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593" y="68713"/>
            <a:ext cx="714375" cy="71437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90500" y="1765301"/>
            <a:ext cx="400723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do you solve the problem of multiple data providers with large amounts of data that have the potential to change every 3-15 minutes?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Used a central catalog/index that references every data owner’s assets with the corresponding metadata for each sensor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Allowed for quick searching and discovery of available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approach is similar to how Google allows you to search the internet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Actual data comes from the partners systems in real-time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41046" y="1189473"/>
            <a:ext cx="6250386" cy="443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6808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Improved Sensor Registration Process and QAQC implementation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CDF2F8A-1327-4FD4-A9AC-CEAC661C8A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55641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400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8135" t="10602" r="9008"/>
          <a:stretch/>
        </p:blipFill>
        <p:spPr>
          <a:xfrm>
            <a:off x="2743200" y="393700"/>
            <a:ext cx="7151914" cy="646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20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596" t="10376" r="12456" b="11749"/>
          <a:stretch/>
        </p:blipFill>
        <p:spPr>
          <a:xfrm>
            <a:off x="2852291" y="643467"/>
            <a:ext cx="648741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31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3070" t="10882" r="14365" b="17140"/>
          <a:stretch/>
        </p:blipFill>
        <p:spPr>
          <a:xfrm>
            <a:off x="1955800" y="97971"/>
            <a:ext cx="8135258" cy="676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24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3863" t="11576" r="14655" b="16058"/>
          <a:stretch/>
        </p:blipFill>
        <p:spPr>
          <a:xfrm>
            <a:off x="1765300" y="61685"/>
            <a:ext cx="8013700" cy="679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21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cology 16x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270532A-D598-4F6B-B05D-F62B681804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Nature ecology education photo presentation</Template>
  <TotalTime>0</TotalTime>
  <Words>355</Words>
  <Application>Microsoft Office PowerPoint</Application>
  <PresentationFormat>Widescreen</PresentationFormat>
  <Paragraphs>47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Corbel</vt:lpstr>
      <vt:lpstr>Ecology 16x9</vt:lpstr>
      <vt:lpstr>Harnessing the Power of New Information and Measurement Tools – A Water Perspective</vt:lpstr>
      <vt:lpstr>The Data Standards Problem</vt:lpstr>
      <vt:lpstr>The Metadata Problem</vt:lpstr>
      <vt:lpstr>A New Approach for Sharing Data</vt:lpstr>
      <vt:lpstr>Improved Sensor Registration Process and QAQC implementation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Interoperable Watersheds Network</dc:title>
  <dc:creator/>
  <cp:keywords/>
  <cp:lastModifiedBy/>
  <cp:revision>2</cp:revision>
  <dcterms:created xsi:type="dcterms:W3CDTF">2017-02-13T14:36:32Z</dcterms:created>
  <dcterms:modified xsi:type="dcterms:W3CDTF">2018-10-16T11:40:45Z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TC030988899991</vt:lpwstr>
  </property>
</Properties>
</file>