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Lst>
  <p:notesMasterIdLst>
    <p:notesMasterId r:id="rId24"/>
  </p:notesMasterIdLst>
  <p:sldIdLst>
    <p:sldId id="293" r:id="rId4"/>
    <p:sldId id="294" r:id="rId5"/>
    <p:sldId id="295" r:id="rId6"/>
    <p:sldId id="296" r:id="rId7"/>
    <p:sldId id="283" r:id="rId8"/>
    <p:sldId id="298" r:id="rId9"/>
    <p:sldId id="274" r:id="rId10"/>
    <p:sldId id="291" r:id="rId11"/>
    <p:sldId id="302" r:id="rId12"/>
    <p:sldId id="264" r:id="rId13"/>
    <p:sldId id="288" r:id="rId14"/>
    <p:sldId id="285" r:id="rId15"/>
    <p:sldId id="267" r:id="rId16"/>
    <p:sldId id="292" r:id="rId17"/>
    <p:sldId id="299" r:id="rId18"/>
    <p:sldId id="301" r:id="rId19"/>
    <p:sldId id="280" r:id="rId20"/>
    <p:sldId id="290" r:id="rId21"/>
    <p:sldId id="263" r:id="rId22"/>
    <p:sldId id="272"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68" autoAdjust="0"/>
    <p:restoredTop sz="94660"/>
  </p:normalViewPr>
  <p:slideViewPr>
    <p:cSldViewPr snapToGrid="0">
      <p:cViewPr varScale="1">
        <p:scale>
          <a:sx n="74" d="100"/>
          <a:sy n="74" d="100"/>
        </p:scale>
        <p:origin x="90"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Air Quality - Traditional Government Role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Air Quality - Traditional EPA Role</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2-91A8-4C9A-A1B3-5F2927FB1523}"/>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4-91A8-4C9A-A1B3-5F2927FB1523}"/>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91A8-4C9A-A1B3-5F2927FB1523}"/>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1-91A8-4C9A-A1B3-5F2927FB1523}"/>
              </c:ext>
            </c:extLst>
          </c:dPt>
          <c:dLbls>
            <c:dLbl>
              <c:idx val="0"/>
              <c:tx>
                <c:rich>
                  <a:bodyPr/>
                  <a:lstStyle/>
                  <a:p>
                    <a:fld id="{1C86F6AD-D290-4C7F-A81E-45CC979DBE20}" type="CATEGORYNAME">
                      <a:rPr lang="en-US" smtClean="0"/>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A8-4C9A-A1B3-5F2927FB1523}"/>
                </c:ext>
              </c:extLst>
            </c:dLbl>
            <c:dLbl>
              <c:idx val="1"/>
              <c:tx>
                <c:rich>
                  <a:bodyPr/>
                  <a:lstStyle/>
                  <a:p>
                    <a:fld id="{876223E5-EB27-4DF0-B7EC-119D1BC6E3CE}" type="CATEGORYNAME">
                      <a:rPr lang="en-US" smtClean="0"/>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A8-4C9A-A1B3-5F2927FB1523}"/>
                </c:ext>
              </c:extLst>
            </c:dLbl>
            <c:dLbl>
              <c:idx val="2"/>
              <c:tx>
                <c:rich>
                  <a:bodyPr/>
                  <a:lstStyle/>
                  <a:p>
                    <a:fld id="{20A63AF2-3D70-45C0-89DF-2CF4B0818A8A}" type="CATEGORYNAME">
                      <a:rPr lang="en-US" smtClean="0"/>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A8-4C9A-A1B3-5F2927FB1523}"/>
                </c:ext>
              </c:extLst>
            </c:dLbl>
            <c:dLbl>
              <c:idx val="3"/>
              <c:tx>
                <c:rich>
                  <a:bodyPr/>
                  <a:lstStyle/>
                  <a:p>
                    <a:fld id="{8304C19E-A811-458B-B046-0AF267A11A8F}" type="CATEGORYNAME">
                      <a:rPr lang="en-US" smtClean="0"/>
                      <a:pPr/>
                      <a:t>[CATEGORY NAME]</a:t>
                    </a:fld>
                    <a:endParaRPr lang="en-US"/>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A8-4C9A-A1B3-5F2927FB152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Collecting</c:v>
                </c:pt>
                <c:pt idx="1">
                  <c:v>Storing</c:v>
                </c:pt>
                <c:pt idx="2">
                  <c:v>Sharing</c:v>
                </c:pt>
                <c:pt idx="3">
                  <c:v>Communicating</c:v>
                </c:pt>
              </c:strCache>
            </c:strRef>
          </c:cat>
          <c:val>
            <c:numRef>
              <c:f>Sheet1!$B$2:$B$5</c:f>
              <c:numCache>
                <c:formatCode>General</c:formatCode>
                <c:ptCount val="4"/>
                <c:pt idx="0">
                  <c:v>30</c:v>
                </c:pt>
                <c:pt idx="1">
                  <c:v>20</c:v>
                </c:pt>
                <c:pt idx="2">
                  <c:v>20</c:v>
                </c:pt>
                <c:pt idx="3">
                  <c:v>20</c:v>
                </c:pt>
              </c:numCache>
            </c:numRef>
          </c:val>
          <c:extLst>
            <c:ext xmlns:c16="http://schemas.microsoft.com/office/drawing/2014/chart" uri="{C3380CC4-5D6E-409C-BE32-E72D297353CC}">
              <c16:uniqueId val="{00000000-91A8-4C9A-A1B3-5F2927FB152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http://www.aqmd.gov/aq-spec" TargetMode="External"/><Relationship Id="rId1" Type="http://schemas.openxmlformats.org/officeDocument/2006/relationships/hyperlink" Target="https://www.epa.gov/air-sensor-toolbox"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aqmd.gov/aq-spec" TargetMode="External"/><Relationship Id="rId1" Type="http://schemas.openxmlformats.org/officeDocument/2006/relationships/hyperlink" Target="https://www.epa.gov/air-sensor-toolbox"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B651F-7F1D-41A7-8926-42A40FC5F9A9}"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C3EC728-3663-403D-90B1-3815256117D3}">
      <dgm:prSet phldrT="[Text]" custT="1"/>
      <dgm:spPr/>
      <dgm:t>
        <a:bodyPr/>
        <a:lstStyle/>
        <a:p>
          <a:r>
            <a:rPr lang="en-US" sz="1600" b="1" u="sng" dirty="0"/>
            <a:t>Data Sets</a:t>
          </a:r>
        </a:p>
        <a:p>
          <a:r>
            <a:rPr lang="en-US" sz="1600" dirty="0"/>
            <a:t>Sensors</a:t>
          </a:r>
        </a:p>
        <a:p>
          <a:r>
            <a:rPr lang="en-US" sz="1600" dirty="0"/>
            <a:t>Satellites</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t>Monitoring networks</a:t>
          </a:r>
        </a:p>
        <a:p>
          <a:endParaRPr lang="en-US" sz="1600" dirty="0"/>
        </a:p>
      </dgm:t>
    </dgm:pt>
    <dgm:pt modelId="{4CC02987-5F07-4E95-BB39-909B3ED80C3C}" type="parTrans" cxnId="{11532B16-346F-4596-B5C5-14AEF6F89D4B}">
      <dgm:prSet/>
      <dgm:spPr/>
      <dgm:t>
        <a:bodyPr/>
        <a:lstStyle/>
        <a:p>
          <a:endParaRPr lang="en-US"/>
        </a:p>
      </dgm:t>
    </dgm:pt>
    <dgm:pt modelId="{00436587-3C76-46AC-951E-87CA7A1E0848}" type="sibTrans" cxnId="{11532B16-346F-4596-B5C5-14AEF6F89D4B}">
      <dgm:prSet/>
      <dgm:spPr/>
      <dgm:t>
        <a:bodyPr/>
        <a:lstStyle/>
        <a:p>
          <a:endParaRPr lang="en-US"/>
        </a:p>
      </dgm:t>
    </dgm:pt>
    <dgm:pt modelId="{F139A9B5-A2C3-42AA-AD75-28A8BEC62AAA}">
      <dgm:prSet phldrT="[Text]" custT="1"/>
      <dgm:spPr/>
      <dgm:t>
        <a:bodyPr/>
        <a:lstStyle/>
        <a:p>
          <a:r>
            <a:rPr lang="en-US" sz="1800" b="1" u="sng" dirty="0"/>
            <a:t>Participants</a:t>
          </a:r>
        </a:p>
        <a:p>
          <a:r>
            <a:rPr lang="en-US" sz="1200" dirty="0"/>
            <a:t>Citizens/Communities</a:t>
          </a:r>
        </a:p>
        <a:p>
          <a:r>
            <a:rPr lang="en-US" sz="1200" dirty="0"/>
            <a:t>Researchers/Academics</a:t>
          </a:r>
        </a:p>
        <a:p>
          <a:r>
            <a:rPr lang="en-US" sz="1200" dirty="0"/>
            <a:t>Nonprofits</a:t>
          </a:r>
        </a:p>
        <a:p>
          <a:r>
            <a:rPr lang="en-US" sz="1200" dirty="0"/>
            <a:t>Businesses</a:t>
          </a:r>
        </a:p>
        <a:p>
          <a:r>
            <a:rPr lang="en-US" sz="1200" dirty="0"/>
            <a:t>Governments</a:t>
          </a:r>
        </a:p>
      </dgm:t>
    </dgm:pt>
    <dgm:pt modelId="{ED859234-C392-424E-B6D4-3C1DAF167920}" type="parTrans" cxnId="{8C098441-9C1C-403E-BF84-EA4EEB46FF64}">
      <dgm:prSet/>
      <dgm:spPr/>
      <dgm:t>
        <a:bodyPr/>
        <a:lstStyle/>
        <a:p>
          <a:endParaRPr lang="en-US"/>
        </a:p>
      </dgm:t>
    </dgm:pt>
    <dgm:pt modelId="{9F017464-DA18-453C-8A07-213A661BF93A}" type="sibTrans" cxnId="{8C098441-9C1C-403E-BF84-EA4EEB46FF64}">
      <dgm:prSet/>
      <dgm:spPr/>
      <dgm:t>
        <a:bodyPr/>
        <a:lstStyle/>
        <a:p>
          <a:endParaRPr lang="en-US"/>
        </a:p>
      </dgm:t>
    </dgm:pt>
    <dgm:pt modelId="{B6218B8F-8AF0-4E19-9FA6-CA6DE55C2F2C}">
      <dgm:prSet phldrT="[Text]" custT="1"/>
      <dgm:spPr/>
      <dgm:t>
        <a:bodyPr/>
        <a:lstStyle/>
        <a:p>
          <a:pPr marL="0" lvl="0" defTabSz="711200">
            <a:lnSpc>
              <a:spcPct val="90000"/>
            </a:lnSpc>
            <a:spcBef>
              <a:spcPct val="0"/>
            </a:spcBef>
            <a:spcAft>
              <a:spcPct val="35000"/>
            </a:spcAft>
            <a:buNone/>
          </a:pPr>
          <a:endParaRPr lang="en-US" sz="1600" u="sng" dirty="0"/>
        </a:p>
        <a:p>
          <a:pPr marL="0" lvl="0" defTabSz="711200">
            <a:lnSpc>
              <a:spcPct val="90000"/>
            </a:lnSpc>
            <a:spcBef>
              <a:spcPct val="0"/>
            </a:spcBef>
            <a:spcAft>
              <a:spcPct val="35000"/>
            </a:spcAft>
            <a:buNone/>
          </a:pPr>
          <a:r>
            <a:rPr lang="en-US" sz="1600" b="1" u="sng" dirty="0"/>
            <a:t>Information Technology</a:t>
          </a:r>
        </a:p>
        <a:p>
          <a:pPr marL="0" lvl="0" defTabSz="711200">
            <a:lnSpc>
              <a:spcPct val="90000"/>
            </a:lnSpc>
            <a:spcBef>
              <a:spcPct val="0"/>
            </a:spcBef>
            <a:spcAft>
              <a:spcPts val="300"/>
            </a:spcAft>
            <a:buNone/>
          </a:pPr>
          <a:r>
            <a:rPr lang="en-US" sz="1600" b="0" dirty="0"/>
            <a:t>Cloud storage</a:t>
          </a:r>
        </a:p>
        <a:p>
          <a:pPr marL="0" lvl="0" defTabSz="711200">
            <a:lnSpc>
              <a:spcPct val="90000"/>
            </a:lnSpc>
            <a:spcBef>
              <a:spcPct val="0"/>
            </a:spcBef>
            <a:spcAft>
              <a:spcPts val="300"/>
            </a:spcAft>
            <a:buNone/>
          </a:pPr>
          <a:r>
            <a:rPr lang="en-US" sz="1600" b="0" dirty="0"/>
            <a:t>Data access</a:t>
          </a:r>
        </a:p>
        <a:p>
          <a:pPr marL="0" lvl="0" defTabSz="711200">
            <a:lnSpc>
              <a:spcPct val="90000"/>
            </a:lnSpc>
            <a:spcBef>
              <a:spcPct val="0"/>
            </a:spcBef>
            <a:spcAft>
              <a:spcPts val="300"/>
            </a:spcAft>
            <a:buNone/>
          </a:pPr>
          <a:r>
            <a:rPr lang="en-US" sz="1600" b="0" dirty="0"/>
            <a:t>Advanced analytics</a:t>
          </a:r>
        </a:p>
        <a:p>
          <a:pPr marL="0" lvl="0" defTabSz="711200">
            <a:lnSpc>
              <a:spcPct val="90000"/>
            </a:lnSpc>
            <a:spcBef>
              <a:spcPct val="0"/>
            </a:spcBef>
            <a:spcAft>
              <a:spcPts val="300"/>
            </a:spcAft>
            <a:buNone/>
          </a:pPr>
          <a:r>
            <a:rPr lang="en-US" sz="1600" b="0" dirty="0"/>
            <a:t>Visualizations</a:t>
          </a:r>
        </a:p>
        <a:p>
          <a:pPr marL="0" lvl="0" defTabSz="711200">
            <a:lnSpc>
              <a:spcPct val="90000"/>
            </a:lnSpc>
            <a:spcBef>
              <a:spcPct val="0"/>
            </a:spcBef>
            <a:spcAft>
              <a:spcPts val="300"/>
            </a:spcAft>
            <a:buNone/>
          </a:pPr>
          <a:r>
            <a:rPr lang="en-US" sz="1600" b="0" dirty="0"/>
            <a:t>Consumer products</a:t>
          </a:r>
        </a:p>
      </dgm:t>
    </dgm:pt>
    <dgm:pt modelId="{4ED61BF6-C5DD-4379-B2D9-E5A079D4F49F}" type="parTrans" cxnId="{55C631B3-55B9-4C97-9375-FC46C352040F}">
      <dgm:prSet/>
      <dgm:spPr/>
      <dgm:t>
        <a:bodyPr/>
        <a:lstStyle/>
        <a:p>
          <a:endParaRPr lang="en-US"/>
        </a:p>
      </dgm:t>
    </dgm:pt>
    <dgm:pt modelId="{F5804220-DDF3-432D-BD45-4DFF0F75EDD8}" type="sibTrans" cxnId="{55C631B3-55B9-4C97-9375-FC46C352040F}">
      <dgm:prSet/>
      <dgm:spPr/>
      <dgm:t>
        <a:bodyPr/>
        <a:lstStyle/>
        <a:p>
          <a:endParaRPr lang="en-US"/>
        </a:p>
      </dgm:t>
    </dgm:pt>
    <dgm:pt modelId="{41B9F5F1-8F72-42D6-927A-3DA9E5A77055}" type="pres">
      <dgm:prSet presAssocID="{083B651F-7F1D-41A7-8926-42A40FC5F9A9}" presName="Name0" presStyleCnt="0">
        <dgm:presLayoutVars>
          <dgm:chMax val="7"/>
          <dgm:dir/>
          <dgm:resizeHandles val="exact"/>
        </dgm:presLayoutVars>
      </dgm:prSet>
      <dgm:spPr/>
    </dgm:pt>
    <dgm:pt modelId="{C947EA50-5361-4DF9-AC50-6F7FA0B3D2D6}" type="pres">
      <dgm:prSet presAssocID="{083B651F-7F1D-41A7-8926-42A40FC5F9A9}" presName="ellipse1" presStyleLbl="vennNode1" presStyleIdx="0" presStyleCnt="3">
        <dgm:presLayoutVars>
          <dgm:bulletEnabled val="1"/>
        </dgm:presLayoutVars>
      </dgm:prSet>
      <dgm:spPr/>
    </dgm:pt>
    <dgm:pt modelId="{A9E4CD94-0D52-456B-AFB8-93C04A32316B}" type="pres">
      <dgm:prSet presAssocID="{083B651F-7F1D-41A7-8926-42A40FC5F9A9}" presName="ellipse2" presStyleLbl="vennNode1" presStyleIdx="1" presStyleCnt="3" custLinFactNeighborX="57229" custLinFactNeighborY="-66474">
        <dgm:presLayoutVars>
          <dgm:bulletEnabled val="1"/>
        </dgm:presLayoutVars>
      </dgm:prSet>
      <dgm:spPr/>
    </dgm:pt>
    <dgm:pt modelId="{49833FEC-D692-4B8B-A354-F1E4D142CF8C}" type="pres">
      <dgm:prSet presAssocID="{083B651F-7F1D-41A7-8926-42A40FC5F9A9}" presName="ellipse3" presStyleLbl="vennNode1" presStyleIdx="2" presStyleCnt="3" custScaleX="129973" custLinFactNeighborX="-49284" custLinFactNeighborY="75807">
        <dgm:presLayoutVars>
          <dgm:bulletEnabled val="1"/>
        </dgm:presLayoutVars>
      </dgm:prSet>
      <dgm:spPr/>
    </dgm:pt>
  </dgm:ptLst>
  <dgm:cxnLst>
    <dgm:cxn modelId="{11532B16-346F-4596-B5C5-14AEF6F89D4B}" srcId="{083B651F-7F1D-41A7-8926-42A40FC5F9A9}" destId="{3C3EC728-3663-403D-90B1-3815256117D3}" srcOrd="0" destOrd="0" parTransId="{4CC02987-5F07-4E95-BB39-909B3ED80C3C}" sibTransId="{00436587-3C76-46AC-951E-87CA7A1E0848}"/>
    <dgm:cxn modelId="{8C098441-9C1C-403E-BF84-EA4EEB46FF64}" srcId="{083B651F-7F1D-41A7-8926-42A40FC5F9A9}" destId="{F139A9B5-A2C3-42AA-AD75-28A8BEC62AAA}" srcOrd="1" destOrd="0" parTransId="{ED859234-C392-424E-B6D4-3C1DAF167920}" sibTransId="{9F017464-DA18-453C-8A07-213A661BF93A}"/>
    <dgm:cxn modelId="{9F0EF841-140F-457C-952A-5A008B502576}" type="presOf" srcId="{F139A9B5-A2C3-42AA-AD75-28A8BEC62AAA}" destId="{A9E4CD94-0D52-456B-AFB8-93C04A32316B}" srcOrd="0" destOrd="0" presId="urn:microsoft.com/office/officeart/2005/8/layout/rings+Icon"/>
    <dgm:cxn modelId="{2E8B3B64-DC9D-4BB4-8704-3A93879E5321}" type="presOf" srcId="{083B651F-7F1D-41A7-8926-42A40FC5F9A9}" destId="{41B9F5F1-8F72-42D6-927A-3DA9E5A77055}" srcOrd="0" destOrd="0" presId="urn:microsoft.com/office/officeart/2005/8/layout/rings+Icon"/>
    <dgm:cxn modelId="{DC3F98A9-3667-406E-887F-827999689072}" type="presOf" srcId="{3C3EC728-3663-403D-90B1-3815256117D3}" destId="{C947EA50-5361-4DF9-AC50-6F7FA0B3D2D6}" srcOrd="0" destOrd="0" presId="urn:microsoft.com/office/officeart/2005/8/layout/rings+Icon"/>
    <dgm:cxn modelId="{55C631B3-55B9-4C97-9375-FC46C352040F}" srcId="{083B651F-7F1D-41A7-8926-42A40FC5F9A9}" destId="{B6218B8F-8AF0-4E19-9FA6-CA6DE55C2F2C}" srcOrd="2" destOrd="0" parTransId="{4ED61BF6-C5DD-4379-B2D9-E5A079D4F49F}" sibTransId="{F5804220-DDF3-432D-BD45-4DFF0F75EDD8}"/>
    <dgm:cxn modelId="{5CE45CDA-20EA-4D5E-A16E-CE4EA24A2CF1}" type="presOf" srcId="{B6218B8F-8AF0-4E19-9FA6-CA6DE55C2F2C}" destId="{49833FEC-D692-4B8B-A354-F1E4D142CF8C}" srcOrd="0" destOrd="0" presId="urn:microsoft.com/office/officeart/2005/8/layout/rings+Icon"/>
    <dgm:cxn modelId="{84D147FC-121E-4CFD-9DAC-A412C41B3480}" type="presParOf" srcId="{41B9F5F1-8F72-42D6-927A-3DA9E5A77055}" destId="{C947EA50-5361-4DF9-AC50-6F7FA0B3D2D6}" srcOrd="0" destOrd="0" presId="urn:microsoft.com/office/officeart/2005/8/layout/rings+Icon"/>
    <dgm:cxn modelId="{7BEAB0E8-E1C9-4DB9-B6A0-A29B42BD16B7}" type="presParOf" srcId="{41B9F5F1-8F72-42D6-927A-3DA9E5A77055}" destId="{A9E4CD94-0D52-456B-AFB8-93C04A32316B}" srcOrd="1" destOrd="0" presId="urn:microsoft.com/office/officeart/2005/8/layout/rings+Icon"/>
    <dgm:cxn modelId="{FC4EDA63-54DD-4E26-BEA4-0FDC0D559867}" type="presParOf" srcId="{41B9F5F1-8F72-42D6-927A-3DA9E5A77055}" destId="{49833FEC-D692-4B8B-A354-F1E4D142CF8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AF4AC-49A9-4F1A-A08F-4124AE2A1C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AB30B2B-17F2-440B-99A6-BF9A4A204F94}">
      <dgm:prSet phldrT="[Text]" custT="1"/>
      <dgm:spPr>
        <a:xfrm>
          <a:off x="81659" y="7019"/>
          <a:ext cx="11492061"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3200" b="1" dirty="0">
              <a:solidFill>
                <a:sysClr val="window" lastClr="FFFFFF"/>
              </a:solidFill>
              <a:latin typeface="Calibri" panose="020F0502020204030204"/>
              <a:ea typeface="+mn-ea"/>
              <a:cs typeface="+mn-cs"/>
            </a:rPr>
            <a:t>Resources &amp; Evaluations (Past &amp; Present)</a:t>
          </a:r>
        </a:p>
      </dgm:t>
    </dgm:pt>
    <dgm:pt modelId="{88D8A092-FD89-4B80-9AAE-874EE2D1C2E6}" type="parTrans" cxnId="{73ABEC36-B04C-4E00-8D91-D60D8622D981}">
      <dgm:prSet/>
      <dgm:spPr/>
      <dgm:t>
        <a:bodyPr/>
        <a:lstStyle/>
        <a:p>
          <a:endParaRPr lang="en-US"/>
        </a:p>
      </dgm:t>
    </dgm:pt>
    <dgm:pt modelId="{6AC0F29B-2AEA-4A59-900B-24C300ED8E02}" type="sibTrans" cxnId="{73ABEC36-B04C-4E00-8D91-D60D8622D981}">
      <dgm:prSet/>
      <dgm:spPr/>
      <dgm:t>
        <a:bodyPr/>
        <a:lstStyle/>
        <a:p>
          <a:endParaRPr lang="en-US"/>
        </a:p>
      </dgm:t>
    </dgm:pt>
    <dgm:pt modelId="{74553E38-BA1E-4878-8805-4D033046E0F6}">
      <dgm:prSet phldrT="[Text]" custT="1"/>
      <dgm:spPr>
        <a:xfrm>
          <a:off x="81659" y="1297669"/>
          <a:ext cx="3539555" cy="3224127"/>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2000" b="0" dirty="0">
              <a:solidFill>
                <a:sysClr val="windowText" lastClr="000000">
                  <a:hueOff val="0"/>
                  <a:satOff val="0"/>
                  <a:lumOff val="0"/>
                  <a:alphaOff val="0"/>
                </a:sysClr>
              </a:solidFill>
              <a:latin typeface="Calibri" panose="020F0502020204030204"/>
              <a:ea typeface="+mn-ea"/>
              <a:cs typeface="+mn-cs"/>
            </a:rPr>
            <a:t>Initial Performance Evaluations (in lab and field)</a:t>
          </a:r>
        </a:p>
        <a:p>
          <a:pPr>
            <a:buNone/>
          </a:pPr>
          <a:r>
            <a:rPr lang="en-US" sz="2000" b="0" dirty="0">
              <a:solidFill>
                <a:sysClr val="windowText" lastClr="000000">
                  <a:hueOff val="0"/>
                  <a:satOff val="0"/>
                  <a:lumOff val="0"/>
                  <a:alphaOff val="0"/>
                </a:sysClr>
              </a:solidFill>
              <a:latin typeface="Calibri" panose="020F0502020204030204"/>
              <a:ea typeface="+mn-ea"/>
              <a:cs typeface="+mn-cs"/>
            </a:rPr>
            <a:t>Short Term Studies/Applications</a:t>
          </a:r>
        </a:p>
        <a:p>
          <a:pPr>
            <a:buNone/>
          </a:pPr>
          <a:r>
            <a:rPr lang="en-US" sz="2000" b="0" dirty="0">
              <a:solidFill>
                <a:sysClr val="windowText" lastClr="000000">
                  <a:hueOff val="0"/>
                  <a:satOff val="0"/>
                  <a:lumOff val="0"/>
                  <a:alphaOff val="0"/>
                </a:sysClr>
              </a:solidFill>
              <a:latin typeface="Calibri" panose="020F0502020204030204"/>
              <a:ea typeface="+mn-ea"/>
              <a:cs typeface="+mn-cs"/>
            </a:rPr>
            <a:t>EPA Air Sensors Toolbox</a:t>
          </a:r>
        </a:p>
        <a:p>
          <a:pPr>
            <a:buNone/>
          </a:pPr>
          <a:r>
            <a:rPr lang="en-US" sz="2000" b="0" dirty="0">
              <a:solidFill>
                <a:sysClr val="windowText" lastClr="000000">
                  <a:hueOff val="0"/>
                  <a:satOff val="0"/>
                  <a:lumOff val="0"/>
                  <a:alphaOff val="0"/>
                </a:sysClr>
              </a:solidFill>
              <a:latin typeface="Calibri" panose="020F0502020204030204"/>
              <a:ea typeface="+mn-ea"/>
              <a:cs typeface="+mn-cs"/>
              <a:hlinkClick xmlns:r="http://schemas.openxmlformats.org/officeDocument/2006/relationships" r:id="rId1"/>
            </a:rPr>
            <a:t>https://www.epa.gov/air-sensor-toolbox</a:t>
          </a:r>
          <a:endParaRPr lang="en-US" sz="2000" b="0" dirty="0">
            <a:solidFill>
              <a:sysClr val="windowText" lastClr="000000">
                <a:hueOff val="0"/>
                <a:satOff val="0"/>
                <a:lumOff val="0"/>
                <a:alphaOff val="0"/>
              </a:sysClr>
            </a:solidFill>
            <a:latin typeface="Calibri" panose="020F0502020204030204"/>
            <a:ea typeface="+mn-ea"/>
            <a:cs typeface="+mn-cs"/>
          </a:endParaRPr>
        </a:p>
        <a:p>
          <a:pPr>
            <a:buNone/>
          </a:pPr>
          <a:r>
            <a:rPr lang="en-US" sz="2000" b="0" dirty="0">
              <a:solidFill>
                <a:sysClr val="windowText" lastClr="000000">
                  <a:hueOff val="0"/>
                  <a:satOff val="0"/>
                  <a:lumOff val="0"/>
                  <a:alphaOff val="0"/>
                </a:sysClr>
              </a:solidFill>
              <a:latin typeface="Calibri" panose="020F0502020204030204"/>
              <a:ea typeface="+mn-ea"/>
              <a:cs typeface="+mn-cs"/>
            </a:rPr>
            <a:t>AQ Spec</a:t>
          </a:r>
        </a:p>
        <a:p>
          <a:pPr>
            <a:buNone/>
          </a:pPr>
          <a:r>
            <a:rPr lang="en-US" sz="2000" b="0" dirty="0">
              <a:solidFill>
                <a:sysClr val="windowText" lastClr="000000">
                  <a:hueOff val="0"/>
                  <a:satOff val="0"/>
                  <a:lumOff val="0"/>
                  <a:alphaOff val="0"/>
                </a:sysClr>
              </a:solidFill>
              <a:latin typeface="Calibri" panose="020F0502020204030204"/>
              <a:ea typeface="+mn-ea"/>
              <a:cs typeface="+mn-cs"/>
              <a:hlinkClick xmlns:r="http://schemas.openxmlformats.org/officeDocument/2006/relationships" r:id="rId2"/>
            </a:rPr>
            <a:t>http://www.aqmd.gov/aq-spec</a:t>
          </a:r>
          <a:endParaRPr lang="en-US" sz="2000" b="0" dirty="0">
            <a:solidFill>
              <a:sysClr val="windowText" lastClr="000000">
                <a:hueOff val="0"/>
                <a:satOff val="0"/>
                <a:lumOff val="0"/>
                <a:alphaOff val="0"/>
              </a:sysClr>
            </a:solidFill>
            <a:latin typeface="Calibri" panose="020F0502020204030204"/>
            <a:ea typeface="+mn-ea"/>
            <a:cs typeface="+mn-cs"/>
          </a:endParaRPr>
        </a:p>
        <a:p>
          <a:pPr>
            <a:buNone/>
          </a:pP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9346BD46-E17C-48D2-AE43-3D9BD57B9176}" type="parTrans" cxnId="{5BC8222C-5970-43E8-9AFC-8551B1DEFC67}">
      <dgm:prSet/>
      <dgm:spPr/>
      <dgm:t>
        <a:bodyPr/>
        <a:lstStyle/>
        <a:p>
          <a:endParaRPr lang="en-US"/>
        </a:p>
      </dgm:t>
    </dgm:pt>
    <dgm:pt modelId="{0916B13F-03A9-4F5E-BEC0-82254F2EC54C}" type="sibTrans" cxnId="{5BC8222C-5970-43E8-9AFC-8551B1DEFC67}">
      <dgm:prSet/>
      <dgm:spPr/>
      <dgm:t>
        <a:bodyPr/>
        <a:lstStyle/>
        <a:p>
          <a:endParaRPr lang="en-US"/>
        </a:p>
      </dgm:t>
    </dgm:pt>
    <dgm:pt modelId="{43436704-C825-48D0-A3CF-FB4287791386}">
      <dgm:prSet phldrT="[Text]"/>
      <dgm:spPr>
        <a:xfrm>
          <a:off x="3621214" y="564913"/>
          <a:ext cx="7952506"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Networks (Present)</a:t>
          </a:r>
        </a:p>
      </dgm:t>
    </dgm:pt>
    <dgm:pt modelId="{8648DF47-CF70-4309-B119-06BD73601C77}" type="parTrans" cxnId="{903CD7B2-25B1-4690-A7AE-B466C500E6DF}">
      <dgm:prSet/>
      <dgm:spPr/>
      <dgm:t>
        <a:bodyPr/>
        <a:lstStyle/>
        <a:p>
          <a:endParaRPr lang="en-US"/>
        </a:p>
      </dgm:t>
    </dgm:pt>
    <dgm:pt modelId="{F33F1AC1-242C-4F86-98F8-89C0C937376A}" type="sibTrans" cxnId="{903CD7B2-25B1-4690-A7AE-B466C500E6DF}">
      <dgm:prSet/>
      <dgm:spPr/>
      <dgm:t>
        <a:bodyPr/>
        <a:lstStyle/>
        <a:p>
          <a:endParaRPr lang="en-US"/>
        </a:p>
      </dgm:t>
    </dgm:pt>
    <dgm:pt modelId="{22CBC452-7D2D-4F09-A3D6-E4D2C3335CA3}">
      <dgm:prSet phldrT="[Text]"/>
      <dgm:spPr>
        <a:xfrm>
          <a:off x="3621214" y="1855563"/>
          <a:ext cx="3539555" cy="3224127"/>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Smart Cities</a:t>
          </a:r>
        </a:p>
        <a:p>
          <a:pPr>
            <a:buNone/>
          </a:pPr>
          <a:r>
            <a:rPr lang="en-US" dirty="0">
              <a:solidFill>
                <a:sysClr val="windowText" lastClr="000000">
                  <a:hueOff val="0"/>
                  <a:satOff val="0"/>
                  <a:lumOff val="0"/>
                  <a:alphaOff val="0"/>
                </a:sysClr>
              </a:solidFill>
              <a:latin typeface="Calibri" panose="020F0502020204030204"/>
              <a:ea typeface="+mn-ea"/>
              <a:cs typeface="+mn-cs"/>
            </a:rPr>
            <a:t>Local Networks</a:t>
          </a:r>
        </a:p>
        <a:p>
          <a:pPr>
            <a:buNone/>
          </a:pPr>
          <a:r>
            <a:rPr lang="en-US" dirty="0">
              <a:solidFill>
                <a:sysClr val="windowText" lastClr="000000">
                  <a:hueOff val="0"/>
                  <a:satOff val="0"/>
                  <a:lumOff val="0"/>
                  <a:alphaOff val="0"/>
                </a:sysClr>
              </a:solidFill>
              <a:latin typeface="Calibri" panose="020F0502020204030204"/>
              <a:ea typeface="+mn-ea"/>
              <a:cs typeface="+mn-cs"/>
            </a:rPr>
            <a:t>Community Engagement</a:t>
          </a:r>
        </a:p>
        <a:p>
          <a:pPr>
            <a:buNone/>
          </a:pPr>
          <a:r>
            <a:rPr lang="en-US" dirty="0">
              <a:solidFill>
                <a:sysClr val="windowText" lastClr="000000">
                  <a:hueOff val="0"/>
                  <a:satOff val="0"/>
                  <a:lumOff val="0"/>
                  <a:alphaOff val="0"/>
                </a:sysClr>
              </a:solidFill>
              <a:latin typeface="Calibri" panose="020F0502020204030204"/>
              <a:ea typeface="+mn-ea"/>
              <a:cs typeface="+mn-cs"/>
            </a:rPr>
            <a:t>Near Source Monitoring</a:t>
          </a:r>
        </a:p>
        <a:p>
          <a:pPr>
            <a:buNone/>
          </a:pPr>
          <a:r>
            <a:rPr lang="en-US" dirty="0">
              <a:solidFill>
                <a:sysClr val="windowText" lastClr="000000">
                  <a:hueOff val="0"/>
                  <a:satOff val="0"/>
                  <a:lumOff val="0"/>
                  <a:alphaOff val="0"/>
                </a:sysClr>
              </a:solidFill>
              <a:latin typeface="Calibri" panose="020F0502020204030204"/>
              <a:ea typeface="+mn-ea"/>
              <a:cs typeface="+mn-cs"/>
            </a:rPr>
            <a:t>Long Term Performance Characterization</a:t>
          </a:r>
        </a:p>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137D4F58-3A28-4BB9-BF54-DEE08840ED94}" type="parTrans" cxnId="{F5019F62-437A-4E44-AD94-808C4F0A6197}">
      <dgm:prSet/>
      <dgm:spPr/>
      <dgm:t>
        <a:bodyPr/>
        <a:lstStyle/>
        <a:p>
          <a:endParaRPr lang="en-US"/>
        </a:p>
      </dgm:t>
    </dgm:pt>
    <dgm:pt modelId="{392A861B-1120-42DB-B45F-0CCE0C17C84A}" type="sibTrans" cxnId="{F5019F62-437A-4E44-AD94-808C4F0A6197}">
      <dgm:prSet/>
      <dgm:spPr/>
      <dgm:t>
        <a:bodyPr/>
        <a:lstStyle/>
        <a:p>
          <a:endParaRPr lang="en-US"/>
        </a:p>
      </dgm:t>
    </dgm:pt>
    <dgm:pt modelId="{E120C7B3-8CA9-4F7E-8E65-B7EC846E57E7}">
      <dgm:prSet phldrT="[Text]"/>
      <dgm:spPr>
        <a:xfrm>
          <a:off x="7160769" y="1122807"/>
          <a:ext cx="4412951"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Integration (Future)</a:t>
          </a:r>
        </a:p>
      </dgm:t>
    </dgm:pt>
    <dgm:pt modelId="{E4E7F8A8-3216-4854-A0DB-4DB4DD875057}" type="parTrans" cxnId="{11C55805-ABA9-4A6D-AC8D-226A7D71223B}">
      <dgm:prSet/>
      <dgm:spPr/>
      <dgm:t>
        <a:bodyPr/>
        <a:lstStyle/>
        <a:p>
          <a:endParaRPr lang="en-US"/>
        </a:p>
      </dgm:t>
    </dgm:pt>
    <dgm:pt modelId="{A3EA7C28-B856-4D00-BFFB-D31073685203}" type="sibTrans" cxnId="{11C55805-ABA9-4A6D-AC8D-226A7D71223B}">
      <dgm:prSet/>
      <dgm:spPr/>
      <dgm:t>
        <a:bodyPr/>
        <a:lstStyle/>
        <a:p>
          <a:endParaRPr lang="en-US"/>
        </a:p>
      </dgm:t>
    </dgm:pt>
    <dgm:pt modelId="{0FE800AF-0FC7-4CE5-A7E8-212CF902B1EA}">
      <dgm:prSet phldrT="[Text]"/>
      <dgm:spPr>
        <a:xfrm>
          <a:off x="7160769" y="2413457"/>
          <a:ext cx="3539555" cy="3176942"/>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Data Quality</a:t>
          </a:r>
        </a:p>
        <a:p>
          <a:pPr>
            <a:buNone/>
          </a:pPr>
          <a:r>
            <a:rPr lang="en-US" dirty="0">
              <a:solidFill>
                <a:sysClr val="windowText" lastClr="000000">
                  <a:hueOff val="0"/>
                  <a:satOff val="0"/>
                  <a:lumOff val="0"/>
                  <a:alphaOff val="0"/>
                </a:sysClr>
              </a:solidFill>
              <a:latin typeface="Calibri" panose="020F0502020204030204"/>
              <a:ea typeface="+mn-ea"/>
              <a:cs typeface="+mn-cs"/>
            </a:rPr>
            <a:t>Data Interpretation</a:t>
          </a:r>
        </a:p>
        <a:p>
          <a:pPr>
            <a:buNone/>
          </a:pPr>
          <a:r>
            <a:rPr lang="en-US" dirty="0">
              <a:solidFill>
                <a:sysClr val="windowText" lastClr="000000">
                  <a:hueOff val="0"/>
                  <a:satOff val="0"/>
                  <a:lumOff val="0"/>
                  <a:alphaOff val="0"/>
                </a:sysClr>
              </a:solidFill>
              <a:latin typeface="Calibri" panose="020F0502020204030204"/>
              <a:ea typeface="+mn-ea"/>
              <a:cs typeface="+mn-cs"/>
            </a:rPr>
            <a:t>Data Management</a:t>
          </a:r>
        </a:p>
        <a:p>
          <a:pPr>
            <a:buNone/>
          </a:pPr>
          <a:r>
            <a:rPr lang="en-US" dirty="0">
              <a:solidFill>
                <a:sysClr val="windowText" lastClr="000000">
                  <a:hueOff val="0"/>
                  <a:satOff val="0"/>
                  <a:lumOff val="0"/>
                  <a:alphaOff val="0"/>
                </a:sysClr>
              </a:solidFill>
              <a:latin typeface="Calibri" panose="020F0502020204030204"/>
              <a:ea typeface="+mn-ea"/>
              <a:cs typeface="+mn-cs"/>
            </a:rPr>
            <a:t>Personal Exposure</a:t>
          </a:r>
        </a:p>
        <a:p>
          <a:pPr>
            <a:buNone/>
          </a:pPr>
          <a:r>
            <a:rPr lang="en-US" dirty="0">
              <a:solidFill>
                <a:sysClr val="windowText" lastClr="000000">
                  <a:hueOff val="0"/>
                  <a:satOff val="0"/>
                  <a:lumOff val="0"/>
                  <a:alphaOff val="0"/>
                </a:sysClr>
              </a:solidFill>
              <a:latin typeface="Calibri" panose="020F0502020204030204"/>
              <a:ea typeface="+mn-ea"/>
              <a:cs typeface="+mn-cs"/>
            </a:rPr>
            <a:t>Data Fusion</a:t>
          </a:r>
        </a:p>
      </dgm:t>
    </dgm:pt>
    <dgm:pt modelId="{C10819A0-ECE2-4820-B8A8-BF7BE45F5A8A}" type="parTrans" cxnId="{76146CA8-2806-4691-B91C-DD2F5C132709}">
      <dgm:prSet/>
      <dgm:spPr/>
      <dgm:t>
        <a:bodyPr/>
        <a:lstStyle/>
        <a:p>
          <a:endParaRPr lang="en-US"/>
        </a:p>
      </dgm:t>
    </dgm:pt>
    <dgm:pt modelId="{9C411FF8-4F34-4B9E-B5B5-E04FBED4A9A4}" type="sibTrans" cxnId="{76146CA8-2806-4691-B91C-DD2F5C132709}">
      <dgm:prSet/>
      <dgm:spPr/>
      <dgm:t>
        <a:bodyPr/>
        <a:lstStyle/>
        <a:p>
          <a:endParaRPr lang="en-US"/>
        </a:p>
      </dgm:t>
    </dgm:pt>
    <dgm:pt modelId="{F96675DC-5807-4164-986F-8B6957E33F71}" type="pres">
      <dgm:prSet presAssocID="{366AF4AC-49A9-4F1A-A08F-4124AE2A1CC3}" presName="Name0" presStyleCnt="0">
        <dgm:presLayoutVars>
          <dgm:chMax val="5"/>
          <dgm:chPref val="5"/>
          <dgm:dir/>
          <dgm:animLvl val="lvl"/>
        </dgm:presLayoutVars>
      </dgm:prSet>
      <dgm:spPr/>
    </dgm:pt>
    <dgm:pt modelId="{F0609852-FA1E-46B3-A72C-2CDEC22D363C}" type="pres">
      <dgm:prSet presAssocID="{1AB30B2B-17F2-440B-99A6-BF9A4A204F94}" presName="parentText1" presStyleLbl="node1" presStyleIdx="0" presStyleCnt="3">
        <dgm:presLayoutVars>
          <dgm:chMax/>
          <dgm:chPref val="3"/>
          <dgm:bulletEnabled val="1"/>
        </dgm:presLayoutVars>
      </dgm:prSet>
      <dgm:spPr/>
    </dgm:pt>
    <dgm:pt modelId="{2AA8D125-55B3-45CE-BC12-6A3D512CFFA3}" type="pres">
      <dgm:prSet presAssocID="{1AB30B2B-17F2-440B-99A6-BF9A4A204F94}" presName="childText1" presStyleLbl="solidAlignAcc1" presStyleIdx="0" presStyleCnt="3">
        <dgm:presLayoutVars>
          <dgm:chMax val="0"/>
          <dgm:chPref val="0"/>
          <dgm:bulletEnabled val="1"/>
        </dgm:presLayoutVars>
      </dgm:prSet>
      <dgm:spPr/>
    </dgm:pt>
    <dgm:pt modelId="{9C597C78-F658-4057-8578-6887828B2815}" type="pres">
      <dgm:prSet presAssocID="{43436704-C825-48D0-A3CF-FB4287791386}" presName="parentText2" presStyleLbl="node1" presStyleIdx="1" presStyleCnt="3">
        <dgm:presLayoutVars>
          <dgm:chMax/>
          <dgm:chPref val="3"/>
          <dgm:bulletEnabled val="1"/>
        </dgm:presLayoutVars>
      </dgm:prSet>
      <dgm:spPr/>
    </dgm:pt>
    <dgm:pt modelId="{98806AC8-11B2-4DAB-8DB6-DF20BDACF4B9}" type="pres">
      <dgm:prSet presAssocID="{43436704-C825-48D0-A3CF-FB4287791386}" presName="childText2" presStyleLbl="solidAlignAcc1" presStyleIdx="1" presStyleCnt="3">
        <dgm:presLayoutVars>
          <dgm:chMax val="0"/>
          <dgm:chPref val="0"/>
          <dgm:bulletEnabled val="1"/>
        </dgm:presLayoutVars>
      </dgm:prSet>
      <dgm:spPr/>
    </dgm:pt>
    <dgm:pt modelId="{429FF610-F516-42E2-998B-54A76BA70DBB}" type="pres">
      <dgm:prSet presAssocID="{E120C7B3-8CA9-4F7E-8E65-B7EC846E57E7}" presName="parentText3" presStyleLbl="node1" presStyleIdx="2" presStyleCnt="3">
        <dgm:presLayoutVars>
          <dgm:chMax/>
          <dgm:chPref val="3"/>
          <dgm:bulletEnabled val="1"/>
        </dgm:presLayoutVars>
      </dgm:prSet>
      <dgm:spPr/>
    </dgm:pt>
    <dgm:pt modelId="{FB5FD55D-6344-4925-B442-6784E5A3638D}" type="pres">
      <dgm:prSet presAssocID="{E120C7B3-8CA9-4F7E-8E65-B7EC846E57E7}" presName="childText3" presStyleLbl="solidAlignAcc1" presStyleIdx="2" presStyleCnt="3">
        <dgm:presLayoutVars>
          <dgm:chMax val="0"/>
          <dgm:chPref val="0"/>
          <dgm:bulletEnabled val="1"/>
        </dgm:presLayoutVars>
      </dgm:prSet>
      <dgm:spPr/>
    </dgm:pt>
  </dgm:ptLst>
  <dgm:cxnLst>
    <dgm:cxn modelId="{11C55805-ABA9-4A6D-AC8D-226A7D71223B}" srcId="{366AF4AC-49A9-4F1A-A08F-4124AE2A1CC3}" destId="{E120C7B3-8CA9-4F7E-8E65-B7EC846E57E7}" srcOrd="2" destOrd="0" parTransId="{E4E7F8A8-3216-4854-A0DB-4DB4DD875057}" sibTransId="{A3EA7C28-B856-4D00-BFFB-D31073685203}"/>
    <dgm:cxn modelId="{CD9D021C-C255-41A2-BE04-033E1CD2AD97}" type="presOf" srcId="{22CBC452-7D2D-4F09-A3D6-E4D2C3335CA3}" destId="{98806AC8-11B2-4DAB-8DB6-DF20BDACF4B9}" srcOrd="0" destOrd="0" presId="urn:microsoft.com/office/officeart/2009/3/layout/IncreasingArrowsProcess"/>
    <dgm:cxn modelId="{5BC8222C-5970-43E8-9AFC-8551B1DEFC67}" srcId="{1AB30B2B-17F2-440B-99A6-BF9A4A204F94}" destId="{74553E38-BA1E-4878-8805-4D033046E0F6}" srcOrd="0" destOrd="0" parTransId="{9346BD46-E17C-48D2-AE43-3D9BD57B9176}" sibTransId="{0916B13F-03A9-4F5E-BEC0-82254F2EC54C}"/>
    <dgm:cxn modelId="{A80D3E2C-9F2D-4F25-BC36-03A8BB5E2B1D}" type="presOf" srcId="{0FE800AF-0FC7-4CE5-A7E8-212CF902B1EA}" destId="{FB5FD55D-6344-4925-B442-6784E5A3638D}" srcOrd="0" destOrd="0" presId="urn:microsoft.com/office/officeart/2009/3/layout/IncreasingArrowsProcess"/>
    <dgm:cxn modelId="{73ABEC36-B04C-4E00-8D91-D60D8622D981}" srcId="{366AF4AC-49A9-4F1A-A08F-4124AE2A1CC3}" destId="{1AB30B2B-17F2-440B-99A6-BF9A4A204F94}" srcOrd="0" destOrd="0" parTransId="{88D8A092-FD89-4B80-9AAE-874EE2D1C2E6}" sibTransId="{6AC0F29B-2AEA-4A59-900B-24C300ED8E02}"/>
    <dgm:cxn modelId="{36605E42-FD70-4557-BB72-B7CB3B779F8C}" type="presOf" srcId="{43436704-C825-48D0-A3CF-FB4287791386}" destId="{9C597C78-F658-4057-8578-6887828B2815}" srcOrd="0" destOrd="0" presId="urn:microsoft.com/office/officeart/2009/3/layout/IncreasingArrowsProcess"/>
    <dgm:cxn modelId="{F5019F62-437A-4E44-AD94-808C4F0A6197}" srcId="{43436704-C825-48D0-A3CF-FB4287791386}" destId="{22CBC452-7D2D-4F09-A3D6-E4D2C3335CA3}" srcOrd="0" destOrd="0" parTransId="{137D4F58-3A28-4BB9-BF54-DEE08840ED94}" sibTransId="{392A861B-1120-42DB-B45F-0CCE0C17C84A}"/>
    <dgm:cxn modelId="{51569494-992D-4270-AF6C-23479934571F}" type="presOf" srcId="{74553E38-BA1E-4878-8805-4D033046E0F6}" destId="{2AA8D125-55B3-45CE-BC12-6A3D512CFFA3}" srcOrd="0" destOrd="0" presId="urn:microsoft.com/office/officeart/2009/3/layout/IncreasingArrowsProcess"/>
    <dgm:cxn modelId="{76146CA8-2806-4691-B91C-DD2F5C132709}" srcId="{E120C7B3-8CA9-4F7E-8E65-B7EC846E57E7}" destId="{0FE800AF-0FC7-4CE5-A7E8-212CF902B1EA}" srcOrd="0" destOrd="0" parTransId="{C10819A0-ECE2-4820-B8A8-BF7BE45F5A8A}" sibTransId="{9C411FF8-4F34-4B9E-B5B5-E04FBED4A9A4}"/>
    <dgm:cxn modelId="{903CD7B2-25B1-4690-A7AE-B466C500E6DF}" srcId="{366AF4AC-49A9-4F1A-A08F-4124AE2A1CC3}" destId="{43436704-C825-48D0-A3CF-FB4287791386}" srcOrd="1" destOrd="0" parTransId="{8648DF47-CF70-4309-B119-06BD73601C77}" sibTransId="{F33F1AC1-242C-4F86-98F8-89C0C937376A}"/>
    <dgm:cxn modelId="{4EA35AC1-7505-4067-AA40-2A3BAD6B63B1}" type="presOf" srcId="{E120C7B3-8CA9-4F7E-8E65-B7EC846E57E7}" destId="{429FF610-F516-42E2-998B-54A76BA70DBB}" srcOrd="0" destOrd="0" presId="urn:microsoft.com/office/officeart/2009/3/layout/IncreasingArrowsProcess"/>
    <dgm:cxn modelId="{6F5AF2C1-21DE-4EF2-AEEC-F1466DBA92B2}" type="presOf" srcId="{1AB30B2B-17F2-440B-99A6-BF9A4A204F94}" destId="{F0609852-FA1E-46B3-A72C-2CDEC22D363C}" srcOrd="0" destOrd="0" presId="urn:microsoft.com/office/officeart/2009/3/layout/IncreasingArrowsProcess"/>
    <dgm:cxn modelId="{E84E71D2-0295-4970-8525-AE3337054F85}" type="presOf" srcId="{366AF4AC-49A9-4F1A-A08F-4124AE2A1CC3}" destId="{F96675DC-5807-4164-986F-8B6957E33F71}" srcOrd="0" destOrd="0" presId="urn:microsoft.com/office/officeart/2009/3/layout/IncreasingArrowsProcess"/>
    <dgm:cxn modelId="{B38AE4AA-70B1-4A36-ACA2-D96826BA7EF4}" type="presParOf" srcId="{F96675DC-5807-4164-986F-8B6957E33F71}" destId="{F0609852-FA1E-46B3-A72C-2CDEC22D363C}" srcOrd="0" destOrd="0" presId="urn:microsoft.com/office/officeart/2009/3/layout/IncreasingArrowsProcess"/>
    <dgm:cxn modelId="{CA0ACA60-F399-4AE3-9667-4C6C8FA1CD80}" type="presParOf" srcId="{F96675DC-5807-4164-986F-8B6957E33F71}" destId="{2AA8D125-55B3-45CE-BC12-6A3D512CFFA3}" srcOrd="1" destOrd="0" presId="urn:microsoft.com/office/officeart/2009/3/layout/IncreasingArrowsProcess"/>
    <dgm:cxn modelId="{7AD00591-F9D2-476B-9978-3FB0B2A1CB24}" type="presParOf" srcId="{F96675DC-5807-4164-986F-8B6957E33F71}" destId="{9C597C78-F658-4057-8578-6887828B2815}" srcOrd="2" destOrd="0" presId="urn:microsoft.com/office/officeart/2009/3/layout/IncreasingArrowsProcess"/>
    <dgm:cxn modelId="{A3B6491F-FC89-451F-9B12-AC7AA7BADA78}" type="presParOf" srcId="{F96675DC-5807-4164-986F-8B6957E33F71}" destId="{98806AC8-11B2-4DAB-8DB6-DF20BDACF4B9}" srcOrd="3" destOrd="0" presId="urn:microsoft.com/office/officeart/2009/3/layout/IncreasingArrowsProcess"/>
    <dgm:cxn modelId="{2071CEBA-B6C0-4B15-A795-2CE738A22BCF}" type="presParOf" srcId="{F96675DC-5807-4164-986F-8B6957E33F71}" destId="{429FF610-F516-42E2-998B-54A76BA70DBB}" srcOrd="4" destOrd="0" presId="urn:microsoft.com/office/officeart/2009/3/layout/IncreasingArrowsProcess"/>
    <dgm:cxn modelId="{700A6103-6E90-4025-AB57-61C94920B7CF}" type="presParOf" srcId="{F96675DC-5807-4164-986F-8B6957E33F71}" destId="{FB5FD55D-6344-4925-B442-6784E5A3638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EA50-5361-4DF9-AC50-6F7FA0B3D2D6}">
      <dsp:nvSpPr>
        <dsp:cNvPr id="0" name=""/>
        <dsp:cNvSpPr/>
      </dsp:nvSpPr>
      <dsp:spPr>
        <a:xfrm>
          <a:off x="1200818" y="0"/>
          <a:ext cx="2828699" cy="282865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algn="ctr">
            <a:spcBef>
              <a:spcPct val="0"/>
            </a:spcBef>
            <a:buNone/>
          </a:pPr>
          <a:r>
            <a:rPr lang="en-US" sz="1600" b="1" u="sng" kern="1200" dirty="0"/>
            <a:t>Data Sets</a:t>
          </a:r>
        </a:p>
        <a:p>
          <a:pPr algn="ctr">
            <a:spcBef>
              <a:spcPct val="0"/>
            </a:spcBef>
            <a:buNone/>
          </a:pPr>
          <a:r>
            <a:rPr lang="en-US" sz="1600" kern="1200" dirty="0"/>
            <a:t>Sensors</a:t>
          </a:r>
        </a:p>
        <a:p>
          <a:pPr algn="ctr">
            <a:spcBef>
              <a:spcPct val="0"/>
            </a:spcBef>
            <a:buNone/>
          </a:pPr>
          <a:r>
            <a:rPr lang="en-US" sz="1600" kern="1200" dirty="0"/>
            <a:t>Satellites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Monitoring networks</a:t>
          </a:r>
        </a:p>
        <a:p>
          <a:pPr algn="ctr">
            <a:spcBef>
              <a:spcPct val="0"/>
            </a:spcBef>
            <a:buNone/>
          </a:pPr>
          <a:endParaRPr lang="en-US" sz="1600" kern="1200" dirty="0"/>
        </a:p>
      </dsp:txBody>
      <dsp:txXfrm>
        <a:off x="1615071" y="414248"/>
        <a:ext cx="2000193" cy="2000163"/>
      </dsp:txXfrm>
    </dsp:sp>
    <dsp:sp modelId="{A9E4CD94-0D52-456B-AFB8-93C04A32316B}">
      <dsp:nvSpPr>
        <dsp:cNvPr id="0" name=""/>
        <dsp:cNvSpPr/>
      </dsp:nvSpPr>
      <dsp:spPr>
        <a:xfrm>
          <a:off x="4275611" y="6235"/>
          <a:ext cx="2828699" cy="2828659"/>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Participants</a:t>
          </a:r>
        </a:p>
        <a:p>
          <a:pPr marL="0" lvl="0" indent="0" algn="ctr" defTabSz="800100">
            <a:lnSpc>
              <a:spcPct val="90000"/>
            </a:lnSpc>
            <a:spcBef>
              <a:spcPct val="0"/>
            </a:spcBef>
            <a:spcAft>
              <a:spcPct val="35000"/>
            </a:spcAft>
            <a:buNone/>
          </a:pPr>
          <a:r>
            <a:rPr lang="en-US" sz="1200" kern="1200" dirty="0"/>
            <a:t>Citizens/Communities</a:t>
          </a:r>
        </a:p>
        <a:p>
          <a:pPr marL="0" lvl="0" indent="0" algn="ctr" defTabSz="800100">
            <a:lnSpc>
              <a:spcPct val="90000"/>
            </a:lnSpc>
            <a:spcBef>
              <a:spcPct val="0"/>
            </a:spcBef>
            <a:spcAft>
              <a:spcPct val="35000"/>
            </a:spcAft>
            <a:buNone/>
          </a:pPr>
          <a:r>
            <a:rPr lang="en-US" sz="1200" kern="1200" dirty="0"/>
            <a:t>Researchers/Academics</a:t>
          </a:r>
        </a:p>
        <a:p>
          <a:pPr marL="0" lvl="0" indent="0" algn="ctr" defTabSz="800100">
            <a:lnSpc>
              <a:spcPct val="90000"/>
            </a:lnSpc>
            <a:spcBef>
              <a:spcPct val="0"/>
            </a:spcBef>
            <a:spcAft>
              <a:spcPct val="35000"/>
            </a:spcAft>
            <a:buNone/>
          </a:pPr>
          <a:r>
            <a:rPr lang="en-US" sz="1200" kern="1200" dirty="0"/>
            <a:t>Nonprofits</a:t>
          </a:r>
        </a:p>
        <a:p>
          <a:pPr marL="0" lvl="0" indent="0" algn="ctr" defTabSz="800100">
            <a:lnSpc>
              <a:spcPct val="90000"/>
            </a:lnSpc>
            <a:spcBef>
              <a:spcPct val="0"/>
            </a:spcBef>
            <a:spcAft>
              <a:spcPct val="35000"/>
            </a:spcAft>
            <a:buNone/>
          </a:pPr>
          <a:r>
            <a:rPr lang="en-US" sz="1200" kern="1200" dirty="0"/>
            <a:t>Businesses</a:t>
          </a:r>
        </a:p>
        <a:p>
          <a:pPr marL="0" lvl="0" indent="0" algn="ctr" defTabSz="800100">
            <a:lnSpc>
              <a:spcPct val="90000"/>
            </a:lnSpc>
            <a:spcBef>
              <a:spcPct val="0"/>
            </a:spcBef>
            <a:spcAft>
              <a:spcPct val="35000"/>
            </a:spcAft>
            <a:buNone/>
          </a:pPr>
          <a:r>
            <a:rPr lang="en-US" sz="1200" kern="1200" dirty="0"/>
            <a:t>Governments</a:t>
          </a:r>
        </a:p>
      </dsp:txBody>
      <dsp:txXfrm>
        <a:off x="4689864" y="420483"/>
        <a:ext cx="2000193" cy="2000163"/>
      </dsp:txXfrm>
    </dsp:sp>
    <dsp:sp modelId="{49833FEC-D692-4B8B-A354-F1E4D142CF8C}">
      <dsp:nvSpPr>
        <dsp:cNvPr id="0" name=""/>
        <dsp:cNvSpPr/>
      </dsp:nvSpPr>
      <dsp:spPr>
        <a:xfrm>
          <a:off x="2292990" y="1886558"/>
          <a:ext cx="3676545" cy="2828659"/>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u="sng" kern="1200" dirty="0"/>
        </a:p>
        <a:p>
          <a:pPr marL="0" lvl="0" indent="0" algn="ctr" defTabSz="711200">
            <a:lnSpc>
              <a:spcPct val="90000"/>
            </a:lnSpc>
            <a:spcBef>
              <a:spcPct val="0"/>
            </a:spcBef>
            <a:spcAft>
              <a:spcPct val="35000"/>
            </a:spcAft>
            <a:buNone/>
          </a:pPr>
          <a:r>
            <a:rPr lang="en-US" sz="1600" b="1" u="sng" kern="1200" dirty="0"/>
            <a:t>Information Technology</a:t>
          </a:r>
        </a:p>
        <a:p>
          <a:pPr marL="0" lvl="0" indent="0" algn="ctr" defTabSz="711200">
            <a:lnSpc>
              <a:spcPct val="90000"/>
            </a:lnSpc>
            <a:spcBef>
              <a:spcPct val="0"/>
            </a:spcBef>
            <a:spcAft>
              <a:spcPts val="300"/>
            </a:spcAft>
            <a:buNone/>
          </a:pPr>
          <a:r>
            <a:rPr lang="en-US" sz="1600" b="0" kern="1200" dirty="0"/>
            <a:t>Cloud storage</a:t>
          </a:r>
        </a:p>
        <a:p>
          <a:pPr marL="0" lvl="0" indent="0" algn="ctr" defTabSz="711200">
            <a:lnSpc>
              <a:spcPct val="90000"/>
            </a:lnSpc>
            <a:spcBef>
              <a:spcPct val="0"/>
            </a:spcBef>
            <a:spcAft>
              <a:spcPts val="300"/>
            </a:spcAft>
            <a:buNone/>
          </a:pPr>
          <a:r>
            <a:rPr lang="en-US" sz="1600" b="0" kern="1200" dirty="0"/>
            <a:t>Data access</a:t>
          </a:r>
        </a:p>
        <a:p>
          <a:pPr marL="0" lvl="0" indent="0" algn="ctr" defTabSz="711200">
            <a:lnSpc>
              <a:spcPct val="90000"/>
            </a:lnSpc>
            <a:spcBef>
              <a:spcPct val="0"/>
            </a:spcBef>
            <a:spcAft>
              <a:spcPts val="300"/>
            </a:spcAft>
            <a:buNone/>
          </a:pPr>
          <a:r>
            <a:rPr lang="en-US" sz="1600" b="0" kern="1200" dirty="0"/>
            <a:t>Advanced analytics</a:t>
          </a:r>
        </a:p>
        <a:p>
          <a:pPr marL="0" lvl="0" indent="0" algn="ctr" defTabSz="711200">
            <a:lnSpc>
              <a:spcPct val="90000"/>
            </a:lnSpc>
            <a:spcBef>
              <a:spcPct val="0"/>
            </a:spcBef>
            <a:spcAft>
              <a:spcPts val="300"/>
            </a:spcAft>
            <a:buNone/>
          </a:pPr>
          <a:r>
            <a:rPr lang="en-US" sz="1600" b="0" kern="1200" dirty="0"/>
            <a:t>Visualizations</a:t>
          </a:r>
        </a:p>
        <a:p>
          <a:pPr marL="0" lvl="0" indent="0" algn="ctr" defTabSz="711200">
            <a:lnSpc>
              <a:spcPct val="90000"/>
            </a:lnSpc>
            <a:spcBef>
              <a:spcPct val="0"/>
            </a:spcBef>
            <a:spcAft>
              <a:spcPts val="300"/>
            </a:spcAft>
            <a:buNone/>
          </a:pPr>
          <a:r>
            <a:rPr lang="en-US" sz="1600" b="0" kern="1200" dirty="0"/>
            <a:t>Consumer products</a:t>
          </a:r>
        </a:p>
      </dsp:txBody>
      <dsp:txXfrm>
        <a:off x="2831408" y="2300806"/>
        <a:ext cx="2599709" cy="2000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9852-FA1E-46B3-A72C-2CDEC22D363C}">
      <dsp:nvSpPr>
        <dsp:cNvPr id="0" name=""/>
        <dsp:cNvSpPr/>
      </dsp:nvSpPr>
      <dsp:spPr>
        <a:xfrm>
          <a:off x="81659" y="7019"/>
          <a:ext cx="11492061"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697"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ysClr val="window" lastClr="FFFFFF"/>
              </a:solidFill>
              <a:latin typeface="Calibri" panose="020F0502020204030204"/>
              <a:ea typeface="+mn-ea"/>
              <a:cs typeface="+mn-cs"/>
            </a:rPr>
            <a:t>Resources &amp; Evaluations (Past &amp; Present)</a:t>
          </a:r>
        </a:p>
      </dsp:txBody>
      <dsp:txXfrm>
        <a:off x="81659" y="425440"/>
        <a:ext cx="11073641" cy="836841"/>
      </dsp:txXfrm>
    </dsp:sp>
    <dsp:sp modelId="{2AA8D125-55B3-45CE-BC12-6A3D512CFFA3}">
      <dsp:nvSpPr>
        <dsp:cNvPr id="0" name=""/>
        <dsp:cNvSpPr/>
      </dsp:nvSpPr>
      <dsp:spPr>
        <a:xfrm>
          <a:off x="81659" y="1297669"/>
          <a:ext cx="3539555" cy="3224127"/>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rPr>
            <a:t>Initial Performance Evaluations (in lab and field)</a:t>
          </a:r>
        </a:p>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rPr>
            <a:t>Short Term Studies/Applications</a:t>
          </a:r>
        </a:p>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rPr>
            <a:t>EPA Air Sensors Toolbox</a:t>
          </a:r>
        </a:p>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hlinkClick xmlns:r="http://schemas.openxmlformats.org/officeDocument/2006/relationships" r:id="rId1"/>
            </a:rPr>
            <a:t>https://www.epa.gov/air-sensor-toolbox</a:t>
          </a:r>
          <a:endParaRPr lang="en-US" sz="2000" b="0" kern="1200" dirty="0">
            <a:solidFill>
              <a:sysClr val="windowText" lastClr="000000">
                <a:hueOff val="0"/>
                <a:satOff val="0"/>
                <a:lumOff val="0"/>
                <a:alphaOff val="0"/>
              </a:sysClr>
            </a:solidFill>
            <a:latin typeface="Calibri" panose="020F0502020204030204"/>
            <a:ea typeface="+mn-ea"/>
            <a:cs typeface="+mn-cs"/>
          </a:endParaRPr>
        </a:p>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rPr>
            <a:t>AQ Spec</a:t>
          </a:r>
        </a:p>
        <a:p>
          <a:pPr marL="0" lvl="0" indent="0" algn="l" defTabSz="889000">
            <a:lnSpc>
              <a:spcPct val="90000"/>
            </a:lnSpc>
            <a:spcBef>
              <a:spcPct val="0"/>
            </a:spcBef>
            <a:spcAft>
              <a:spcPct val="35000"/>
            </a:spcAft>
            <a:buNone/>
          </a:pPr>
          <a:r>
            <a:rPr lang="en-US" sz="2000" b="0" kern="1200" dirty="0">
              <a:solidFill>
                <a:sysClr val="windowText" lastClr="000000">
                  <a:hueOff val="0"/>
                  <a:satOff val="0"/>
                  <a:lumOff val="0"/>
                  <a:alphaOff val="0"/>
                </a:sysClr>
              </a:solidFill>
              <a:latin typeface="Calibri" panose="020F0502020204030204"/>
              <a:ea typeface="+mn-ea"/>
              <a:cs typeface="+mn-cs"/>
              <a:hlinkClick xmlns:r="http://schemas.openxmlformats.org/officeDocument/2006/relationships" r:id="rId2"/>
            </a:rPr>
            <a:t>http://www.aqmd.gov/aq-spec</a:t>
          </a:r>
          <a:endParaRPr lang="en-US" sz="2000" b="0" kern="1200" dirty="0">
            <a:solidFill>
              <a:sysClr val="windowText" lastClr="000000">
                <a:hueOff val="0"/>
                <a:satOff val="0"/>
                <a:lumOff val="0"/>
                <a:alphaOff val="0"/>
              </a:sysClr>
            </a:solidFill>
            <a:latin typeface="Calibri" panose="020F0502020204030204"/>
            <a:ea typeface="+mn-ea"/>
            <a:cs typeface="+mn-cs"/>
          </a:endParaRPr>
        </a:p>
        <a:p>
          <a:pPr marL="0" lvl="0" indent="0" algn="l" defTabSz="889000">
            <a:lnSpc>
              <a:spcPct val="90000"/>
            </a:lnSpc>
            <a:spcBef>
              <a:spcPct val="0"/>
            </a:spcBef>
            <a:spcAft>
              <a:spcPct val="35000"/>
            </a:spcAft>
            <a:buNone/>
          </a:pP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81659" y="1297669"/>
        <a:ext cx="3539555" cy="3224127"/>
      </dsp:txXfrm>
    </dsp:sp>
    <dsp:sp modelId="{9C597C78-F658-4057-8578-6887828B2815}">
      <dsp:nvSpPr>
        <dsp:cNvPr id="0" name=""/>
        <dsp:cNvSpPr/>
      </dsp:nvSpPr>
      <dsp:spPr>
        <a:xfrm>
          <a:off x="3621214" y="564913"/>
          <a:ext cx="7952506"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697"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ysClr val="window" lastClr="FFFFFF"/>
              </a:solidFill>
              <a:latin typeface="Calibri" panose="020F0502020204030204"/>
              <a:ea typeface="+mn-ea"/>
              <a:cs typeface="+mn-cs"/>
            </a:rPr>
            <a:t>Networks (Present)</a:t>
          </a:r>
        </a:p>
      </dsp:txBody>
      <dsp:txXfrm>
        <a:off x="3621214" y="983334"/>
        <a:ext cx="7534086" cy="836841"/>
      </dsp:txXfrm>
    </dsp:sp>
    <dsp:sp modelId="{98806AC8-11B2-4DAB-8DB6-DF20BDACF4B9}">
      <dsp:nvSpPr>
        <dsp:cNvPr id="0" name=""/>
        <dsp:cNvSpPr/>
      </dsp:nvSpPr>
      <dsp:spPr>
        <a:xfrm>
          <a:off x="3621214" y="1855563"/>
          <a:ext cx="3539555" cy="3224127"/>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Smart Cities</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Local Networks</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Community Engagement</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Near Source Monitoring</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Long Term Performance Characterization</a:t>
          </a:r>
        </a:p>
        <a:p>
          <a:pPr marL="0" lvl="0" indent="0" algn="l" defTabSz="1066800">
            <a:lnSpc>
              <a:spcPct val="90000"/>
            </a:lnSpc>
            <a:spcBef>
              <a:spcPct val="0"/>
            </a:spcBef>
            <a:spcAft>
              <a:spcPct val="35000"/>
            </a:spcAft>
            <a:buNone/>
          </a:pPr>
          <a:endParaRPr lang="en-US" sz="2400" kern="1200" dirty="0">
            <a:solidFill>
              <a:sysClr val="windowText" lastClr="000000">
                <a:hueOff val="0"/>
                <a:satOff val="0"/>
                <a:lumOff val="0"/>
                <a:alphaOff val="0"/>
              </a:sysClr>
            </a:solidFill>
            <a:latin typeface="Calibri" panose="020F0502020204030204"/>
            <a:ea typeface="+mn-ea"/>
            <a:cs typeface="+mn-cs"/>
          </a:endParaRPr>
        </a:p>
      </dsp:txBody>
      <dsp:txXfrm>
        <a:off x="3621214" y="1855563"/>
        <a:ext cx="3539555" cy="3224127"/>
      </dsp:txXfrm>
    </dsp:sp>
    <dsp:sp modelId="{429FF610-F516-42E2-998B-54A76BA70DBB}">
      <dsp:nvSpPr>
        <dsp:cNvPr id="0" name=""/>
        <dsp:cNvSpPr/>
      </dsp:nvSpPr>
      <dsp:spPr>
        <a:xfrm>
          <a:off x="7160769" y="1122807"/>
          <a:ext cx="4412951" cy="1673682"/>
        </a:xfrm>
        <a:prstGeom prst="rightArrow">
          <a:avLst>
            <a:gd name="adj1" fmla="val 50000"/>
            <a:gd name="adj2" fmla="val 5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5697"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ysClr val="window" lastClr="FFFFFF"/>
              </a:solidFill>
              <a:latin typeface="Calibri" panose="020F0502020204030204"/>
              <a:ea typeface="+mn-ea"/>
              <a:cs typeface="+mn-cs"/>
            </a:rPr>
            <a:t>Integration (Future)</a:t>
          </a:r>
        </a:p>
      </dsp:txBody>
      <dsp:txXfrm>
        <a:off x="7160769" y="1541228"/>
        <a:ext cx="3994531" cy="836841"/>
      </dsp:txXfrm>
    </dsp:sp>
    <dsp:sp modelId="{FB5FD55D-6344-4925-B442-6784E5A3638D}">
      <dsp:nvSpPr>
        <dsp:cNvPr id="0" name=""/>
        <dsp:cNvSpPr/>
      </dsp:nvSpPr>
      <dsp:spPr>
        <a:xfrm>
          <a:off x="7160769" y="2413457"/>
          <a:ext cx="3539555" cy="3176942"/>
        </a:xfrm>
        <a:prstGeom prst="rect">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Data Quality</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Data Interpretation</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Data Management</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Personal Exposure</a:t>
          </a:r>
        </a:p>
        <a:p>
          <a:pPr marL="0" lvl="0" indent="0" algn="l" defTabSz="1066800">
            <a:lnSpc>
              <a:spcPct val="90000"/>
            </a:lnSpc>
            <a:spcBef>
              <a:spcPct val="0"/>
            </a:spcBef>
            <a:spcAft>
              <a:spcPct val="35000"/>
            </a:spcAft>
            <a:buNone/>
          </a:pPr>
          <a:r>
            <a:rPr lang="en-US" sz="2400" kern="1200" dirty="0">
              <a:solidFill>
                <a:sysClr val="windowText" lastClr="000000">
                  <a:hueOff val="0"/>
                  <a:satOff val="0"/>
                  <a:lumOff val="0"/>
                  <a:alphaOff val="0"/>
                </a:sysClr>
              </a:solidFill>
              <a:latin typeface="Calibri" panose="020F0502020204030204"/>
              <a:ea typeface="+mn-ea"/>
              <a:cs typeface="+mn-cs"/>
            </a:rPr>
            <a:t>Data Fusion</a:t>
          </a:r>
        </a:p>
      </dsp:txBody>
      <dsp:txXfrm>
        <a:off x="7160769" y="2413457"/>
        <a:ext cx="3539555" cy="31769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FA49271-FC4F-4FEE-9D10-7A0BDA3133D3}" type="datetimeFigureOut">
              <a:rPr lang="en-US" smtClean="0"/>
              <a:t>10/15/2018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53E7C49-AC81-437A-98CB-CABF191D9824}" type="slidenum">
              <a:rPr lang="en-US" smtClean="0"/>
              <a:t>‹#›</a:t>
            </a:fld>
            <a:endParaRPr lang="en-US"/>
          </a:p>
        </p:txBody>
      </p:sp>
    </p:spTree>
    <p:extLst>
      <p:ext uri="{BB962C8B-B14F-4D97-AF65-F5344CB8AC3E}">
        <p14:creationId xmlns:p14="http://schemas.microsoft.com/office/powerpoint/2010/main" val="111723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61446">
              <a:defRPr/>
            </a:pPr>
            <a:fld id="{4C892575-76B2-44B4-A0D4-5723D177CFEF}" type="slidenum">
              <a:rPr lang="en-US" sz="1800" kern="0">
                <a:solidFill>
                  <a:prstClr val="black"/>
                </a:solidFill>
                <a:latin typeface="Calibri" panose="020F0502020204030204"/>
              </a:rPr>
              <a:pPr defTabSz="961446">
                <a:defRPr/>
              </a:pPr>
              <a:t>1</a:t>
            </a:fld>
            <a:endParaRPr lang="en-US" sz="1800" kern="0" dirty="0">
              <a:solidFill>
                <a:prstClr val="black"/>
              </a:solidFill>
              <a:latin typeface="Calibri" panose="020F0502020204030204"/>
            </a:endParaRPr>
          </a:p>
        </p:txBody>
      </p:sp>
    </p:spTree>
    <p:extLst>
      <p:ext uri="{BB962C8B-B14F-4D97-AF65-F5344CB8AC3E}">
        <p14:creationId xmlns:p14="http://schemas.microsoft.com/office/powerpoint/2010/main" val="71348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28299">
              <a:defRPr/>
            </a:pPr>
            <a:fld id="{8ED2E665-EA3E-491B-9C4C-25286B05F3E4}" type="slidenum">
              <a:rPr lang="en-US">
                <a:solidFill>
                  <a:prstClr val="black"/>
                </a:solidFill>
                <a:latin typeface="Calibri" panose="020F0502020204030204"/>
              </a:rPr>
              <a:pPr defTabSz="928299">
                <a:defRPr/>
              </a:pPr>
              <a:t>20</a:t>
            </a:fld>
            <a:endParaRPr lang="en-US"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76EF4317-3B20-4B65-9741-0780E4AAEDC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31665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42409">
              <a:defRPr/>
            </a:pPr>
            <a:fld id="{E15284CB-4AAB-4D2E-98D1-C6483B0CB4B7}" type="slidenum">
              <a:rPr lang="en-US" sz="1800" kern="0">
                <a:solidFill>
                  <a:prstClr val="black"/>
                </a:solidFill>
                <a:latin typeface="Calibri" panose="020F0502020204030204"/>
              </a:rPr>
              <a:pPr defTabSz="942409">
                <a:defRPr/>
              </a:pPr>
              <a:t>3</a:t>
            </a:fld>
            <a:endParaRPr lang="en-US" sz="1800" kern="0">
              <a:solidFill>
                <a:prstClr val="black"/>
              </a:solidFill>
              <a:latin typeface="Calibri" panose="020F0502020204030204"/>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7521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61446">
              <a:defRPr/>
            </a:pPr>
            <a:fld id="{2DA9F514-0659-446D-879D-3662FE5D3481}" type="slidenum">
              <a:rPr lang="en-US" sz="1800" kern="0">
                <a:solidFill>
                  <a:prstClr val="black"/>
                </a:solidFill>
                <a:latin typeface="Calibri" panose="020F0502020204030204"/>
              </a:rPr>
              <a:pPr defTabSz="961446">
                <a:defRPr/>
              </a:pPr>
              <a:t>4</a:t>
            </a:fld>
            <a:endParaRPr lang="en-US" sz="1800" kern="0"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A1DAF55E-3857-4FE1-A5C3-133E75245DF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95254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D2E665-EA3E-491B-9C4C-25286B05F3E4}" type="slidenum">
              <a:rPr lang="en-US" smtClean="0"/>
              <a:t>6</a:t>
            </a:fld>
            <a:endParaRPr lang="en-US" dirty="0"/>
          </a:p>
        </p:txBody>
      </p:sp>
      <p:sp>
        <p:nvSpPr>
          <p:cNvPr id="6" name="Notes Placeholder 5">
            <a:extLst>
              <a:ext uri="{FF2B5EF4-FFF2-40B4-BE49-F238E27FC236}">
                <a16:creationId xmlns:a16="http://schemas.microsoft.com/office/drawing/2014/main" id="{3A986902-15D4-432A-A18A-B028B96F31F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94010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 </a:t>
            </a:r>
            <a:r>
              <a:rPr lang="en-US" sz="2000" b="1" u="sng" dirty="0"/>
              <a:t>major shift </a:t>
            </a:r>
            <a:r>
              <a:rPr lang="en-US" sz="2000" dirty="0"/>
              <a:t>in the traditional role of government agencies as the </a:t>
            </a:r>
            <a:r>
              <a:rPr lang="en-US" sz="2000" i="1" dirty="0"/>
              <a:t>main</a:t>
            </a:r>
            <a:r>
              <a:rPr lang="en-US" sz="2000" dirty="0"/>
              <a:t> </a:t>
            </a:r>
            <a:r>
              <a:rPr lang="en-US" sz="2000" i="1" dirty="0"/>
              <a:t>resource</a:t>
            </a:r>
            <a:r>
              <a:rPr lang="en-US" sz="2000" dirty="0"/>
              <a:t> for:</a:t>
            </a:r>
          </a:p>
          <a:p>
            <a:pPr lvl="1"/>
            <a:r>
              <a:rPr lang="en-US" sz="1600" dirty="0"/>
              <a:t>Collecting, storing, sharing, &amp; communicating air data</a:t>
            </a:r>
          </a:p>
          <a:p>
            <a:pPr lvl="1"/>
            <a:r>
              <a:rPr lang="en-US" sz="2000" dirty="0"/>
              <a:t>Growing diversity of air monitoring participants and data sets</a:t>
            </a:r>
          </a:p>
          <a:p>
            <a:pPr lvl="2"/>
            <a:r>
              <a:rPr lang="en-US" sz="1600" dirty="0"/>
              <a:t>Participants: Citizens, communities, researchers, academics, nonprofits, businesses</a:t>
            </a:r>
          </a:p>
          <a:p>
            <a:pPr lvl="2"/>
            <a:r>
              <a:rPr lang="en-US" sz="1600" dirty="0"/>
              <a:t>Data sets: Sensor, satellite remote-sensing, traditional monitoring networks</a:t>
            </a:r>
          </a:p>
          <a:p>
            <a:pPr lvl="1"/>
            <a:r>
              <a:rPr lang="en-US" sz="2000" dirty="0"/>
              <a:t>Information Technology (IT) company capabilities </a:t>
            </a:r>
          </a:p>
          <a:p>
            <a:pPr lvl="1"/>
            <a:r>
              <a:rPr lang="en-US" sz="1600" dirty="0"/>
              <a:t>Providing data storage &amp; access, promoting use of cloud and advanced analytics (e.g. machine learning), developing consumer products (e.g. smartphone applications)</a:t>
            </a:r>
            <a:endParaRPr lang="en-US" sz="2000" dirty="0"/>
          </a:p>
          <a:p>
            <a:endParaRPr lang="en-US" dirty="0"/>
          </a:p>
        </p:txBody>
      </p:sp>
      <p:sp>
        <p:nvSpPr>
          <p:cNvPr id="4" name="Slide Number Placeholder 3"/>
          <p:cNvSpPr>
            <a:spLocks noGrp="1"/>
          </p:cNvSpPr>
          <p:nvPr>
            <p:ph type="sldNum" sz="quarter" idx="10"/>
          </p:nvPr>
        </p:nvSpPr>
        <p:spPr/>
        <p:txBody>
          <a:bodyPr/>
          <a:lstStyle/>
          <a:p>
            <a:pPr defTabSz="928299">
              <a:defRPr/>
            </a:pPr>
            <a:fld id="{DF66F611-9F20-4C6E-B2C2-EA7BADC94481}" type="slidenum">
              <a:rPr lang="en-US">
                <a:solidFill>
                  <a:prstClr val="black"/>
                </a:solidFill>
                <a:latin typeface="Calibri" panose="020F0502020204030204"/>
              </a:rPr>
              <a:pPr defTabSz="92829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17415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42409">
              <a:defRPr/>
            </a:pPr>
            <a:fld id="{E15284CB-4AAB-4D2E-98D1-C6483B0CB4B7}" type="slidenum">
              <a:rPr lang="en-US" sz="1800" kern="0">
                <a:solidFill>
                  <a:prstClr val="black"/>
                </a:solidFill>
                <a:latin typeface="Calibri" panose="020F0502020204030204"/>
              </a:rPr>
              <a:pPr defTabSz="942409">
                <a:defRPr/>
              </a:pPr>
              <a:t>10</a:t>
            </a:fld>
            <a:endParaRPr lang="en-US" sz="1800" kern="0" dirty="0">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FDB10754-7A9A-4B31-A8AF-3D02DDF5877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3642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D2E665-EA3E-491B-9C4C-25286B05F3E4}" type="slidenum">
              <a:rPr lang="en-US" smtClean="0"/>
              <a:t>13</a:t>
            </a:fld>
            <a:endParaRPr lang="en-US" dirty="0"/>
          </a:p>
        </p:txBody>
      </p:sp>
      <p:sp>
        <p:nvSpPr>
          <p:cNvPr id="6" name="Notes Placeholder 5">
            <a:extLst>
              <a:ext uri="{FF2B5EF4-FFF2-40B4-BE49-F238E27FC236}">
                <a16:creationId xmlns:a16="http://schemas.microsoft.com/office/drawing/2014/main" id="{9B29AF5B-C4DD-4C5B-815A-44288D00908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63411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D2E665-EA3E-491B-9C4C-25286B05F3E4}" type="slidenum">
              <a:rPr lang="en-US" smtClean="0"/>
              <a:t>15</a:t>
            </a:fld>
            <a:endParaRPr lang="en-US" dirty="0"/>
          </a:p>
        </p:txBody>
      </p:sp>
      <p:sp>
        <p:nvSpPr>
          <p:cNvPr id="6" name="Notes Placeholder 5">
            <a:extLst>
              <a:ext uri="{FF2B5EF4-FFF2-40B4-BE49-F238E27FC236}">
                <a16:creationId xmlns:a16="http://schemas.microsoft.com/office/drawing/2014/main" id="{3FCF41E0-9E84-485F-AB7E-798534F761A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29462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ED2E665-EA3E-491B-9C4C-25286B05F3E4}" type="slidenum">
              <a:rPr lang="en-US" smtClean="0"/>
              <a:t>18</a:t>
            </a:fld>
            <a:endParaRPr lang="en-US" dirty="0"/>
          </a:p>
        </p:txBody>
      </p:sp>
      <p:sp>
        <p:nvSpPr>
          <p:cNvPr id="6" name="Notes Placeholder 5">
            <a:extLst>
              <a:ext uri="{FF2B5EF4-FFF2-40B4-BE49-F238E27FC236}">
                <a16:creationId xmlns:a16="http://schemas.microsoft.com/office/drawing/2014/main" id="{20A8BAC4-DA59-49BF-9141-5796B781160E}"/>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7609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8" name="Rectangle 7"/>
          <p:cNvSpPr>
            <a:spLocks noGrp="1" noChangeArrowheads="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368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ster Slide 1">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385883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No footer">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03392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pic>
        <p:nvPicPr>
          <p:cNvPr id="6" name="Picture 5" descr="pp_ord_blanc.jpg"/>
          <p:cNvPicPr>
            <a:picLocks noChangeAspect="1"/>
          </p:cNvPicPr>
          <p:nvPr/>
        </p:nvPicPr>
        <p:blipFill>
          <a:blip r:embed="rId2" cstate="print"/>
          <a:stretch>
            <a:fillRect/>
          </a:stretch>
        </p:blipFill>
        <p:spPr>
          <a:xfrm>
            <a:off x="4" y="0"/>
            <a:ext cx="12191997" cy="6858000"/>
          </a:xfrm>
          <a:prstGeom prst="rect">
            <a:avLst/>
          </a:prstGeom>
        </p:spPr>
      </p:pic>
      <p:sp>
        <p:nvSpPr>
          <p:cNvPr id="11" name="Text Placeholder 12"/>
          <p:cNvSpPr>
            <a:spLocks noGrp="1"/>
          </p:cNvSpPr>
          <p:nvPr>
            <p:ph type="body" sz="quarter" idx="10" hasCustomPrompt="1"/>
          </p:nvPr>
        </p:nvSpPr>
        <p:spPr>
          <a:xfrm>
            <a:off x="4064000" y="609600"/>
            <a:ext cx="7721600" cy="685800"/>
          </a:xfrm>
        </p:spPr>
        <p:txBody>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203200" y="1447800"/>
            <a:ext cx="11785600" cy="4876800"/>
          </a:xfrm>
        </p:spPr>
        <p:txBody>
          <a:bodyPr>
            <a:normAutofit/>
          </a:bodyPr>
          <a:lstStyle>
            <a:lvl1pPr>
              <a:spcAft>
                <a:spcPts val="450"/>
              </a:spcAft>
              <a:buClrTx/>
              <a:buSzPct val="150000"/>
              <a:defRPr sz="1200" b="1">
                <a:latin typeface="Gill Sans MT" pitchFamily="34" charset="0"/>
              </a:defRPr>
            </a:lvl1pPr>
            <a:lvl2pPr>
              <a:defRPr sz="1200" b="1">
                <a:latin typeface="Gill Sans MT" pitchFamily="34" charset="0"/>
              </a:defRPr>
            </a:lvl2pPr>
            <a:lvl3pPr>
              <a:defRPr sz="1200" b="1">
                <a:latin typeface="Gill Sans MT" pitchFamily="34" charset="0"/>
              </a:defRPr>
            </a:lvl3pPr>
            <a:lvl4pPr>
              <a:defRPr sz="1200" b="1">
                <a:latin typeface="Gill Sans MT" pitchFamily="34" charset="0"/>
              </a:defRPr>
            </a:lvl4pPr>
            <a:lvl5pPr>
              <a:defRPr sz="12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lvl1pPr>
              <a:defRPr/>
            </a:lvl1pPr>
          </a:lstStyle>
          <a:p>
            <a:r>
              <a:rPr lang="en-US" dirty="0">
                <a:solidFill>
                  <a:prstClr val="black">
                    <a:tint val="75000"/>
                  </a:prstClr>
                </a:solidFill>
              </a:rPr>
              <a:t>CSS 101</a:t>
            </a:r>
          </a:p>
        </p:txBody>
      </p:sp>
      <p:sp>
        <p:nvSpPr>
          <p:cNvPr id="8" name="Slide Number Placeholder 7"/>
          <p:cNvSpPr>
            <a:spLocks noGrp="1"/>
          </p:cNvSpPr>
          <p:nvPr>
            <p:ph type="sldNum" sz="quarter" idx="13"/>
          </p:nvPr>
        </p:nvSpPr>
        <p:spPr>
          <a:xfrm>
            <a:off x="8737600" y="6356353"/>
            <a:ext cx="3251200" cy="365125"/>
          </a:xfrm>
        </p:spPr>
        <p:txBody>
          <a:bodyPr/>
          <a:lstStyle>
            <a:lvl1pPr>
              <a:defRPr sz="1500" b="1">
                <a:solidFill>
                  <a:schemeClr val="tx1"/>
                </a:solidFill>
                <a:latin typeface="Gill Sans MT" pitchFamily="34" charset="0"/>
              </a:defRPr>
            </a:lvl1pPr>
          </a:lstStyle>
          <a:p>
            <a:fld id="{A825CED8-DE45-4409-8558-D05F5B977B8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765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8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362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024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903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323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15717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175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1524000"/>
            <a:ext cx="10363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736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404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573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391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2481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2571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5890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983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2563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0216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371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1517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7110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FF3B-03EB-4E63-9D58-B79A1836A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08E198-2BF1-4EB0-A220-B53D82EF5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314BF9-D9DE-4257-A6D1-EC01D6C0E4E8}"/>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D394DB32-FAE6-4D34-BD5B-4BBBADD23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4832E-39E3-4206-A176-1829AAC61513}"/>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88442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7D09-C526-413C-BE03-80F046A1A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D8C80-7AA8-4DCA-A965-F8FF07F108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3F149-1A4E-4D2A-9CCC-8BEEA6E464F3}"/>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539958B1-0EF7-4342-941F-7638E62A8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FE5DF-9246-46A1-BABD-E40B99FF6149}"/>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187627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6E32-9D92-4204-8409-6A8FD1746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CAFAB5-DE6C-47D1-B8DB-526D39756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344398-B9E7-492C-9551-867F03F198FF}"/>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A85EDFFB-7606-4E45-9C97-D82B9653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623BC-863E-45BD-AE13-F477748626AE}"/>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1252780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09DA-BF01-40B7-B9FC-1F6C6D425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BD979-EAE4-428B-90C3-C77F0A457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16F78-4B9A-4001-9FEA-FC843CC8BA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1992C-26E7-4E2E-8397-208DD70D7948}"/>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6" name="Footer Placeholder 5">
            <a:extLst>
              <a:ext uri="{FF2B5EF4-FFF2-40B4-BE49-F238E27FC236}">
                <a16:creationId xmlns:a16="http://schemas.microsoft.com/office/drawing/2014/main" id="{C608845C-35C6-4834-A048-4BBB54BA6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D6C00-2A46-4FDC-9A62-5E362A6DEF68}"/>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3394936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BF12-6DB8-4736-BB92-67720E4E4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E5E9F-355E-4FE4-B069-94181A5E8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0D0942-4236-4D12-80CD-1C94FF0CD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C1D8B-9D1D-4735-8069-400B443E8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3F1AAF-7A91-4C25-8DEA-65504CFB52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2304A-1424-4A5D-A8B2-8B5E965816EF}"/>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8" name="Footer Placeholder 7">
            <a:extLst>
              <a:ext uri="{FF2B5EF4-FFF2-40B4-BE49-F238E27FC236}">
                <a16:creationId xmlns:a16="http://schemas.microsoft.com/office/drawing/2014/main" id="{B919BE27-6119-4F76-9CC2-BFDA33C30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50325-5968-46B8-A207-6AF1106BAB5D}"/>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3638943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C2B5-94A6-4177-B546-F865A25FE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5DC721-9714-4E60-85E9-113C347E8B4F}"/>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4" name="Footer Placeholder 3">
            <a:extLst>
              <a:ext uri="{FF2B5EF4-FFF2-40B4-BE49-F238E27FC236}">
                <a16:creationId xmlns:a16="http://schemas.microsoft.com/office/drawing/2014/main" id="{E8ED6557-F0DA-43A4-B7FE-B477C3EB9A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EEC47-402F-4518-AC8A-1A60330B46DE}"/>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4137073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9D46B-D54D-452A-95DA-10536A5192CA}"/>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3" name="Footer Placeholder 2">
            <a:extLst>
              <a:ext uri="{FF2B5EF4-FFF2-40B4-BE49-F238E27FC236}">
                <a16:creationId xmlns:a16="http://schemas.microsoft.com/office/drawing/2014/main" id="{A740D813-D0E7-44A9-8D64-F149FA67D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E29E60-110A-4D81-A9D4-006D8AA134FB}"/>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1185155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A859-0C4F-41E7-9ADE-1F6B6C1AB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AC2E1-FDB7-475F-A097-F629272F6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50070D-D02D-4044-8465-16B4FAF29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11DF49-C868-43B4-B7E0-2AD7B4D6BC23}"/>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6" name="Footer Placeholder 5">
            <a:extLst>
              <a:ext uri="{FF2B5EF4-FFF2-40B4-BE49-F238E27FC236}">
                <a16:creationId xmlns:a16="http://schemas.microsoft.com/office/drawing/2014/main" id="{93A4C81F-559C-455F-9710-A248DCE1D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89C3B-304B-4DA4-9B80-6A9BC731297B}"/>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166607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CA8E-EEC5-4E2B-8469-C21B0ED7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21F75-2727-4903-9775-FDB21BC45D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93E20D-CCDC-4E93-A0A0-5D5CC43B4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6B34D0-30B3-4967-B6F5-388F0F26D902}"/>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6" name="Footer Placeholder 5">
            <a:extLst>
              <a:ext uri="{FF2B5EF4-FFF2-40B4-BE49-F238E27FC236}">
                <a16:creationId xmlns:a16="http://schemas.microsoft.com/office/drawing/2014/main" id="{DE270DCB-2F1E-4E8A-8BD2-193DD6997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FABDC-E0A5-486F-BBEC-7478F1560FA6}"/>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51907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Modified EPA">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0" y="0"/>
            <a:ext cx="10972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8"/>
          <p:cNvSpPr>
            <a:spLocks noGrp="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1817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9DE0-8CD5-4CCB-88D6-057CAF726C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66D67-CEEC-410A-8787-01E88BC3D5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63C16-926D-4915-9363-1AA22384674A}"/>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69122AAF-4B59-46A4-B9DB-79EB1712E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1072-C976-4714-8186-4C91FBE1044C}"/>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3754854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92820-90E8-4C7B-95C0-462AB93FF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4D390-CA05-46E2-B113-AE072B3307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E627C-2F9E-4762-8506-3D61EB352D6E}"/>
              </a:ext>
            </a:extLst>
          </p:cNvPr>
          <p:cNvSpPr>
            <a:spLocks noGrp="1"/>
          </p:cNvSpPr>
          <p:nvPr>
            <p:ph type="dt" sz="half" idx="10"/>
          </p:nvPr>
        </p:nvSpPr>
        <p:spPr/>
        <p:txBody>
          <a:body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EB1FC4BD-9930-4BBD-AE6C-1C3FF5F21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A6F06-F15A-4C5D-A613-5E879D9920F2}"/>
              </a:ext>
            </a:extLst>
          </p:cNvPr>
          <p:cNvSpPr>
            <a:spLocks noGrp="1"/>
          </p:cNvSpPr>
          <p:nvPr>
            <p:ph type="sldNum" sz="quarter" idx="12"/>
          </p:nvPr>
        </p:nvSpPr>
        <p:spPr/>
        <p:txBody>
          <a:bodyPr/>
          <a:lstStyle/>
          <a:p>
            <a:fld id="{6D59FD96-AAD1-41D5-A83F-DDDF46C7D553}" type="slidenum">
              <a:rPr lang="en-US" smtClean="0"/>
              <a:t>‹#›</a:t>
            </a:fld>
            <a:endParaRPr lang="en-US"/>
          </a:p>
        </p:txBody>
      </p:sp>
    </p:spTree>
    <p:extLst>
      <p:ext uri="{BB962C8B-B14F-4D97-AF65-F5344CB8AC3E}">
        <p14:creationId xmlns:p14="http://schemas.microsoft.com/office/powerpoint/2010/main" val="70865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303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5" name="Slide Number Placeholder 3"/>
          <p:cNvSpPr>
            <a:spLocks noGrp="1"/>
          </p:cNvSpPr>
          <p:nvPr>
            <p:ph type="sldNum" sz="quarter" idx="12"/>
          </p:nvPr>
        </p:nvSpPr>
        <p:spPr/>
        <p:txBody>
          <a:bodyPr/>
          <a:lstStyle>
            <a:lvl1pPr>
              <a:defRPr smtClean="0"/>
            </a:lvl1pPr>
          </a:lstStyle>
          <a:p>
            <a:fld id="{8A822C08-FC9B-45E1-9540-BC68CE0277F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812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347200" y="64928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22C08-FC9B-45E1-9540-BC68CE0277F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0625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347200" y="64928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22C08-FC9B-45E1-9540-BC68CE0277F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1842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040233" y="3077051"/>
            <a:ext cx="9022800" cy="709799"/>
          </a:xfrm>
          <a:prstGeom prst="rect">
            <a:avLst/>
          </a:prstGeom>
        </p:spPr>
        <p:txBody>
          <a:bodyPr lIns="91425" tIns="91425" rIns="91425" bIns="91425" anchor="ctr" anchorCtr="0"/>
          <a:lstStyle>
            <a:lvl1pPr lvl="0" rtl="0">
              <a:spcBef>
                <a:spcPts val="0"/>
              </a:spcBef>
              <a:buSzPct val="100000"/>
              <a:defRPr sz="3000">
                <a:solidFill>
                  <a:srgbClr val="27B14E"/>
                </a:solidFill>
              </a:defRPr>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dirty="0"/>
          </a:p>
        </p:txBody>
      </p:sp>
      <p:sp>
        <p:nvSpPr>
          <p:cNvPr id="14" name="Shape 14"/>
          <p:cNvSpPr txBox="1">
            <a:spLocks noGrp="1"/>
          </p:cNvSpPr>
          <p:nvPr>
            <p:ph type="subTitle" idx="1"/>
          </p:nvPr>
        </p:nvSpPr>
        <p:spPr>
          <a:xfrm>
            <a:off x="2040234" y="3710550"/>
            <a:ext cx="9237199" cy="470700"/>
          </a:xfrm>
          <a:prstGeom prst="rect">
            <a:avLst/>
          </a:prstGeom>
        </p:spPr>
        <p:txBody>
          <a:bodyPr lIns="91425" tIns="91425" rIns="91425" bIns="91425" anchor="t" anchorCtr="0"/>
          <a:lstStyle>
            <a:lvl1pPr lvl="0" rtl="0">
              <a:spcBef>
                <a:spcPts val="0"/>
              </a:spcBef>
              <a:buSzPct val="100000"/>
              <a:buNone/>
              <a:defRPr sz="1800"/>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6" name="Rectangle 5"/>
          <p:cNvSpPr/>
          <p:nvPr userDrawn="1"/>
        </p:nvSpPr>
        <p:spPr>
          <a:xfrm>
            <a:off x="0" y="1"/>
            <a:ext cx="12192000" cy="304799"/>
          </a:xfrm>
          <a:prstGeom prst="rect">
            <a:avLst/>
          </a:prstGeom>
          <a:solidFill>
            <a:srgbClr val="27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584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6.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5"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914400" y="14478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fld id="{8A822C08-FC9B-45E1-9540-BC68CE0277F9}" type="slidenum">
              <a:rPr lang="en-US">
                <a:solidFill>
                  <a:srgbClr val="000000"/>
                </a:solidFill>
              </a:rPr>
              <a:pPr/>
              <a:t>‹#›</a:t>
            </a:fld>
            <a:endParaRPr lang="en-US" dirty="0">
              <a:solidFill>
                <a:srgbClr val="000000"/>
              </a:solidFill>
            </a:endParaRPr>
          </a:p>
        </p:txBody>
      </p:sp>
      <p:pic>
        <p:nvPicPr>
          <p:cNvPr id="8" name="Picture 4" descr="colorchange_epa_seal pantone trim"/>
          <p:cNvPicPr>
            <a:picLocks noChangeAspect="1" noChangeArrowheads="1"/>
          </p:cNvPicPr>
          <p:nvPr/>
        </p:nvPicPr>
        <p:blipFill>
          <a:blip r:embed="rId16" cstate="print"/>
          <a:srcRect/>
          <a:stretch>
            <a:fillRect/>
          </a:stretch>
        </p:blipFill>
        <p:spPr bwMode="auto">
          <a:xfrm>
            <a:off x="8737600" y="76200"/>
            <a:ext cx="1320800" cy="990600"/>
          </a:xfrm>
          <a:prstGeom prst="rect">
            <a:avLst/>
          </a:prstGeom>
          <a:noFill/>
          <a:ln w="9525">
            <a:noFill/>
            <a:miter lim="800000"/>
            <a:headEnd/>
            <a:tailEnd/>
          </a:ln>
        </p:spPr>
      </p:pic>
    </p:spTree>
    <p:extLst>
      <p:ext uri="{BB962C8B-B14F-4D97-AF65-F5344CB8AC3E}">
        <p14:creationId xmlns:p14="http://schemas.microsoft.com/office/powerpoint/2010/main" val="1337382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10/15/2018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419451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6F29F-6BB8-4A6E-9175-D9141469D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3B7969-3BEB-445B-BF4F-EA26FABC9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2398A-F403-4D2D-9E1A-D19C8557B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B1A8A-401D-45E4-BF13-5F1FAC587E6F}" type="datetimeFigureOut">
              <a:rPr lang="en-US" smtClean="0"/>
              <a:t>10/15/2018</a:t>
            </a:fld>
            <a:endParaRPr lang="en-US"/>
          </a:p>
        </p:txBody>
      </p:sp>
      <p:sp>
        <p:nvSpPr>
          <p:cNvPr id="5" name="Footer Placeholder 4">
            <a:extLst>
              <a:ext uri="{FF2B5EF4-FFF2-40B4-BE49-F238E27FC236}">
                <a16:creationId xmlns:a16="http://schemas.microsoft.com/office/drawing/2014/main" id="{54B7D14B-3648-41B5-94EC-A19634DBF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0EFB8-52CE-4A5B-B676-DDCCDACA7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FD96-AAD1-41D5-A83F-DDDF46C7D553}" type="slidenum">
              <a:rPr lang="en-US" smtClean="0"/>
              <a:t>‹#›</a:t>
            </a:fld>
            <a:endParaRPr lang="en-US"/>
          </a:p>
        </p:txBody>
      </p:sp>
    </p:spTree>
    <p:extLst>
      <p:ext uri="{BB962C8B-B14F-4D97-AF65-F5344CB8AC3E}">
        <p14:creationId xmlns:p14="http://schemas.microsoft.com/office/powerpoint/2010/main" val="9749964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air-research/presentations-deliberating-performance-targets-air-quality-sensors-worksho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olgrupo10.wikispaces.com/5.+Modulo+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32.xml"/><Relationship Id="rId5" Type="http://schemas.openxmlformats.org/officeDocument/2006/relationships/hyperlink" Target="https://www.sacbee.com/news/state/california/fires/article216227775.html" TargetMode="External"/><Relationship Id="rId4" Type="http://schemas.openxmlformats.org/officeDocument/2006/relationships/hyperlink" Target="http://commons.wikimedia.org/wiki/File:Clipboard_01.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air-sensor-toolbo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nsormap-212220.appspo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www.thebluediamondgallery.com/handwriting/s/stakeholder.html" TargetMode="External"/><Relationship Id="rId7" Type="http://schemas.openxmlformats.org/officeDocument/2006/relationships/hyperlink" Target="https://survivinglongdistance.wordpress.com/2013/11/24/learn-how-to-give-ldr-advice/" TargetMode="External"/><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hyperlink" Target="http://www.juku.it/en/cloudy-primary-storage/" TargetMode="Externa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condoit.wordpress.com/2010/06/30/small-steps-big-fea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ecfr.gov/cgi-bin/text-idx?SID=d6fd8c3c708a7b2864fbb51c631f4cf5&amp;mc=true&amp;tpl=/ecfrbrowse/Title40/40tab_02.tp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oney.cnn.com/2018/05/10/news/companies/alexa-amazon-smart-speakers-voice-shopping/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emf"/><Relationship Id="rId18" Type="http://schemas.openxmlformats.org/officeDocument/2006/relationships/image" Target="../media/image25.emf"/><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g"/><Relationship Id="rId12" Type="http://schemas.openxmlformats.org/officeDocument/2006/relationships/image" Target="../media/image19.emf"/><Relationship Id="rId17" Type="http://schemas.openxmlformats.org/officeDocument/2006/relationships/image" Target="../media/image24.emf"/><Relationship Id="rId25" Type="http://schemas.openxmlformats.org/officeDocument/2006/relationships/image" Target="../media/image32.jpeg"/><Relationship Id="rId2" Type="http://schemas.openxmlformats.org/officeDocument/2006/relationships/notesSlide" Target="../notesSlides/notesSlide3.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emf"/><Relationship Id="rId24" Type="http://schemas.openxmlformats.org/officeDocument/2006/relationships/image" Target="../media/image31.jpg"/><Relationship Id="rId5" Type="http://schemas.openxmlformats.org/officeDocument/2006/relationships/image" Target="../media/image12.jpeg"/><Relationship Id="rId15" Type="http://schemas.openxmlformats.org/officeDocument/2006/relationships/image" Target="../media/image22.emf"/><Relationship Id="rId23"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image" Target="../media/image26.emf"/><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emf"/><Relationship Id="rId22"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02FBBE-0BB7-4E41-99C9-6D9B253A4B87}"/>
              </a:ext>
            </a:extLst>
          </p:cNvPr>
          <p:cNvSpPr>
            <a:spLocks noGrp="1"/>
          </p:cNvSpPr>
          <p:nvPr>
            <p:ph type="ctrTitle"/>
          </p:nvPr>
        </p:nvSpPr>
        <p:spPr>
          <a:xfrm>
            <a:off x="1608433" y="2728261"/>
            <a:ext cx="7946137" cy="1143000"/>
          </a:xfrm>
        </p:spPr>
        <p:txBody>
          <a:bodyPr/>
          <a:lstStyle/>
          <a:p>
            <a:pPr algn="ctr"/>
            <a:r>
              <a:rPr lang="en-US" sz="2400" dirty="0"/>
              <a:t>Harnessing the Power of New Information and Measurement Tools – An Open Discussion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A409D-13B5-4BFA-BEF2-B333FB868C3F}" type="slidenum">
              <a:rPr kumimoji="0" lang="en-US" sz="1800" b="0" i="0" u="none" strike="noStrike" kern="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 name="Footer Placeholder 4"/>
          <p:cNvSpPr>
            <a:spLocks noGrp="1"/>
          </p:cNvSpPr>
          <p:nvPr>
            <p:ph type="ftr" sz="quarter" idx="4294967295"/>
          </p:nvPr>
        </p:nvSpPr>
        <p:spPr>
          <a:xfrm>
            <a:off x="3799268" y="5664123"/>
            <a:ext cx="4191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U.S. Environmental Protection Agency</a:t>
            </a:r>
          </a:p>
        </p:txBody>
      </p:sp>
      <p:sp>
        <p:nvSpPr>
          <p:cNvPr id="3" name="TextBox 2"/>
          <p:cNvSpPr txBox="1"/>
          <p:nvPr/>
        </p:nvSpPr>
        <p:spPr>
          <a:xfrm>
            <a:off x="3513400" y="5166972"/>
            <a:ext cx="399340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Kristen Benedict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Office of Air Quality Planning &amp; Standards</a:t>
            </a:r>
          </a:p>
        </p:txBody>
      </p:sp>
      <p:sp>
        <p:nvSpPr>
          <p:cNvPr id="2" name="TextBox 1"/>
          <p:cNvSpPr txBox="1"/>
          <p:nvPr/>
        </p:nvSpPr>
        <p:spPr>
          <a:xfrm>
            <a:off x="89566" y="6490900"/>
            <a:ext cx="118961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ysClr val="windowText" lastClr="000000"/>
                </a:solidFill>
                <a:effectLst/>
                <a:uLnTx/>
                <a:uFillTx/>
                <a:latin typeface="Arial"/>
                <a:ea typeface="ＭＳ Ｐゴシック"/>
                <a:cs typeface="+mn-cs"/>
              </a:rPr>
              <a:t>Disclaimer:</a:t>
            </a:r>
            <a:r>
              <a:rPr kumimoji="0" lang="en-US" sz="1200" b="1" i="0" u="none" strike="noStrike" kern="0" cap="none" spc="0" normalizeH="0" baseline="0" noProof="0" dirty="0">
                <a:ln>
                  <a:noFill/>
                </a:ln>
                <a:solidFill>
                  <a:sysClr val="windowText" lastClr="000000"/>
                </a:solidFill>
                <a:effectLst/>
                <a:uLnTx/>
                <a:uFillTx/>
                <a:latin typeface="Arial"/>
                <a:ea typeface="ＭＳ Ｐゴシック"/>
                <a:cs typeface="+mn-cs"/>
              </a:rPr>
              <a:t> </a:t>
            </a:r>
            <a:r>
              <a:rPr kumimoji="0" lang="en-US" sz="1200" b="0" i="0" u="none" strike="noStrike" kern="0" cap="none" spc="0" normalizeH="0" baseline="0" noProof="0" dirty="0">
                <a:ln>
                  <a:noFill/>
                </a:ln>
                <a:solidFill>
                  <a:sysClr val="windowText" lastClr="000000"/>
                </a:solidFill>
                <a:effectLst/>
                <a:uLnTx/>
                <a:uFillTx/>
                <a:latin typeface="Arial"/>
                <a:ea typeface="ＭＳ Ｐゴシック"/>
                <a:cs typeface="+mn-cs"/>
              </a:rPr>
              <a:t>Material presented is for informational purposes only. EPA does not recommend nor endorse any particular sensor product or data management platform.</a:t>
            </a:r>
          </a:p>
        </p:txBody>
      </p:sp>
      <p:sp>
        <p:nvSpPr>
          <p:cNvPr id="9" name="TextBox 8">
            <a:extLst>
              <a:ext uri="{FF2B5EF4-FFF2-40B4-BE49-F238E27FC236}">
                <a16:creationId xmlns:a16="http://schemas.microsoft.com/office/drawing/2014/main" id="{AB6E7852-A703-4446-8D97-96C9969D4C82}"/>
              </a:ext>
            </a:extLst>
          </p:cNvPr>
          <p:cNvSpPr txBox="1"/>
          <p:nvPr/>
        </p:nvSpPr>
        <p:spPr>
          <a:xfrm>
            <a:off x="4526497" y="3731646"/>
            <a:ext cx="196720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cs typeface="+mn-cs"/>
              </a:rPr>
              <a:t>October 24, 2018</a:t>
            </a:r>
          </a:p>
        </p:txBody>
      </p:sp>
    </p:spTree>
    <p:extLst>
      <p:ext uri="{BB962C8B-B14F-4D97-AF65-F5344CB8AC3E}">
        <p14:creationId xmlns:p14="http://schemas.microsoft.com/office/powerpoint/2010/main" val="115722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32" y="197798"/>
            <a:ext cx="10160000" cy="712519"/>
          </a:xfrm>
        </p:spPr>
        <p:txBody>
          <a:bodyPr>
            <a:normAutofit/>
          </a:bodyPr>
          <a:lstStyle/>
          <a:p>
            <a:r>
              <a:rPr lang="en-US" b="1" dirty="0"/>
              <a:t>Advancing Sensors: Focus Areas</a:t>
            </a:r>
          </a:p>
        </p:txBody>
      </p:sp>
      <p:sp>
        <p:nvSpPr>
          <p:cNvPr id="7" name="Content Placeholder 2"/>
          <p:cNvSpPr>
            <a:spLocks noGrp="1"/>
          </p:cNvSpPr>
          <p:nvPr>
            <p:ph idx="1"/>
          </p:nvPr>
        </p:nvSpPr>
        <p:spPr>
          <a:xfrm>
            <a:off x="3364044" y="2166209"/>
            <a:ext cx="6564891" cy="2298215"/>
          </a:xfrm>
        </p:spPr>
        <p:txBody>
          <a:bodyPr/>
          <a:lstStyle/>
          <a:p>
            <a:pPr marL="742950" indent="-742950">
              <a:buFont typeface="+mj-lt"/>
              <a:buAutoNum type="arabicPeriod"/>
            </a:pPr>
            <a:r>
              <a:rPr lang="en-US" sz="4000" dirty="0"/>
              <a:t>Data Quality </a:t>
            </a:r>
          </a:p>
          <a:p>
            <a:pPr marL="742950" indent="-742950">
              <a:buFont typeface="+mj-lt"/>
              <a:buAutoNum type="arabicPeriod"/>
            </a:pPr>
            <a:r>
              <a:rPr lang="en-US" sz="4000" dirty="0"/>
              <a:t>Data Interpretation </a:t>
            </a:r>
          </a:p>
          <a:p>
            <a:pPr marL="742950" indent="-742950">
              <a:buFont typeface="+mj-lt"/>
              <a:buAutoNum type="arabicPeriod"/>
            </a:pPr>
            <a:r>
              <a:rPr lang="en-US" sz="4000" dirty="0"/>
              <a:t>Data Management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800" b="0" i="0" u="none" strike="noStrike" kern="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3750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D0DE-4A4D-4FA0-AD69-4153FCDA0927}"/>
              </a:ext>
            </a:extLst>
          </p:cNvPr>
          <p:cNvSpPr>
            <a:spLocks noGrp="1"/>
          </p:cNvSpPr>
          <p:nvPr>
            <p:ph type="title"/>
          </p:nvPr>
        </p:nvSpPr>
        <p:spPr>
          <a:xfrm>
            <a:off x="231820" y="0"/>
            <a:ext cx="10160000" cy="990600"/>
          </a:xfrm>
        </p:spPr>
        <p:txBody>
          <a:bodyPr/>
          <a:lstStyle/>
          <a:p>
            <a:r>
              <a:rPr lang="en-US" sz="2800" b="1" dirty="0"/>
              <a:t>Sensor Performance – What We Heard</a:t>
            </a:r>
          </a:p>
        </p:txBody>
      </p:sp>
      <p:sp>
        <p:nvSpPr>
          <p:cNvPr id="3" name="Content Placeholder 2">
            <a:extLst>
              <a:ext uri="{FF2B5EF4-FFF2-40B4-BE49-F238E27FC236}">
                <a16:creationId xmlns:a16="http://schemas.microsoft.com/office/drawing/2014/main" id="{C6BDD69E-B8AA-470F-8903-DA943119AFFA}"/>
              </a:ext>
            </a:extLst>
          </p:cNvPr>
          <p:cNvSpPr>
            <a:spLocks noGrp="1"/>
          </p:cNvSpPr>
          <p:nvPr>
            <p:ph idx="1"/>
          </p:nvPr>
        </p:nvSpPr>
        <p:spPr>
          <a:xfrm>
            <a:off x="141668" y="1516496"/>
            <a:ext cx="5170152" cy="563332"/>
          </a:xfrm>
        </p:spPr>
        <p:txBody>
          <a:bodyPr/>
          <a:lstStyle/>
          <a:p>
            <a:r>
              <a:rPr lang="en-US" sz="2400" dirty="0"/>
              <a:t>Mixed performance findings in the literature</a:t>
            </a:r>
          </a:p>
          <a:p>
            <a:r>
              <a:rPr lang="en-US" sz="2400" dirty="0"/>
              <a:t>Lack of systematic data quality characterization</a:t>
            </a:r>
          </a:p>
          <a:p>
            <a:r>
              <a:rPr lang="en-US" sz="2400" dirty="0"/>
              <a:t>Disparity in how well technologies perform under various meteorological conditions</a:t>
            </a:r>
          </a:p>
          <a:p>
            <a:r>
              <a:rPr lang="en-US" sz="2400" dirty="0"/>
              <a:t>Uncertainty in how long the devices perform over time</a:t>
            </a:r>
          </a:p>
          <a:p>
            <a:r>
              <a:rPr lang="en-US" sz="2400" dirty="0"/>
              <a:t>Questions in accuracy of measurements near sources </a:t>
            </a:r>
          </a:p>
        </p:txBody>
      </p:sp>
      <p:sp>
        <p:nvSpPr>
          <p:cNvPr id="4" name="Slide Number Placeholder 3">
            <a:extLst>
              <a:ext uri="{FF2B5EF4-FFF2-40B4-BE49-F238E27FC236}">
                <a16:creationId xmlns:a16="http://schemas.microsoft.com/office/drawing/2014/main" id="{9494FCA8-4F22-46ED-8FAC-D46C7DF6429A}"/>
              </a:ext>
            </a:extLst>
          </p:cNvPr>
          <p:cNvSpPr>
            <a:spLocks noGrp="1"/>
          </p:cNvSpPr>
          <p:nvPr>
            <p:ph type="sldNum" sz="quarter" idx="12"/>
          </p:nvPr>
        </p:nvSpPr>
        <p:spPr/>
        <p:txBody>
          <a:bodyPr/>
          <a:lstStyle/>
          <a:p>
            <a:fld id="{8A822C08-FC9B-45E1-9540-BC68CE0277F9}" type="slidenum">
              <a:rPr lang="en-US" smtClean="0">
                <a:solidFill>
                  <a:srgbClr val="000000"/>
                </a:solidFill>
              </a:rPr>
              <a:pPr/>
              <a:t>11</a:t>
            </a:fld>
            <a:endParaRPr lang="en-US" dirty="0">
              <a:solidFill>
                <a:srgbClr val="000000"/>
              </a:solidFill>
            </a:endParaRPr>
          </a:p>
        </p:txBody>
      </p:sp>
      <p:graphicFrame>
        <p:nvGraphicFramePr>
          <p:cNvPr id="5" name="Table 4">
            <a:extLst>
              <a:ext uri="{FF2B5EF4-FFF2-40B4-BE49-F238E27FC236}">
                <a16:creationId xmlns:a16="http://schemas.microsoft.com/office/drawing/2014/main" id="{EF96A804-AE2D-4733-8A1D-5CE76EB5A323}"/>
              </a:ext>
            </a:extLst>
          </p:cNvPr>
          <p:cNvGraphicFramePr>
            <a:graphicFrameLocks noGrp="1"/>
          </p:cNvGraphicFramePr>
          <p:nvPr>
            <p:extLst>
              <p:ext uri="{D42A27DB-BD31-4B8C-83A1-F6EECF244321}">
                <p14:modId xmlns:p14="http://schemas.microsoft.com/office/powerpoint/2010/main" val="462641650"/>
              </p:ext>
            </p:extLst>
          </p:nvPr>
        </p:nvGraphicFramePr>
        <p:xfrm>
          <a:off x="5311820" y="1516496"/>
          <a:ext cx="6619980" cy="4638966"/>
        </p:xfrm>
        <a:graphic>
          <a:graphicData uri="http://schemas.openxmlformats.org/drawingml/2006/table">
            <a:tbl>
              <a:tblPr firstRow="1" bandRow="1">
                <a:tableStyleId>{5C22544A-7EE6-4342-B048-85BDC9FD1C3A}</a:tableStyleId>
              </a:tblPr>
              <a:tblGrid>
                <a:gridCol w="3116100">
                  <a:extLst>
                    <a:ext uri="{9D8B030D-6E8A-4147-A177-3AD203B41FA5}">
                      <a16:colId xmlns:a16="http://schemas.microsoft.com/office/drawing/2014/main" val="509203864"/>
                    </a:ext>
                  </a:extLst>
                </a:gridCol>
                <a:gridCol w="1606522">
                  <a:extLst>
                    <a:ext uri="{9D8B030D-6E8A-4147-A177-3AD203B41FA5}">
                      <a16:colId xmlns:a16="http://schemas.microsoft.com/office/drawing/2014/main" val="3597066096"/>
                    </a:ext>
                  </a:extLst>
                </a:gridCol>
                <a:gridCol w="1897358">
                  <a:extLst>
                    <a:ext uri="{9D8B030D-6E8A-4147-A177-3AD203B41FA5}">
                      <a16:colId xmlns:a16="http://schemas.microsoft.com/office/drawing/2014/main" val="3822095968"/>
                    </a:ext>
                  </a:extLst>
                </a:gridCol>
              </a:tblGrid>
              <a:tr h="675038">
                <a:tc gridSpan="3">
                  <a:txBody>
                    <a:bodyPr/>
                    <a:lstStyle/>
                    <a:p>
                      <a:pPr algn="ctr"/>
                      <a:r>
                        <a:rPr lang="en-US" sz="1700" b="1" i="0" dirty="0">
                          <a:solidFill>
                            <a:schemeClr val="tx1"/>
                          </a:solidFill>
                        </a:rPr>
                        <a:t>Deliberating Performance Targets for Air Quality Sensors (June 25-26,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2437680"/>
                  </a:ext>
                </a:extLst>
              </a:tr>
              <a:tr h="911301">
                <a:tc>
                  <a:txBody>
                    <a:bodyPr/>
                    <a:lstStyle/>
                    <a:p>
                      <a:pPr algn="ctr"/>
                      <a:r>
                        <a:rPr lang="en-US" sz="1600" b="1" dirty="0"/>
                        <a:t>Attendee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Approximate % of Various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590422"/>
                  </a:ext>
                </a:extLst>
              </a:tr>
              <a:tr h="443662">
                <a:tc>
                  <a:txBody>
                    <a:bodyPr/>
                    <a:lstStyle/>
                    <a:p>
                      <a:r>
                        <a:rPr lang="en-US" sz="1600" b="1" dirty="0"/>
                        <a:t>International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en-US" sz="1600" b="1" dirty="0"/>
                        <a:t>~700 registered participants representing dozens of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120315"/>
                  </a:ext>
                </a:extLst>
              </a:tr>
              <a:tr h="583851">
                <a:tc>
                  <a:txBody>
                    <a:bodyPr/>
                    <a:lstStyle/>
                    <a:p>
                      <a:r>
                        <a:rPr lang="en-US" sz="1600" b="1" dirty="0"/>
                        <a:t>Private Sector/Manufacturers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79375"/>
                  </a:ext>
                </a:extLst>
              </a:tr>
              <a:tr h="371271">
                <a:tc>
                  <a:txBody>
                    <a:bodyPr/>
                    <a:lstStyle/>
                    <a:p>
                      <a:r>
                        <a:rPr lang="en-US" sz="1600" b="1" dirty="0"/>
                        <a:t>Academics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84181"/>
                  </a:ext>
                </a:extLst>
              </a:tr>
              <a:tr h="371271">
                <a:tc>
                  <a:txBody>
                    <a:bodyPr/>
                    <a:lstStyle/>
                    <a:p>
                      <a:r>
                        <a:rPr lang="en-US" sz="1600" b="1" dirty="0"/>
                        <a:t>State/Local/Tribal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013154"/>
                  </a:ext>
                </a:extLst>
              </a:tr>
              <a:tr h="641286">
                <a:tc>
                  <a:txBody>
                    <a:bodyPr/>
                    <a:lstStyle/>
                    <a:p>
                      <a:r>
                        <a:rPr lang="en-US" sz="1600" b="1" dirty="0"/>
                        <a:t>Community Groups/Nonprofits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35461"/>
                  </a:ext>
                </a:extLst>
              </a:tr>
              <a:tr h="641286">
                <a:tc>
                  <a:txBody>
                    <a:bodyPr/>
                    <a:lstStyle/>
                    <a:p>
                      <a:r>
                        <a:rPr lang="en-US" sz="1600" b="1" dirty="0"/>
                        <a:t>EPA &amp; Other Federal Government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277368"/>
                  </a:ext>
                </a:extLst>
              </a:tr>
            </a:tbl>
          </a:graphicData>
        </a:graphic>
      </p:graphicFrame>
      <p:sp>
        <p:nvSpPr>
          <p:cNvPr id="6" name="TextBox 5">
            <a:extLst>
              <a:ext uri="{FF2B5EF4-FFF2-40B4-BE49-F238E27FC236}">
                <a16:creationId xmlns:a16="http://schemas.microsoft.com/office/drawing/2014/main" id="{E35C91EA-C134-4825-BD97-06010F3FC118}"/>
              </a:ext>
            </a:extLst>
          </p:cNvPr>
          <p:cNvSpPr txBox="1"/>
          <p:nvPr/>
        </p:nvSpPr>
        <p:spPr>
          <a:xfrm>
            <a:off x="678753" y="6321623"/>
            <a:ext cx="12378519" cy="615553"/>
          </a:xfrm>
          <a:prstGeom prst="rect">
            <a:avLst/>
          </a:prstGeom>
          <a:noFill/>
        </p:spPr>
        <p:txBody>
          <a:bodyPr wrap="square" rtlCol="0">
            <a:spAutoFit/>
          </a:bodyPr>
          <a:lstStyle/>
          <a:p>
            <a:r>
              <a:rPr lang="en-US" sz="1600" b="1" dirty="0">
                <a:hlinkClick r:id="rId2"/>
              </a:rPr>
              <a:t>https://www.epa.gov/air-research/presentations-deliberating-performance-targets-air-quality-sensors-workshop</a:t>
            </a:r>
            <a:endParaRPr lang="en-US" sz="1600" b="1" dirty="0"/>
          </a:p>
          <a:p>
            <a:endParaRPr lang="en-US" dirty="0"/>
          </a:p>
        </p:txBody>
      </p:sp>
    </p:spTree>
    <p:extLst>
      <p:ext uri="{BB962C8B-B14F-4D97-AF65-F5344CB8AC3E}">
        <p14:creationId xmlns:p14="http://schemas.microsoft.com/office/powerpoint/2010/main" val="199480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76" y="293872"/>
            <a:ext cx="9075535" cy="438827"/>
          </a:xfrm>
        </p:spPr>
        <p:txBody>
          <a:bodyPr>
            <a:noAutofit/>
          </a:bodyPr>
          <a:lstStyle/>
          <a:p>
            <a:r>
              <a:rPr lang="en-US" sz="2800" b="1" dirty="0">
                <a:latin typeface="Arial" panose="020B0604020202020204" pitchFamily="34" charset="0"/>
                <a:cs typeface="Arial" panose="020B0604020202020204" pitchFamily="34" charset="0"/>
              </a:rPr>
              <a:t>Application Categories in Literature</a:t>
            </a:r>
          </a:p>
        </p:txBody>
      </p:sp>
      <p:sp>
        <p:nvSpPr>
          <p:cNvPr id="3" name="Content Placeholder 2"/>
          <p:cNvSpPr>
            <a:spLocks noGrp="1"/>
          </p:cNvSpPr>
          <p:nvPr>
            <p:ph idx="1"/>
          </p:nvPr>
        </p:nvSpPr>
        <p:spPr>
          <a:xfrm>
            <a:off x="542616" y="1503134"/>
            <a:ext cx="8286257" cy="5591538"/>
          </a:xfrm>
        </p:spPr>
        <p:txBody>
          <a:bodyPr>
            <a:normAutofit fontScale="25000" lnSpcReduction="20000"/>
          </a:bodyPr>
          <a:lstStyle/>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Air quality forecasting</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Air quality index (AQI) reporting</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Community near-source monitoring</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Control strategy effectiveness</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Data fusion </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Emergency response</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Epidemiological studies</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Exposure reduction (personal)</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Hot-spot detection </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Model input</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Model verification</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Process study research</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Public education</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Public outreach</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Source identification </a:t>
            </a:r>
          </a:p>
          <a:p>
            <a:pPr>
              <a:lnSpc>
                <a:spcPct val="120000"/>
              </a:lnSpc>
              <a:spcBef>
                <a:spcPts val="0"/>
              </a:spcBef>
              <a:spcAft>
                <a:spcPts val="0"/>
              </a:spcAft>
            </a:pPr>
            <a:r>
              <a:rPr lang="en-US" sz="8000" b="1" dirty="0">
                <a:latin typeface="Arial" panose="020B0604020202020204" pitchFamily="34" charset="0"/>
                <a:ea typeface="Calibri" panose="020F0502020204030204" pitchFamily="34" charset="0"/>
                <a:cs typeface="Arial" panose="020B0604020202020204" pitchFamily="34" charset="0"/>
              </a:rPr>
              <a:t>Supplemental monitoring</a:t>
            </a:r>
            <a:endParaRPr lang="en-US" sz="8000" b="1"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31ECBB08-37E4-4173-B365-3036885BA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771" y="1608966"/>
            <a:ext cx="5483744" cy="2313715"/>
          </a:xfrm>
          <a:prstGeom prst="rect">
            <a:avLst/>
          </a:prstGeom>
        </p:spPr>
      </p:pic>
      <p:pic>
        <p:nvPicPr>
          <p:cNvPr id="8" name="Picture 7">
            <a:extLst>
              <a:ext uri="{FF2B5EF4-FFF2-40B4-BE49-F238E27FC236}">
                <a16:creationId xmlns:a16="http://schemas.microsoft.com/office/drawing/2014/main" id="{D0520D0C-00B4-4494-B2A0-C81F6DEB9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771" y="4045447"/>
            <a:ext cx="5483744" cy="2550085"/>
          </a:xfrm>
          <a:prstGeom prst="rect">
            <a:avLst/>
          </a:prstGeom>
        </p:spPr>
      </p:pic>
    </p:spTree>
    <p:extLst>
      <p:ext uri="{BB962C8B-B14F-4D97-AF65-F5344CB8AC3E}">
        <p14:creationId xmlns:p14="http://schemas.microsoft.com/office/powerpoint/2010/main" val="429031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804-4A75-43F8-97BB-9F3027343374}"/>
              </a:ext>
            </a:extLst>
          </p:cNvPr>
          <p:cNvSpPr>
            <a:spLocks noGrp="1"/>
          </p:cNvSpPr>
          <p:nvPr>
            <p:ph type="title"/>
          </p:nvPr>
        </p:nvSpPr>
        <p:spPr>
          <a:xfrm>
            <a:off x="347730" y="0"/>
            <a:ext cx="10160000" cy="990600"/>
          </a:xfrm>
        </p:spPr>
        <p:txBody>
          <a:bodyPr/>
          <a:lstStyle/>
          <a:p>
            <a:r>
              <a:rPr lang="en-US" b="1" dirty="0"/>
              <a:t>Data Quality</a:t>
            </a:r>
          </a:p>
        </p:txBody>
      </p:sp>
      <p:sp>
        <p:nvSpPr>
          <p:cNvPr id="3" name="Content Placeholder 2">
            <a:extLst>
              <a:ext uri="{FF2B5EF4-FFF2-40B4-BE49-F238E27FC236}">
                <a16:creationId xmlns:a16="http://schemas.microsoft.com/office/drawing/2014/main" id="{71E4692B-52E1-4350-8944-6E953222511D}"/>
              </a:ext>
            </a:extLst>
          </p:cNvPr>
          <p:cNvSpPr>
            <a:spLocks noGrp="1"/>
          </p:cNvSpPr>
          <p:nvPr>
            <p:ph idx="1"/>
          </p:nvPr>
        </p:nvSpPr>
        <p:spPr>
          <a:xfrm>
            <a:off x="-130775" y="1485900"/>
            <a:ext cx="10638505" cy="3429000"/>
          </a:xfrm>
        </p:spPr>
        <p:txBody>
          <a:bodyPr/>
          <a:lstStyle/>
          <a:p>
            <a:pPr lvl="1"/>
            <a:r>
              <a:rPr lang="en-US" dirty="0"/>
              <a:t>Next Steps (Ongoing)</a:t>
            </a:r>
          </a:p>
          <a:p>
            <a:pPr lvl="2"/>
            <a:r>
              <a:rPr lang="en-US" dirty="0"/>
              <a:t>Non-regulatory PM</a:t>
            </a:r>
            <a:r>
              <a:rPr lang="en-US" baseline="-25000" dirty="0"/>
              <a:t>2.5 </a:t>
            </a:r>
            <a:r>
              <a:rPr lang="en-US" dirty="0"/>
              <a:t>&amp; O</a:t>
            </a:r>
            <a:r>
              <a:rPr lang="en-US" baseline="-25000" dirty="0"/>
              <a:t>3</a:t>
            </a:r>
            <a:r>
              <a:rPr lang="en-US" dirty="0"/>
              <a:t> performance targets &amp; testing protocols</a:t>
            </a:r>
          </a:p>
          <a:p>
            <a:pPr lvl="4"/>
            <a:r>
              <a:rPr lang="en-US" dirty="0"/>
              <a:t>Journal publication of workshop findings – late 2018</a:t>
            </a:r>
          </a:p>
          <a:p>
            <a:pPr lvl="4"/>
            <a:r>
              <a:rPr lang="en-US" dirty="0"/>
              <a:t>ORD EPA interim report with performance targets &amp; testing protocols for sensors</a:t>
            </a:r>
          </a:p>
          <a:p>
            <a:pPr lvl="2"/>
            <a:r>
              <a:rPr lang="en-US" dirty="0"/>
              <a:t>2019 Late Summer Workshop – additional pollutants (e.g. NO</a:t>
            </a:r>
            <a:r>
              <a:rPr lang="en-US" baseline="-25000" dirty="0"/>
              <a:t>2</a:t>
            </a:r>
            <a:r>
              <a:rPr lang="en-US" dirty="0"/>
              <a:t>, SO</a:t>
            </a:r>
            <a:r>
              <a:rPr lang="en-US" baseline="-25000" dirty="0"/>
              <a:t>2</a:t>
            </a:r>
            <a:r>
              <a:rPr lang="en-US" dirty="0"/>
              <a:t>, PM</a:t>
            </a:r>
            <a:r>
              <a:rPr lang="en-US" baseline="-25000" dirty="0"/>
              <a:t>10</a:t>
            </a:r>
            <a:r>
              <a:rPr lang="en-US" dirty="0"/>
              <a:t>)</a:t>
            </a:r>
          </a:p>
          <a:p>
            <a:pPr lvl="2"/>
            <a:r>
              <a:rPr lang="en-US" dirty="0"/>
              <a:t>Long term performance evaluations</a:t>
            </a:r>
          </a:p>
          <a:p>
            <a:pPr lvl="1"/>
            <a:r>
              <a:rPr lang="en-US" dirty="0"/>
              <a:t>Intermediate Steps (1-2 years)</a:t>
            </a:r>
          </a:p>
          <a:p>
            <a:pPr lvl="2"/>
            <a:r>
              <a:rPr lang="en-US" dirty="0"/>
              <a:t>Additional lab and field testing protocol development </a:t>
            </a:r>
          </a:p>
          <a:p>
            <a:pPr lvl="2"/>
            <a:r>
              <a:rPr lang="en-US" dirty="0"/>
              <a:t>Coordinating public/private partnership initiative</a:t>
            </a:r>
          </a:p>
          <a:p>
            <a:pPr lvl="2"/>
            <a:r>
              <a:rPr lang="en-US" dirty="0"/>
              <a:t>Possible VOC workshop</a:t>
            </a:r>
          </a:p>
          <a:p>
            <a:pPr lvl="1"/>
            <a:r>
              <a:rPr lang="en-US" dirty="0"/>
              <a:t>Future Steps (2-3 years)</a:t>
            </a:r>
          </a:p>
          <a:p>
            <a:pPr lvl="2"/>
            <a:r>
              <a:rPr lang="en-US" dirty="0"/>
              <a:t>Evolving, TBD in agile manner</a:t>
            </a:r>
          </a:p>
          <a:p>
            <a:pPr marL="457200" lvl="1" indent="0">
              <a:buNone/>
            </a:pPr>
            <a:endParaRPr lang="en-US" dirty="0"/>
          </a:p>
          <a:p>
            <a:pPr marL="914400" lvl="2" indent="0">
              <a:buNone/>
            </a:pPr>
            <a:endParaRPr lang="en-US" dirty="0"/>
          </a:p>
        </p:txBody>
      </p:sp>
      <p:sp>
        <p:nvSpPr>
          <p:cNvPr id="4" name="Slide Number Placeholder 3">
            <a:extLst>
              <a:ext uri="{FF2B5EF4-FFF2-40B4-BE49-F238E27FC236}">
                <a16:creationId xmlns:a16="http://schemas.microsoft.com/office/drawing/2014/main" id="{2CCFF31D-A3E6-475F-861A-CB9E8FF994EA}"/>
              </a:ext>
            </a:extLst>
          </p:cNvPr>
          <p:cNvSpPr>
            <a:spLocks noGrp="1"/>
          </p:cNvSpPr>
          <p:nvPr>
            <p:ph type="sldNum" sz="quarter" idx="12"/>
          </p:nvPr>
        </p:nvSpPr>
        <p:spPr/>
        <p:txBody>
          <a:bodyPr/>
          <a:lstStyle/>
          <a:p>
            <a:fld id="{8A822C08-FC9B-45E1-9540-BC68CE0277F9}" type="slidenum">
              <a:rPr lang="en-US" smtClean="0">
                <a:solidFill>
                  <a:srgbClr val="000000"/>
                </a:solidFill>
              </a:rPr>
              <a:pPr/>
              <a:t>13</a:t>
            </a:fld>
            <a:endParaRPr lang="en-US" dirty="0">
              <a:solidFill>
                <a:srgbClr val="000000"/>
              </a:solidFill>
            </a:endParaRPr>
          </a:p>
        </p:txBody>
      </p:sp>
      <p:pic>
        <p:nvPicPr>
          <p:cNvPr id="7" name="Picture 6">
            <a:extLst>
              <a:ext uri="{FF2B5EF4-FFF2-40B4-BE49-F238E27FC236}">
                <a16:creationId xmlns:a16="http://schemas.microsoft.com/office/drawing/2014/main" id="{A4485A9E-633D-43EA-8840-1E9939707E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0820" y="1485900"/>
            <a:ext cx="5352673" cy="4738255"/>
          </a:xfrm>
          <a:prstGeom prst="rect">
            <a:avLst/>
          </a:prstGeom>
        </p:spPr>
      </p:pic>
    </p:spTree>
    <p:extLst>
      <p:ext uri="{BB962C8B-B14F-4D97-AF65-F5344CB8AC3E}">
        <p14:creationId xmlns:p14="http://schemas.microsoft.com/office/powerpoint/2010/main" val="298106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2D3E45-DA43-49BE-B30D-F46B299EC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086" y="657223"/>
            <a:ext cx="2018713" cy="5493401"/>
          </a:xfrm>
        </p:spPr>
      </p:pic>
      <p:sp>
        <p:nvSpPr>
          <p:cNvPr id="6" name="TextBox 5">
            <a:extLst>
              <a:ext uri="{FF2B5EF4-FFF2-40B4-BE49-F238E27FC236}">
                <a16:creationId xmlns:a16="http://schemas.microsoft.com/office/drawing/2014/main" id="{0AA41A5D-C6E7-4489-B940-ECA6EEA2D647}"/>
              </a:ext>
            </a:extLst>
          </p:cNvPr>
          <p:cNvSpPr txBox="1"/>
          <p:nvPr/>
        </p:nvSpPr>
        <p:spPr>
          <a:xfrm>
            <a:off x="4583448" y="567071"/>
            <a:ext cx="67242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 Burning Question”</a:t>
            </a:r>
          </a:p>
        </p:txBody>
      </p:sp>
      <p:pic>
        <p:nvPicPr>
          <p:cNvPr id="10" name="Picture 9">
            <a:extLst>
              <a:ext uri="{FF2B5EF4-FFF2-40B4-BE49-F238E27FC236}">
                <a16:creationId xmlns:a16="http://schemas.microsoft.com/office/drawing/2014/main" id="{42C08BCA-9CAC-43C2-91D6-9A20E1DB5B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6828" y="1248781"/>
            <a:ext cx="4353512" cy="5121888"/>
          </a:xfrm>
          <a:prstGeom prst="rect">
            <a:avLst/>
          </a:prstGeom>
        </p:spPr>
      </p:pic>
      <p:sp>
        <p:nvSpPr>
          <p:cNvPr id="12" name="Rectangle 11">
            <a:extLst>
              <a:ext uri="{FF2B5EF4-FFF2-40B4-BE49-F238E27FC236}">
                <a16:creationId xmlns:a16="http://schemas.microsoft.com/office/drawing/2014/main" id="{F98F9B80-85D7-433E-B3FA-C27863D192AA}"/>
              </a:ext>
            </a:extLst>
          </p:cNvPr>
          <p:cNvSpPr/>
          <p:nvPr/>
        </p:nvSpPr>
        <p:spPr>
          <a:xfrm>
            <a:off x="6204184" y="2410182"/>
            <a:ext cx="3335629" cy="252376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FRM/FEMs = 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Temp Monitors =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Sensors = 30 (3 Vendors)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Decisions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Use sensor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Risk strategy?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9224B2-1A06-40B3-BBE8-EDD59B2A585A}"/>
              </a:ext>
            </a:extLst>
          </p:cNvPr>
          <p:cNvSpPr/>
          <p:nvPr/>
        </p:nvSpPr>
        <p:spPr>
          <a:xfrm>
            <a:off x="5745152" y="4457526"/>
            <a:ext cx="3196709" cy="646331"/>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Deadline – 10/25/18</a:t>
            </a:r>
          </a:p>
        </p:txBody>
      </p:sp>
      <p:sp>
        <p:nvSpPr>
          <p:cNvPr id="2" name="Rectangle 1">
            <a:extLst>
              <a:ext uri="{FF2B5EF4-FFF2-40B4-BE49-F238E27FC236}">
                <a16:creationId xmlns:a16="http://schemas.microsoft.com/office/drawing/2014/main" id="{A0072084-0D51-4E2A-A2F9-A9B835A3B9B4}"/>
              </a:ext>
            </a:extLst>
          </p:cNvPr>
          <p:cNvSpPr/>
          <p:nvPr/>
        </p:nvSpPr>
        <p:spPr>
          <a:xfrm>
            <a:off x="2149019" y="6370669"/>
            <a:ext cx="811033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5"/>
              </a:rPr>
              <a:t>https://www.sacbee.com/news/state/california/fires/article216227775.html</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1244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5A0594-AE68-4CA8-9451-A3096E5DA25F}"/>
              </a:ext>
            </a:extLst>
          </p:cNvPr>
          <p:cNvSpPr txBox="1">
            <a:spLocks noGrp="1"/>
          </p:cNvSpPr>
          <p:nvPr>
            <p:ph type="title"/>
          </p:nvPr>
        </p:nvSpPr>
        <p:spPr bwMode="auto">
          <a:xfrm>
            <a:off x="270456" y="38637"/>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0000"/>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2800" kern="0" dirty="0">
                <a:solidFill>
                  <a:schemeClr val="bg1"/>
                </a:solidFill>
              </a:rPr>
              <a:t>Data Interpretation Considerations</a:t>
            </a:r>
          </a:p>
        </p:txBody>
      </p:sp>
      <p:sp>
        <p:nvSpPr>
          <p:cNvPr id="3" name="Content Placeholder 2">
            <a:extLst>
              <a:ext uri="{FF2B5EF4-FFF2-40B4-BE49-F238E27FC236}">
                <a16:creationId xmlns:a16="http://schemas.microsoft.com/office/drawing/2014/main" id="{388030E3-9AEB-4FB2-A7DC-73508E4A8878}"/>
              </a:ext>
            </a:extLst>
          </p:cNvPr>
          <p:cNvSpPr>
            <a:spLocks noGrp="1"/>
          </p:cNvSpPr>
          <p:nvPr>
            <p:ph idx="1"/>
          </p:nvPr>
        </p:nvSpPr>
        <p:spPr>
          <a:xfrm>
            <a:off x="502274" y="1382333"/>
            <a:ext cx="11101589" cy="3429000"/>
          </a:xfrm>
        </p:spPr>
        <p:txBody>
          <a:bodyPr/>
          <a:lstStyle/>
          <a:p>
            <a:r>
              <a:rPr lang="en-US" dirty="0"/>
              <a:t>Context is needed for real-time data</a:t>
            </a:r>
          </a:p>
          <a:p>
            <a:pPr lvl="1"/>
            <a:r>
              <a:rPr lang="en-US" dirty="0"/>
              <a:t>In general, health science doesn’t tell us what a minute of exposure to elevated levels of pollution means for an individual</a:t>
            </a:r>
          </a:p>
          <a:p>
            <a:pPr lvl="1"/>
            <a:r>
              <a:rPr lang="en-US" dirty="0"/>
              <a:t>Analyses needed to understand relationship between continuous data and longer-term averaging times or discrete samples</a:t>
            </a:r>
          </a:p>
          <a:p>
            <a:pPr lvl="1"/>
            <a:r>
              <a:rPr lang="en-US" dirty="0"/>
              <a:t>Interpretation varies by pollutant &amp; should be scientifically grounded</a:t>
            </a:r>
          </a:p>
          <a:p>
            <a:pPr lvl="1"/>
            <a:r>
              <a:rPr lang="en-US" dirty="0"/>
              <a:t>Sensor Scale Pilot: </a:t>
            </a:r>
            <a:r>
              <a:rPr lang="en-US" dirty="0">
                <a:solidFill>
                  <a:sysClr val="windowText" lastClr="000000"/>
                </a:solidFill>
                <a:hlinkClick r:id="rId3"/>
              </a:rPr>
              <a:t>https://www.epa.gov/air-sensor-toolbox</a:t>
            </a:r>
            <a:endParaRPr lang="en-US" dirty="0"/>
          </a:p>
          <a:p>
            <a:r>
              <a:rPr lang="en-US" dirty="0"/>
              <a:t>Visualizations </a:t>
            </a:r>
          </a:p>
          <a:p>
            <a:pPr lvl="1"/>
            <a:r>
              <a:rPr lang="en-US" dirty="0"/>
              <a:t>Display of sensor data alongside regulatory data in understandable way</a:t>
            </a:r>
          </a:p>
          <a:p>
            <a:pPr lvl="1"/>
            <a:r>
              <a:rPr lang="en-US" dirty="0"/>
              <a:t>A complimentary - not contradictory – approach is needed</a:t>
            </a:r>
          </a:p>
          <a:p>
            <a:pPr lvl="1"/>
            <a:r>
              <a:rPr lang="en-US" dirty="0"/>
              <a:t>Strategic partnerships (e.g. data management companies)</a:t>
            </a:r>
          </a:p>
        </p:txBody>
      </p:sp>
      <p:sp>
        <p:nvSpPr>
          <p:cNvPr id="4" name="Slide Number Placeholder 3">
            <a:extLst>
              <a:ext uri="{FF2B5EF4-FFF2-40B4-BE49-F238E27FC236}">
                <a16:creationId xmlns:a16="http://schemas.microsoft.com/office/drawing/2014/main" id="{E56A27CA-42DD-410C-B45B-5FAA8EB29260}"/>
              </a:ext>
            </a:extLst>
          </p:cNvPr>
          <p:cNvSpPr>
            <a:spLocks noGrp="1"/>
          </p:cNvSpPr>
          <p:nvPr>
            <p:ph type="sldNum" sz="quarter" idx="12"/>
          </p:nvPr>
        </p:nvSpPr>
        <p:spPr/>
        <p:txBody>
          <a:bodyPr/>
          <a:lstStyle/>
          <a:p>
            <a:fld id="{8A822C08-FC9B-45E1-9540-BC68CE0277F9}"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339986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3AF0-204A-49A8-954C-7EC01B332FF1}"/>
              </a:ext>
            </a:extLst>
          </p:cNvPr>
          <p:cNvSpPr>
            <a:spLocks noGrp="1"/>
          </p:cNvSpPr>
          <p:nvPr>
            <p:ph type="title"/>
          </p:nvPr>
        </p:nvSpPr>
        <p:spPr>
          <a:xfrm>
            <a:off x="207818" y="76200"/>
            <a:ext cx="10160000" cy="990600"/>
          </a:xfrm>
        </p:spPr>
        <p:txBody>
          <a:bodyPr/>
          <a:lstStyle/>
          <a:p>
            <a:r>
              <a:rPr lang="en-US" b="1" dirty="0"/>
              <a:t>Beta Website Sandbox</a:t>
            </a:r>
          </a:p>
        </p:txBody>
      </p:sp>
      <p:sp>
        <p:nvSpPr>
          <p:cNvPr id="3" name="Content Placeholder 2">
            <a:extLst>
              <a:ext uri="{FF2B5EF4-FFF2-40B4-BE49-F238E27FC236}">
                <a16:creationId xmlns:a16="http://schemas.microsoft.com/office/drawing/2014/main" id="{4AC9535B-93B6-4606-A8EF-C667AA73B7DB}"/>
              </a:ext>
            </a:extLst>
          </p:cNvPr>
          <p:cNvSpPr>
            <a:spLocks noGrp="1"/>
          </p:cNvSpPr>
          <p:nvPr>
            <p:ph idx="1"/>
          </p:nvPr>
        </p:nvSpPr>
        <p:spPr>
          <a:xfrm>
            <a:off x="2397037" y="3046193"/>
            <a:ext cx="7466998" cy="845127"/>
          </a:xfrm>
        </p:spPr>
        <p:txBody>
          <a:bodyPr/>
          <a:lstStyle/>
          <a:p>
            <a:pPr marL="0" indent="0">
              <a:buNone/>
            </a:pPr>
            <a:r>
              <a:rPr lang="en-US" b="1" u="sng" dirty="0">
                <a:hlinkClick r:id="rId2"/>
              </a:rPr>
              <a:t>https://sensormap-212220.appspot.com/</a:t>
            </a:r>
            <a:endParaRPr lang="en-US" b="1" dirty="0"/>
          </a:p>
        </p:txBody>
      </p:sp>
      <p:sp>
        <p:nvSpPr>
          <p:cNvPr id="4" name="Slide Number Placeholder 3">
            <a:extLst>
              <a:ext uri="{FF2B5EF4-FFF2-40B4-BE49-F238E27FC236}">
                <a16:creationId xmlns:a16="http://schemas.microsoft.com/office/drawing/2014/main" id="{950AFF2C-B1E3-403D-8BFC-A26E60D953EA}"/>
              </a:ext>
            </a:extLst>
          </p:cNvPr>
          <p:cNvSpPr>
            <a:spLocks noGrp="1"/>
          </p:cNvSpPr>
          <p:nvPr>
            <p:ph type="sldNum" sz="quarter" idx="12"/>
          </p:nvPr>
        </p:nvSpPr>
        <p:spPr/>
        <p:txBody>
          <a:bodyPr/>
          <a:lstStyle/>
          <a:p>
            <a:fld id="{8A822C08-FC9B-45E1-9540-BC68CE0277F9}"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21761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2074-7739-4D86-AF7F-F4ADEE0EF4EB}"/>
              </a:ext>
            </a:extLst>
          </p:cNvPr>
          <p:cNvSpPr>
            <a:spLocks noGrp="1"/>
          </p:cNvSpPr>
          <p:nvPr>
            <p:ph type="title"/>
          </p:nvPr>
        </p:nvSpPr>
        <p:spPr>
          <a:xfrm>
            <a:off x="218506" y="56779"/>
            <a:ext cx="10160000" cy="990600"/>
          </a:xfrm>
        </p:spPr>
        <p:txBody>
          <a:bodyPr/>
          <a:lstStyle/>
          <a:p>
            <a:r>
              <a:rPr lang="en-US" b="1" dirty="0"/>
              <a:t>Data Management</a:t>
            </a:r>
          </a:p>
        </p:txBody>
      </p:sp>
      <p:sp>
        <p:nvSpPr>
          <p:cNvPr id="4" name="Slide Number Placeholder 3">
            <a:extLst>
              <a:ext uri="{FF2B5EF4-FFF2-40B4-BE49-F238E27FC236}">
                <a16:creationId xmlns:a16="http://schemas.microsoft.com/office/drawing/2014/main" id="{8153DC7A-0929-4105-8A7C-023C028E322D}"/>
              </a:ext>
            </a:extLst>
          </p:cNvPr>
          <p:cNvSpPr>
            <a:spLocks noGrp="1"/>
          </p:cNvSpPr>
          <p:nvPr>
            <p:ph type="sldNum" sz="quarter" idx="12"/>
          </p:nvPr>
        </p:nvSpPr>
        <p:spPr/>
        <p:txBody>
          <a:bodyPr/>
          <a:lstStyle/>
          <a:p>
            <a:fld id="{8A822C08-FC9B-45E1-9540-BC68CE0277F9}" type="slidenum">
              <a:rPr lang="en-US" smtClean="0">
                <a:solidFill>
                  <a:srgbClr val="000000"/>
                </a:solidFill>
              </a:rPr>
              <a:pPr/>
              <a:t>17</a:t>
            </a:fld>
            <a:endParaRPr lang="en-US" dirty="0">
              <a:solidFill>
                <a:srgbClr val="000000"/>
              </a:solidFill>
            </a:endParaRPr>
          </a:p>
        </p:txBody>
      </p:sp>
      <p:pic>
        <p:nvPicPr>
          <p:cNvPr id="5" name="Picture 4">
            <a:extLst>
              <a:ext uri="{FF2B5EF4-FFF2-40B4-BE49-F238E27FC236}">
                <a16:creationId xmlns:a16="http://schemas.microsoft.com/office/drawing/2014/main" id="{B49DCA13-20D0-4F4E-85AA-E3F3AC6557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760" y="2233175"/>
            <a:ext cx="4422639" cy="2948426"/>
          </a:xfrm>
          <a:prstGeom prst="rect">
            <a:avLst/>
          </a:prstGeom>
        </p:spPr>
      </p:pic>
      <p:pic>
        <p:nvPicPr>
          <p:cNvPr id="8" name="Picture 7">
            <a:extLst>
              <a:ext uri="{FF2B5EF4-FFF2-40B4-BE49-F238E27FC236}">
                <a16:creationId xmlns:a16="http://schemas.microsoft.com/office/drawing/2014/main" id="{7CF8F796-4F9B-4A48-BADB-ACCA8D581C1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70336" y="1612490"/>
            <a:ext cx="3901440" cy="3078516"/>
          </a:xfrm>
          <a:prstGeom prst="rect">
            <a:avLst/>
          </a:prstGeom>
        </p:spPr>
      </p:pic>
      <p:sp>
        <p:nvSpPr>
          <p:cNvPr id="10" name="TextBox 9">
            <a:extLst>
              <a:ext uri="{FF2B5EF4-FFF2-40B4-BE49-F238E27FC236}">
                <a16:creationId xmlns:a16="http://schemas.microsoft.com/office/drawing/2014/main" id="{6BAE658B-0EBE-4564-9E42-D5D2F6A1C7BF}"/>
              </a:ext>
            </a:extLst>
          </p:cNvPr>
          <p:cNvSpPr txBox="1"/>
          <p:nvPr/>
        </p:nvSpPr>
        <p:spPr>
          <a:xfrm>
            <a:off x="6037006" y="3510823"/>
            <a:ext cx="1671484" cy="523220"/>
          </a:xfrm>
          <a:prstGeom prst="rect">
            <a:avLst/>
          </a:prstGeom>
          <a:noFill/>
        </p:spPr>
        <p:txBody>
          <a:bodyPr wrap="square" rtlCol="0">
            <a:spAutoFit/>
          </a:bodyPr>
          <a:lstStyle/>
          <a:p>
            <a:r>
              <a:rPr lang="en-US" sz="2800" b="1" dirty="0"/>
              <a:t>vs</a:t>
            </a:r>
          </a:p>
        </p:txBody>
      </p:sp>
      <p:sp>
        <p:nvSpPr>
          <p:cNvPr id="11" name="Oval 10">
            <a:extLst>
              <a:ext uri="{FF2B5EF4-FFF2-40B4-BE49-F238E27FC236}">
                <a16:creationId xmlns:a16="http://schemas.microsoft.com/office/drawing/2014/main" id="{B6AAC8B1-76AD-4C58-A53E-3F8E8FC61695}"/>
              </a:ext>
            </a:extLst>
          </p:cNvPr>
          <p:cNvSpPr/>
          <p:nvPr/>
        </p:nvSpPr>
        <p:spPr bwMode="auto">
          <a:xfrm>
            <a:off x="356158" y="1612489"/>
            <a:ext cx="5490850" cy="5001161"/>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2" name="TextBox 11">
            <a:extLst>
              <a:ext uri="{FF2B5EF4-FFF2-40B4-BE49-F238E27FC236}">
                <a16:creationId xmlns:a16="http://schemas.microsoft.com/office/drawing/2014/main" id="{3A4C5DE9-AA6D-4D9A-B159-6766100F368D}"/>
              </a:ext>
            </a:extLst>
          </p:cNvPr>
          <p:cNvSpPr txBox="1"/>
          <p:nvPr/>
        </p:nvSpPr>
        <p:spPr>
          <a:xfrm>
            <a:off x="6872748" y="4845672"/>
            <a:ext cx="5122606" cy="369332"/>
          </a:xfrm>
          <a:prstGeom prst="rect">
            <a:avLst/>
          </a:prstGeom>
          <a:noFill/>
        </p:spPr>
        <p:txBody>
          <a:bodyPr wrap="square" rtlCol="0">
            <a:spAutoFit/>
          </a:bodyPr>
          <a:lstStyle/>
          <a:p>
            <a:r>
              <a:rPr lang="en-US" dirty="0"/>
              <a:t>Primary Source for Storage and Dissemination</a:t>
            </a:r>
          </a:p>
        </p:txBody>
      </p:sp>
      <p:pic>
        <p:nvPicPr>
          <p:cNvPr id="6" name="Picture 5">
            <a:extLst>
              <a:ext uri="{FF2B5EF4-FFF2-40B4-BE49-F238E27FC236}">
                <a16:creationId xmlns:a16="http://schemas.microsoft.com/office/drawing/2014/main" id="{D4C50CE3-AABB-4E1C-AE93-157CE7A0D58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38105" y="3859476"/>
            <a:ext cx="2357506" cy="1942812"/>
          </a:xfrm>
          <a:prstGeom prst="rect">
            <a:avLst/>
          </a:prstGeom>
        </p:spPr>
      </p:pic>
      <p:sp>
        <p:nvSpPr>
          <p:cNvPr id="7" name="TextBox 6">
            <a:extLst>
              <a:ext uri="{FF2B5EF4-FFF2-40B4-BE49-F238E27FC236}">
                <a16:creationId xmlns:a16="http://schemas.microsoft.com/office/drawing/2014/main" id="{848C411F-B7C1-4F67-8688-77725D52E19E}"/>
              </a:ext>
            </a:extLst>
          </p:cNvPr>
          <p:cNvSpPr txBox="1"/>
          <p:nvPr/>
        </p:nvSpPr>
        <p:spPr>
          <a:xfrm>
            <a:off x="6413566" y="6589339"/>
            <a:ext cx="5414980" cy="230832"/>
          </a:xfrm>
          <a:prstGeom prst="rect">
            <a:avLst/>
          </a:prstGeom>
          <a:noFill/>
        </p:spPr>
        <p:txBody>
          <a:bodyPr wrap="square" rtlCol="0">
            <a:spAutoFit/>
          </a:bodyPr>
          <a:lstStyle/>
          <a:p>
            <a:r>
              <a:rPr lang="en-US" sz="900" dirty="0"/>
              <a:t>Photos provided by </a:t>
            </a:r>
            <a:r>
              <a:rPr lang="en-US" sz="900" dirty="0" err="1"/>
              <a:t>Powerpoint</a:t>
            </a:r>
            <a:r>
              <a:rPr lang="en-US" sz="900" dirty="0"/>
              <a:t> online pictures by Unknown Author(s) licensed under </a:t>
            </a:r>
            <a:r>
              <a:rPr lang="en-US" sz="900" dirty="0">
                <a:hlinkClick r:id="rId8" tooltip="https://creativecommons.org/licenses/by-nc-sa/3.0/"/>
              </a:rPr>
              <a:t>CC BY-SA-NC</a:t>
            </a:r>
            <a:endParaRPr lang="en-US" sz="900" dirty="0"/>
          </a:p>
        </p:txBody>
      </p:sp>
      <p:sp>
        <p:nvSpPr>
          <p:cNvPr id="15" name="&quot;Not Allowed&quot; Symbol 14">
            <a:extLst>
              <a:ext uri="{FF2B5EF4-FFF2-40B4-BE49-F238E27FC236}">
                <a16:creationId xmlns:a16="http://schemas.microsoft.com/office/drawing/2014/main" id="{C36CD6EA-83DB-422D-8FBB-07B2240A1D1F}"/>
              </a:ext>
            </a:extLst>
          </p:cNvPr>
          <p:cNvSpPr/>
          <p:nvPr/>
        </p:nvSpPr>
        <p:spPr bwMode="auto">
          <a:xfrm>
            <a:off x="1712890" y="4584879"/>
            <a:ext cx="373487" cy="412124"/>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49148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5C59-51B5-45A0-9F8E-2C9A0319E81D}"/>
              </a:ext>
            </a:extLst>
          </p:cNvPr>
          <p:cNvSpPr>
            <a:spLocks noGrp="1"/>
          </p:cNvSpPr>
          <p:nvPr>
            <p:ph type="title"/>
          </p:nvPr>
        </p:nvSpPr>
        <p:spPr>
          <a:xfrm>
            <a:off x="257577" y="12879"/>
            <a:ext cx="10160000" cy="990600"/>
          </a:xfrm>
        </p:spPr>
        <p:txBody>
          <a:bodyPr/>
          <a:lstStyle/>
          <a:p>
            <a:r>
              <a:rPr lang="en-US" b="1" dirty="0"/>
              <a:t>Tracking Legislation</a:t>
            </a:r>
          </a:p>
        </p:txBody>
      </p:sp>
      <p:sp>
        <p:nvSpPr>
          <p:cNvPr id="4" name="Slide Number Placeholder 3">
            <a:extLst>
              <a:ext uri="{FF2B5EF4-FFF2-40B4-BE49-F238E27FC236}">
                <a16:creationId xmlns:a16="http://schemas.microsoft.com/office/drawing/2014/main" id="{5FF03A53-9EA0-48DD-A382-2D5D839240EF}"/>
              </a:ext>
            </a:extLst>
          </p:cNvPr>
          <p:cNvSpPr>
            <a:spLocks noGrp="1"/>
          </p:cNvSpPr>
          <p:nvPr>
            <p:ph type="sldNum" sz="quarter" idx="12"/>
          </p:nvPr>
        </p:nvSpPr>
        <p:spPr/>
        <p:txBody>
          <a:bodyPr/>
          <a:lstStyle/>
          <a:p>
            <a:fld id="{8A822C08-FC9B-45E1-9540-BC68CE0277F9}" type="slidenum">
              <a:rPr lang="en-US" smtClean="0">
                <a:solidFill>
                  <a:srgbClr val="000000"/>
                </a:solidFill>
              </a:rPr>
              <a:pPr/>
              <a:t>18</a:t>
            </a:fld>
            <a:endParaRPr lang="en-US" dirty="0">
              <a:solidFill>
                <a:srgbClr val="000000"/>
              </a:solidFill>
            </a:endParaRPr>
          </a:p>
        </p:txBody>
      </p:sp>
      <p:sp>
        <p:nvSpPr>
          <p:cNvPr id="5" name="Rectangle 4">
            <a:extLst>
              <a:ext uri="{FF2B5EF4-FFF2-40B4-BE49-F238E27FC236}">
                <a16:creationId xmlns:a16="http://schemas.microsoft.com/office/drawing/2014/main" id="{A5370A23-CCFF-4010-9125-5EA4A68096A4}"/>
              </a:ext>
            </a:extLst>
          </p:cNvPr>
          <p:cNvSpPr/>
          <p:nvPr/>
        </p:nvSpPr>
        <p:spPr>
          <a:xfrm>
            <a:off x="515153" y="1737656"/>
            <a:ext cx="4546243" cy="4247317"/>
          </a:xfrm>
          <a:prstGeom prst="rect">
            <a:avLst/>
          </a:prstGeom>
        </p:spPr>
        <p:txBody>
          <a:bodyPr wrap="square">
            <a:spAutoFit/>
          </a:bodyPr>
          <a:lstStyle/>
          <a:p>
            <a:pPr marL="571500" indent="-571500">
              <a:buFont typeface="Arial" panose="020B0604020202020204" pitchFamily="34" charset="0"/>
              <a:buChar char="•"/>
            </a:pPr>
            <a:r>
              <a:rPr lang="en-US" sz="2600" dirty="0"/>
              <a:t>California Air Resources Board (ARB) Assembly Bill (AB) 617, AB 1647</a:t>
            </a:r>
          </a:p>
          <a:p>
            <a:pPr marL="571500" indent="-571500">
              <a:buFont typeface="Arial" panose="020B0604020202020204" pitchFamily="34" charset="0"/>
              <a:buChar char="•"/>
            </a:pPr>
            <a:r>
              <a:rPr lang="en-US" sz="2600" dirty="0"/>
              <a:t>South Coast Air Quality Management District (SCAQMD) Rule 1180 </a:t>
            </a:r>
          </a:p>
          <a:p>
            <a:pPr marL="571500" indent="-571500">
              <a:buFont typeface="Arial" panose="020B0604020202020204" pitchFamily="34" charset="0"/>
              <a:buChar char="•"/>
            </a:pPr>
            <a:r>
              <a:rPr lang="en-US" sz="2600" dirty="0"/>
              <a:t>Bay Area Air Quality Management District (BAAQMD) Rule 12-15 </a:t>
            </a:r>
          </a:p>
          <a:p>
            <a:pPr marL="282575" indent="-282575"/>
            <a:endParaRPr lang="en-US" sz="3600" dirty="0"/>
          </a:p>
        </p:txBody>
      </p:sp>
      <p:pic>
        <p:nvPicPr>
          <p:cNvPr id="6" name="Picture 5">
            <a:extLst>
              <a:ext uri="{FF2B5EF4-FFF2-40B4-BE49-F238E27FC236}">
                <a16:creationId xmlns:a16="http://schemas.microsoft.com/office/drawing/2014/main" id="{3B60148E-B507-4159-A23B-D7A41DD436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5001" y="1492958"/>
            <a:ext cx="4257946" cy="4257946"/>
          </a:xfrm>
          <a:prstGeom prst="rect">
            <a:avLst/>
          </a:prstGeom>
        </p:spPr>
      </p:pic>
    </p:spTree>
    <p:extLst>
      <p:ext uri="{BB962C8B-B14F-4D97-AF65-F5344CB8AC3E}">
        <p14:creationId xmlns:p14="http://schemas.microsoft.com/office/powerpoint/2010/main" val="292209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0FDA8A-E2A5-4C44-A831-46C224F14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Content Placeholder 1">
            <a:extLst>
              <a:ext uri="{FF2B5EF4-FFF2-40B4-BE49-F238E27FC236}">
                <a16:creationId xmlns:a16="http://schemas.microsoft.com/office/drawing/2014/main" id="{BB858778-674A-4922-A5ED-3087D88A8864}"/>
              </a:ext>
            </a:extLst>
          </p:cNvPr>
          <p:cNvSpPr>
            <a:spLocks noGrp="1"/>
          </p:cNvSpPr>
          <p:nvPr>
            <p:ph idx="1"/>
          </p:nvPr>
        </p:nvSpPr>
        <p:spPr>
          <a:xfrm>
            <a:off x="536537" y="1550894"/>
            <a:ext cx="10869557" cy="3429000"/>
          </a:xfrm>
        </p:spPr>
        <p:txBody>
          <a:bodyPr/>
          <a:lstStyle/>
          <a:p>
            <a:r>
              <a:rPr lang="en-US" sz="2400" u="sng" dirty="0"/>
              <a:t>Purpose: </a:t>
            </a:r>
            <a:r>
              <a:rPr lang="en-US" sz="2400" dirty="0"/>
              <a:t>To address recent questions from local and state agencies regarding the use of air sensor data (e.g. National Ambient Air Quality Standards (NAAQS) compliance)</a:t>
            </a:r>
          </a:p>
          <a:p>
            <a:r>
              <a:rPr lang="en-US" sz="2400" dirty="0"/>
              <a:t>In general, instruments - </a:t>
            </a:r>
            <a:r>
              <a:rPr lang="en-US" sz="2400" b="1" dirty="0"/>
              <a:t>including sensors -</a:t>
            </a:r>
            <a:r>
              <a:rPr lang="en-US" sz="2400" dirty="0"/>
              <a:t> should:</a:t>
            </a:r>
          </a:p>
          <a:p>
            <a:pPr lvl="1"/>
            <a:r>
              <a:rPr lang="en-US" sz="2000" dirty="0"/>
              <a:t>Meet the applicable requirements in the Code of Federal Regulations (CFR) - Part(s) of </a:t>
            </a:r>
            <a:r>
              <a:rPr lang="en-US" sz="2000" u="sng" dirty="0">
                <a:hlinkClick r:id="rId2"/>
              </a:rPr>
              <a:t>Title 40, Protection of Environment</a:t>
            </a:r>
            <a:r>
              <a:rPr lang="en-US" sz="2000" dirty="0"/>
              <a:t> </a:t>
            </a:r>
          </a:p>
          <a:p>
            <a:pPr lvl="1"/>
            <a:r>
              <a:rPr lang="en-US" sz="2000" dirty="0"/>
              <a:t>Meet the requirements in other state environmental regulations</a:t>
            </a:r>
          </a:p>
          <a:p>
            <a:pPr lvl="1"/>
            <a:r>
              <a:rPr lang="en-US" sz="2000" dirty="0"/>
              <a:t>Include detailed sampling, siting, and quality assurance conditions </a:t>
            </a:r>
          </a:p>
          <a:p>
            <a:pPr marL="342900" lvl="1" indent="-342900">
              <a:buChar char="•"/>
            </a:pPr>
            <a:r>
              <a:rPr lang="en-US" dirty="0"/>
              <a:t>Sensors not meeting the above criteria may be useful in other applications (e.g. better understanding local air quality, siting regulatory monitors, and identifying hot spots) assuming known data quality and proper interpretation</a:t>
            </a:r>
          </a:p>
          <a:p>
            <a:pPr marL="342900" lvl="1" indent="-342900">
              <a:buChar char="•"/>
            </a:pPr>
            <a:r>
              <a:rPr lang="en-US" dirty="0"/>
              <a:t>Fall/Winter 2018</a:t>
            </a:r>
          </a:p>
        </p:txBody>
      </p:sp>
      <p:sp>
        <p:nvSpPr>
          <p:cNvPr id="5" name="Title 1">
            <a:extLst>
              <a:ext uri="{FF2B5EF4-FFF2-40B4-BE49-F238E27FC236}">
                <a16:creationId xmlns:a16="http://schemas.microsoft.com/office/drawing/2014/main" id="{FE797D95-7937-4EBC-B4EC-BD2869ADD519}"/>
              </a:ext>
            </a:extLst>
          </p:cNvPr>
          <p:cNvSpPr>
            <a:spLocks noGrp="1"/>
          </p:cNvSpPr>
          <p:nvPr>
            <p:ph type="title"/>
          </p:nvPr>
        </p:nvSpPr>
        <p:spPr>
          <a:xfrm>
            <a:off x="536537" y="64402"/>
            <a:ext cx="10160000" cy="990600"/>
          </a:xfrm>
        </p:spPr>
        <p:txBody>
          <a:bodyPr/>
          <a:lstStyle/>
          <a:p>
            <a:r>
              <a:rPr lang="en-US" b="1" dirty="0"/>
              <a:t>Policy Memo</a:t>
            </a:r>
          </a:p>
        </p:txBody>
      </p:sp>
    </p:spTree>
    <p:extLst>
      <p:ext uri="{BB962C8B-B14F-4D97-AF65-F5344CB8AC3E}">
        <p14:creationId xmlns:p14="http://schemas.microsoft.com/office/powerpoint/2010/main" val="268439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EDB4-A48F-47D6-BAA0-A78C4F1AEBDB}"/>
              </a:ext>
            </a:extLst>
          </p:cNvPr>
          <p:cNvSpPr>
            <a:spLocks noGrp="1"/>
          </p:cNvSpPr>
          <p:nvPr>
            <p:ph type="title"/>
          </p:nvPr>
        </p:nvSpPr>
        <p:spPr>
          <a:xfrm>
            <a:off x="334851" y="0"/>
            <a:ext cx="10160000" cy="990600"/>
          </a:xfrm>
        </p:spPr>
        <p:txBody>
          <a:bodyPr/>
          <a:lstStyle/>
          <a:p>
            <a:r>
              <a:rPr lang="en-US" b="1" dirty="0"/>
              <a:t>Emerging Technology</a:t>
            </a:r>
          </a:p>
        </p:txBody>
      </p:sp>
      <p:sp>
        <p:nvSpPr>
          <p:cNvPr id="4" name="Slide Number Placeholder 3">
            <a:extLst>
              <a:ext uri="{FF2B5EF4-FFF2-40B4-BE49-F238E27FC236}">
                <a16:creationId xmlns:a16="http://schemas.microsoft.com/office/drawing/2014/main" id="{B07E2ABA-1EE3-4BDB-B09B-86CAD5EBCF26}"/>
              </a:ext>
            </a:extLst>
          </p:cNvPr>
          <p:cNvSpPr>
            <a:spLocks noGrp="1"/>
          </p:cNvSpPr>
          <p:nvPr>
            <p:ph type="sldNum" sz="quarter" idx="12"/>
          </p:nvPr>
        </p:nvSpPr>
        <p:spPr/>
        <p:txBody>
          <a:bodyPr/>
          <a:lstStyle/>
          <a:p>
            <a:fld id="{8A822C08-FC9B-45E1-9540-BC68CE0277F9}" type="slidenum">
              <a:rPr lang="en-US" smtClean="0">
                <a:solidFill>
                  <a:srgbClr val="000000"/>
                </a:solidFill>
              </a:rPr>
              <a:pPr/>
              <a:t>2</a:t>
            </a:fld>
            <a:endParaRPr lang="en-US" dirty="0">
              <a:solidFill>
                <a:srgbClr val="000000"/>
              </a:solidFill>
            </a:endParaRPr>
          </a:p>
        </p:txBody>
      </p:sp>
      <p:pic>
        <p:nvPicPr>
          <p:cNvPr id="1026" name="Picture 2" descr="Image result for smart watch picture">
            <a:extLst>
              <a:ext uri="{FF2B5EF4-FFF2-40B4-BE49-F238E27FC236}">
                <a16:creationId xmlns:a16="http://schemas.microsoft.com/office/drawing/2014/main" id="{3DBD43F8-BBC5-4326-9A53-923AEEE46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79" y="1577814"/>
            <a:ext cx="4665372" cy="4822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atch picture">
            <a:extLst>
              <a:ext uri="{FF2B5EF4-FFF2-40B4-BE49-F238E27FC236}">
                <a16:creationId xmlns:a16="http://schemas.microsoft.com/office/drawing/2014/main" id="{715A7FF6-1646-4202-83E4-3BBCD002C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09" y="1658231"/>
            <a:ext cx="4799258" cy="466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AF5356-4F24-44AD-9037-83B8F24712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7" name="Picture 6">
            <a:extLst>
              <a:ext uri="{FF2B5EF4-FFF2-40B4-BE49-F238E27FC236}">
                <a16:creationId xmlns:a16="http://schemas.microsoft.com/office/drawing/2014/main" id="{E09EDC96-30B7-4C58-BC6C-CFC10F030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003" y="1512199"/>
            <a:ext cx="4367002" cy="4367002"/>
          </a:xfrm>
          <a:prstGeom prst="rect">
            <a:avLst/>
          </a:prstGeom>
        </p:spPr>
      </p:pic>
    </p:spTree>
    <p:extLst>
      <p:ext uri="{BB962C8B-B14F-4D97-AF65-F5344CB8AC3E}">
        <p14:creationId xmlns:p14="http://schemas.microsoft.com/office/powerpoint/2010/main" val="280847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91" y="172041"/>
            <a:ext cx="10160000" cy="712519"/>
          </a:xfrm>
        </p:spPr>
        <p:txBody>
          <a:bodyPr>
            <a:normAutofit/>
          </a:bodyPr>
          <a:lstStyle/>
          <a:p>
            <a:r>
              <a:rPr lang="en-US" sz="3000" b="1" dirty="0"/>
              <a:t>Disruptive Technology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800" b="0" i="0" u="none" strike="noStrike" kern="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 name="Content Placeholder 2">
            <a:extLst>
              <a:ext uri="{FF2B5EF4-FFF2-40B4-BE49-F238E27FC236}">
                <a16:creationId xmlns:a16="http://schemas.microsoft.com/office/drawing/2014/main" id="{A9C2ACE1-6D37-44A5-8EFB-5CF429101326}"/>
              </a:ext>
            </a:extLst>
          </p:cNvPr>
          <p:cNvSpPr txBox="1">
            <a:spLocks/>
          </p:cNvSpPr>
          <p:nvPr/>
        </p:nvSpPr>
        <p:spPr bwMode="auto">
          <a:xfrm>
            <a:off x="329787" y="2477781"/>
            <a:ext cx="48210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marL="742950" marR="0" lvl="1" indent="-285750" algn="l" defTabSz="914400" rtl="0" eaLnBrk="1" fontAlgn="base" latinLnBrk="0" hangingPunct="1">
              <a:lnSpc>
                <a:spcPct val="100000"/>
              </a:lnSpc>
              <a:spcBef>
                <a:spcPct val="20000"/>
              </a:spcBef>
              <a:spcAft>
                <a:spcPts val="120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Lacks refinement </a:t>
            </a:r>
          </a:p>
          <a:p>
            <a:pPr marL="742950" marR="0" lvl="1" indent="-285750" algn="l" defTabSz="914400" rtl="0" eaLnBrk="1" fontAlgn="base" latinLnBrk="0" hangingPunct="1">
              <a:lnSpc>
                <a:spcPct val="100000"/>
              </a:lnSpc>
              <a:spcBef>
                <a:spcPct val="20000"/>
              </a:spcBef>
              <a:spcAft>
                <a:spcPts val="120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Often has performance problems because it is new </a:t>
            </a:r>
          </a:p>
          <a:p>
            <a:pPr marL="742950" marR="0" lvl="1" indent="-285750" algn="l" defTabSz="914400" rtl="0" eaLnBrk="1" fontAlgn="base" latinLnBrk="0" hangingPunct="1">
              <a:lnSpc>
                <a:spcPct val="100000"/>
              </a:lnSpc>
              <a:spcBef>
                <a:spcPct val="20000"/>
              </a:spcBef>
              <a:spcAft>
                <a:spcPts val="120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Appeals to a limited audience and may not yet have a proven practical application</a:t>
            </a:r>
          </a:p>
        </p:txBody>
      </p:sp>
      <p:sp>
        <p:nvSpPr>
          <p:cNvPr id="7" name="Rectangle 6">
            <a:extLst>
              <a:ext uri="{FF2B5EF4-FFF2-40B4-BE49-F238E27FC236}">
                <a16:creationId xmlns:a16="http://schemas.microsoft.com/office/drawing/2014/main" id="{5BE1C0A9-3CC7-43B1-BF37-27552EA7AB7E}"/>
              </a:ext>
            </a:extLst>
          </p:cNvPr>
          <p:cNvSpPr/>
          <p:nvPr/>
        </p:nvSpPr>
        <p:spPr>
          <a:xfrm>
            <a:off x="695068" y="1772923"/>
            <a:ext cx="11075894"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NeueHaasGroteskText W01"/>
                <a:ea typeface="ＭＳ Ｐゴシック"/>
                <a:cs typeface="+mn-cs"/>
              </a:rPr>
              <a:t>Clayton Christensen coined the term in "The Innovator's Dilemma“</a:t>
            </a:r>
            <a:r>
              <a:rPr kumimoji="0" lang="en-US" sz="2600" b="1" i="0" u="none" strike="noStrike" kern="1200" cap="none" spc="0" normalizeH="0" baseline="30000" noProof="0" dirty="0">
                <a:ln>
                  <a:noFill/>
                </a:ln>
                <a:solidFill>
                  <a:srgbClr val="000000"/>
                </a:solidFill>
                <a:effectLst/>
                <a:uLnTx/>
                <a:uFillTx/>
                <a:latin typeface="NeueHaasGroteskText W01"/>
                <a:ea typeface="ＭＳ Ｐゴシック"/>
                <a:cs typeface="+mn-cs"/>
              </a:rPr>
              <a:t>1,2</a:t>
            </a:r>
            <a:r>
              <a:rPr kumimoji="0" lang="en-US" sz="2200" b="0" i="0" u="none" strike="noStrike" kern="1200" cap="none" spc="0" normalizeH="0" baseline="0" noProof="0" dirty="0">
                <a:ln>
                  <a:noFill/>
                </a:ln>
                <a:solidFill>
                  <a:srgbClr val="6C6C6C"/>
                </a:solidFill>
                <a:effectLst/>
                <a:uLnTx/>
                <a:uFillTx/>
                <a:latin typeface="NeueHaasGroteskText W01"/>
                <a:ea typeface="ＭＳ Ｐゴシック"/>
                <a:cs typeface="+mn-cs"/>
              </a:rPr>
              <a:t> </a:t>
            </a:r>
            <a:endParaRPr kumimoji="0" lang="en-US" sz="2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 name="Rectangle 2">
            <a:extLst>
              <a:ext uri="{FF2B5EF4-FFF2-40B4-BE49-F238E27FC236}">
                <a16:creationId xmlns:a16="http://schemas.microsoft.com/office/drawing/2014/main" id="{93840EA6-712E-4125-AB25-EDABF60B8483}"/>
              </a:ext>
            </a:extLst>
          </p:cNvPr>
          <p:cNvSpPr/>
          <p:nvPr/>
        </p:nvSpPr>
        <p:spPr>
          <a:xfrm>
            <a:off x="5150820" y="5601041"/>
            <a:ext cx="4464488" cy="523220"/>
          </a:xfrm>
          <a:prstGeom prst="rect">
            <a:avLst/>
          </a:prstGeom>
        </p:spPr>
        <p:txBody>
          <a:bodyPr wrap="square">
            <a:spAutoFit/>
          </a:bodyPr>
          <a:lstStyle/>
          <a:p>
            <a:r>
              <a:rPr lang="en-US" sz="1400" dirty="0">
                <a:hlinkClick r:id="rId3"/>
              </a:rPr>
              <a:t>http://money.cnn.com/2018/05/10/news/companies/alexa-amazon-smart-speakers-voice-shopping/index.html</a:t>
            </a:r>
            <a:endParaRPr lang="en-US" sz="1400" dirty="0"/>
          </a:p>
        </p:txBody>
      </p:sp>
      <p:pic>
        <p:nvPicPr>
          <p:cNvPr id="1026" name="Picture 2" descr="Amazon Echo in Charcoal (2nd Generation)">
            <a:extLst>
              <a:ext uri="{FF2B5EF4-FFF2-40B4-BE49-F238E27FC236}">
                <a16:creationId xmlns:a16="http://schemas.microsoft.com/office/drawing/2014/main" id="{70DAFD3C-841D-4277-9118-725054942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14" y="2242557"/>
            <a:ext cx="4091764" cy="335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73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800" b="0" i="0" u="none" strike="noStrike" kern="0" cap="none" spc="0" normalizeH="0" baseline="0" noProof="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 name="AutoShape 2" descr="Image result for air quality egg picture"/>
          <p:cNvSpPr>
            <a:spLocks noChangeAspect="1" noChangeArrowheads="1"/>
          </p:cNvSpPr>
          <p:nvPr/>
        </p:nvSpPr>
        <p:spPr bwMode="auto">
          <a:xfrm>
            <a:off x="155575" y="-571500"/>
            <a:ext cx="18097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 name="AutoShape 4" descr="Image result for air quality egg picture"/>
          <p:cNvSpPr>
            <a:spLocks noChangeAspect="1" noChangeArrowheads="1"/>
          </p:cNvSpPr>
          <p:nvPr/>
        </p:nvSpPr>
        <p:spPr bwMode="auto">
          <a:xfrm>
            <a:off x="2493826" y="3155904"/>
            <a:ext cx="167640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1032" name="Picture 8" descr="https://ksr-ugc.imgix.net/assets/011/841/640/f7eb9ca21c35e19995f3ce8012c7108b_original.jpg?w=1536&amp;h=864&amp;fit=fill&amp;bg=FFFFFF&amp;v=1463702537&amp;auto=format&amp;q=92&amp;s=ff587978f5bfc530a01f6f9d1732ef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100" y="1199485"/>
            <a:ext cx="2432335" cy="15845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3.amazonaws.com/ksr/assets/002/930/664/9e0af23727ba521d6b18185650d67e80_large.jpg?14163053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436" y="1017800"/>
            <a:ext cx="1947962" cy="1947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3uifzcxlzuvqz.cloudfront.net/images/stories/content/products/airbeam/airbeam-ma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604" y="1193582"/>
            <a:ext cx="1593605" cy="15959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916" y="1199485"/>
            <a:ext cx="1703164" cy="137539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7084" y="2980852"/>
            <a:ext cx="1857292" cy="13640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3212" y="5493609"/>
            <a:ext cx="1318251" cy="131825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577" y="2880857"/>
            <a:ext cx="1210614" cy="1210614"/>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5299" y="2993119"/>
            <a:ext cx="1517539" cy="1364019"/>
          </a:xfrm>
          <a:prstGeom prst="rect">
            <a:avLst/>
          </a:prstGeom>
        </p:spPr>
      </p:pic>
      <p:pic>
        <p:nvPicPr>
          <p:cNvPr id="14" name="Picture 13"/>
          <p:cNvPicPr>
            <a:picLocks noChangeAspect="1"/>
          </p:cNvPicPr>
          <p:nvPr/>
        </p:nvPicPr>
        <p:blipFill rotWithShape="1">
          <a:blip r:embed="rId11"/>
          <a:srcRect r="62129" b="13580"/>
          <a:stretch/>
        </p:blipFill>
        <p:spPr>
          <a:xfrm>
            <a:off x="1895695" y="2902510"/>
            <a:ext cx="1346703" cy="1331556"/>
          </a:xfrm>
          <a:prstGeom prst="rect">
            <a:avLst/>
          </a:prstGeom>
        </p:spPr>
      </p:pic>
      <p:pic>
        <p:nvPicPr>
          <p:cNvPr id="16" name="Picture 15"/>
          <p:cNvPicPr>
            <a:picLocks noChangeAspect="1"/>
          </p:cNvPicPr>
          <p:nvPr/>
        </p:nvPicPr>
        <p:blipFill>
          <a:blip r:embed="rId12"/>
          <a:stretch>
            <a:fillRect/>
          </a:stretch>
        </p:blipFill>
        <p:spPr>
          <a:xfrm>
            <a:off x="371821" y="1222108"/>
            <a:ext cx="1226126" cy="1455308"/>
          </a:xfrm>
          <a:prstGeom prst="rect">
            <a:avLst/>
          </a:prstGeom>
        </p:spPr>
      </p:pic>
      <p:pic>
        <p:nvPicPr>
          <p:cNvPr id="17" name="Picture 16"/>
          <p:cNvPicPr>
            <a:picLocks noChangeAspect="1"/>
          </p:cNvPicPr>
          <p:nvPr/>
        </p:nvPicPr>
        <p:blipFill>
          <a:blip r:embed="rId13"/>
          <a:stretch>
            <a:fillRect/>
          </a:stretch>
        </p:blipFill>
        <p:spPr>
          <a:xfrm>
            <a:off x="3346044" y="2789981"/>
            <a:ext cx="1462231" cy="1456156"/>
          </a:xfrm>
          <a:prstGeom prst="rect">
            <a:avLst/>
          </a:prstGeom>
        </p:spPr>
      </p:pic>
      <p:pic>
        <p:nvPicPr>
          <p:cNvPr id="18" name="Picture 17"/>
          <p:cNvPicPr>
            <a:picLocks noChangeAspect="1"/>
          </p:cNvPicPr>
          <p:nvPr/>
        </p:nvPicPr>
        <p:blipFill>
          <a:blip r:embed="rId14"/>
          <a:stretch>
            <a:fillRect/>
          </a:stretch>
        </p:blipFill>
        <p:spPr>
          <a:xfrm>
            <a:off x="433554" y="4330608"/>
            <a:ext cx="1172302" cy="1225218"/>
          </a:xfrm>
          <a:prstGeom prst="rect">
            <a:avLst/>
          </a:prstGeom>
        </p:spPr>
      </p:pic>
      <p:pic>
        <p:nvPicPr>
          <p:cNvPr id="19" name="Picture 18"/>
          <p:cNvPicPr>
            <a:picLocks noChangeAspect="1"/>
          </p:cNvPicPr>
          <p:nvPr/>
        </p:nvPicPr>
        <p:blipFill>
          <a:blip r:embed="rId15"/>
          <a:stretch>
            <a:fillRect/>
          </a:stretch>
        </p:blipFill>
        <p:spPr>
          <a:xfrm>
            <a:off x="1895695" y="4450227"/>
            <a:ext cx="1545385" cy="1043382"/>
          </a:xfrm>
          <a:prstGeom prst="rect">
            <a:avLst/>
          </a:prstGeom>
        </p:spPr>
      </p:pic>
      <p:pic>
        <p:nvPicPr>
          <p:cNvPr id="20" name="Picture 19"/>
          <p:cNvPicPr>
            <a:picLocks noChangeAspect="1"/>
          </p:cNvPicPr>
          <p:nvPr/>
        </p:nvPicPr>
        <p:blipFill>
          <a:blip r:embed="rId16"/>
          <a:stretch>
            <a:fillRect/>
          </a:stretch>
        </p:blipFill>
        <p:spPr>
          <a:xfrm>
            <a:off x="3652253" y="4279554"/>
            <a:ext cx="924686" cy="1384727"/>
          </a:xfrm>
          <a:prstGeom prst="rect">
            <a:avLst/>
          </a:prstGeom>
        </p:spPr>
      </p:pic>
      <p:pic>
        <p:nvPicPr>
          <p:cNvPr id="21" name="Picture 20"/>
          <p:cNvPicPr>
            <a:picLocks noChangeAspect="1"/>
          </p:cNvPicPr>
          <p:nvPr/>
        </p:nvPicPr>
        <p:blipFill>
          <a:blip r:embed="rId17"/>
          <a:stretch>
            <a:fillRect/>
          </a:stretch>
        </p:blipFill>
        <p:spPr>
          <a:xfrm>
            <a:off x="116813" y="5744663"/>
            <a:ext cx="1431915" cy="1072154"/>
          </a:xfrm>
          <a:prstGeom prst="rect">
            <a:avLst/>
          </a:prstGeom>
        </p:spPr>
      </p:pic>
      <p:pic>
        <p:nvPicPr>
          <p:cNvPr id="23" name="Picture 22"/>
          <p:cNvPicPr>
            <a:picLocks noChangeAspect="1"/>
          </p:cNvPicPr>
          <p:nvPr/>
        </p:nvPicPr>
        <p:blipFill>
          <a:blip r:embed="rId18"/>
          <a:stretch>
            <a:fillRect/>
          </a:stretch>
        </p:blipFill>
        <p:spPr>
          <a:xfrm>
            <a:off x="4750950" y="4493446"/>
            <a:ext cx="2154192" cy="2135954"/>
          </a:xfrm>
          <a:prstGeom prst="rect">
            <a:avLst/>
          </a:prstGeom>
        </p:spPr>
      </p:pic>
      <p:pic>
        <p:nvPicPr>
          <p:cNvPr id="24" name="Picture 23"/>
          <p:cNvPicPr>
            <a:picLocks noChangeAspect="1"/>
          </p:cNvPicPr>
          <p:nvPr/>
        </p:nvPicPr>
        <p:blipFill>
          <a:blip r:embed="rId19"/>
          <a:stretch>
            <a:fillRect/>
          </a:stretch>
        </p:blipFill>
        <p:spPr>
          <a:xfrm>
            <a:off x="8387507" y="2828299"/>
            <a:ext cx="982686" cy="1645442"/>
          </a:xfrm>
          <a:prstGeom prst="rect">
            <a:avLst/>
          </a:prstGeom>
        </p:spPr>
      </p:pic>
      <p:pic>
        <p:nvPicPr>
          <p:cNvPr id="25" name="Picture 24"/>
          <p:cNvPicPr>
            <a:picLocks noChangeAspect="1"/>
          </p:cNvPicPr>
          <p:nvPr/>
        </p:nvPicPr>
        <p:blipFill>
          <a:blip r:embed="rId20"/>
          <a:stretch>
            <a:fillRect/>
          </a:stretch>
        </p:blipFill>
        <p:spPr>
          <a:xfrm>
            <a:off x="3524655" y="1215873"/>
            <a:ext cx="1132070" cy="1466558"/>
          </a:xfrm>
          <a:prstGeom prst="rect">
            <a:avLst/>
          </a:prstGeom>
        </p:spPr>
      </p:pic>
      <p:pic>
        <p:nvPicPr>
          <p:cNvPr id="26" name="Picture 25"/>
          <p:cNvPicPr>
            <a:picLocks noChangeAspect="1"/>
          </p:cNvPicPr>
          <p:nvPr/>
        </p:nvPicPr>
        <p:blipFill rotWithShape="1">
          <a:blip r:embed="rId21" cstate="print">
            <a:extLst>
              <a:ext uri="{28A0092B-C50C-407E-A947-70E740481C1C}">
                <a14:useLocalDpi xmlns:a14="http://schemas.microsoft.com/office/drawing/2010/main" val="0"/>
              </a:ext>
            </a:extLst>
          </a:blip>
          <a:srcRect l="14345" r="48334"/>
          <a:stretch/>
        </p:blipFill>
        <p:spPr>
          <a:xfrm>
            <a:off x="3679865" y="5614275"/>
            <a:ext cx="794588" cy="1197585"/>
          </a:xfrm>
          <a:prstGeom prst="rect">
            <a:avLst/>
          </a:prstGeom>
        </p:spPr>
      </p:pic>
      <p:sp>
        <p:nvSpPr>
          <p:cNvPr id="32" name="TextBox 31"/>
          <p:cNvSpPr txBox="1"/>
          <p:nvPr/>
        </p:nvSpPr>
        <p:spPr>
          <a:xfrm>
            <a:off x="0" y="185716"/>
            <a:ext cx="8978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n-cs"/>
              </a:rPr>
              <a:t>Low Cost Sensors &amp; Real-time Data</a:t>
            </a:r>
          </a:p>
        </p:txBody>
      </p:sp>
      <p:pic>
        <p:nvPicPr>
          <p:cNvPr id="30" name="Picture 29">
            <a:extLst>
              <a:ext uri="{FF2B5EF4-FFF2-40B4-BE49-F238E27FC236}">
                <a16:creationId xmlns:a16="http://schemas.microsoft.com/office/drawing/2014/main" id="{7429EBDD-E93F-433F-B491-1B81927BBEA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035696" y="4493446"/>
            <a:ext cx="2463112" cy="2099717"/>
          </a:xfrm>
          <a:prstGeom prst="rect">
            <a:avLst/>
          </a:prstGeom>
        </p:spPr>
      </p:pic>
      <p:pic>
        <p:nvPicPr>
          <p:cNvPr id="3" name="Picture 2">
            <a:extLst>
              <a:ext uri="{FF2B5EF4-FFF2-40B4-BE49-F238E27FC236}">
                <a16:creationId xmlns:a16="http://schemas.microsoft.com/office/drawing/2014/main" id="{FFB39B67-1976-43F9-A152-88012F36FA2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711508" y="1073644"/>
            <a:ext cx="2420983" cy="1807213"/>
          </a:xfrm>
          <a:prstGeom prst="rect">
            <a:avLst/>
          </a:prstGeom>
        </p:spPr>
      </p:pic>
      <p:pic>
        <p:nvPicPr>
          <p:cNvPr id="15" name="Picture 14">
            <a:extLst>
              <a:ext uri="{FF2B5EF4-FFF2-40B4-BE49-F238E27FC236}">
                <a16:creationId xmlns:a16="http://schemas.microsoft.com/office/drawing/2014/main" id="{1567BD83-F23C-43AE-A752-68E9D1C2E13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648668" y="4493446"/>
            <a:ext cx="2470872" cy="2014775"/>
          </a:xfrm>
          <a:prstGeom prst="rect">
            <a:avLst/>
          </a:prstGeom>
        </p:spPr>
      </p:pic>
      <p:pic>
        <p:nvPicPr>
          <p:cNvPr id="2052" name="Picture 4" descr="https://www.iqair.com/sites/default/files/2017-09/airvisual_pro_510.jpg">
            <a:extLst>
              <a:ext uri="{FF2B5EF4-FFF2-40B4-BE49-F238E27FC236}">
                <a16:creationId xmlns:a16="http://schemas.microsoft.com/office/drawing/2014/main" id="{9724D492-A611-47A8-8BB3-20FF2EB9258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29362" y="2757174"/>
            <a:ext cx="2457303" cy="169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129" y="1311237"/>
            <a:ext cx="4764424" cy="838200"/>
          </a:xfrm>
        </p:spPr>
        <p:txBody>
          <a:bodyPr>
            <a:noAutofit/>
          </a:bodyPr>
          <a:lstStyle/>
          <a:p>
            <a:pPr algn="ctr"/>
            <a:r>
              <a:rPr lang="en-US" sz="2800" dirty="0"/>
              <a:t>Ambient PM</a:t>
            </a:r>
            <a:r>
              <a:rPr lang="en-US" sz="2800" baseline="-25000" dirty="0"/>
              <a:t>2.5</a:t>
            </a:r>
            <a:r>
              <a:rPr lang="en-US" sz="2800" dirty="0"/>
              <a:t> Monitoring</a:t>
            </a:r>
            <a:br>
              <a:rPr lang="en-US" sz="2800" dirty="0"/>
            </a:br>
            <a:r>
              <a:rPr lang="en-US" sz="2800" dirty="0"/>
              <a:t>October 2016</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0E008-ACCA-40DB-9014-A9A803CADA3D}" type="slidenum">
              <a:rPr kumimoji="0" lang="en-US"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347" y="2282172"/>
            <a:ext cx="5329989" cy="4118628"/>
          </a:xfrm>
          <a:prstGeom prst="rect">
            <a:avLst/>
          </a:prstGeom>
        </p:spPr>
      </p:pic>
      <p:pic>
        <p:nvPicPr>
          <p:cNvPr id="8" name="Picture 7">
            <a:extLst>
              <a:ext uri="{FF2B5EF4-FFF2-40B4-BE49-F238E27FC236}">
                <a16:creationId xmlns:a16="http://schemas.microsoft.com/office/drawing/2014/main" id="{4723324C-AD26-4999-BE7C-22DBD3606067}"/>
              </a:ext>
            </a:extLst>
          </p:cNvPr>
          <p:cNvPicPr>
            <a:picLocks noChangeAspect="1"/>
          </p:cNvPicPr>
          <p:nvPr/>
        </p:nvPicPr>
        <p:blipFill rotWithShape="1">
          <a:blip r:embed="rId3"/>
          <a:srcRect l="49861" t="11674"/>
          <a:stretch/>
        </p:blipFill>
        <p:spPr>
          <a:xfrm>
            <a:off x="6412299" y="2762865"/>
            <a:ext cx="5198017" cy="3480619"/>
          </a:xfrm>
          <a:prstGeom prst="rect">
            <a:avLst/>
          </a:prstGeom>
        </p:spPr>
      </p:pic>
      <p:sp>
        <p:nvSpPr>
          <p:cNvPr id="3" name="Rectangle 2">
            <a:extLst>
              <a:ext uri="{FF2B5EF4-FFF2-40B4-BE49-F238E27FC236}">
                <a16:creationId xmlns:a16="http://schemas.microsoft.com/office/drawing/2014/main" id="{AFDF0975-4926-4C67-B255-8CF27F741C5B}"/>
              </a:ext>
            </a:extLst>
          </p:cNvPr>
          <p:cNvSpPr/>
          <p:nvPr/>
        </p:nvSpPr>
        <p:spPr>
          <a:xfrm>
            <a:off x="6649229" y="1242198"/>
            <a:ext cx="496323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ＭＳ Ｐゴシック"/>
                <a:cs typeface="+mn-cs"/>
              </a:rPr>
              <a:t>Sensor Vendor PM</a:t>
            </a:r>
            <a:r>
              <a:rPr kumimoji="0" lang="en-US" sz="2800" b="1" i="0" u="none" strike="noStrike" kern="1200" cap="none" spc="0" normalizeH="0" baseline="-25000" noProof="0" dirty="0">
                <a:ln>
                  <a:noFill/>
                </a:ln>
                <a:solidFill>
                  <a:srgbClr val="000000"/>
                </a:solidFill>
                <a:effectLst/>
                <a:uLnTx/>
                <a:uFillTx/>
                <a:latin typeface="Arial"/>
                <a:ea typeface="ＭＳ Ｐゴシック"/>
                <a:cs typeface="+mn-cs"/>
              </a:rPr>
              <a:t>2.5</a:t>
            </a:r>
            <a:r>
              <a:rPr kumimoji="0" lang="en-US" sz="2800" b="1" i="0" u="none" strike="noStrike" kern="1200" cap="none" spc="0" normalizeH="0" baseline="0" noProof="0" dirty="0">
                <a:ln>
                  <a:noFill/>
                </a:ln>
                <a:solidFill>
                  <a:srgbClr val="000000"/>
                </a:solidFill>
                <a:effectLst/>
                <a:uLnTx/>
                <a:uFillTx/>
                <a:latin typeface="Arial"/>
                <a:ea typeface="ＭＳ Ｐゴシック"/>
                <a:cs typeface="+mn-cs"/>
              </a:rPr>
              <a:t> Monitoring</a:t>
            </a:r>
            <a:br>
              <a:rPr kumimoji="0" lang="en-US" sz="2800" b="1" i="0" u="none" strike="noStrike" kern="1200" cap="none" spc="0" normalizeH="0" baseline="0" noProof="0" dirty="0">
                <a:ln>
                  <a:noFill/>
                </a:ln>
                <a:solidFill>
                  <a:srgbClr val="000000"/>
                </a:solidFill>
                <a:effectLst/>
                <a:uLnTx/>
                <a:uFillTx/>
                <a:latin typeface="Arial"/>
                <a:ea typeface="ＭＳ Ｐゴシック"/>
                <a:cs typeface="+mn-cs"/>
              </a:rPr>
            </a:br>
            <a:r>
              <a:rPr kumimoji="0" lang="en-US" sz="2800" b="1" i="0" u="none" strike="noStrike" kern="1200" cap="none" spc="0" normalizeH="0" baseline="0" noProof="0" dirty="0">
                <a:ln>
                  <a:noFill/>
                </a:ln>
                <a:solidFill>
                  <a:srgbClr val="000000"/>
                </a:solidFill>
                <a:effectLst/>
                <a:uLnTx/>
                <a:uFillTx/>
                <a:latin typeface="Arial"/>
                <a:ea typeface="ＭＳ Ｐゴシック"/>
                <a:cs typeface="+mn-cs"/>
              </a:rPr>
              <a:t>August 2018</a:t>
            </a:r>
          </a:p>
        </p:txBody>
      </p:sp>
    </p:spTree>
    <p:extLst>
      <p:ext uri="{BB962C8B-B14F-4D97-AF65-F5344CB8AC3E}">
        <p14:creationId xmlns:p14="http://schemas.microsoft.com/office/powerpoint/2010/main" val="136561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E64338-A1CA-4C9A-A816-D7C87D759F31}"/>
              </a:ext>
            </a:extLst>
          </p:cNvPr>
          <p:cNvSpPr>
            <a:spLocks noGrp="1"/>
          </p:cNvSpPr>
          <p:nvPr>
            <p:ph type="sldNum" sz="quarter" idx="12"/>
          </p:nvPr>
        </p:nvSpPr>
        <p:spPr/>
        <p:txBody>
          <a:bodyPr/>
          <a:lstStyle/>
          <a:p>
            <a:fld id="{8A822C08-FC9B-45E1-9540-BC68CE0277F9}" type="slidenum">
              <a:rPr lang="en-US" smtClean="0">
                <a:solidFill>
                  <a:srgbClr val="000000"/>
                </a:solidFill>
              </a:rPr>
              <a:pPr/>
              <a:t>6</a:t>
            </a:fld>
            <a:endParaRPr lang="en-US" dirty="0">
              <a:solidFill>
                <a:srgbClr val="000000"/>
              </a:solidFill>
            </a:endParaRPr>
          </a:p>
        </p:txBody>
      </p:sp>
      <p:pic>
        <p:nvPicPr>
          <p:cNvPr id="5" name="49485C65-1B3D-4F7C-AA9B-2246148DC385" descr="49485C65-1B3D-4F7C-AA9B-2246148DC385">
            <a:extLst>
              <a:ext uri="{FF2B5EF4-FFF2-40B4-BE49-F238E27FC236}">
                <a16:creationId xmlns:a16="http://schemas.microsoft.com/office/drawing/2014/main" id="{1B7EA0E8-DD3B-4201-9448-5FDEC570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19905" cy="639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967F739-581A-4012-A2AE-8BEB3A34FCF7}"/>
              </a:ext>
            </a:extLst>
          </p:cNvPr>
          <p:cNvSpPr/>
          <p:nvPr/>
        </p:nvSpPr>
        <p:spPr>
          <a:xfrm>
            <a:off x="27905" y="6211669"/>
            <a:ext cx="12164095" cy="369332"/>
          </a:xfrm>
          <a:prstGeom prst="rect">
            <a:avLst/>
          </a:prstGeom>
        </p:spPr>
        <p:txBody>
          <a:bodyPr wrap="square">
            <a:spAutoFit/>
          </a:bodyPr>
          <a:lstStyle/>
          <a:p>
            <a:endParaRPr lang="en-US" b="1" dirty="0"/>
          </a:p>
        </p:txBody>
      </p:sp>
      <p:sp>
        <p:nvSpPr>
          <p:cNvPr id="2" name="TextBox 1">
            <a:extLst>
              <a:ext uri="{FF2B5EF4-FFF2-40B4-BE49-F238E27FC236}">
                <a16:creationId xmlns:a16="http://schemas.microsoft.com/office/drawing/2014/main" id="{0679BB78-7A20-4C8E-8636-793BD1DAE1E4}"/>
              </a:ext>
            </a:extLst>
          </p:cNvPr>
          <p:cNvSpPr txBox="1"/>
          <p:nvPr/>
        </p:nvSpPr>
        <p:spPr>
          <a:xfrm>
            <a:off x="3221361" y="6398567"/>
            <a:ext cx="7323421" cy="461665"/>
          </a:xfrm>
          <a:prstGeom prst="rect">
            <a:avLst/>
          </a:prstGeom>
          <a:noFill/>
        </p:spPr>
        <p:txBody>
          <a:bodyPr wrap="square" rtlCol="0">
            <a:spAutoFit/>
          </a:bodyPr>
          <a:lstStyle/>
          <a:p>
            <a:r>
              <a:rPr lang="en-US" sz="2400" b="1" dirty="0"/>
              <a:t>45 sensor network projects and counting…</a:t>
            </a:r>
          </a:p>
        </p:txBody>
      </p:sp>
    </p:spTree>
    <p:extLst>
      <p:ext uri="{BB962C8B-B14F-4D97-AF65-F5344CB8AC3E}">
        <p14:creationId xmlns:p14="http://schemas.microsoft.com/office/powerpoint/2010/main" val="44644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37" y="64402"/>
            <a:ext cx="10160000" cy="990600"/>
          </a:xfrm>
        </p:spPr>
        <p:txBody>
          <a:bodyPr/>
          <a:lstStyle/>
          <a:p>
            <a:r>
              <a:rPr lang="en-US" b="1" dirty="0"/>
              <a:t>Collection of Air Data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2C08-FC9B-45E1-9540-BC68CE0277F9}" type="slidenum">
              <a:rPr kumimoji="0" lang="en-US" sz="1800" b="0" i="0" u="none" strike="noStrike" kern="0" cap="none" spc="0" normalizeH="0" baseline="0" noProof="0" smtClean="0">
                <a:ln>
                  <a:noFill/>
                </a:ln>
                <a:solidFill>
                  <a:srgbClr val="000000"/>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 name="Chart 13">
            <a:extLst>
              <a:ext uri="{FF2B5EF4-FFF2-40B4-BE49-F238E27FC236}">
                <a16:creationId xmlns:a16="http://schemas.microsoft.com/office/drawing/2014/main" id="{3AAD988F-9261-4205-84D3-AC3538905C8E}"/>
              </a:ext>
            </a:extLst>
          </p:cNvPr>
          <p:cNvGraphicFramePr/>
          <p:nvPr>
            <p:extLst/>
          </p:nvPr>
        </p:nvGraphicFramePr>
        <p:xfrm>
          <a:off x="-787125" y="1455313"/>
          <a:ext cx="7382456" cy="482468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a:extLst>
              <a:ext uri="{FF2B5EF4-FFF2-40B4-BE49-F238E27FC236}">
                <a16:creationId xmlns:a16="http://schemas.microsoft.com/office/drawing/2014/main" id="{B6C88DD9-839E-44CA-9881-ADE4D7D2E294}"/>
              </a:ext>
            </a:extLst>
          </p:cNvPr>
          <p:cNvCxnSpPr>
            <a:cxnSpLocks/>
          </p:cNvCxnSpPr>
          <p:nvPr/>
        </p:nvCxnSpPr>
        <p:spPr bwMode="auto">
          <a:xfrm>
            <a:off x="5320323" y="3773509"/>
            <a:ext cx="785612"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graphicFrame>
        <p:nvGraphicFramePr>
          <p:cNvPr id="21" name="Diagram 20">
            <a:extLst>
              <a:ext uri="{FF2B5EF4-FFF2-40B4-BE49-F238E27FC236}">
                <a16:creationId xmlns:a16="http://schemas.microsoft.com/office/drawing/2014/main" id="{D72B3B5C-3751-4925-827F-E0E6DF8543B2}"/>
              </a:ext>
            </a:extLst>
          </p:cNvPr>
          <p:cNvGraphicFramePr/>
          <p:nvPr>
            <p:extLst/>
          </p:nvPr>
        </p:nvGraphicFramePr>
        <p:xfrm>
          <a:off x="5035638" y="1914182"/>
          <a:ext cx="8564451" cy="4715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a:extLst>
              <a:ext uri="{FF2B5EF4-FFF2-40B4-BE49-F238E27FC236}">
                <a16:creationId xmlns:a16="http://schemas.microsoft.com/office/drawing/2014/main" id="{10D9FFB8-B40F-4EF5-AB57-A9B5492420C1}"/>
              </a:ext>
            </a:extLst>
          </p:cNvPr>
          <p:cNvSpPr/>
          <p:nvPr/>
        </p:nvSpPr>
        <p:spPr>
          <a:xfrm>
            <a:off x="7174638" y="1455313"/>
            <a:ext cx="3977372" cy="378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kumimoji="0" lang="en-US" sz="1862"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mn-cs"/>
              </a:rPr>
              <a:t>Air Quality – Complex Current State</a:t>
            </a:r>
          </a:p>
        </p:txBody>
      </p:sp>
    </p:spTree>
    <p:extLst>
      <p:ext uri="{BB962C8B-B14F-4D97-AF65-F5344CB8AC3E}">
        <p14:creationId xmlns:p14="http://schemas.microsoft.com/office/powerpoint/2010/main" val="328212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73" y="1590403"/>
            <a:ext cx="4635797" cy="3541714"/>
          </a:xfrm>
        </p:spPr>
        <p:txBody>
          <a:bodyPr/>
          <a:lstStyle/>
          <a:p>
            <a:pPr marL="0" indent="0">
              <a:buNone/>
            </a:pPr>
            <a:r>
              <a:rPr lang="en-US" sz="2200" dirty="0"/>
              <a:t>518 Attendees</a:t>
            </a:r>
          </a:p>
          <a:p>
            <a:pPr marL="0" indent="0">
              <a:buNone/>
            </a:pPr>
            <a:r>
              <a:rPr lang="en-US" sz="2200" dirty="0"/>
              <a:t>237 Individual Presenters</a:t>
            </a:r>
          </a:p>
          <a:p>
            <a:pPr marL="0" indent="0">
              <a:buNone/>
            </a:pPr>
            <a:r>
              <a:rPr lang="en-US" sz="2200" dirty="0"/>
              <a:t>149 Podium Presentations</a:t>
            </a:r>
          </a:p>
          <a:p>
            <a:pPr marL="0" indent="0">
              <a:buNone/>
            </a:pPr>
            <a:r>
              <a:rPr lang="en-US" sz="2200" dirty="0"/>
              <a:t>106 Poster Display Presentations</a:t>
            </a:r>
          </a:p>
          <a:p>
            <a:pPr marL="0" indent="0">
              <a:buNone/>
            </a:pPr>
            <a:r>
              <a:rPr lang="en-US" sz="2200" dirty="0"/>
              <a:t>49 Minute Madness Presentations</a:t>
            </a:r>
          </a:p>
          <a:p>
            <a:pPr marL="0" indent="0">
              <a:buNone/>
            </a:pPr>
            <a:r>
              <a:rPr lang="en-US" sz="2200" dirty="0"/>
              <a:t>45 Exhibitors</a:t>
            </a:r>
          </a:p>
          <a:p>
            <a:pPr marL="0" indent="0">
              <a:buNone/>
            </a:pPr>
            <a:endParaRPr lang="en-US" dirty="0"/>
          </a:p>
          <a:p>
            <a:pPr marL="0" indent="0">
              <a:buNone/>
            </a:pPr>
            <a:endParaRPr lang="en-US" dirty="0"/>
          </a:p>
        </p:txBody>
      </p:sp>
      <p:sp>
        <p:nvSpPr>
          <p:cNvPr id="4" name="Content Placeholder 2"/>
          <p:cNvSpPr txBox="1">
            <a:spLocks/>
          </p:cNvSpPr>
          <p:nvPr/>
        </p:nvSpPr>
        <p:spPr>
          <a:xfrm>
            <a:off x="5869699" y="1590403"/>
            <a:ext cx="4865983" cy="3366728"/>
          </a:xfrm>
          <a:prstGeom prst="rect">
            <a:avLst/>
          </a:prstGeom>
        </p:spPr>
        <p:txBody>
          <a:bodyPr vert="horz" lIns="91440" tIns="45720" rIns="91440" bIns="45720" numCol="2"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Canada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China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France</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Germany</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Ghana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India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Israel</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New Zealand</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Norway</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Philippines</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Taiwan</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The Netherlands</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The UK</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Senegal</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p:txBody>
      </p:sp>
      <p:sp>
        <p:nvSpPr>
          <p:cNvPr id="5" name="Content Placeholder 2"/>
          <p:cNvSpPr txBox="1">
            <a:spLocks/>
          </p:cNvSpPr>
          <p:nvPr/>
        </p:nvSpPr>
        <p:spPr>
          <a:xfrm>
            <a:off x="5812152" y="1022192"/>
            <a:ext cx="4981075" cy="646112"/>
          </a:xfrm>
          <a:prstGeom prst="rect">
            <a:avLst/>
          </a:prstGeom>
        </p:spPr>
        <p:txBody>
          <a:bodyPr vert="horz" lIns="91440" tIns="45720" rIns="91440" bIns="45720" numCol="1"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3200" b="0" i="0" u="sng"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International Travelers From:</a:t>
            </a:r>
            <a:endParaRPr kumimoji="0" lang="en-US" sz="3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p:txBody>
      </p:sp>
      <p:sp>
        <p:nvSpPr>
          <p:cNvPr id="6" name="Content Placeholder 2"/>
          <p:cNvSpPr txBox="1">
            <a:spLocks/>
          </p:cNvSpPr>
          <p:nvPr/>
        </p:nvSpPr>
        <p:spPr>
          <a:xfrm>
            <a:off x="1141412" y="1033578"/>
            <a:ext cx="4635797" cy="646112"/>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3200" b="0" i="0" u="sng"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Conference Numbers:</a:t>
            </a:r>
            <a:endParaRPr kumimoji="0" lang="en-US" sz="3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p:txBody>
      </p:sp>
      <p:sp>
        <p:nvSpPr>
          <p:cNvPr id="9" name="Content Placeholder 2"/>
          <p:cNvSpPr txBox="1">
            <a:spLocks/>
          </p:cNvSpPr>
          <p:nvPr/>
        </p:nvSpPr>
        <p:spPr>
          <a:xfrm>
            <a:off x="1187673" y="4573104"/>
            <a:ext cx="4981075" cy="646112"/>
          </a:xfrm>
          <a:prstGeom prst="rect">
            <a:avLst/>
          </a:prstGeom>
        </p:spPr>
        <p:txBody>
          <a:bodyPr vert="horz" lIns="91440" tIns="45720" rIns="91440" bIns="45720" numCol="1"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3200" b="0" i="0" u="sng"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U.S. Travelers From:</a:t>
            </a:r>
            <a:endParaRPr kumimoji="0" lang="en-US" sz="3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p:txBody>
      </p:sp>
      <p:sp>
        <p:nvSpPr>
          <p:cNvPr id="10" name="Content Placeholder 2"/>
          <p:cNvSpPr txBox="1">
            <a:spLocks/>
          </p:cNvSpPr>
          <p:nvPr/>
        </p:nvSpPr>
        <p:spPr>
          <a:xfrm>
            <a:off x="1765347" y="5132117"/>
            <a:ext cx="8970335" cy="1638784"/>
          </a:xfrm>
          <a:prstGeom prst="rect">
            <a:avLst/>
          </a:prstGeom>
        </p:spPr>
        <p:txBody>
          <a:bodyPr vert="horz" lIns="91440" tIns="45720" rIns="91440" bIns="45720" numCol="4" rtlCol="0">
            <a:normAutofit fontScale="3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California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Colorado</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Georgia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Iowa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endPar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Maryland</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Massachusetts</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Minnesota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New York</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endPar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North Carolina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Ohio</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Oklahoma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Oregon</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endPar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Pennsylvania</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Washington</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Washington D. C. </a:t>
            </a:r>
          </a:p>
          <a:p>
            <a:pPr marL="0" marR="0" lvl="0" indent="0" algn="l" defTabSz="914400" rtl="0" eaLnBrk="1" fontAlgn="auto" latinLnBrk="0" hangingPunct="1">
              <a:lnSpc>
                <a:spcPct val="120000"/>
              </a:lnSpc>
              <a:spcBef>
                <a:spcPts val="0"/>
              </a:spcBef>
              <a:spcAft>
                <a:spcPts val="0"/>
              </a:spcAft>
              <a:buClrTx/>
              <a:buSzPct val="125000"/>
              <a:buFont typeface="Arial" panose="020B0604020202020204" pitchFamily="34" charset="0"/>
              <a:buNone/>
              <a:tabLst/>
              <a:defRPr/>
            </a:pPr>
            <a:r>
              <a:rPr kumimoji="0" lang="en-US" sz="62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rPr>
              <a:t>Wisconsin</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outerShdw blurRad="152400" dist="38100" dir="2700000" algn="tl">
                  <a:srgbClr val="000000">
                    <a:alpha val="36000"/>
                  </a:srgbClr>
                </a:outerShdw>
              </a:effectLst>
              <a:uLnTx/>
              <a:uFillTx/>
              <a:latin typeface="Tw Cen MT" panose="020B0602020104020603"/>
              <a:ea typeface="+mn-ea"/>
              <a:cs typeface="+mn-cs"/>
            </a:endParaRPr>
          </a:p>
        </p:txBody>
      </p:sp>
      <p:sp>
        <p:nvSpPr>
          <p:cNvPr id="2" name="TextBox 1">
            <a:extLst>
              <a:ext uri="{FF2B5EF4-FFF2-40B4-BE49-F238E27FC236}">
                <a16:creationId xmlns:a16="http://schemas.microsoft.com/office/drawing/2014/main" id="{D55BC32E-F920-4FE7-97C5-91958BDCD72E}"/>
              </a:ext>
            </a:extLst>
          </p:cNvPr>
          <p:cNvSpPr txBox="1"/>
          <p:nvPr/>
        </p:nvSpPr>
        <p:spPr>
          <a:xfrm>
            <a:off x="1141412" y="110248"/>
            <a:ext cx="9226327" cy="923330"/>
          </a:xfrm>
          <a:prstGeom prst="rect">
            <a:avLst/>
          </a:prstGeom>
          <a:noFill/>
        </p:spPr>
        <p:txBody>
          <a:bodyPr wrap="square" rtlCol="0">
            <a:spAutoFit/>
          </a:bodyPr>
          <a:lstStyle/>
          <a:p>
            <a:r>
              <a:rPr lang="en-US" sz="3200" dirty="0"/>
              <a:t>2018 Air Sensors International Conference</a:t>
            </a:r>
          </a:p>
          <a:p>
            <a:r>
              <a:rPr lang="en-US" sz="2200" dirty="0"/>
              <a:t>Oakland, CA September 12-14</a:t>
            </a:r>
            <a:r>
              <a:rPr lang="en-US" sz="2200" baseline="30000" dirty="0"/>
              <a:t>th</a:t>
            </a:r>
            <a:r>
              <a:rPr lang="en-US" sz="2200" dirty="0"/>
              <a:t>, 2018</a:t>
            </a:r>
          </a:p>
        </p:txBody>
      </p:sp>
      <p:sp>
        <p:nvSpPr>
          <p:cNvPr id="7" name="Rectangle 6">
            <a:extLst>
              <a:ext uri="{FF2B5EF4-FFF2-40B4-BE49-F238E27FC236}">
                <a16:creationId xmlns:a16="http://schemas.microsoft.com/office/drawing/2014/main" id="{F135E66F-3C45-4B57-8E93-4761FCA022A8}"/>
              </a:ext>
            </a:extLst>
          </p:cNvPr>
          <p:cNvSpPr/>
          <p:nvPr/>
        </p:nvSpPr>
        <p:spPr>
          <a:xfrm>
            <a:off x="4147450" y="6488668"/>
            <a:ext cx="2939587" cy="369332"/>
          </a:xfrm>
          <a:prstGeom prst="rect">
            <a:avLst/>
          </a:prstGeom>
        </p:spPr>
        <p:txBody>
          <a:bodyPr wrap="none">
            <a:spAutoFit/>
          </a:bodyPr>
          <a:lstStyle/>
          <a:p>
            <a:r>
              <a:rPr lang="en-US" dirty="0"/>
              <a:t>https://asic.aqrc.ucdavis.edu/</a:t>
            </a:r>
          </a:p>
        </p:txBody>
      </p:sp>
    </p:spTree>
    <p:extLst>
      <p:ext uri="{BB962C8B-B14F-4D97-AF65-F5344CB8AC3E}">
        <p14:creationId xmlns:p14="http://schemas.microsoft.com/office/powerpoint/2010/main" val="195239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477A057-05E6-4851-B30A-7FBA29682DCE}"/>
              </a:ext>
            </a:extLst>
          </p:cNvPr>
          <p:cNvGraphicFramePr/>
          <p:nvPr>
            <p:extLst/>
          </p:nvPr>
        </p:nvGraphicFramePr>
        <p:xfrm>
          <a:off x="240219" y="927839"/>
          <a:ext cx="11655380" cy="559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402D8F88-EC77-4223-9203-FDFA83EEFE9D}"/>
              </a:ext>
            </a:extLst>
          </p:cNvPr>
          <p:cNvSpPr>
            <a:spLocks noGrp="1"/>
          </p:cNvSpPr>
          <p:nvPr>
            <p:ph type="title"/>
          </p:nvPr>
        </p:nvSpPr>
        <p:spPr>
          <a:xfrm>
            <a:off x="312327" y="98323"/>
            <a:ext cx="10160000" cy="990600"/>
          </a:xfrm>
        </p:spPr>
        <p:txBody>
          <a:bodyPr/>
          <a:lstStyle/>
          <a:p>
            <a:r>
              <a:rPr lang="en-US" b="1" dirty="0"/>
              <a:t>U.S. Air Sensor Trends</a:t>
            </a:r>
          </a:p>
        </p:txBody>
      </p:sp>
      <p:sp>
        <p:nvSpPr>
          <p:cNvPr id="2" name="Oval 1">
            <a:extLst>
              <a:ext uri="{FF2B5EF4-FFF2-40B4-BE49-F238E27FC236}">
                <a16:creationId xmlns:a16="http://schemas.microsoft.com/office/drawing/2014/main" id="{8FCFF878-94AF-4295-A025-F1896B6AF60A}"/>
              </a:ext>
            </a:extLst>
          </p:cNvPr>
          <p:cNvSpPr/>
          <p:nvPr/>
        </p:nvSpPr>
        <p:spPr bwMode="auto">
          <a:xfrm>
            <a:off x="7072829" y="3172858"/>
            <a:ext cx="2997300" cy="1805818"/>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4525385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Modified EPA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1109</Words>
  <Application>Microsoft Office PowerPoint</Application>
  <PresentationFormat>Widescreen</PresentationFormat>
  <Paragraphs>238</Paragraphs>
  <Slides>20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ＭＳ Ｐゴシック</vt:lpstr>
      <vt:lpstr>Arial</vt:lpstr>
      <vt:lpstr>Calibri</vt:lpstr>
      <vt:lpstr>Calibri Light</vt:lpstr>
      <vt:lpstr>Gill Sans MT</vt:lpstr>
      <vt:lpstr>NeueHaasGroteskText W01</vt:lpstr>
      <vt:lpstr>Trebuchet MS</vt:lpstr>
      <vt:lpstr>Tw Cen MT</vt:lpstr>
      <vt:lpstr>Wingdings</vt:lpstr>
      <vt:lpstr>1_Modified EPA Template</vt:lpstr>
      <vt:lpstr>Circuit</vt:lpstr>
      <vt:lpstr>Office Theme</vt:lpstr>
      <vt:lpstr>Harnessing the Power of New Information and Measurement Tools – An Open Discussion</vt:lpstr>
      <vt:lpstr>Emerging Technology</vt:lpstr>
      <vt:lpstr>Disruptive Technology</vt:lpstr>
      <vt:lpstr>PowerPoint Presentation</vt:lpstr>
      <vt:lpstr>Ambient PM2.5 Monitoring October 2016</vt:lpstr>
      <vt:lpstr>PowerPoint Presentation</vt:lpstr>
      <vt:lpstr>Collection of Air Data</vt:lpstr>
      <vt:lpstr>PowerPoint Presentation</vt:lpstr>
      <vt:lpstr>U.S. Air Sensor Trends</vt:lpstr>
      <vt:lpstr>Advancing Sensors: Focus Areas</vt:lpstr>
      <vt:lpstr>Sensor Performance – What We Heard</vt:lpstr>
      <vt:lpstr>Application Categories in Literature</vt:lpstr>
      <vt:lpstr>Data Quality</vt:lpstr>
      <vt:lpstr>PowerPoint Presentation</vt:lpstr>
      <vt:lpstr>Data Interpretation Considerations</vt:lpstr>
      <vt:lpstr>Beta Website Sandbox</vt:lpstr>
      <vt:lpstr>Data Management</vt:lpstr>
      <vt:lpstr>Tracking Legislation</vt:lpstr>
      <vt:lpstr>Policy Memo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Air Quality in a Changing World: The Emergence of Sensors</dc:title>
  <dc:creator>Benedict, Kristen</dc:creator>
  <cp:lastModifiedBy>Benedict, Kristen</cp:lastModifiedBy>
  <cp:revision>44</cp:revision>
  <cp:lastPrinted>2018-10-15T16:54:11Z</cp:lastPrinted>
  <dcterms:created xsi:type="dcterms:W3CDTF">2018-08-27T16:26:18Z</dcterms:created>
  <dcterms:modified xsi:type="dcterms:W3CDTF">2018-10-15T17:30:22Z</dcterms:modified>
</cp:coreProperties>
</file>