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4049" r:id="rId4"/>
  </p:sldMasterIdLst>
  <p:notesMasterIdLst>
    <p:notesMasterId r:id="rId20"/>
  </p:notesMasterIdLst>
  <p:handoutMasterIdLst>
    <p:handoutMasterId r:id="rId21"/>
  </p:handoutMasterIdLst>
  <p:sldIdLst>
    <p:sldId id="298" r:id="rId5"/>
    <p:sldId id="299" r:id="rId6"/>
    <p:sldId id="262" r:id="rId7"/>
    <p:sldId id="266" r:id="rId8"/>
    <p:sldId id="292" r:id="rId9"/>
    <p:sldId id="280" r:id="rId10"/>
    <p:sldId id="308" r:id="rId11"/>
    <p:sldId id="293" r:id="rId12"/>
    <p:sldId id="304" r:id="rId13"/>
    <p:sldId id="307" r:id="rId14"/>
    <p:sldId id="301" r:id="rId15"/>
    <p:sldId id="305" r:id="rId16"/>
    <p:sldId id="295" r:id="rId17"/>
    <p:sldId id="294" r:id="rId18"/>
    <p:sldId id="296" r:id="rId19"/>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vans, Ron" initials="ER" lastIdx="60" clrIdx="0">
    <p:extLst/>
  </p:cmAuthor>
  <p:cmAuthor id="2" name="Wendy Jaglom" initials="WJ" lastIdx="59" clrIdx="1">
    <p:extLst/>
  </p:cmAuthor>
  <p:cmAuthor id="3" name="Dalcher, Debra" initials="DD" lastIdx="12" clrIdx="2">
    <p:extLst/>
  </p:cmAuthor>
  <p:cmAuthor id="4" name="Jaglom, Wendy" initials="JW" lastIdx="3" clrIdx="3">
    <p:extLst/>
  </p:cmAuthor>
  <p:cmAuthor id="5" name="South, Mia" initials="SM" lastIdx="2" clrIdx="4">
    <p:extLst>
      <p:ext uri="{19B8F6BF-5375-455C-9EA6-DF929625EA0E}">
        <p15:presenceInfo xmlns:p15="http://schemas.microsoft.com/office/powerpoint/2012/main" userId="S-1-5-21-1339303556-449845944-1601390327-246447" providerId="AD"/>
      </p:ext>
    </p:extLst>
  </p:cmAuthor>
  <p:cmAuthor id="6" name="Damberg, Rich" initials="DR" lastIdx="4" clrIdx="5">
    <p:extLst>
      <p:ext uri="{19B8F6BF-5375-455C-9EA6-DF929625EA0E}">
        <p15:presenceInfo xmlns:p15="http://schemas.microsoft.com/office/powerpoint/2012/main" userId="S-1-5-21-1339303556-449845944-1601390327-16462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DBE7CC"/>
    <a:srgbClr val="FDE6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09" autoAdjust="0"/>
    <p:restoredTop sz="92083" autoAdjust="0"/>
  </p:normalViewPr>
  <p:slideViewPr>
    <p:cSldViewPr snapToGrid="0">
      <p:cViewPr varScale="1">
        <p:scale>
          <a:sx n="98" d="100"/>
          <a:sy n="98" d="100"/>
        </p:scale>
        <p:origin x="216" y="9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85D0C9-1360-49B3-BEE9-DFE95C78BD45}" type="doc">
      <dgm:prSet loTypeId="urn:microsoft.com/office/officeart/2005/8/layout/hProcess11" loCatId="process" qsTypeId="urn:microsoft.com/office/officeart/2005/8/quickstyle/simple1" qsCatId="simple" csTypeId="urn:microsoft.com/office/officeart/2005/8/colors/accent1_1" csCatId="accent1" phldr="1"/>
      <dgm:spPr/>
    </dgm:pt>
    <dgm:pt modelId="{7DA8A5B3-6C0F-4DC3-8B4C-4B470D73C96F}">
      <dgm:prSet phldrT="[Text]"/>
      <dgm:spPr/>
      <dgm:t>
        <a:bodyPr/>
        <a:lstStyle/>
        <a:p>
          <a:r>
            <a:rPr lang="en-US" b="1" dirty="0"/>
            <a:t>Collect</a:t>
          </a:r>
        </a:p>
      </dgm:t>
    </dgm:pt>
    <dgm:pt modelId="{A8346248-2D62-4283-AFA7-F45D9C63F12C}" type="parTrans" cxnId="{37ECD22C-2676-4A06-8BE0-EC8AD83E9A3E}">
      <dgm:prSet/>
      <dgm:spPr/>
      <dgm:t>
        <a:bodyPr/>
        <a:lstStyle/>
        <a:p>
          <a:endParaRPr lang="en-US"/>
        </a:p>
      </dgm:t>
    </dgm:pt>
    <dgm:pt modelId="{D95287D6-3891-4BFE-8A72-15134AA659E7}" type="sibTrans" cxnId="{37ECD22C-2676-4A06-8BE0-EC8AD83E9A3E}">
      <dgm:prSet/>
      <dgm:spPr/>
      <dgm:t>
        <a:bodyPr/>
        <a:lstStyle/>
        <a:p>
          <a:endParaRPr lang="en-US"/>
        </a:p>
      </dgm:t>
    </dgm:pt>
    <dgm:pt modelId="{54B20486-556E-4FB6-BD37-BCD548F63413}">
      <dgm:prSet phldrT="[Text]"/>
      <dgm:spPr/>
      <dgm:t>
        <a:bodyPr/>
        <a:lstStyle/>
        <a:p>
          <a:r>
            <a:rPr lang="en-US" b="1" dirty="0"/>
            <a:t>Review</a:t>
          </a:r>
        </a:p>
      </dgm:t>
    </dgm:pt>
    <dgm:pt modelId="{DD8F02EF-9FCD-4332-B8FE-C82DEC0E838C}" type="parTrans" cxnId="{F76FB874-CA0C-4531-AE20-132221EBA603}">
      <dgm:prSet/>
      <dgm:spPr/>
      <dgm:t>
        <a:bodyPr/>
        <a:lstStyle/>
        <a:p>
          <a:endParaRPr lang="en-US"/>
        </a:p>
      </dgm:t>
    </dgm:pt>
    <dgm:pt modelId="{2E0FF192-89F3-4DB0-B4A1-D16B7C1452BF}" type="sibTrans" cxnId="{F76FB874-CA0C-4531-AE20-132221EBA603}">
      <dgm:prSet/>
      <dgm:spPr/>
      <dgm:t>
        <a:bodyPr/>
        <a:lstStyle/>
        <a:p>
          <a:endParaRPr lang="en-US"/>
        </a:p>
      </dgm:t>
    </dgm:pt>
    <dgm:pt modelId="{68DE9C6F-308A-4911-8CE9-709709C2081B}">
      <dgm:prSet phldrT="[Text]"/>
      <dgm:spPr/>
      <dgm:t>
        <a:bodyPr/>
        <a:lstStyle/>
        <a:p>
          <a:r>
            <a:rPr lang="en-US" b="1" dirty="0"/>
            <a:t>Track</a:t>
          </a:r>
        </a:p>
      </dgm:t>
    </dgm:pt>
    <dgm:pt modelId="{454D0E9E-2549-41E1-A4EB-BE42C58E97EF}" type="parTrans" cxnId="{727820D6-3855-4225-9DB4-7ED2D8891E50}">
      <dgm:prSet/>
      <dgm:spPr/>
      <dgm:t>
        <a:bodyPr/>
        <a:lstStyle/>
        <a:p>
          <a:endParaRPr lang="en-US"/>
        </a:p>
      </dgm:t>
    </dgm:pt>
    <dgm:pt modelId="{40BD50BE-42B2-45E9-961E-91B2039324C3}" type="sibTrans" cxnId="{727820D6-3855-4225-9DB4-7ED2D8891E50}">
      <dgm:prSet/>
      <dgm:spPr/>
      <dgm:t>
        <a:bodyPr/>
        <a:lstStyle/>
        <a:p>
          <a:endParaRPr lang="en-US"/>
        </a:p>
      </dgm:t>
    </dgm:pt>
    <dgm:pt modelId="{DA20B23E-8ECF-467A-A71A-B3C82260ED37}">
      <dgm:prSet phldrT="[Text]"/>
      <dgm:spPr/>
      <dgm:t>
        <a:bodyPr/>
        <a:lstStyle/>
        <a:p>
          <a:r>
            <a:rPr lang="en-US" b="1" dirty="0"/>
            <a:t>Store</a:t>
          </a:r>
        </a:p>
      </dgm:t>
    </dgm:pt>
    <dgm:pt modelId="{D5AA63D3-7EBA-4228-A87D-D635226AB84F}" type="parTrans" cxnId="{2AFF5390-B2A4-478F-8A18-07AB05B9B08B}">
      <dgm:prSet/>
      <dgm:spPr/>
      <dgm:t>
        <a:bodyPr/>
        <a:lstStyle/>
        <a:p>
          <a:endParaRPr lang="en-US"/>
        </a:p>
      </dgm:t>
    </dgm:pt>
    <dgm:pt modelId="{859836A9-447A-47F1-87C6-00448CCE73E8}" type="sibTrans" cxnId="{2AFF5390-B2A4-478F-8A18-07AB05B9B08B}">
      <dgm:prSet/>
      <dgm:spPr/>
      <dgm:t>
        <a:bodyPr/>
        <a:lstStyle/>
        <a:p>
          <a:endParaRPr lang="en-US"/>
        </a:p>
      </dgm:t>
    </dgm:pt>
    <dgm:pt modelId="{2193C0D1-E6B1-44C2-9383-74F7959CE112}">
      <dgm:prSet phldrT="[Text]"/>
      <dgm:spPr/>
      <dgm:t>
        <a:bodyPr/>
        <a:lstStyle/>
        <a:p>
          <a:r>
            <a:rPr lang="en-US" b="1" dirty="0"/>
            <a:t>Share</a:t>
          </a:r>
        </a:p>
      </dgm:t>
    </dgm:pt>
    <dgm:pt modelId="{CD27499C-5DEB-4F4B-A235-4D3403492CBC}" type="parTrans" cxnId="{95D31376-7780-4208-B0F8-897A4A5EC3ED}">
      <dgm:prSet/>
      <dgm:spPr/>
      <dgm:t>
        <a:bodyPr/>
        <a:lstStyle/>
        <a:p>
          <a:endParaRPr lang="en-US"/>
        </a:p>
      </dgm:t>
    </dgm:pt>
    <dgm:pt modelId="{494F3A38-B884-4D25-A0EA-44C2A48D3A33}" type="sibTrans" cxnId="{95D31376-7780-4208-B0F8-897A4A5EC3ED}">
      <dgm:prSet/>
      <dgm:spPr/>
      <dgm:t>
        <a:bodyPr/>
        <a:lstStyle/>
        <a:p>
          <a:endParaRPr lang="en-US"/>
        </a:p>
      </dgm:t>
    </dgm:pt>
    <dgm:pt modelId="{981FEFDF-81FA-4E8F-9282-15428935AB65}">
      <dgm:prSet phldrT="[Text]"/>
      <dgm:spPr/>
      <dgm:t>
        <a:bodyPr/>
        <a:lstStyle/>
        <a:p>
          <a:r>
            <a:rPr lang="en-US" b="1" dirty="0"/>
            <a:t>Distribute</a:t>
          </a:r>
        </a:p>
      </dgm:t>
    </dgm:pt>
    <dgm:pt modelId="{ADBB91A9-D432-4D48-BD00-B4AD05994205}" type="parTrans" cxnId="{84F51DB4-6476-4E67-BADC-DE6873306111}">
      <dgm:prSet/>
      <dgm:spPr/>
      <dgm:t>
        <a:bodyPr/>
        <a:lstStyle/>
        <a:p>
          <a:endParaRPr lang="en-US"/>
        </a:p>
      </dgm:t>
    </dgm:pt>
    <dgm:pt modelId="{CCC85614-EA5A-4134-B8CB-527D7A547F12}" type="sibTrans" cxnId="{84F51DB4-6476-4E67-BADC-DE6873306111}">
      <dgm:prSet/>
      <dgm:spPr/>
      <dgm:t>
        <a:bodyPr/>
        <a:lstStyle/>
        <a:p>
          <a:endParaRPr lang="en-US"/>
        </a:p>
      </dgm:t>
    </dgm:pt>
    <dgm:pt modelId="{25B7473D-D691-4E87-9A5B-C2D9FDBEB120}" type="pres">
      <dgm:prSet presAssocID="{3585D0C9-1360-49B3-BEE9-DFE95C78BD45}" presName="Name0" presStyleCnt="0">
        <dgm:presLayoutVars>
          <dgm:dir/>
          <dgm:resizeHandles val="exact"/>
        </dgm:presLayoutVars>
      </dgm:prSet>
      <dgm:spPr/>
    </dgm:pt>
    <dgm:pt modelId="{12574484-3914-4215-99EF-E5372A078D42}" type="pres">
      <dgm:prSet presAssocID="{3585D0C9-1360-49B3-BEE9-DFE95C78BD45}" presName="arrow" presStyleLbl="bgShp" presStyleIdx="0" presStyleCnt="1"/>
      <dgm:spPr/>
    </dgm:pt>
    <dgm:pt modelId="{7424018B-DB8F-4D10-9022-493FBD549669}" type="pres">
      <dgm:prSet presAssocID="{3585D0C9-1360-49B3-BEE9-DFE95C78BD45}" presName="points" presStyleCnt="0"/>
      <dgm:spPr/>
    </dgm:pt>
    <dgm:pt modelId="{0D3E104F-01F0-449C-940A-F6065B38AC75}" type="pres">
      <dgm:prSet presAssocID="{7DA8A5B3-6C0F-4DC3-8B4C-4B470D73C96F}" presName="compositeA" presStyleCnt="0"/>
      <dgm:spPr/>
    </dgm:pt>
    <dgm:pt modelId="{FAD9CD07-86F5-479F-B3BB-94B19A87E0C7}" type="pres">
      <dgm:prSet presAssocID="{7DA8A5B3-6C0F-4DC3-8B4C-4B470D73C96F}" presName="textA" presStyleLbl="revTx" presStyleIdx="0" presStyleCnt="6">
        <dgm:presLayoutVars>
          <dgm:bulletEnabled val="1"/>
        </dgm:presLayoutVars>
      </dgm:prSet>
      <dgm:spPr/>
    </dgm:pt>
    <dgm:pt modelId="{A0B2D619-022C-46E4-AE27-5AA823A36AB7}" type="pres">
      <dgm:prSet presAssocID="{7DA8A5B3-6C0F-4DC3-8B4C-4B470D73C96F}" presName="circleA" presStyleLbl="node1" presStyleIdx="0" presStyleCnt="6"/>
      <dgm:spPr/>
    </dgm:pt>
    <dgm:pt modelId="{14CD39E8-4A9B-45FE-B5A2-382BE940EC99}" type="pres">
      <dgm:prSet presAssocID="{7DA8A5B3-6C0F-4DC3-8B4C-4B470D73C96F}" presName="spaceA" presStyleCnt="0"/>
      <dgm:spPr/>
    </dgm:pt>
    <dgm:pt modelId="{18655227-6A6B-4E6B-A375-5F697CEC5924}" type="pres">
      <dgm:prSet presAssocID="{D95287D6-3891-4BFE-8A72-15134AA659E7}" presName="space" presStyleCnt="0"/>
      <dgm:spPr/>
    </dgm:pt>
    <dgm:pt modelId="{77DFC3CD-4AB2-42F4-9D65-706D67F654A6}" type="pres">
      <dgm:prSet presAssocID="{981FEFDF-81FA-4E8F-9282-15428935AB65}" presName="compositeB" presStyleCnt="0"/>
      <dgm:spPr/>
    </dgm:pt>
    <dgm:pt modelId="{7839E012-61CC-4093-BF32-BEE3FB3569A7}" type="pres">
      <dgm:prSet presAssocID="{981FEFDF-81FA-4E8F-9282-15428935AB65}" presName="textB" presStyleLbl="revTx" presStyleIdx="1" presStyleCnt="6">
        <dgm:presLayoutVars>
          <dgm:bulletEnabled val="1"/>
        </dgm:presLayoutVars>
      </dgm:prSet>
      <dgm:spPr/>
    </dgm:pt>
    <dgm:pt modelId="{EF66CD0C-626B-4610-B644-7B51075D99FF}" type="pres">
      <dgm:prSet presAssocID="{981FEFDF-81FA-4E8F-9282-15428935AB65}" presName="circleB" presStyleLbl="node1" presStyleIdx="1" presStyleCnt="6"/>
      <dgm:spPr/>
    </dgm:pt>
    <dgm:pt modelId="{FC29DE07-5EFC-4643-85A8-77177C895CFF}" type="pres">
      <dgm:prSet presAssocID="{981FEFDF-81FA-4E8F-9282-15428935AB65}" presName="spaceB" presStyleCnt="0"/>
      <dgm:spPr/>
    </dgm:pt>
    <dgm:pt modelId="{10E23958-D008-4E50-87F0-84253D9F862C}" type="pres">
      <dgm:prSet presAssocID="{CCC85614-EA5A-4134-B8CB-527D7A547F12}" presName="space" presStyleCnt="0"/>
      <dgm:spPr/>
    </dgm:pt>
    <dgm:pt modelId="{B626105A-1208-4D88-9949-B4BC33A2036F}" type="pres">
      <dgm:prSet presAssocID="{DA20B23E-8ECF-467A-A71A-B3C82260ED37}" presName="compositeA" presStyleCnt="0"/>
      <dgm:spPr/>
    </dgm:pt>
    <dgm:pt modelId="{1B289282-BBC0-4A54-A01F-1A509E6F7B2F}" type="pres">
      <dgm:prSet presAssocID="{DA20B23E-8ECF-467A-A71A-B3C82260ED37}" presName="textA" presStyleLbl="revTx" presStyleIdx="2" presStyleCnt="6">
        <dgm:presLayoutVars>
          <dgm:bulletEnabled val="1"/>
        </dgm:presLayoutVars>
      </dgm:prSet>
      <dgm:spPr/>
    </dgm:pt>
    <dgm:pt modelId="{A91CEC55-E400-412F-9D19-9133685772A8}" type="pres">
      <dgm:prSet presAssocID="{DA20B23E-8ECF-467A-A71A-B3C82260ED37}" presName="circleA" presStyleLbl="node1" presStyleIdx="2" presStyleCnt="6"/>
      <dgm:spPr/>
    </dgm:pt>
    <dgm:pt modelId="{CEF7442C-0A75-491C-9F42-88BC68975BC0}" type="pres">
      <dgm:prSet presAssocID="{DA20B23E-8ECF-467A-A71A-B3C82260ED37}" presName="spaceA" presStyleCnt="0"/>
      <dgm:spPr/>
    </dgm:pt>
    <dgm:pt modelId="{5FA07B40-2AAD-4101-A570-7CBB3E7D5E14}" type="pres">
      <dgm:prSet presAssocID="{859836A9-447A-47F1-87C6-00448CCE73E8}" presName="space" presStyleCnt="0"/>
      <dgm:spPr/>
    </dgm:pt>
    <dgm:pt modelId="{9D3B4337-3E45-446D-B5A3-233E17D483C6}" type="pres">
      <dgm:prSet presAssocID="{54B20486-556E-4FB6-BD37-BCD548F63413}" presName="compositeB" presStyleCnt="0"/>
      <dgm:spPr/>
    </dgm:pt>
    <dgm:pt modelId="{9CFBBDF8-737E-4264-8DDC-1AD352589546}" type="pres">
      <dgm:prSet presAssocID="{54B20486-556E-4FB6-BD37-BCD548F63413}" presName="textB" presStyleLbl="revTx" presStyleIdx="3" presStyleCnt="6">
        <dgm:presLayoutVars>
          <dgm:bulletEnabled val="1"/>
        </dgm:presLayoutVars>
      </dgm:prSet>
      <dgm:spPr/>
    </dgm:pt>
    <dgm:pt modelId="{ADC024F9-3AEB-4E44-8D01-AD1B655F703D}" type="pres">
      <dgm:prSet presAssocID="{54B20486-556E-4FB6-BD37-BCD548F63413}" presName="circleB" presStyleLbl="node1" presStyleIdx="3" presStyleCnt="6"/>
      <dgm:spPr/>
    </dgm:pt>
    <dgm:pt modelId="{413D8DAE-F52C-460B-85F9-BB13D41ADA6D}" type="pres">
      <dgm:prSet presAssocID="{54B20486-556E-4FB6-BD37-BCD548F63413}" presName="spaceB" presStyleCnt="0"/>
      <dgm:spPr/>
    </dgm:pt>
    <dgm:pt modelId="{84424684-E52C-42FD-9194-ECF21468C2B6}" type="pres">
      <dgm:prSet presAssocID="{2E0FF192-89F3-4DB0-B4A1-D16B7C1452BF}" presName="space" presStyleCnt="0"/>
      <dgm:spPr/>
    </dgm:pt>
    <dgm:pt modelId="{EF8EDFE3-7D58-4ED7-A82D-137BB5E12C4B}" type="pres">
      <dgm:prSet presAssocID="{68DE9C6F-308A-4911-8CE9-709709C2081B}" presName="compositeA" presStyleCnt="0"/>
      <dgm:spPr/>
    </dgm:pt>
    <dgm:pt modelId="{6D26EFBC-41DB-479A-85AA-90A79DECE5A6}" type="pres">
      <dgm:prSet presAssocID="{68DE9C6F-308A-4911-8CE9-709709C2081B}" presName="textA" presStyleLbl="revTx" presStyleIdx="4" presStyleCnt="6">
        <dgm:presLayoutVars>
          <dgm:bulletEnabled val="1"/>
        </dgm:presLayoutVars>
      </dgm:prSet>
      <dgm:spPr/>
    </dgm:pt>
    <dgm:pt modelId="{06ED6904-351B-4ACD-9EE7-2B4252918ADE}" type="pres">
      <dgm:prSet presAssocID="{68DE9C6F-308A-4911-8CE9-709709C2081B}" presName="circleA" presStyleLbl="node1" presStyleIdx="4" presStyleCnt="6"/>
      <dgm:spPr/>
    </dgm:pt>
    <dgm:pt modelId="{29C997E4-8203-4220-BF8E-944DBA8F7C67}" type="pres">
      <dgm:prSet presAssocID="{68DE9C6F-308A-4911-8CE9-709709C2081B}" presName="spaceA" presStyleCnt="0"/>
      <dgm:spPr/>
    </dgm:pt>
    <dgm:pt modelId="{4021238B-B871-4F39-90F5-369D86B5A48C}" type="pres">
      <dgm:prSet presAssocID="{40BD50BE-42B2-45E9-961E-91B2039324C3}" presName="space" presStyleCnt="0"/>
      <dgm:spPr/>
    </dgm:pt>
    <dgm:pt modelId="{146880DB-0F1E-44A8-B13F-D730A8878764}" type="pres">
      <dgm:prSet presAssocID="{2193C0D1-E6B1-44C2-9383-74F7959CE112}" presName="compositeB" presStyleCnt="0"/>
      <dgm:spPr/>
    </dgm:pt>
    <dgm:pt modelId="{89AB6192-AC85-45F0-94D7-764F056C7C40}" type="pres">
      <dgm:prSet presAssocID="{2193C0D1-E6B1-44C2-9383-74F7959CE112}" presName="textB" presStyleLbl="revTx" presStyleIdx="5" presStyleCnt="6">
        <dgm:presLayoutVars>
          <dgm:bulletEnabled val="1"/>
        </dgm:presLayoutVars>
      </dgm:prSet>
      <dgm:spPr/>
    </dgm:pt>
    <dgm:pt modelId="{B214C65D-9EE4-47D4-9599-9745BB401DB3}" type="pres">
      <dgm:prSet presAssocID="{2193C0D1-E6B1-44C2-9383-74F7959CE112}" presName="circleB" presStyleLbl="node1" presStyleIdx="5" presStyleCnt="6"/>
      <dgm:spPr/>
    </dgm:pt>
    <dgm:pt modelId="{B1B3F6F3-B8C7-48D9-A75E-4687ECCEC26A}" type="pres">
      <dgm:prSet presAssocID="{2193C0D1-E6B1-44C2-9383-74F7959CE112}" presName="spaceB" presStyleCnt="0"/>
      <dgm:spPr/>
    </dgm:pt>
  </dgm:ptLst>
  <dgm:cxnLst>
    <dgm:cxn modelId="{C92EFA1D-7BF4-4D90-B3DF-0437A9E5E773}" type="presOf" srcId="{DA20B23E-8ECF-467A-A71A-B3C82260ED37}" destId="{1B289282-BBC0-4A54-A01F-1A509E6F7B2F}" srcOrd="0" destOrd="0" presId="urn:microsoft.com/office/officeart/2005/8/layout/hProcess11"/>
    <dgm:cxn modelId="{37ECD22C-2676-4A06-8BE0-EC8AD83E9A3E}" srcId="{3585D0C9-1360-49B3-BEE9-DFE95C78BD45}" destId="{7DA8A5B3-6C0F-4DC3-8B4C-4B470D73C96F}" srcOrd="0" destOrd="0" parTransId="{A8346248-2D62-4283-AFA7-F45D9C63F12C}" sibTransId="{D95287D6-3891-4BFE-8A72-15134AA659E7}"/>
    <dgm:cxn modelId="{B20CEB3B-DFEC-4204-A28E-6ED4AB6065FC}" type="presOf" srcId="{981FEFDF-81FA-4E8F-9282-15428935AB65}" destId="{7839E012-61CC-4093-BF32-BEE3FB3569A7}" srcOrd="0" destOrd="0" presId="urn:microsoft.com/office/officeart/2005/8/layout/hProcess11"/>
    <dgm:cxn modelId="{C6C9CD6F-BC86-4FE5-B090-722B6645B524}" type="presOf" srcId="{7DA8A5B3-6C0F-4DC3-8B4C-4B470D73C96F}" destId="{FAD9CD07-86F5-479F-B3BB-94B19A87E0C7}" srcOrd="0" destOrd="0" presId="urn:microsoft.com/office/officeart/2005/8/layout/hProcess11"/>
    <dgm:cxn modelId="{F76FB874-CA0C-4531-AE20-132221EBA603}" srcId="{3585D0C9-1360-49B3-BEE9-DFE95C78BD45}" destId="{54B20486-556E-4FB6-BD37-BCD548F63413}" srcOrd="3" destOrd="0" parTransId="{DD8F02EF-9FCD-4332-B8FE-C82DEC0E838C}" sibTransId="{2E0FF192-89F3-4DB0-B4A1-D16B7C1452BF}"/>
    <dgm:cxn modelId="{5C43C754-4D64-4ABC-9AA3-4302A7F6243E}" type="presOf" srcId="{68DE9C6F-308A-4911-8CE9-709709C2081B}" destId="{6D26EFBC-41DB-479A-85AA-90A79DECE5A6}" srcOrd="0" destOrd="0" presId="urn:microsoft.com/office/officeart/2005/8/layout/hProcess11"/>
    <dgm:cxn modelId="{95D31376-7780-4208-B0F8-897A4A5EC3ED}" srcId="{3585D0C9-1360-49B3-BEE9-DFE95C78BD45}" destId="{2193C0D1-E6B1-44C2-9383-74F7959CE112}" srcOrd="5" destOrd="0" parTransId="{CD27499C-5DEB-4F4B-A235-4D3403492CBC}" sibTransId="{494F3A38-B884-4D25-A0EA-44C2A48D3A33}"/>
    <dgm:cxn modelId="{6455EE7F-BE51-4901-A23C-FE713E9925F7}" type="presOf" srcId="{54B20486-556E-4FB6-BD37-BCD548F63413}" destId="{9CFBBDF8-737E-4264-8DDC-1AD352589546}" srcOrd="0" destOrd="0" presId="urn:microsoft.com/office/officeart/2005/8/layout/hProcess11"/>
    <dgm:cxn modelId="{2AFF5390-B2A4-478F-8A18-07AB05B9B08B}" srcId="{3585D0C9-1360-49B3-BEE9-DFE95C78BD45}" destId="{DA20B23E-8ECF-467A-A71A-B3C82260ED37}" srcOrd="2" destOrd="0" parTransId="{D5AA63D3-7EBA-4228-A87D-D635226AB84F}" sibTransId="{859836A9-447A-47F1-87C6-00448CCE73E8}"/>
    <dgm:cxn modelId="{2D3FFC99-1AF6-4833-AA26-5099A7B7F583}" type="presOf" srcId="{2193C0D1-E6B1-44C2-9383-74F7959CE112}" destId="{89AB6192-AC85-45F0-94D7-764F056C7C40}" srcOrd="0" destOrd="0" presId="urn:microsoft.com/office/officeart/2005/8/layout/hProcess11"/>
    <dgm:cxn modelId="{84F51DB4-6476-4E67-BADC-DE6873306111}" srcId="{3585D0C9-1360-49B3-BEE9-DFE95C78BD45}" destId="{981FEFDF-81FA-4E8F-9282-15428935AB65}" srcOrd="1" destOrd="0" parTransId="{ADBB91A9-D432-4D48-BD00-B4AD05994205}" sibTransId="{CCC85614-EA5A-4134-B8CB-527D7A547F12}"/>
    <dgm:cxn modelId="{C3FF35C6-FE4F-4345-AF85-02044487D27D}" type="presOf" srcId="{3585D0C9-1360-49B3-BEE9-DFE95C78BD45}" destId="{25B7473D-D691-4E87-9A5B-C2D9FDBEB120}" srcOrd="0" destOrd="0" presId="urn:microsoft.com/office/officeart/2005/8/layout/hProcess11"/>
    <dgm:cxn modelId="{727820D6-3855-4225-9DB4-7ED2D8891E50}" srcId="{3585D0C9-1360-49B3-BEE9-DFE95C78BD45}" destId="{68DE9C6F-308A-4911-8CE9-709709C2081B}" srcOrd="4" destOrd="0" parTransId="{454D0E9E-2549-41E1-A4EB-BE42C58E97EF}" sibTransId="{40BD50BE-42B2-45E9-961E-91B2039324C3}"/>
    <dgm:cxn modelId="{D4C513A8-F94A-489D-8F2F-FD33A7644D84}" type="presParOf" srcId="{25B7473D-D691-4E87-9A5B-C2D9FDBEB120}" destId="{12574484-3914-4215-99EF-E5372A078D42}" srcOrd="0" destOrd="0" presId="urn:microsoft.com/office/officeart/2005/8/layout/hProcess11"/>
    <dgm:cxn modelId="{3608E3C7-836F-4CE3-A447-4A6BB5EEBB67}" type="presParOf" srcId="{25B7473D-D691-4E87-9A5B-C2D9FDBEB120}" destId="{7424018B-DB8F-4D10-9022-493FBD549669}" srcOrd="1" destOrd="0" presId="urn:microsoft.com/office/officeart/2005/8/layout/hProcess11"/>
    <dgm:cxn modelId="{02C37348-AC0B-41C6-92CD-FFC479406021}" type="presParOf" srcId="{7424018B-DB8F-4D10-9022-493FBD549669}" destId="{0D3E104F-01F0-449C-940A-F6065B38AC75}" srcOrd="0" destOrd="0" presId="urn:microsoft.com/office/officeart/2005/8/layout/hProcess11"/>
    <dgm:cxn modelId="{223C5436-80D5-41E3-8B4C-A7D1568FC4D0}" type="presParOf" srcId="{0D3E104F-01F0-449C-940A-F6065B38AC75}" destId="{FAD9CD07-86F5-479F-B3BB-94B19A87E0C7}" srcOrd="0" destOrd="0" presId="urn:microsoft.com/office/officeart/2005/8/layout/hProcess11"/>
    <dgm:cxn modelId="{D0EA2C72-2400-44B9-AFB7-DDB658000492}" type="presParOf" srcId="{0D3E104F-01F0-449C-940A-F6065B38AC75}" destId="{A0B2D619-022C-46E4-AE27-5AA823A36AB7}" srcOrd="1" destOrd="0" presId="urn:microsoft.com/office/officeart/2005/8/layout/hProcess11"/>
    <dgm:cxn modelId="{DFD50EA4-C7CD-4CAB-BD8D-E5A04119AE56}" type="presParOf" srcId="{0D3E104F-01F0-449C-940A-F6065B38AC75}" destId="{14CD39E8-4A9B-45FE-B5A2-382BE940EC99}" srcOrd="2" destOrd="0" presId="urn:microsoft.com/office/officeart/2005/8/layout/hProcess11"/>
    <dgm:cxn modelId="{DB472B55-C593-4312-AAD4-9EA6AA30E9ED}" type="presParOf" srcId="{7424018B-DB8F-4D10-9022-493FBD549669}" destId="{18655227-6A6B-4E6B-A375-5F697CEC5924}" srcOrd="1" destOrd="0" presId="urn:microsoft.com/office/officeart/2005/8/layout/hProcess11"/>
    <dgm:cxn modelId="{90410CE0-6461-48FF-93D3-E1C388F02A07}" type="presParOf" srcId="{7424018B-DB8F-4D10-9022-493FBD549669}" destId="{77DFC3CD-4AB2-42F4-9D65-706D67F654A6}" srcOrd="2" destOrd="0" presId="urn:microsoft.com/office/officeart/2005/8/layout/hProcess11"/>
    <dgm:cxn modelId="{E4EA14FC-A49C-4C45-958D-5B3DC48ECDA0}" type="presParOf" srcId="{77DFC3CD-4AB2-42F4-9D65-706D67F654A6}" destId="{7839E012-61CC-4093-BF32-BEE3FB3569A7}" srcOrd="0" destOrd="0" presId="urn:microsoft.com/office/officeart/2005/8/layout/hProcess11"/>
    <dgm:cxn modelId="{B9C22090-4E12-4E51-A3DB-E51F90891F9C}" type="presParOf" srcId="{77DFC3CD-4AB2-42F4-9D65-706D67F654A6}" destId="{EF66CD0C-626B-4610-B644-7B51075D99FF}" srcOrd="1" destOrd="0" presId="urn:microsoft.com/office/officeart/2005/8/layout/hProcess11"/>
    <dgm:cxn modelId="{007A8C76-4974-4795-AD5A-C871BEE34883}" type="presParOf" srcId="{77DFC3CD-4AB2-42F4-9D65-706D67F654A6}" destId="{FC29DE07-5EFC-4643-85A8-77177C895CFF}" srcOrd="2" destOrd="0" presId="urn:microsoft.com/office/officeart/2005/8/layout/hProcess11"/>
    <dgm:cxn modelId="{383D36B5-555D-4DCA-81F6-30C772A1920E}" type="presParOf" srcId="{7424018B-DB8F-4D10-9022-493FBD549669}" destId="{10E23958-D008-4E50-87F0-84253D9F862C}" srcOrd="3" destOrd="0" presId="urn:microsoft.com/office/officeart/2005/8/layout/hProcess11"/>
    <dgm:cxn modelId="{BAE142CC-A445-4269-BA00-F3162EA850D8}" type="presParOf" srcId="{7424018B-DB8F-4D10-9022-493FBD549669}" destId="{B626105A-1208-4D88-9949-B4BC33A2036F}" srcOrd="4" destOrd="0" presId="urn:microsoft.com/office/officeart/2005/8/layout/hProcess11"/>
    <dgm:cxn modelId="{9E534AD9-2D1F-44D0-86B0-E2BF6C380902}" type="presParOf" srcId="{B626105A-1208-4D88-9949-B4BC33A2036F}" destId="{1B289282-BBC0-4A54-A01F-1A509E6F7B2F}" srcOrd="0" destOrd="0" presId="urn:microsoft.com/office/officeart/2005/8/layout/hProcess11"/>
    <dgm:cxn modelId="{671A2728-35A9-4A0E-8232-AACCAA47B487}" type="presParOf" srcId="{B626105A-1208-4D88-9949-B4BC33A2036F}" destId="{A91CEC55-E400-412F-9D19-9133685772A8}" srcOrd="1" destOrd="0" presId="urn:microsoft.com/office/officeart/2005/8/layout/hProcess11"/>
    <dgm:cxn modelId="{F2566D9E-0416-4745-949B-DE653D0E1244}" type="presParOf" srcId="{B626105A-1208-4D88-9949-B4BC33A2036F}" destId="{CEF7442C-0A75-491C-9F42-88BC68975BC0}" srcOrd="2" destOrd="0" presId="urn:microsoft.com/office/officeart/2005/8/layout/hProcess11"/>
    <dgm:cxn modelId="{EB33C08C-6C3C-4352-8867-E5BAF1B2A7DE}" type="presParOf" srcId="{7424018B-DB8F-4D10-9022-493FBD549669}" destId="{5FA07B40-2AAD-4101-A570-7CBB3E7D5E14}" srcOrd="5" destOrd="0" presId="urn:microsoft.com/office/officeart/2005/8/layout/hProcess11"/>
    <dgm:cxn modelId="{78753D2E-11B9-4CFD-803B-B590F789EC15}" type="presParOf" srcId="{7424018B-DB8F-4D10-9022-493FBD549669}" destId="{9D3B4337-3E45-446D-B5A3-233E17D483C6}" srcOrd="6" destOrd="0" presId="urn:microsoft.com/office/officeart/2005/8/layout/hProcess11"/>
    <dgm:cxn modelId="{FECC344A-2DA2-4115-9560-F29480B95006}" type="presParOf" srcId="{9D3B4337-3E45-446D-B5A3-233E17D483C6}" destId="{9CFBBDF8-737E-4264-8DDC-1AD352589546}" srcOrd="0" destOrd="0" presId="urn:microsoft.com/office/officeart/2005/8/layout/hProcess11"/>
    <dgm:cxn modelId="{7BEF0BD5-F005-48AB-90C9-581D6667DF2A}" type="presParOf" srcId="{9D3B4337-3E45-446D-B5A3-233E17D483C6}" destId="{ADC024F9-3AEB-4E44-8D01-AD1B655F703D}" srcOrd="1" destOrd="0" presId="urn:microsoft.com/office/officeart/2005/8/layout/hProcess11"/>
    <dgm:cxn modelId="{E7F0C92D-AC39-4F37-8C44-30747AF3C35A}" type="presParOf" srcId="{9D3B4337-3E45-446D-B5A3-233E17D483C6}" destId="{413D8DAE-F52C-460B-85F9-BB13D41ADA6D}" srcOrd="2" destOrd="0" presId="urn:microsoft.com/office/officeart/2005/8/layout/hProcess11"/>
    <dgm:cxn modelId="{21F2587C-3F71-4CA4-BE84-09E6833861AE}" type="presParOf" srcId="{7424018B-DB8F-4D10-9022-493FBD549669}" destId="{84424684-E52C-42FD-9194-ECF21468C2B6}" srcOrd="7" destOrd="0" presId="urn:microsoft.com/office/officeart/2005/8/layout/hProcess11"/>
    <dgm:cxn modelId="{B01C736F-85E9-4893-9AAA-C7D3A0A5E5C1}" type="presParOf" srcId="{7424018B-DB8F-4D10-9022-493FBD549669}" destId="{EF8EDFE3-7D58-4ED7-A82D-137BB5E12C4B}" srcOrd="8" destOrd="0" presId="urn:microsoft.com/office/officeart/2005/8/layout/hProcess11"/>
    <dgm:cxn modelId="{95B6020A-54D3-427C-972D-8F9BCE494F80}" type="presParOf" srcId="{EF8EDFE3-7D58-4ED7-A82D-137BB5E12C4B}" destId="{6D26EFBC-41DB-479A-85AA-90A79DECE5A6}" srcOrd="0" destOrd="0" presId="urn:microsoft.com/office/officeart/2005/8/layout/hProcess11"/>
    <dgm:cxn modelId="{2F39E5CF-D165-46FD-9778-563E3D35BBFF}" type="presParOf" srcId="{EF8EDFE3-7D58-4ED7-A82D-137BB5E12C4B}" destId="{06ED6904-351B-4ACD-9EE7-2B4252918ADE}" srcOrd="1" destOrd="0" presId="urn:microsoft.com/office/officeart/2005/8/layout/hProcess11"/>
    <dgm:cxn modelId="{974337AA-0C3D-4B79-AACD-B23D603ED058}" type="presParOf" srcId="{EF8EDFE3-7D58-4ED7-A82D-137BB5E12C4B}" destId="{29C997E4-8203-4220-BF8E-944DBA8F7C67}" srcOrd="2" destOrd="0" presId="urn:microsoft.com/office/officeart/2005/8/layout/hProcess11"/>
    <dgm:cxn modelId="{8CBB4C08-3510-4E40-9F3B-9705F1905466}" type="presParOf" srcId="{7424018B-DB8F-4D10-9022-493FBD549669}" destId="{4021238B-B871-4F39-90F5-369D86B5A48C}" srcOrd="9" destOrd="0" presId="urn:microsoft.com/office/officeart/2005/8/layout/hProcess11"/>
    <dgm:cxn modelId="{C9F5D6B6-AAF4-422B-840F-336239BF9F29}" type="presParOf" srcId="{7424018B-DB8F-4D10-9022-493FBD549669}" destId="{146880DB-0F1E-44A8-B13F-D730A8878764}" srcOrd="10" destOrd="0" presId="urn:microsoft.com/office/officeart/2005/8/layout/hProcess11"/>
    <dgm:cxn modelId="{A0945949-1FFD-4497-A6D9-2281CA0F08D4}" type="presParOf" srcId="{146880DB-0F1E-44A8-B13F-D730A8878764}" destId="{89AB6192-AC85-45F0-94D7-764F056C7C40}" srcOrd="0" destOrd="0" presId="urn:microsoft.com/office/officeart/2005/8/layout/hProcess11"/>
    <dgm:cxn modelId="{646F0A65-664C-479E-B80D-A3A495EEAACE}" type="presParOf" srcId="{146880DB-0F1E-44A8-B13F-D730A8878764}" destId="{B214C65D-9EE4-47D4-9599-9745BB401DB3}" srcOrd="1" destOrd="0" presId="urn:microsoft.com/office/officeart/2005/8/layout/hProcess11"/>
    <dgm:cxn modelId="{F40438E7-3F67-4EC1-A6BC-A63185D11D2C}" type="presParOf" srcId="{146880DB-0F1E-44A8-B13F-D730A8878764}" destId="{B1B3F6F3-B8C7-48D9-A75E-4687ECCEC26A}"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574484-3914-4215-99EF-E5372A078D42}">
      <dsp:nvSpPr>
        <dsp:cNvPr id="0" name=""/>
        <dsp:cNvSpPr/>
      </dsp:nvSpPr>
      <dsp:spPr>
        <a:xfrm>
          <a:off x="0" y="486855"/>
          <a:ext cx="8394192" cy="649141"/>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AD9CD07-86F5-479F-B3BB-94B19A87E0C7}">
      <dsp:nvSpPr>
        <dsp:cNvPr id="0" name=""/>
        <dsp:cNvSpPr/>
      </dsp:nvSpPr>
      <dsp:spPr>
        <a:xfrm>
          <a:off x="2074" y="0"/>
          <a:ext cx="1208099" cy="6491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120904" numCol="1" spcCol="1270" anchor="b" anchorCtr="0">
          <a:noAutofit/>
        </a:bodyPr>
        <a:lstStyle/>
        <a:p>
          <a:pPr marL="0" lvl="0" indent="0" algn="ctr" defTabSz="755650">
            <a:lnSpc>
              <a:spcPct val="90000"/>
            </a:lnSpc>
            <a:spcBef>
              <a:spcPct val="0"/>
            </a:spcBef>
            <a:spcAft>
              <a:spcPct val="35000"/>
            </a:spcAft>
            <a:buNone/>
          </a:pPr>
          <a:r>
            <a:rPr lang="en-US" sz="1700" b="1" kern="1200" dirty="0"/>
            <a:t>Collect</a:t>
          </a:r>
        </a:p>
      </dsp:txBody>
      <dsp:txXfrm>
        <a:off x="2074" y="0"/>
        <a:ext cx="1208099" cy="649141"/>
      </dsp:txXfrm>
    </dsp:sp>
    <dsp:sp modelId="{A0B2D619-022C-46E4-AE27-5AA823A36AB7}">
      <dsp:nvSpPr>
        <dsp:cNvPr id="0" name=""/>
        <dsp:cNvSpPr/>
      </dsp:nvSpPr>
      <dsp:spPr>
        <a:xfrm>
          <a:off x="524982" y="730283"/>
          <a:ext cx="162285" cy="162285"/>
        </a:xfrm>
        <a:prstGeom prst="ellipse">
          <a:avLst/>
        </a:prstGeom>
        <a:solidFill>
          <a:schemeClr val="lt1">
            <a:hueOff val="0"/>
            <a:satOff val="0"/>
            <a:lumOff val="0"/>
            <a:alphaOff val="0"/>
          </a:schemeClr>
        </a:solidFill>
        <a:ln w="1079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839E012-61CC-4093-BF32-BEE3FB3569A7}">
      <dsp:nvSpPr>
        <dsp:cNvPr id="0" name=""/>
        <dsp:cNvSpPr/>
      </dsp:nvSpPr>
      <dsp:spPr>
        <a:xfrm>
          <a:off x="1270579" y="973711"/>
          <a:ext cx="1208099" cy="6491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120904" numCol="1" spcCol="1270" anchor="t" anchorCtr="0">
          <a:noAutofit/>
        </a:bodyPr>
        <a:lstStyle/>
        <a:p>
          <a:pPr marL="0" lvl="0" indent="0" algn="ctr" defTabSz="755650">
            <a:lnSpc>
              <a:spcPct val="90000"/>
            </a:lnSpc>
            <a:spcBef>
              <a:spcPct val="0"/>
            </a:spcBef>
            <a:spcAft>
              <a:spcPct val="35000"/>
            </a:spcAft>
            <a:buNone/>
          </a:pPr>
          <a:r>
            <a:rPr lang="en-US" sz="1700" b="1" kern="1200" dirty="0"/>
            <a:t>Distribute</a:t>
          </a:r>
        </a:p>
      </dsp:txBody>
      <dsp:txXfrm>
        <a:off x="1270579" y="973711"/>
        <a:ext cx="1208099" cy="649141"/>
      </dsp:txXfrm>
    </dsp:sp>
    <dsp:sp modelId="{EF66CD0C-626B-4610-B644-7B51075D99FF}">
      <dsp:nvSpPr>
        <dsp:cNvPr id="0" name=""/>
        <dsp:cNvSpPr/>
      </dsp:nvSpPr>
      <dsp:spPr>
        <a:xfrm>
          <a:off x="1793486" y="730283"/>
          <a:ext cx="162285" cy="162285"/>
        </a:xfrm>
        <a:prstGeom prst="ellipse">
          <a:avLst/>
        </a:prstGeom>
        <a:solidFill>
          <a:schemeClr val="lt1">
            <a:hueOff val="0"/>
            <a:satOff val="0"/>
            <a:lumOff val="0"/>
            <a:alphaOff val="0"/>
          </a:schemeClr>
        </a:solidFill>
        <a:ln w="1079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B289282-BBC0-4A54-A01F-1A509E6F7B2F}">
      <dsp:nvSpPr>
        <dsp:cNvPr id="0" name=""/>
        <dsp:cNvSpPr/>
      </dsp:nvSpPr>
      <dsp:spPr>
        <a:xfrm>
          <a:off x="2539084" y="0"/>
          <a:ext cx="1208099" cy="6491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120904" numCol="1" spcCol="1270" anchor="b" anchorCtr="0">
          <a:noAutofit/>
        </a:bodyPr>
        <a:lstStyle/>
        <a:p>
          <a:pPr marL="0" lvl="0" indent="0" algn="ctr" defTabSz="755650">
            <a:lnSpc>
              <a:spcPct val="90000"/>
            </a:lnSpc>
            <a:spcBef>
              <a:spcPct val="0"/>
            </a:spcBef>
            <a:spcAft>
              <a:spcPct val="35000"/>
            </a:spcAft>
            <a:buNone/>
          </a:pPr>
          <a:r>
            <a:rPr lang="en-US" sz="1700" b="1" kern="1200" dirty="0"/>
            <a:t>Store</a:t>
          </a:r>
        </a:p>
      </dsp:txBody>
      <dsp:txXfrm>
        <a:off x="2539084" y="0"/>
        <a:ext cx="1208099" cy="649141"/>
      </dsp:txXfrm>
    </dsp:sp>
    <dsp:sp modelId="{A91CEC55-E400-412F-9D19-9133685772A8}">
      <dsp:nvSpPr>
        <dsp:cNvPr id="0" name=""/>
        <dsp:cNvSpPr/>
      </dsp:nvSpPr>
      <dsp:spPr>
        <a:xfrm>
          <a:off x="3061991" y="730283"/>
          <a:ext cx="162285" cy="162285"/>
        </a:xfrm>
        <a:prstGeom prst="ellipse">
          <a:avLst/>
        </a:prstGeom>
        <a:solidFill>
          <a:schemeClr val="lt1">
            <a:hueOff val="0"/>
            <a:satOff val="0"/>
            <a:lumOff val="0"/>
            <a:alphaOff val="0"/>
          </a:schemeClr>
        </a:solidFill>
        <a:ln w="1079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CFBBDF8-737E-4264-8DDC-1AD352589546}">
      <dsp:nvSpPr>
        <dsp:cNvPr id="0" name=""/>
        <dsp:cNvSpPr/>
      </dsp:nvSpPr>
      <dsp:spPr>
        <a:xfrm>
          <a:off x="3807588" y="973711"/>
          <a:ext cx="1208099" cy="6491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120904" numCol="1" spcCol="1270" anchor="t" anchorCtr="0">
          <a:noAutofit/>
        </a:bodyPr>
        <a:lstStyle/>
        <a:p>
          <a:pPr marL="0" lvl="0" indent="0" algn="ctr" defTabSz="755650">
            <a:lnSpc>
              <a:spcPct val="90000"/>
            </a:lnSpc>
            <a:spcBef>
              <a:spcPct val="0"/>
            </a:spcBef>
            <a:spcAft>
              <a:spcPct val="35000"/>
            </a:spcAft>
            <a:buNone/>
          </a:pPr>
          <a:r>
            <a:rPr lang="en-US" sz="1700" b="1" kern="1200" dirty="0"/>
            <a:t>Review</a:t>
          </a:r>
        </a:p>
      </dsp:txBody>
      <dsp:txXfrm>
        <a:off x="3807588" y="973711"/>
        <a:ext cx="1208099" cy="649141"/>
      </dsp:txXfrm>
    </dsp:sp>
    <dsp:sp modelId="{ADC024F9-3AEB-4E44-8D01-AD1B655F703D}">
      <dsp:nvSpPr>
        <dsp:cNvPr id="0" name=""/>
        <dsp:cNvSpPr/>
      </dsp:nvSpPr>
      <dsp:spPr>
        <a:xfrm>
          <a:off x="4330496" y="730283"/>
          <a:ext cx="162285" cy="162285"/>
        </a:xfrm>
        <a:prstGeom prst="ellipse">
          <a:avLst/>
        </a:prstGeom>
        <a:solidFill>
          <a:schemeClr val="lt1">
            <a:hueOff val="0"/>
            <a:satOff val="0"/>
            <a:lumOff val="0"/>
            <a:alphaOff val="0"/>
          </a:schemeClr>
        </a:solidFill>
        <a:ln w="1079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D26EFBC-41DB-479A-85AA-90A79DECE5A6}">
      <dsp:nvSpPr>
        <dsp:cNvPr id="0" name=""/>
        <dsp:cNvSpPr/>
      </dsp:nvSpPr>
      <dsp:spPr>
        <a:xfrm>
          <a:off x="5076093" y="0"/>
          <a:ext cx="1208099" cy="6491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120904" numCol="1" spcCol="1270" anchor="b" anchorCtr="0">
          <a:noAutofit/>
        </a:bodyPr>
        <a:lstStyle/>
        <a:p>
          <a:pPr marL="0" lvl="0" indent="0" algn="ctr" defTabSz="755650">
            <a:lnSpc>
              <a:spcPct val="90000"/>
            </a:lnSpc>
            <a:spcBef>
              <a:spcPct val="0"/>
            </a:spcBef>
            <a:spcAft>
              <a:spcPct val="35000"/>
            </a:spcAft>
            <a:buNone/>
          </a:pPr>
          <a:r>
            <a:rPr lang="en-US" sz="1700" b="1" kern="1200" dirty="0"/>
            <a:t>Track</a:t>
          </a:r>
        </a:p>
      </dsp:txBody>
      <dsp:txXfrm>
        <a:off x="5076093" y="0"/>
        <a:ext cx="1208099" cy="649141"/>
      </dsp:txXfrm>
    </dsp:sp>
    <dsp:sp modelId="{06ED6904-351B-4ACD-9EE7-2B4252918ADE}">
      <dsp:nvSpPr>
        <dsp:cNvPr id="0" name=""/>
        <dsp:cNvSpPr/>
      </dsp:nvSpPr>
      <dsp:spPr>
        <a:xfrm>
          <a:off x="5599000" y="730283"/>
          <a:ext cx="162285" cy="162285"/>
        </a:xfrm>
        <a:prstGeom prst="ellipse">
          <a:avLst/>
        </a:prstGeom>
        <a:solidFill>
          <a:schemeClr val="lt1">
            <a:hueOff val="0"/>
            <a:satOff val="0"/>
            <a:lumOff val="0"/>
            <a:alphaOff val="0"/>
          </a:schemeClr>
        </a:solidFill>
        <a:ln w="1079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9AB6192-AC85-45F0-94D7-764F056C7C40}">
      <dsp:nvSpPr>
        <dsp:cNvPr id="0" name=""/>
        <dsp:cNvSpPr/>
      </dsp:nvSpPr>
      <dsp:spPr>
        <a:xfrm>
          <a:off x="6344598" y="973711"/>
          <a:ext cx="1208099" cy="6491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120904" numCol="1" spcCol="1270" anchor="t" anchorCtr="0">
          <a:noAutofit/>
        </a:bodyPr>
        <a:lstStyle/>
        <a:p>
          <a:pPr marL="0" lvl="0" indent="0" algn="ctr" defTabSz="755650">
            <a:lnSpc>
              <a:spcPct val="90000"/>
            </a:lnSpc>
            <a:spcBef>
              <a:spcPct val="0"/>
            </a:spcBef>
            <a:spcAft>
              <a:spcPct val="35000"/>
            </a:spcAft>
            <a:buNone/>
          </a:pPr>
          <a:r>
            <a:rPr lang="en-US" sz="1700" b="1" kern="1200" dirty="0"/>
            <a:t>Share</a:t>
          </a:r>
        </a:p>
      </dsp:txBody>
      <dsp:txXfrm>
        <a:off x="6344598" y="973711"/>
        <a:ext cx="1208099" cy="649141"/>
      </dsp:txXfrm>
    </dsp:sp>
    <dsp:sp modelId="{B214C65D-9EE4-47D4-9599-9745BB401DB3}">
      <dsp:nvSpPr>
        <dsp:cNvPr id="0" name=""/>
        <dsp:cNvSpPr/>
      </dsp:nvSpPr>
      <dsp:spPr>
        <a:xfrm>
          <a:off x="6867505" y="730283"/>
          <a:ext cx="162285" cy="162285"/>
        </a:xfrm>
        <a:prstGeom prst="ellipse">
          <a:avLst/>
        </a:prstGeom>
        <a:solidFill>
          <a:schemeClr val="lt1">
            <a:hueOff val="0"/>
            <a:satOff val="0"/>
            <a:lumOff val="0"/>
            <a:alphaOff val="0"/>
          </a:schemeClr>
        </a:solidFill>
        <a:ln w="1079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283B6C4-F700-4D26-A5D8-F96DA7A5E4E3}" type="datetimeFigureOut">
              <a:rPr lang="en-US" smtClean="0"/>
              <a:t>10/17/2018</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6B7ACA3-E312-474A-8A51-08DA0918A585}" type="slidenum">
              <a:rPr lang="en-US" smtClean="0"/>
              <a:t>‹#›</a:t>
            </a:fld>
            <a:endParaRPr lang="en-US" dirty="0"/>
          </a:p>
        </p:txBody>
      </p:sp>
    </p:spTree>
    <p:extLst>
      <p:ext uri="{BB962C8B-B14F-4D97-AF65-F5344CB8AC3E}">
        <p14:creationId xmlns:p14="http://schemas.microsoft.com/office/powerpoint/2010/main" val="26557390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657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9" y="0"/>
            <a:ext cx="3038475" cy="466578"/>
          </a:xfrm>
          <a:prstGeom prst="rect">
            <a:avLst/>
          </a:prstGeom>
        </p:spPr>
        <p:txBody>
          <a:bodyPr vert="horz" lIns="91440" tIns="45720" rIns="91440" bIns="45720" rtlCol="0"/>
          <a:lstStyle>
            <a:lvl1pPr algn="r">
              <a:defRPr sz="1200"/>
            </a:lvl1pPr>
          </a:lstStyle>
          <a:p>
            <a:fld id="{2812A172-61DE-498A-B7CF-D21A8B7830A5}" type="datetimeFigureOut">
              <a:rPr lang="en-US" smtClean="0"/>
              <a:t>10/17/2018</a:t>
            </a:fld>
            <a:endParaRPr lang="en-US" dirty="0"/>
          </a:p>
        </p:txBody>
      </p:sp>
      <p:sp>
        <p:nvSpPr>
          <p:cNvPr id="4" name="Slide Image Placeholder 3"/>
          <p:cNvSpPr>
            <a:spLocks noGrp="1" noRot="1" noChangeAspect="1"/>
          </p:cNvSpPr>
          <p:nvPr>
            <p:ph type="sldImg" idx="2"/>
          </p:nvPr>
        </p:nvSpPr>
        <p:spPr>
          <a:xfrm>
            <a:off x="1412875" y="1162050"/>
            <a:ext cx="4184650" cy="3138488"/>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4033"/>
            <a:ext cx="5607050" cy="366071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822"/>
            <a:ext cx="3038475" cy="46657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9" y="8829822"/>
            <a:ext cx="3038475" cy="466578"/>
          </a:xfrm>
          <a:prstGeom prst="rect">
            <a:avLst/>
          </a:prstGeom>
        </p:spPr>
        <p:txBody>
          <a:bodyPr vert="horz" lIns="91440" tIns="45720" rIns="91440" bIns="45720" rtlCol="0" anchor="b"/>
          <a:lstStyle>
            <a:lvl1pPr algn="r">
              <a:defRPr sz="1200"/>
            </a:lvl1pPr>
          </a:lstStyle>
          <a:p>
            <a:fld id="{F485545C-FFA9-4C08-B24E-76C2F31B148E}" type="slidenum">
              <a:rPr lang="en-US" smtClean="0"/>
              <a:t>‹#›</a:t>
            </a:fld>
            <a:endParaRPr lang="en-US" dirty="0"/>
          </a:p>
        </p:txBody>
      </p:sp>
    </p:spTree>
    <p:extLst>
      <p:ext uri="{BB962C8B-B14F-4D97-AF65-F5344CB8AC3E}">
        <p14:creationId xmlns:p14="http://schemas.microsoft.com/office/powerpoint/2010/main" val="2271860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Application Service that can be used OOTB or customized</a:t>
            </a:r>
            <a:r>
              <a:rPr lang="en-US" baseline="0" dirty="0"/>
              <a:t> to meet unique program needs.</a:t>
            </a:r>
          </a:p>
          <a:p>
            <a:endParaRPr lang="en-US" baseline="0" dirty="0"/>
          </a:p>
          <a:p>
            <a:pPr lvl="1"/>
            <a:r>
              <a:rPr lang="en-US" i="1" baseline="0" dirty="0"/>
              <a:t>CDX provides EPA Program Offices a platform for data collection from the regulated community and a data exchange platform with partners. CDX provides registration services, CROMERR services, and master data management services. </a:t>
            </a:r>
          </a:p>
          <a:p>
            <a:pPr lvl="1"/>
            <a:endParaRPr lang="en-US" i="1" baseline="0" dirty="0"/>
          </a:p>
          <a:p>
            <a:pPr lvl="1"/>
            <a:r>
              <a:rPr lang="en-US" i="1" baseline="0" dirty="0"/>
              <a:t>CDX makes the collection and distribution of data efficient …</a:t>
            </a:r>
          </a:p>
          <a:p>
            <a:pPr lvl="1"/>
            <a:r>
              <a:rPr lang="en-US" i="1" baseline="0" dirty="0"/>
              <a:t>…Mosaic completes the solution by providing a range of solutions for the review, tracking and reporting of collected data.</a:t>
            </a:r>
            <a:endParaRPr lang="en-US" i="1" dirty="0"/>
          </a:p>
        </p:txBody>
      </p:sp>
      <p:sp>
        <p:nvSpPr>
          <p:cNvPr id="4" name="Slide Number Placeholder 3"/>
          <p:cNvSpPr>
            <a:spLocks noGrp="1"/>
          </p:cNvSpPr>
          <p:nvPr>
            <p:ph type="sldNum" sz="quarter" idx="10"/>
          </p:nvPr>
        </p:nvSpPr>
        <p:spPr/>
        <p:txBody>
          <a:bodyPr/>
          <a:lstStyle/>
          <a:p>
            <a:fld id="{F485545C-FFA9-4C08-B24E-76C2F31B148E}" type="slidenum">
              <a:rPr lang="en-US" smtClean="0"/>
              <a:t>3</a:t>
            </a:fld>
            <a:endParaRPr lang="en-US" dirty="0"/>
          </a:p>
        </p:txBody>
      </p:sp>
    </p:spTree>
    <p:extLst>
      <p:ext uri="{BB962C8B-B14F-4D97-AF65-F5344CB8AC3E}">
        <p14:creationId xmlns:p14="http://schemas.microsoft.com/office/powerpoint/2010/main" val="3909894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Collection Interface</a:t>
            </a:r>
            <a:r>
              <a:rPr lang="en-US" dirty="0"/>
              <a:t>: Partner, Agency, or Regulated</a:t>
            </a:r>
            <a:r>
              <a:rPr lang="en-US" baseline="0" dirty="0"/>
              <a:t> Community facing portion of the system. Web Forms module can be used if CDX data flow not already in place.</a:t>
            </a:r>
          </a:p>
          <a:p>
            <a:endParaRPr lang="en-US" baseline="0" dirty="0"/>
          </a:p>
          <a:p>
            <a:r>
              <a:rPr lang="en-US" b="1" baseline="0" dirty="0"/>
              <a:t>EPA Clearinghouse: </a:t>
            </a:r>
            <a:r>
              <a:rPr lang="en-US" baseline="0" dirty="0"/>
              <a:t>EPA, Region, or SLT work area for review, collaboration, compliance determination, etc.</a:t>
            </a:r>
          </a:p>
          <a:p>
            <a:endParaRPr lang="en-US" baseline="0" dirty="0"/>
          </a:p>
          <a:p>
            <a:r>
              <a:rPr lang="en-US" b="1" baseline="0" dirty="0"/>
              <a:t>Public Dashboard</a:t>
            </a:r>
            <a:r>
              <a:rPr lang="en-US" baseline="0" dirty="0"/>
              <a:t>: Public facing portion of the system for submission and processing status sharing. Qlik Sense is preferred data reporting &amp; visualization solution.</a:t>
            </a:r>
            <a:endParaRPr lang="en-US" dirty="0"/>
          </a:p>
        </p:txBody>
      </p:sp>
      <p:sp>
        <p:nvSpPr>
          <p:cNvPr id="4" name="Slide Number Placeholder 3"/>
          <p:cNvSpPr>
            <a:spLocks noGrp="1"/>
          </p:cNvSpPr>
          <p:nvPr>
            <p:ph type="sldNum" sz="quarter" idx="10"/>
          </p:nvPr>
        </p:nvSpPr>
        <p:spPr/>
        <p:txBody>
          <a:bodyPr/>
          <a:lstStyle/>
          <a:p>
            <a:fld id="{F485545C-FFA9-4C08-B24E-76C2F31B148E}" type="slidenum">
              <a:rPr lang="en-US" smtClean="0"/>
              <a:t>4</a:t>
            </a:fld>
            <a:endParaRPr lang="en-US" dirty="0"/>
          </a:p>
        </p:txBody>
      </p:sp>
    </p:spTree>
    <p:extLst>
      <p:ext uri="{BB962C8B-B14F-4D97-AF65-F5344CB8AC3E}">
        <p14:creationId xmlns:p14="http://schemas.microsoft.com/office/powerpoint/2010/main" val="17281847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a:t>Out-of-the</a:t>
            </a:r>
            <a:r>
              <a:rPr lang="en-US" baseline="0" dirty="0"/>
              <a:t>-box </a:t>
            </a:r>
            <a:r>
              <a:rPr lang="en-US" dirty="0"/>
              <a:t>Mosaic solution focuses on</a:t>
            </a:r>
            <a:r>
              <a:rPr lang="en-US" baseline="0" dirty="0"/>
              <a:t> the Clearinghouse, functionality can be developed to support data collection and public/stakeholder dashboards</a:t>
            </a:r>
          </a:p>
          <a:p>
            <a:pPr marL="171450" indent="-171450">
              <a:buFont typeface="Arial" pitchFamily="34" charset="0"/>
              <a:buChar char="•"/>
            </a:pPr>
            <a:r>
              <a:rPr lang="en-US" dirty="0"/>
              <a:t>Mosaic </a:t>
            </a:r>
            <a:r>
              <a:rPr lang="en-US" baseline="0" dirty="0"/>
              <a:t>includes a Web Form module to develop program-specific Collection Interfaces</a:t>
            </a:r>
          </a:p>
          <a:p>
            <a:pPr marL="171450" indent="-171450">
              <a:buFont typeface="Arial" pitchFamily="34" charset="0"/>
              <a:buChar char="•"/>
            </a:pPr>
            <a:r>
              <a:rPr lang="en-US" dirty="0"/>
              <a:t>Mosaic </a:t>
            </a:r>
            <a:r>
              <a:rPr lang="en-US" baseline="0" dirty="0"/>
              <a:t>utilizes CDX Services and will be hosted in the CDX environment</a:t>
            </a:r>
            <a:endParaRPr lang="en-US" dirty="0"/>
          </a:p>
          <a:p>
            <a:pPr marL="171450" indent="-171450">
              <a:buFont typeface="Arial" pitchFamily="34" charset="0"/>
              <a:buChar char="•"/>
            </a:pPr>
            <a:r>
              <a:rPr lang="en-US" dirty="0"/>
              <a:t>CDX Services Utilized:</a:t>
            </a:r>
          </a:p>
          <a:p>
            <a:pPr marL="628650" lvl="1" indent="-171450">
              <a:buFont typeface="Arial" pitchFamily="34" charset="0"/>
              <a:buChar char="•"/>
            </a:pPr>
            <a:r>
              <a:rPr lang="en-US" baseline="0" dirty="0"/>
              <a:t>Authentication &amp; Authorization Services: Collection Interface &amp; Clearinghouse </a:t>
            </a:r>
          </a:p>
          <a:p>
            <a:pPr marL="1085850" lvl="2" indent="-171450">
              <a:buFont typeface="Arial" pitchFamily="34" charset="0"/>
              <a:buChar char="•"/>
            </a:pPr>
            <a:r>
              <a:rPr lang="en-US" baseline="0" dirty="0"/>
              <a:t>Other Authentication providers can also be used: ex. WAM, E-Enterprise</a:t>
            </a:r>
          </a:p>
          <a:p>
            <a:pPr marL="628650" lvl="1" indent="-171450">
              <a:buFont typeface="Arial" pitchFamily="34" charset="0"/>
              <a:buChar char="•"/>
            </a:pPr>
            <a:r>
              <a:rPr lang="en-US" baseline="0" dirty="0"/>
              <a:t>CROMERR signing/archiving: Collection Interface</a:t>
            </a:r>
          </a:p>
          <a:p>
            <a:pPr marL="628650" lvl="1" indent="-171450">
              <a:buFont typeface="Arial" pitchFamily="34" charset="0"/>
              <a:buChar char="•"/>
            </a:pPr>
            <a:r>
              <a:rPr lang="en-US" baseline="0" dirty="0"/>
              <a:t>Facility widget (FRS): Collection Interface &amp; Clearinghouse </a:t>
            </a:r>
          </a:p>
          <a:p>
            <a:pPr marL="628650" lvl="1" indent="-171450">
              <a:buFont typeface="Arial" pitchFamily="34" charset="0"/>
              <a:buChar char="•"/>
            </a:pPr>
            <a:r>
              <a:rPr lang="en-US" baseline="0" dirty="0"/>
              <a:t>SubmitNow, SmartForm: Collection Interface</a:t>
            </a:r>
          </a:p>
          <a:p>
            <a:pPr marL="171450" lvl="0" indent="-171450">
              <a:buFont typeface="Arial" pitchFamily="34" charset="0"/>
              <a:buChar char="•"/>
            </a:pPr>
            <a:r>
              <a:rPr lang="en-US" dirty="0"/>
              <a:t>Mosaic </a:t>
            </a:r>
            <a:r>
              <a:rPr lang="en-US" baseline="0" dirty="0"/>
              <a:t>Collection interface &amp; Clearinghouse can use other Authentication providers, for example E-Enterprise Federated Bridge.</a:t>
            </a:r>
          </a:p>
          <a:p>
            <a:pPr marL="171450" lvl="0" indent="-171450">
              <a:buFont typeface="Arial" pitchFamily="34" charset="0"/>
              <a:buChar char="•"/>
            </a:pPr>
            <a:r>
              <a:rPr lang="en-US" dirty="0"/>
              <a:t>Mosaic </a:t>
            </a:r>
            <a:r>
              <a:rPr lang="en-US" baseline="0" dirty="0"/>
              <a:t>does into inherently include a public interface (Dashboard)</a:t>
            </a:r>
          </a:p>
          <a:p>
            <a:pPr marL="628650" lvl="1" indent="-171450">
              <a:buFont typeface="Arial" pitchFamily="34" charset="0"/>
              <a:buChar char="•"/>
            </a:pPr>
            <a:r>
              <a:rPr lang="en-US" baseline="0" dirty="0"/>
              <a:t>Datasets are generated for data publishing</a:t>
            </a:r>
          </a:p>
          <a:p>
            <a:pPr marL="628650" lvl="1" indent="-171450">
              <a:buFont typeface="Arial" pitchFamily="34" charset="0"/>
              <a:buChar char="•"/>
            </a:pPr>
            <a:r>
              <a:rPr lang="en-US" baseline="0" dirty="0"/>
              <a:t>Dataset sent to existing data visualization platforms: QlikSense, WebSites, GeoPlatform, etc.</a:t>
            </a:r>
            <a:endParaRPr lang="en-US" dirty="0"/>
          </a:p>
          <a:p>
            <a:endParaRPr lang="en-US" dirty="0"/>
          </a:p>
        </p:txBody>
      </p:sp>
      <p:sp>
        <p:nvSpPr>
          <p:cNvPr id="4" name="Slide Number Placeholder 3"/>
          <p:cNvSpPr>
            <a:spLocks noGrp="1"/>
          </p:cNvSpPr>
          <p:nvPr>
            <p:ph type="sldNum" sz="quarter" idx="10"/>
          </p:nvPr>
        </p:nvSpPr>
        <p:spPr/>
        <p:txBody>
          <a:bodyPr/>
          <a:lstStyle/>
          <a:p>
            <a:fld id="{F485545C-FFA9-4C08-B24E-76C2F31B148E}" type="slidenum">
              <a:rPr lang="en-US" smtClean="0"/>
              <a:t>5</a:t>
            </a:fld>
            <a:endParaRPr lang="en-US" dirty="0"/>
          </a:p>
        </p:txBody>
      </p:sp>
    </p:spTree>
    <p:extLst>
      <p:ext uri="{BB962C8B-B14F-4D97-AF65-F5344CB8AC3E}">
        <p14:creationId xmlns:p14="http://schemas.microsoft.com/office/powerpoint/2010/main" val="19737430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Out-of-the-box solution is</a:t>
            </a:r>
            <a:r>
              <a:rPr lang="en-US" baseline="0" dirty="0"/>
              <a:t> currently limited to the clearinghouse since several options already exist for plan collection interfaces (e.g., versiform). Custom collection forms are available as part of Levels 2 and 3.</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n-lt"/>
                <a:ea typeface="+mn-ea"/>
                <a:cs typeface="+mn-cs"/>
              </a:rPr>
              <a:t>Region 9 EPS: </a:t>
            </a:r>
            <a:r>
              <a:rPr lang="en-US" sz="1200" b="0" kern="1200" dirty="0">
                <a:solidFill>
                  <a:schemeClr val="tx1"/>
                </a:solidFill>
                <a:latin typeface="+mn-lt"/>
                <a:ea typeface="+mn-ea"/>
                <a:cs typeface="+mn-cs"/>
              </a:rPr>
              <a:t>Custom</a:t>
            </a:r>
            <a:r>
              <a:rPr lang="en-US" sz="1200" b="0" kern="1200" baseline="0" dirty="0">
                <a:solidFill>
                  <a:schemeClr val="tx1"/>
                </a:solidFill>
                <a:latin typeface="+mn-lt"/>
                <a:ea typeface="+mn-ea"/>
                <a:cs typeface="+mn-cs"/>
              </a:rPr>
              <a:t> Collection Interface using Web Forms module. OOTB Clearinghouse with custom review workflow and notifications.</a:t>
            </a:r>
            <a:endParaRPr lang="en-US" sz="1200" b="1"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n-lt"/>
                <a:ea typeface="+mn-ea"/>
                <a:cs typeface="+mn-cs"/>
              </a:rPr>
              <a:t>Office of Land and Emergency Management (OLEM):  </a:t>
            </a:r>
            <a:r>
              <a:rPr lang="en-US" sz="1200" kern="1200" dirty="0">
                <a:solidFill>
                  <a:schemeClr val="tx1"/>
                </a:solidFill>
                <a:effectLst/>
                <a:latin typeface="+mn-lt"/>
                <a:ea typeface="+mn-ea"/>
                <a:cs typeface="+mn-cs"/>
              </a:rPr>
              <a:t>Implementation of an ePortal solution to support OLEMS’s FFRRO assessments and investigations into Federal and Private facility site cleanup activities; and to provide an ePortal interface to the Site Evaluation Management System (SEMS).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SPeCS for Section 110 Plans: </a:t>
            </a:r>
            <a:r>
              <a:rPr lang="en-US" sz="1200" b="0" kern="1200" dirty="0">
                <a:solidFill>
                  <a:schemeClr val="tx1"/>
                </a:solidFill>
                <a:effectLst/>
                <a:latin typeface="+mn-lt"/>
                <a:ea typeface="+mn-ea"/>
                <a:cs typeface="+mn-cs"/>
              </a:rPr>
              <a:t>Collection</a:t>
            </a:r>
            <a:r>
              <a:rPr lang="en-US" sz="1200" b="0" kern="1200" baseline="0" dirty="0">
                <a:solidFill>
                  <a:schemeClr val="tx1"/>
                </a:solidFill>
                <a:effectLst/>
                <a:latin typeface="+mn-lt"/>
                <a:ea typeface="+mn-ea"/>
                <a:cs typeface="+mn-cs"/>
              </a:rPr>
              <a:t> Interface Web Forms module. Clearinghouse notifications, comments, worklists modules. Customized Web Forms module for review pages. Custom business rules and data model. EPA Qlik Sense used for internal and external reporting.</a:t>
            </a:r>
            <a:endParaRPr lang="en-US" sz="1200" b="1" kern="1200" dirty="0">
              <a:solidFill>
                <a:schemeClr val="tx1"/>
              </a:solidFill>
              <a:effectLst/>
              <a:latin typeface="+mn-lt"/>
              <a:ea typeface="+mn-ea"/>
              <a:cs typeface="+mn-cs"/>
            </a:endParaRPr>
          </a:p>
          <a:p>
            <a:endParaRPr lang="en-US" dirty="0"/>
          </a:p>
          <a:p>
            <a:endParaRPr lang="en-US" dirty="0"/>
          </a:p>
        </p:txBody>
      </p:sp>
      <p:sp>
        <p:nvSpPr>
          <p:cNvPr id="4" name="Slide Number Placeholder 3"/>
          <p:cNvSpPr>
            <a:spLocks noGrp="1"/>
          </p:cNvSpPr>
          <p:nvPr>
            <p:ph type="sldNum" sz="quarter" idx="10"/>
          </p:nvPr>
        </p:nvSpPr>
        <p:spPr/>
        <p:txBody>
          <a:bodyPr/>
          <a:lstStyle/>
          <a:p>
            <a:fld id="{F485545C-FFA9-4C08-B24E-76C2F31B148E}" type="slidenum">
              <a:rPr lang="en-US" smtClean="0"/>
              <a:t>6</a:t>
            </a:fld>
            <a:endParaRPr lang="en-US" dirty="0"/>
          </a:p>
        </p:txBody>
      </p:sp>
    </p:spTree>
    <p:extLst>
      <p:ext uri="{BB962C8B-B14F-4D97-AF65-F5344CB8AC3E}">
        <p14:creationId xmlns:p14="http://schemas.microsoft.com/office/powerpoint/2010/main" val="36511698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a:t>
            </a:r>
            <a:r>
              <a:rPr lang="en-US" baseline="0" dirty="0"/>
              <a:t> L1, L2, L3 refer to the customization level.</a:t>
            </a:r>
            <a:endParaRPr lang="en-US" dirty="0"/>
          </a:p>
        </p:txBody>
      </p:sp>
      <p:sp>
        <p:nvSpPr>
          <p:cNvPr id="4" name="Slide Number Placeholder 3"/>
          <p:cNvSpPr>
            <a:spLocks noGrp="1"/>
          </p:cNvSpPr>
          <p:nvPr>
            <p:ph type="sldNum" sz="quarter" idx="10"/>
          </p:nvPr>
        </p:nvSpPr>
        <p:spPr/>
        <p:txBody>
          <a:bodyPr/>
          <a:lstStyle/>
          <a:p>
            <a:fld id="{F485545C-FFA9-4C08-B24E-76C2F31B148E}" type="slidenum">
              <a:rPr lang="en-US" smtClean="0"/>
              <a:t>7</a:t>
            </a:fld>
            <a:endParaRPr lang="en-US" dirty="0"/>
          </a:p>
        </p:txBody>
      </p:sp>
    </p:spTree>
    <p:extLst>
      <p:ext uri="{BB962C8B-B14F-4D97-AF65-F5344CB8AC3E}">
        <p14:creationId xmlns:p14="http://schemas.microsoft.com/office/powerpoint/2010/main" val="13204663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97285" y="254287"/>
            <a:ext cx="6349430" cy="6349428"/>
          </a:xfrm>
          <a:prstGeom prst="rect">
            <a:avLst/>
          </a:prstGeom>
        </p:spPr>
      </p:pic>
      <p:sp>
        <p:nvSpPr>
          <p:cNvPr id="4" name="Date Placeholder 3"/>
          <p:cNvSpPr>
            <a:spLocks noGrp="1"/>
          </p:cNvSpPr>
          <p:nvPr>
            <p:ph type="dt" sz="half" idx="10"/>
          </p:nvPr>
        </p:nvSpPr>
        <p:spPr/>
        <p:txBody>
          <a:bodyPr/>
          <a:lstStyle/>
          <a:p>
            <a:fld id="{7DB18FDE-4CF3-474A-B91F-8124D0DA35EA}" type="datetime1">
              <a:rPr lang="en-US" smtClean="0"/>
              <a:t>10/17/2018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331863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5750" y="990600"/>
            <a:ext cx="211455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00934" y="868680"/>
            <a:ext cx="54864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6AA0B99-992D-4EE9-BC58-002152E8C060}" type="datetime1">
              <a:rPr lang="en-US" smtClean="0"/>
              <a:t>10/17/2018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068383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8A7EAFD-8028-4CFF-AA90-9191066ABAC8}" type="datetime1">
              <a:rPr lang="en-US" smtClean="0"/>
              <a:t>10/17/2018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7" name="Title Placeholder 1"/>
          <p:cNvSpPr>
            <a:spLocks noGrp="1"/>
          </p:cNvSpPr>
          <p:nvPr>
            <p:ph type="title"/>
          </p:nvPr>
        </p:nvSpPr>
        <p:spPr>
          <a:xfrm>
            <a:off x="1631789" y="207411"/>
            <a:ext cx="7142339" cy="997929"/>
          </a:xfrm>
          <a:prstGeom prst="rect">
            <a:avLst/>
          </a:prstGeom>
        </p:spPr>
        <p:txBody>
          <a:bodyPr vert="horz" lIns="91440" tIns="45720" rIns="91440" bIns="45720" rtlCol="0" anchor="ctr">
            <a:normAutofit/>
          </a:bodyPr>
          <a:lstStyle/>
          <a:p>
            <a:r>
              <a:rPr lang="en-US" dirty="0"/>
              <a:t>Click to edit Master title style</a:t>
            </a:r>
          </a:p>
        </p:txBody>
      </p:sp>
      <p:sp>
        <p:nvSpPr>
          <p:cNvPr id="8" name="Text Placeholder 2"/>
          <p:cNvSpPr>
            <a:spLocks noGrp="1"/>
          </p:cNvSpPr>
          <p:nvPr>
            <p:ph idx="1"/>
          </p:nvPr>
        </p:nvSpPr>
        <p:spPr>
          <a:xfrm>
            <a:off x="375008" y="2048256"/>
            <a:ext cx="8393984" cy="4322748"/>
          </a:xfrm>
          <a:prstGeom prst="rect">
            <a:avLst/>
          </a:prstGeom>
        </p:spPr>
        <p:txBody>
          <a:bodyPr vert="horz" lIns="91440" tIns="45720" rIns="91440" bIns="45720" rtlCol="0"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899699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880171" y="1298448"/>
            <a:ext cx="6507163" cy="3255264"/>
          </a:xfrm>
        </p:spPr>
        <p:txBody>
          <a:bodyPr anchor="b">
            <a:normAutofit/>
          </a:bodyPr>
          <a:lstStyle>
            <a:lvl1pPr>
              <a:defRPr sz="54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880171" y="4672584"/>
            <a:ext cx="6520879" cy="914400"/>
          </a:xfrm>
        </p:spPr>
        <p:txBody>
          <a:bodyPr anchor="t">
            <a:normAutofit/>
          </a:bodyPr>
          <a:lstStyle>
            <a:lvl1pPr marL="0" indent="0">
              <a:buNone/>
              <a:defRPr sz="20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87A83E-E472-4170-AF17-7CB40775A077}" type="datetime1">
              <a:rPr lang="en-US" smtClean="0"/>
              <a:t>10/17/2018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3497984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59870" y="777875"/>
            <a:ext cx="7142339" cy="99792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559871" y="2116475"/>
            <a:ext cx="3383280" cy="3872843"/>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318930" y="2126747"/>
            <a:ext cx="3383280" cy="3872843"/>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p:cNvSpPr>
            <a:spLocks noGrp="1"/>
          </p:cNvSpPr>
          <p:nvPr>
            <p:ph type="dt" sz="half" idx="10"/>
          </p:nvPr>
        </p:nvSpPr>
        <p:spPr/>
        <p:txBody>
          <a:bodyPr/>
          <a:lstStyle/>
          <a:p>
            <a:fld id="{1655C859-2ACE-47C8-ABB9-3789D30D795B}" type="datetime1">
              <a:rPr lang="en-US" smtClean="0"/>
              <a:t>10/17/2018</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46166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a:xfrm>
            <a:off x="1559870" y="786039"/>
            <a:ext cx="7142339" cy="997929"/>
          </a:xfrm>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F527E8E8-B6E3-4630-B1AD-BB7AC7EA570E}" type="datetime1">
              <a:rPr lang="en-US" smtClean="0"/>
              <a:t>10/17/2018</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965078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06B3DC5-FFB1-4DBE-9574-5DDC4FAF084F}" type="datetime1">
              <a:rPr lang="en-US" smtClean="0"/>
              <a:t>10/17/2018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798160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baseline="0"/>
            </a:lvl1pPr>
          </a:lstStyle>
          <a:p>
            <a:r>
              <a:rPr lang="en-US"/>
              <a:t>Click to edit Master title style</a:t>
            </a:r>
            <a:endParaRPr lang="en-US" dirty="0"/>
          </a:p>
        </p:txBody>
      </p:sp>
      <p:sp>
        <p:nvSpPr>
          <p:cNvPr id="3" name="Content Placeholder 2"/>
          <p:cNvSpPr>
            <a:spLocks noGrp="1"/>
          </p:cNvSpPr>
          <p:nvPr>
            <p:ph idx="1"/>
          </p:nvPr>
        </p:nvSpPr>
        <p:spPr>
          <a:xfrm>
            <a:off x="2900934" y="868680"/>
            <a:ext cx="54864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2024" y="3337560"/>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DFC5B2F2-33DC-46E9-B94B-1FB7B580B3CC}" type="datetime1">
              <a:rPr lang="en-US" smtClean="0"/>
              <a:t>10/17/2018</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551014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677983" y="767419"/>
            <a:ext cx="6086423"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92024" y="3340602"/>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AF09A8D-E0FE-42E1-933C-B05B72E417F9}" type="datetime1">
              <a:rPr lang="en-US" smtClean="0"/>
              <a:t>10/17/2018</a:t>
            </a:fld>
            <a:endParaRPr lang="en-US" dirty="0"/>
          </a:p>
        </p:txBody>
      </p:sp>
      <p:sp>
        <p:nvSpPr>
          <p:cNvPr id="9" name="Footer Placeholder 8"/>
          <p:cNvSpPr>
            <a:spLocks noGrp="1"/>
          </p:cNvSpPr>
          <p:nvPr>
            <p:ph type="ftr" sz="quarter" idx="11"/>
          </p:nvPr>
        </p:nvSpPr>
        <p:spPr>
          <a:xfrm>
            <a:off x="2624326" y="6356351"/>
            <a:ext cx="4433638"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68277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FF420E9-4DBF-45DD-9ED3-E239A39BA27D}" type="datetime1">
              <a:rPr lang="en-US" smtClean="0"/>
              <a:t>10/17/2018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81453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441276" y="1"/>
            <a:ext cx="7702723" cy="141274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631789" y="207411"/>
            <a:ext cx="7142339" cy="99792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375008" y="2048256"/>
            <a:ext cx="8393984" cy="4100686"/>
          </a:xfrm>
          <a:prstGeom prst="rect">
            <a:avLst/>
          </a:prstGeom>
        </p:spPr>
        <p:txBody>
          <a:bodyPr vert="horz" lIns="91440" tIns="45720" rIns="91440" bIns="45720" rtlCol="0"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96849" y="6356351"/>
            <a:ext cx="2057400"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fld id="{74C1600F-9EA7-4670-9E18-EE38E1B09745}" type="datetime1">
              <a:rPr lang="en-US" smtClean="0"/>
              <a:t>10/17/2018</a:t>
            </a:fld>
            <a:endParaRPr lang="en-US" dirty="0"/>
          </a:p>
        </p:txBody>
      </p:sp>
      <p:sp>
        <p:nvSpPr>
          <p:cNvPr id="5" name="Footer Placeholder 4"/>
          <p:cNvSpPr>
            <a:spLocks noGrp="1"/>
          </p:cNvSpPr>
          <p:nvPr>
            <p:ph type="ftr" sz="quarter" idx="3"/>
          </p:nvPr>
        </p:nvSpPr>
        <p:spPr>
          <a:xfrm>
            <a:off x="2901951" y="6356351"/>
            <a:ext cx="4433638"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7975602" y="6356351"/>
            <a:ext cx="1148195" cy="365125"/>
          </a:xfrm>
          <a:prstGeom prst="rect">
            <a:avLst/>
          </a:prstGeom>
        </p:spPr>
        <p:txBody>
          <a:bodyPr vert="horz" lIns="91440" tIns="45720" rIns="91440" bIns="45720" rtlCol="0" anchor="ctr"/>
          <a:lstStyle>
            <a:lvl1pPr algn="r">
              <a:defRPr sz="1100" b="1">
                <a:solidFill>
                  <a:schemeClr val="accent1"/>
                </a:solidFill>
              </a:defRPr>
            </a:lvl1pPr>
          </a:lstStyle>
          <a:p>
            <a:fld id="{4FAB73BC-B049-4115-A692-8D63A059BFB8}" type="slidenum">
              <a:rPr lang="en-US" smtClean="0"/>
              <a:pPr/>
              <a:t>‹#›</a:t>
            </a:fld>
            <a:endParaRPr lang="en-US" dirty="0"/>
          </a:p>
        </p:txBody>
      </p:sp>
      <p:pic>
        <p:nvPicPr>
          <p:cNvPr id="8" name="Picture 7"/>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2567" y="0"/>
            <a:ext cx="1412748" cy="1412748"/>
          </a:xfrm>
          <a:prstGeom prst="rect">
            <a:avLst/>
          </a:prstGeom>
        </p:spPr>
      </p:pic>
    </p:spTree>
    <p:extLst>
      <p:ext uri="{BB962C8B-B14F-4D97-AF65-F5344CB8AC3E}">
        <p14:creationId xmlns:p14="http://schemas.microsoft.com/office/powerpoint/2010/main" val="1071754311"/>
      </p:ext>
    </p:extLst>
  </p:cSld>
  <p:clrMap bg1="lt1" tx1="dk1" bg2="lt2" tx2="dk2" accent1="accent1" accent2="accent2" accent3="accent3" accent4="accent4" accent5="accent5" accent6="accent6" hlink="hlink" folHlink="folHlink"/>
  <p:sldLayoutIdLst>
    <p:sldLayoutId id="2147484050" r:id="rId1"/>
    <p:sldLayoutId id="2147484051" r:id="rId2"/>
    <p:sldLayoutId id="2147484052" r:id="rId3"/>
    <p:sldLayoutId id="2147484053" r:id="rId4"/>
    <p:sldLayoutId id="2147484054" r:id="rId5"/>
    <p:sldLayoutId id="2147484055" r:id="rId6"/>
    <p:sldLayoutId id="2147484056" r:id="rId7"/>
    <p:sldLayoutId id="2147484057" r:id="rId8"/>
    <p:sldLayoutId id="2147484058" r:id="rId9"/>
    <p:sldLayoutId id="2147484059" r:id="rId1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p:txStyles>
    <p:titleStyle>
      <a:lvl1pPr algn="ctr" defTabSz="914400" rtl="0" eaLnBrk="1" latinLnBrk="0" hangingPunct="1">
        <a:lnSpc>
          <a:spcPct val="90000"/>
        </a:lnSpc>
        <a:spcBef>
          <a:spcPct val="0"/>
        </a:spcBef>
        <a:buNone/>
        <a:defRPr sz="3000" b="1" kern="1200" spc="-60" baseline="0">
          <a:solidFill>
            <a:schemeClr val="bg1"/>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19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7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5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mailto:Tom.Wible@cgifederal.com" TargetMode="External"/><Relationship Id="rId2" Type="http://schemas.openxmlformats.org/officeDocument/2006/relationships/image" Target="../media/image7.jpg"/><Relationship Id="rId1" Type="http://schemas.openxmlformats.org/officeDocument/2006/relationships/slideLayout" Target="../slideLayouts/slideLayout2.xml"/><Relationship Id="rId4" Type="http://schemas.openxmlformats.org/officeDocument/2006/relationships/hyperlink" Target="mailto:south.mia@epa.gov"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8439" y="1417320"/>
            <a:ext cx="6507163" cy="3255264"/>
          </a:xfrm>
        </p:spPr>
        <p:txBody>
          <a:bodyPr/>
          <a:lstStyle/>
          <a:p>
            <a:r>
              <a:rPr lang="en-US" dirty="0"/>
              <a:t>MOSAIC and SPeCS for SIPs Presentation </a:t>
            </a:r>
          </a:p>
        </p:txBody>
      </p:sp>
      <p:sp>
        <p:nvSpPr>
          <p:cNvPr id="3" name="Text Placeholder 2"/>
          <p:cNvSpPr>
            <a:spLocks noGrp="1"/>
          </p:cNvSpPr>
          <p:nvPr>
            <p:ph type="body" idx="1"/>
          </p:nvPr>
        </p:nvSpPr>
        <p:spPr>
          <a:xfrm>
            <a:off x="1454723" y="4672584"/>
            <a:ext cx="6520879" cy="914400"/>
          </a:xfrm>
        </p:spPr>
        <p:txBody>
          <a:bodyPr>
            <a:normAutofit fontScale="77500" lnSpcReduction="20000"/>
          </a:bodyPr>
          <a:lstStyle/>
          <a:p>
            <a:pPr algn="ctr"/>
            <a:r>
              <a:rPr lang="en-US" b="1" dirty="0"/>
              <a:t>E-Enterprise Conference </a:t>
            </a:r>
          </a:p>
          <a:p>
            <a:pPr algn="ctr"/>
            <a:r>
              <a:rPr lang="en-US" b="1" dirty="0"/>
              <a:t>October 24,2018</a:t>
            </a:r>
          </a:p>
          <a:p>
            <a:pPr algn="ctr"/>
            <a:r>
              <a:rPr lang="en-US" b="1" dirty="0"/>
              <a:t>3:45 pm to 5:30 pm</a:t>
            </a:r>
          </a:p>
        </p:txBody>
      </p:sp>
      <p:sp>
        <p:nvSpPr>
          <p:cNvPr id="4" name="Date Placeholder 3"/>
          <p:cNvSpPr>
            <a:spLocks noGrp="1"/>
          </p:cNvSpPr>
          <p:nvPr>
            <p:ph type="dt" sz="half" idx="10"/>
          </p:nvPr>
        </p:nvSpPr>
        <p:spPr/>
        <p:txBody>
          <a:bodyPr/>
          <a:lstStyle/>
          <a:p>
            <a:fld id="{C7856974-526B-48DF-B549-CAB5E638D0E9}" type="datetime1">
              <a:rPr lang="en-US" smtClean="0"/>
              <a:t>10/17/2018</a:t>
            </a:fld>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1</a:t>
            </a:fld>
            <a:endParaRPr lang="en-US" dirty="0"/>
          </a:p>
        </p:txBody>
      </p:sp>
    </p:spTree>
    <p:extLst>
      <p:ext uri="{BB962C8B-B14F-4D97-AF65-F5344CB8AC3E}">
        <p14:creationId xmlns:p14="http://schemas.microsoft.com/office/powerpoint/2010/main" val="707435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8" name="Picture 37">
            <a:extLst>
              <a:ext uri="{FF2B5EF4-FFF2-40B4-BE49-F238E27FC236}">
                <a16:creationId xmlns:a16="http://schemas.microsoft.com/office/drawing/2014/main" id="{385883B5-4C33-4C91-8FC8-DDB02433E9D5}"/>
              </a:ext>
            </a:extLst>
          </p:cNvPr>
          <p:cNvPicPr>
            <a:picLocks noChangeAspect="1"/>
          </p:cNvPicPr>
          <p:nvPr/>
        </p:nvPicPr>
        <p:blipFill rotWithShape="1">
          <a:blip r:embed="rId2"/>
          <a:srcRect l="11037" r="13132" b="1"/>
          <a:stretch/>
        </p:blipFill>
        <p:spPr>
          <a:xfrm>
            <a:off x="196848" y="-136515"/>
            <a:ext cx="8947152" cy="6857990"/>
          </a:xfrm>
          <a:prstGeom prst="rect">
            <a:avLst/>
          </a:prstGeom>
        </p:spPr>
      </p:pic>
      <p:sp>
        <p:nvSpPr>
          <p:cNvPr id="2" name="Date Placeholder 1">
            <a:extLst>
              <a:ext uri="{FF2B5EF4-FFF2-40B4-BE49-F238E27FC236}">
                <a16:creationId xmlns:a16="http://schemas.microsoft.com/office/drawing/2014/main" id="{291546B8-BF99-40FD-8133-974A55D9B079}"/>
              </a:ext>
            </a:extLst>
          </p:cNvPr>
          <p:cNvSpPr>
            <a:spLocks noGrp="1"/>
          </p:cNvSpPr>
          <p:nvPr>
            <p:ph type="dt" sz="half" idx="10"/>
          </p:nvPr>
        </p:nvSpPr>
        <p:spPr>
          <a:xfrm>
            <a:off x="196848" y="6356350"/>
            <a:ext cx="2057400" cy="365125"/>
          </a:xfrm>
        </p:spPr>
        <p:txBody>
          <a:bodyPr>
            <a:normAutofit/>
          </a:bodyPr>
          <a:lstStyle/>
          <a:p>
            <a:pPr>
              <a:spcAft>
                <a:spcPts val="600"/>
              </a:spcAft>
            </a:pPr>
            <a:fld id="{606B3DC5-FFB1-4DBE-9574-5DDC4FAF084F}" type="datetime1">
              <a:rPr lang="en-US">
                <a:solidFill>
                  <a:srgbClr val="FFFFFF"/>
                </a:solidFill>
              </a:rPr>
              <a:pPr>
                <a:spcAft>
                  <a:spcPts val="600"/>
                </a:spcAft>
              </a:pPr>
              <a:t>10/17/2018</a:t>
            </a:fld>
            <a:endParaRPr lang="en-US">
              <a:solidFill>
                <a:srgbClr val="FFFFFF"/>
              </a:solidFill>
            </a:endParaRPr>
          </a:p>
        </p:txBody>
      </p:sp>
      <p:sp>
        <p:nvSpPr>
          <p:cNvPr id="3" name="Slide Number Placeholder 2">
            <a:extLst>
              <a:ext uri="{FF2B5EF4-FFF2-40B4-BE49-F238E27FC236}">
                <a16:creationId xmlns:a16="http://schemas.microsoft.com/office/drawing/2014/main" id="{FF8ED69D-7966-464B-8773-B327D3FE7C4C}"/>
              </a:ext>
            </a:extLst>
          </p:cNvPr>
          <p:cNvSpPr>
            <a:spLocks noGrp="1"/>
          </p:cNvSpPr>
          <p:nvPr>
            <p:ph type="sldNum" sz="quarter" idx="12"/>
          </p:nvPr>
        </p:nvSpPr>
        <p:spPr>
          <a:xfrm>
            <a:off x="7975601" y="6356350"/>
            <a:ext cx="1148195" cy="365125"/>
          </a:xfrm>
        </p:spPr>
        <p:txBody>
          <a:bodyPr>
            <a:normAutofit/>
          </a:bodyPr>
          <a:lstStyle/>
          <a:p>
            <a:pPr>
              <a:spcAft>
                <a:spcPts val="600"/>
              </a:spcAft>
            </a:pPr>
            <a:fld id="{4FAB73BC-B049-4115-A692-8D63A059BFB8}" type="slidenum">
              <a:rPr lang="en-US">
                <a:solidFill>
                  <a:srgbClr val="FFFFFF"/>
                </a:solidFill>
              </a:rPr>
              <a:pPr>
                <a:spcAft>
                  <a:spcPts val="600"/>
                </a:spcAft>
              </a:pPr>
              <a:t>10</a:t>
            </a:fld>
            <a:endParaRPr lang="en-US">
              <a:solidFill>
                <a:srgbClr val="FFFFFF"/>
              </a:solidFill>
            </a:endParaRPr>
          </a:p>
        </p:txBody>
      </p:sp>
    </p:spTree>
    <p:extLst>
      <p:ext uri="{BB962C8B-B14F-4D97-AF65-F5344CB8AC3E}">
        <p14:creationId xmlns:p14="http://schemas.microsoft.com/office/powerpoint/2010/main" val="30178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4" name="Content Placeholder 3"/>
          <p:cNvPicPr>
            <a:picLocks noGrp="1" noChangeAspect="1"/>
          </p:cNvPicPr>
          <p:nvPr>
            <p:ph idx="1"/>
          </p:nvPr>
        </p:nvPicPr>
        <p:blipFill>
          <a:blip r:embed="rId2"/>
          <a:stretch>
            <a:fillRect/>
          </a:stretch>
        </p:blipFill>
        <p:spPr>
          <a:xfrm>
            <a:off x="3790950" y="2794794"/>
            <a:ext cx="1619250" cy="2828925"/>
          </a:xfrm>
        </p:spPr>
      </p:pic>
      <p:sp>
        <p:nvSpPr>
          <p:cNvPr id="5" name="Date Placeholder 4"/>
          <p:cNvSpPr>
            <a:spLocks noGrp="1"/>
          </p:cNvSpPr>
          <p:nvPr>
            <p:ph type="dt" sz="half" idx="10"/>
          </p:nvPr>
        </p:nvSpPr>
        <p:spPr/>
        <p:txBody>
          <a:bodyPr/>
          <a:lstStyle/>
          <a:p>
            <a:fld id="{DEA597A2-0850-4347-ADB4-887BD648F9D0}" type="datetime1">
              <a:rPr lang="en-US" smtClean="0"/>
              <a:t>10/17/2018</a:t>
            </a:fld>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11</a:t>
            </a:fld>
            <a:endParaRPr lang="en-US" dirty="0"/>
          </a:p>
        </p:txBody>
      </p:sp>
      <p:sp>
        <p:nvSpPr>
          <p:cNvPr id="3" name="TextBox 2"/>
          <p:cNvSpPr txBox="1"/>
          <p:nvPr/>
        </p:nvSpPr>
        <p:spPr>
          <a:xfrm>
            <a:off x="104775" y="1871464"/>
            <a:ext cx="9019022" cy="923330"/>
          </a:xfrm>
          <a:prstGeom prst="rect">
            <a:avLst/>
          </a:prstGeom>
          <a:noFill/>
        </p:spPr>
        <p:txBody>
          <a:bodyPr wrap="square" rtlCol="0">
            <a:spAutoFit/>
          </a:bodyPr>
          <a:lstStyle/>
          <a:p>
            <a:r>
              <a:rPr lang="en-US" dirty="0"/>
              <a:t>For further questions about MOSAIC, contact  </a:t>
            </a:r>
            <a:r>
              <a:rPr lang="en-US" dirty="0">
                <a:hlinkClick r:id="rId3"/>
              </a:rPr>
              <a:t>Tom.Wible@cgifederal.com</a:t>
            </a:r>
            <a:endParaRPr lang="en-US" dirty="0"/>
          </a:p>
          <a:p>
            <a:r>
              <a:rPr lang="en-US" dirty="0"/>
              <a:t>For further questions about SPeCS for SIPs, contact </a:t>
            </a:r>
            <a:r>
              <a:rPr lang="en-US" dirty="0">
                <a:hlinkClick r:id="rId4"/>
              </a:rPr>
              <a:t>south.mia@epa.gov</a:t>
            </a:r>
            <a:endParaRPr lang="en-US" dirty="0"/>
          </a:p>
          <a:p>
            <a:endParaRPr lang="en-US" dirty="0"/>
          </a:p>
        </p:txBody>
      </p:sp>
    </p:spTree>
    <p:extLst>
      <p:ext uri="{BB962C8B-B14F-4D97-AF65-F5344CB8AC3E}">
        <p14:creationId xmlns:p14="http://schemas.microsoft.com/office/powerpoint/2010/main" val="3095799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44AE6-C196-4773-A30D-269494AA5863}"/>
              </a:ext>
            </a:extLst>
          </p:cNvPr>
          <p:cNvSpPr>
            <a:spLocks noGrp="1"/>
          </p:cNvSpPr>
          <p:nvPr>
            <p:ph type="title"/>
          </p:nvPr>
        </p:nvSpPr>
        <p:spPr>
          <a:xfrm>
            <a:off x="68095" y="1887166"/>
            <a:ext cx="8968902" cy="2666546"/>
          </a:xfrm>
        </p:spPr>
        <p:txBody>
          <a:bodyPr/>
          <a:lstStyle/>
          <a:p>
            <a:r>
              <a:rPr lang="en-US" dirty="0"/>
              <a:t>Background</a:t>
            </a:r>
          </a:p>
        </p:txBody>
      </p:sp>
      <p:sp>
        <p:nvSpPr>
          <p:cNvPr id="4" name="Date Placeholder 3">
            <a:extLst>
              <a:ext uri="{FF2B5EF4-FFF2-40B4-BE49-F238E27FC236}">
                <a16:creationId xmlns:a16="http://schemas.microsoft.com/office/drawing/2014/main" id="{EDB339BC-8CE5-4E18-BE95-490060E06B6B}"/>
              </a:ext>
            </a:extLst>
          </p:cNvPr>
          <p:cNvSpPr>
            <a:spLocks noGrp="1"/>
          </p:cNvSpPr>
          <p:nvPr>
            <p:ph type="dt" sz="half" idx="10"/>
          </p:nvPr>
        </p:nvSpPr>
        <p:spPr/>
        <p:txBody>
          <a:bodyPr/>
          <a:lstStyle/>
          <a:p>
            <a:fld id="{8487A83E-E472-4170-AF17-7CB40775A077}" type="datetime1">
              <a:rPr lang="en-US" smtClean="0"/>
              <a:t>10/17/2018</a:t>
            </a:fld>
            <a:endParaRPr lang="en-US" dirty="0"/>
          </a:p>
        </p:txBody>
      </p:sp>
      <p:sp>
        <p:nvSpPr>
          <p:cNvPr id="5" name="Slide Number Placeholder 4">
            <a:extLst>
              <a:ext uri="{FF2B5EF4-FFF2-40B4-BE49-F238E27FC236}">
                <a16:creationId xmlns:a16="http://schemas.microsoft.com/office/drawing/2014/main" id="{DDB93EC5-4341-4042-A0DA-E60A5AA3160D}"/>
              </a:ext>
            </a:extLst>
          </p:cNvPr>
          <p:cNvSpPr>
            <a:spLocks noGrp="1"/>
          </p:cNvSpPr>
          <p:nvPr>
            <p:ph type="sldNum" sz="quarter" idx="12"/>
          </p:nvPr>
        </p:nvSpPr>
        <p:spPr/>
        <p:txBody>
          <a:bodyPr/>
          <a:lstStyle/>
          <a:p>
            <a:fld id="{4FAB73BC-B049-4115-A692-8D63A059BFB8}" type="slidenum">
              <a:rPr lang="en-US" smtClean="0"/>
              <a:pPr/>
              <a:t>12</a:t>
            </a:fld>
            <a:endParaRPr lang="en-US" dirty="0"/>
          </a:p>
        </p:txBody>
      </p:sp>
    </p:spTree>
    <p:extLst>
      <p:ext uri="{BB962C8B-B14F-4D97-AF65-F5344CB8AC3E}">
        <p14:creationId xmlns:p14="http://schemas.microsoft.com/office/powerpoint/2010/main" val="1601018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SPeCS for SIPs – Plan Collection Interface </a:t>
            </a:r>
          </a:p>
        </p:txBody>
      </p:sp>
      <p:sp>
        <p:nvSpPr>
          <p:cNvPr id="3" name="Content Placeholder 2"/>
          <p:cNvSpPr>
            <a:spLocks noGrp="1"/>
          </p:cNvSpPr>
          <p:nvPr>
            <p:ph idx="1"/>
          </p:nvPr>
        </p:nvSpPr>
        <p:spPr/>
        <p:txBody>
          <a:bodyPr/>
          <a:lstStyle/>
          <a:p>
            <a:r>
              <a:rPr lang="en-US" dirty="0"/>
              <a:t>The Plan Collection Interface (PCI) in SPeCS enables state “Preparers” to walk through a series of customized screens to enter information about the type of plan being submitted and the specific requirements addressed, and then upload relevant documents electronically. </a:t>
            </a:r>
          </a:p>
          <a:p>
            <a:r>
              <a:rPr lang="en-US" dirty="0"/>
              <a:t>The system includes completeness checks and will prompt the user if certain required questions are left blank. Plans must be submitted by a “Certifier” who has authority to make plan submissions for the state organization.</a:t>
            </a:r>
          </a:p>
          <a:p>
            <a:r>
              <a:rPr lang="en-US" dirty="0"/>
              <a:t> The system has security features such as Certifier identity authentication via text message code or secret question. It also provides a State Landing Page, a searchable listing of past and pending submissions and the status of such submissions in the steps leading to final EPA action. (The PCI is the next generation of the eSIP system, which has been in place since 2015 and has provided a basic capability for states to submit air quality plans to EPA electronically.) </a:t>
            </a:r>
            <a:r>
              <a:rPr lang="en-US" b="1" i="1" dirty="0"/>
              <a:t>Launched January 26, 2018.</a:t>
            </a:r>
            <a:endParaRPr lang="en-US" dirty="0"/>
          </a:p>
          <a:p>
            <a:endParaRPr lang="en-US" dirty="0"/>
          </a:p>
        </p:txBody>
      </p:sp>
      <p:sp>
        <p:nvSpPr>
          <p:cNvPr id="4" name="Date Placeholder 3"/>
          <p:cNvSpPr>
            <a:spLocks noGrp="1"/>
          </p:cNvSpPr>
          <p:nvPr>
            <p:ph type="dt" sz="half" idx="10"/>
          </p:nvPr>
        </p:nvSpPr>
        <p:spPr/>
        <p:txBody>
          <a:bodyPr/>
          <a:lstStyle/>
          <a:p>
            <a:fld id="{65DD3554-714D-4B2D-9EC0-55B656BD708C}" type="datetime1">
              <a:rPr lang="en-US" smtClean="0"/>
              <a:t>10/17/2018</a:t>
            </a:fld>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13</a:t>
            </a:fld>
            <a:endParaRPr lang="en-US" dirty="0"/>
          </a:p>
        </p:txBody>
      </p:sp>
    </p:spTree>
    <p:extLst>
      <p:ext uri="{BB962C8B-B14F-4D97-AF65-F5344CB8AC3E}">
        <p14:creationId xmlns:p14="http://schemas.microsoft.com/office/powerpoint/2010/main" val="147630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SPeCS for SIPs – EPA Clearinghouse</a:t>
            </a:r>
          </a:p>
        </p:txBody>
      </p:sp>
      <p:sp>
        <p:nvSpPr>
          <p:cNvPr id="3" name="Content Placeholder 2"/>
          <p:cNvSpPr>
            <a:spLocks noGrp="1"/>
          </p:cNvSpPr>
          <p:nvPr>
            <p:ph idx="1"/>
          </p:nvPr>
        </p:nvSpPr>
        <p:spPr/>
        <p:txBody>
          <a:bodyPr/>
          <a:lstStyle/>
          <a:p>
            <a:r>
              <a:rPr lang="en-US" dirty="0"/>
              <a:t>The EPA Clearinghouse, accessible only within EPA, provides Regional Office and headquarters office staff with access to state plan submissions and related data.</a:t>
            </a:r>
          </a:p>
          <a:p>
            <a:r>
              <a:rPr lang="en-US" dirty="0"/>
              <a:t> The Clearinghouse database tracks: milestones for plan submission and EPA review; compliance with nonattainment area and other Clean Air Act requirements; the backlog of SIPs requiring EPA action; and history of state and EPA actions regarding specific areas or program requirements.</a:t>
            </a:r>
          </a:p>
          <a:p>
            <a:r>
              <a:rPr lang="en-US" dirty="0"/>
              <a:t> SPeCS also provides email notifications to state and EPA staff regarding plan submissions and upcoming deadlines. </a:t>
            </a:r>
            <a:r>
              <a:rPr lang="en-US" b="1" i="1" dirty="0"/>
              <a:t>Launched February 23, 2018.</a:t>
            </a:r>
            <a:endParaRPr lang="en-US" dirty="0"/>
          </a:p>
          <a:p>
            <a:endParaRPr lang="en-US" dirty="0"/>
          </a:p>
        </p:txBody>
      </p:sp>
      <p:sp>
        <p:nvSpPr>
          <p:cNvPr id="4" name="Date Placeholder 3"/>
          <p:cNvSpPr>
            <a:spLocks noGrp="1"/>
          </p:cNvSpPr>
          <p:nvPr>
            <p:ph type="dt" sz="half" idx="10"/>
          </p:nvPr>
        </p:nvSpPr>
        <p:spPr/>
        <p:txBody>
          <a:bodyPr/>
          <a:lstStyle/>
          <a:p>
            <a:fld id="{A34BAB9A-A6EB-4D2F-ADCD-2A1BD8D5CB20}" type="datetime1">
              <a:rPr lang="en-US" smtClean="0"/>
              <a:t>10/17/2018</a:t>
            </a:fld>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14</a:t>
            </a:fld>
            <a:endParaRPr lang="en-US" dirty="0"/>
          </a:p>
        </p:txBody>
      </p:sp>
    </p:spTree>
    <p:extLst>
      <p:ext uri="{BB962C8B-B14F-4D97-AF65-F5344CB8AC3E}">
        <p14:creationId xmlns:p14="http://schemas.microsoft.com/office/powerpoint/2010/main" val="2142939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SPeCS for SIPs – Public Dashboard </a:t>
            </a:r>
          </a:p>
        </p:txBody>
      </p:sp>
      <p:sp>
        <p:nvSpPr>
          <p:cNvPr id="3" name="Content Placeholder 2"/>
          <p:cNvSpPr>
            <a:spLocks noGrp="1"/>
          </p:cNvSpPr>
          <p:nvPr>
            <p:ph idx="1"/>
          </p:nvPr>
        </p:nvSpPr>
        <p:spPr/>
        <p:txBody>
          <a:bodyPr/>
          <a:lstStyle/>
          <a:p>
            <a:r>
              <a:rPr lang="en-US" dirty="0"/>
              <a:t>The Public Dashboard (still under development) will provide information on state plans that have been received to meet specific requirements and the status of EPA actions on such plans. It will be an enhancement of existing EPA websites that provide SIP status information, providing real-time data and greater transparency to the public</a:t>
            </a:r>
            <a:r>
              <a:rPr lang="en-US" i="1" dirty="0"/>
              <a:t>. </a:t>
            </a:r>
            <a:r>
              <a:rPr lang="en-US" b="1" i="1" dirty="0"/>
              <a:t>Planned  launch in early 2019.</a:t>
            </a:r>
          </a:p>
          <a:p>
            <a:r>
              <a:rPr lang="en-US" dirty="0"/>
              <a:t>Future work includes enhancements to the three main components, as well as enhanced reporting capabilities, integration of additional plan types, integration of legacy SIP tracking systems, and an EPA administrator module. </a:t>
            </a:r>
          </a:p>
          <a:p>
            <a:endParaRPr lang="en-US" dirty="0"/>
          </a:p>
          <a:p>
            <a:endParaRPr lang="en-US" dirty="0"/>
          </a:p>
        </p:txBody>
      </p:sp>
      <p:sp>
        <p:nvSpPr>
          <p:cNvPr id="4" name="Date Placeholder 3"/>
          <p:cNvSpPr>
            <a:spLocks noGrp="1"/>
          </p:cNvSpPr>
          <p:nvPr>
            <p:ph type="dt" sz="half" idx="10"/>
          </p:nvPr>
        </p:nvSpPr>
        <p:spPr/>
        <p:txBody>
          <a:bodyPr/>
          <a:lstStyle/>
          <a:p>
            <a:fld id="{D92EC53F-B4C6-4BA9-AC42-510F45530AC3}" type="datetime1">
              <a:rPr lang="en-US" smtClean="0"/>
              <a:t>10/17/2018</a:t>
            </a:fld>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15</a:t>
            </a:fld>
            <a:endParaRPr lang="en-US" dirty="0"/>
          </a:p>
        </p:txBody>
      </p:sp>
    </p:spTree>
    <p:extLst>
      <p:ext uri="{BB962C8B-B14F-4D97-AF65-F5344CB8AC3E}">
        <p14:creationId xmlns:p14="http://schemas.microsoft.com/office/powerpoint/2010/main" val="3786419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Objectives</a:t>
            </a:r>
          </a:p>
        </p:txBody>
      </p:sp>
      <p:sp>
        <p:nvSpPr>
          <p:cNvPr id="3" name="Content Placeholder 2"/>
          <p:cNvSpPr>
            <a:spLocks noGrp="1"/>
          </p:cNvSpPr>
          <p:nvPr>
            <p:ph idx="1"/>
          </p:nvPr>
        </p:nvSpPr>
        <p:spPr>
          <a:xfrm>
            <a:off x="380144" y="1619471"/>
            <a:ext cx="8393984" cy="4322748"/>
          </a:xfrm>
        </p:spPr>
        <p:txBody>
          <a:bodyPr/>
          <a:lstStyle/>
          <a:p>
            <a:pPr marL="0" indent="0">
              <a:buNone/>
            </a:pPr>
            <a:endParaRPr lang="en-US" dirty="0"/>
          </a:p>
          <a:p>
            <a:pPr marL="0" indent="0">
              <a:buNone/>
            </a:pPr>
            <a:r>
              <a:rPr lang="en-US" dirty="0"/>
              <a:t>1. Overview of MOSAIC, Tom Wible, CGI Federal</a:t>
            </a:r>
          </a:p>
          <a:p>
            <a:pPr lvl="1"/>
            <a:r>
              <a:rPr lang="en-US" dirty="0"/>
              <a:t>Description</a:t>
            </a:r>
          </a:p>
          <a:p>
            <a:pPr lvl="1"/>
            <a:r>
              <a:rPr lang="en-US" dirty="0"/>
              <a:t>3 Solution Components</a:t>
            </a:r>
          </a:p>
          <a:p>
            <a:pPr lvl="1"/>
            <a:r>
              <a:rPr lang="en-US" dirty="0"/>
              <a:t>3 Levels of Customization</a:t>
            </a:r>
          </a:p>
          <a:p>
            <a:pPr lvl="1"/>
            <a:r>
              <a:rPr lang="en-US" dirty="0"/>
              <a:t>MOSAIC Modules</a:t>
            </a:r>
          </a:p>
          <a:p>
            <a:pPr lvl="1"/>
            <a:endParaRPr lang="en-US" dirty="0"/>
          </a:p>
          <a:p>
            <a:pPr marL="0" indent="0">
              <a:buNone/>
            </a:pPr>
            <a:r>
              <a:rPr lang="en-US" dirty="0"/>
              <a:t>2. Overview of SPeCS for SIPS, Mia South, US EPA</a:t>
            </a:r>
          </a:p>
          <a:p>
            <a:pPr lvl="1"/>
            <a:r>
              <a:rPr lang="en-US" dirty="0"/>
              <a:t>Overview of </a:t>
            </a:r>
            <a:r>
              <a:rPr lang="en-US" dirty="0" err="1"/>
              <a:t>SPeCS</a:t>
            </a:r>
            <a:endParaRPr lang="en-US" dirty="0"/>
          </a:p>
          <a:p>
            <a:pPr lvl="1"/>
            <a:r>
              <a:rPr lang="en-US" dirty="0"/>
              <a:t>Development Approach</a:t>
            </a:r>
          </a:p>
          <a:p>
            <a:pPr lvl="1"/>
            <a:r>
              <a:rPr lang="en-US" dirty="0"/>
              <a:t>Major Components Plan </a:t>
            </a:r>
          </a:p>
          <a:p>
            <a:pPr lvl="1"/>
            <a:r>
              <a:rPr lang="en-US" dirty="0"/>
              <a:t>Demo of </a:t>
            </a:r>
            <a:r>
              <a:rPr lang="en-US" dirty="0" err="1"/>
              <a:t>SPeCS</a:t>
            </a:r>
            <a:endParaRPr lang="en-US" dirty="0"/>
          </a:p>
          <a:p>
            <a:endParaRPr lang="en-US" dirty="0"/>
          </a:p>
          <a:p>
            <a:endParaRPr lang="en-US" dirty="0"/>
          </a:p>
          <a:p>
            <a:endParaRPr lang="en-US" dirty="0"/>
          </a:p>
          <a:p>
            <a:endParaRPr lang="en-US" dirty="0"/>
          </a:p>
        </p:txBody>
      </p:sp>
      <p:sp>
        <p:nvSpPr>
          <p:cNvPr id="4" name="Date Placeholder 3"/>
          <p:cNvSpPr>
            <a:spLocks noGrp="1"/>
          </p:cNvSpPr>
          <p:nvPr>
            <p:ph type="dt" sz="half" idx="10"/>
          </p:nvPr>
        </p:nvSpPr>
        <p:spPr/>
        <p:txBody>
          <a:bodyPr/>
          <a:lstStyle/>
          <a:p>
            <a:fld id="{1CE5C75F-9801-4FBE-839F-18AC903BE3C2}" type="datetime1">
              <a:rPr lang="en-US" smtClean="0"/>
              <a:t>10/17/2018</a:t>
            </a:fld>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2</a:t>
            </a:fld>
            <a:endParaRPr lang="en-US" dirty="0"/>
          </a:p>
        </p:txBody>
      </p:sp>
    </p:spTree>
    <p:extLst>
      <p:ext uri="{BB962C8B-B14F-4D97-AF65-F5344CB8AC3E}">
        <p14:creationId xmlns:p14="http://schemas.microsoft.com/office/powerpoint/2010/main" val="25469400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321708" y="4260316"/>
            <a:ext cx="3841799" cy="176503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2800" b="1" dirty="0"/>
              <a:t>Mosaic</a:t>
            </a:r>
            <a:endParaRPr lang="en-US" b="1" dirty="0"/>
          </a:p>
        </p:txBody>
      </p:sp>
      <p:sp>
        <p:nvSpPr>
          <p:cNvPr id="2" name="Title 1"/>
          <p:cNvSpPr>
            <a:spLocks noGrp="1"/>
          </p:cNvSpPr>
          <p:nvPr>
            <p:ph type="title"/>
          </p:nvPr>
        </p:nvSpPr>
        <p:spPr>
          <a:xfrm>
            <a:off x="1559870" y="224356"/>
            <a:ext cx="7142339" cy="997929"/>
          </a:xfrm>
        </p:spPr>
        <p:txBody>
          <a:bodyPr>
            <a:normAutofit/>
          </a:bodyPr>
          <a:lstStyle/>
          <a:p>
            <a:r>
              <a:rPr lang="en-US" dirty="0"/>
              <a:t>Mosaic: A Collection, Collaboration </a:t>
            </a:r>
            <a:br>
              <a:rPr lang="en-US" dirty="0"/>
            </a:br>
            <a:r>
              <a:rPr lang="en-US" dirty="0"/>
              <a:t>and Review Service</a:t>
            </a:r>
          </a:p>
        </p:txBody>
      </p:sp>
      <p:sp>
        <p:nvSpPr>
          <p:cNvPr id="5" name="Rectangle 4"/>
          <p:cNvSpPr/>
          <p:nvPr/>
        </p:nvSpPr>
        <p:spPr>
          <a:xfrm>
            <a:off x="621086" y="4251563"/>
            <a:ext cx="3548578" cy="176503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2800" b="1" dirty="0"/>
              <a:t>CDX</a:t>
            </a:r>
            <a:endParaRPr lang="en-US" b="1" dirty="0"/>
          </a:p>
        </p:txBody>
      </p:sp>
      <p:graphicFrame>
        <p:nvGraphicFramePr>
          <p:cNvPr id="4" name="Diagram 3"/>
          <p:cNvGraphicFramePr/>
          <p:nvPr>
            <p:extLst>
              <p:ext uri="{D42A27DB-BD31-4B8C-83A1-F6EECF244321}">
                <p14:modId xmlns:p14="http://schemas.microsoft.com/office/powerpoint/2010/main" val="2367342766"/>
              </p:ext>
            </p:extLst>
          </p:nvPr>
        </p:nvGraphicFramePr>
        <p:xfrm>
          <a:off x="374904" y="4168355"/>
          <a:ext cx="8394192" cy="162285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Content Placeholder 2"/>
          <p:cNvSpPr>
            <a:spLocks noGrp="1"/>
          </p:cNvSpPr>
          <p:nvPr>
            <p:ph idx="4294967295"/>
          </p:nvPr>
        </p:nvSpPr>
        <p:spPr>
          <a:xfrm>
            <a:off x="385662" y="1681975"/>
            <a:ext cx="8394192" cy="2352143"/>
          </a:xfrm>
        </p:spPr>
        <p:txBody>
          <a:bodyPr>
            <a:normAutofit/>
          </a:bodyPr>
          <a:lstStyle/>
          <a:p>
            <a:r>
              <a:rPr lang="en-US" sz="2000" dirty="0"/>
              <a:t>Mosaic = Modular Submission Application Creator</a:t>
            </a:r>
          </a:p>
          <a:p>
            <a:r>
              <a:rPr lang="en-US" sz="2000" dirty="0"/>
              <a:t>EPA shared service IT platform </a:t>
            </a:r>
          </a:p>
          <a:p>
            <a:r>
              <a:rPr lang="en-US" sz="2000" dirty="0"/>
              <a:t>Delivers capability to review information received through CDX </a:t>
            </a:r>
          </a:p>
          <a:p>
            <a:pPr marL="0" indent="0">
              <a:spcBef>
                <a:spcPts val="0"/>
              </a:spcBef>
              <a:buNone/>
            </a:pPr>
            <a:r>
              <a:rPr lang="en-US" sz="2000" dirty="0"/>
              <a:t>    (e.g., plans, permit applications, petitions, exceptional events)</a:t>
            </a:r>
          </a:p>
          <a:p>
            <a:r>
              <a:rPr lang="en-US" sz="2000" dirty="0"/>
              <a:t>Simplifies data and document sharing with stakeholders</a:t>
            </a:r>
          </a:p>
          <a:p>
            <a:r>
              <a:rPr lang="en-US" sz="2000" dirty="0"/>
              <a:t>Modular building blocks afford a range of implementation options</a:t>
            </a:r>
          </a:p>
        </p:txBody>
      </p:sp>
      <p:sp>
        <p:nvSpPr>
          <p:cNvPr id="3" name="Date Placeholder 2"/>
          <p:cNvSpPr>
            <a:spLocks noGrp="1"/>
          </p:cNvSpPr>
          <p:nvPr>
            <p:ph type="dt" sz="half" idx="10"/>
          </p:nvPr>
        </p:nvSpPr>
        <p:spPr/>
        <p:txBody>
          <a:bodyPr/>
          <a:lstStyle/>
          <a:p>
            <a:fld id="{2F013578-FA38-4538-9B27-E744176C403D}" type="datetime1">
              <a:rPr lang="en-US" smtClean="0"/>
              <a:t>10/17/2018</a:t>
            </a:fld>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smtClean="0"/>
              <a:pPr/>
              <a:t>3</a:t>
            </a:fld>
            <a:endParaRPr lang="en-US" dirty="0"/>
          </a:p>
        </p:txBody>
      </p:sp>
    </p:spTree>
    <p:extLst>
      <p:ext uri="{BB962C8B-B14F-4D97-AF65-F5344CB8AC3E}">
        <p14:creationId xmlns:p14="http://schemas.microsoft.com/office/powerpoint/2010/main" val="183698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down)">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down)">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animBg="1"/>
      <p:bldGraphic spid="4"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6757" y="201173"/>
            <a:ext cx="7142339" cy="997929"/>
          </a:xfrm>
        </p:spPr>
        <p:txBody>
          <a:bodyPr>
            <a:normAutofit/>
          </a:bodyPr>
          <a:lstStyle/>
          <a:p>
            <a:r>
              <a:rPr lang="en-US" dirty="0"/>
              <a:t>Three Solution Components </a:t>
            </a:r>
          </a:p>
        </p:txBody>
      </p:sp>
      <p:sp>
        <p:nvSpPr>
          <p:cNvPr id="6" name="Rounded Rectangle 5"/>
          <p:cNvSpPr/>
          <p:nvPr/>
        </p:nvSpPr>
        <p:spPr>
          <a:xfrm>
            <a:off x="322729" y="1645920"/>
            <a:ext cx="8595359" cy="1833936"/>
          </a:xfrm>
          <a:prstGeom prst="roundRect">
            <a:avLst>
              <a:gd name="adj" fmla="val 10000"/>
            </a:avLst>
          </a:prstGeom>
          <a:solidFill>
            <a:schemeClr val="accent1">
              <a:lumMod val="50000"/>
              <a:alpha val="90000"/>
            </a:schemeClr>
          </a:solidFill>
        </p:spPr>
        <p:style>
          <a:lnRef idx="2">
            <a:schemeClr val="accent3">
              <a:alpha val="90000"/>
              <a:tint val="40000"/>
              <a:hueOff val="0"/>
              <a:satOff val="0"/>
              <a:lumOff val="0"/>
              <a:alphaOff val="0"/>
            </a:schemeClr>
          </a:lnRef>
          <a:fillRef idx="1">
            <a:scrgbClr r="0" g="0" b="0"/>
          </a:fillRef>
          <a:effectRef idx="0">
            <a:schemeClr val="accent3">
              <a:alpha val="90000"/>
              <a:tint val="40000"/>
              <a:hueOff val="0"/>
              <a:satOff val="0"/>
              <a:lumOff val="0"/>
              <a:alphaOff val="0"/>
            </a:schemeClr>
          </a:effectRef>
          <a:fontRef idx="minor">
            <a:schemeClr val="dk1">
              <a:hueOff val="0"/>
              <a:satOff val="0"/>
              <a:lumOff val="0"/>
              <a:alphaOff val="0"/>
            </a:schemeClr>
          </a:fontRef>
        </p:style>
      </p:sp>
      <p:sp>
        <p:nvSpPr>
          <p:cNvPr id="7" name="Rounded Rectangle 6"/>
          <p:cNvSpPr/>
          <p:nvPr/>
        </p:nvSpPr>
        <p:spPr>
          <a:xfrm>
            <a:off x="799686" y="1795707"/>
            <a:ext cx="2086692" cy="1577509"/>
          </a:xfrm>
          <a:prstGeom prst="roundRect">
            <a:avLst>
              <a:gd name="adj" fmla="val 10000"/>
            </a:avLst>
          </a:prstGeom>
          <a:blipFill>
            <a:blip r:embed="rId3">
              <a:extLst>
                <a:ext uri="{28A0092B-C50C-407E-A947-70E740481C1C}">
                  <a14:useLocalDpi xmlns:a14="http://schemas.microsoft.com/office/drawing/2010/main" val="0"/>
                </a:ext>
              </a:extLst>
            </a:blip>
            <a:srcRect/>
            <a:stretch>
              <a:fillRect l="-5000" r="-5000"/>
            </a:stretch>
          </a:blipFill>
        </p:spPr>
        <p:style>
          <a:lnRef idx="2">
            <a:schemeClr val="lt1">
              <a:hueOff val="0"/>
              <a:satOff val="0"/>
              <a:lumOff val="0"/>
              <a:alphaOff val="0"/>
            </a:schemeClr>
          </a:lnRef>
          <a:fillRef idx="1">
            <a:scrgbClr r="0" g="0" b="0"/>
          </a:fillRef>
          <a:effectRef idx="0">
            <a:schemeClr val="accent3">
              <a:tint val="50000"/>
              <a:hueOff val="0"/>
              <a:satOff val="0"/>
              <a:lumOff val="0"/>
              <a:alphaOff val="0"/>
            </a:schemeClr>
          </a:effectRef>
          <a:fontRef idx="minor">
            <a:schemeClr val="lt1">
              <a:hueOff val="0"/>
              <a:satOff val="0"/>
              <a:lumOff val="0"/>
              <a:alphaOff val="0"/>
            </a:schemeClr>
          </a:fontRef>
        </p:style>
      </p:sp>
      <p:sp>
        <p:nvSpPr>
          <p:cNvPr id="8" name="Freeform 7"/>
          <p:cNvSpPr/>
          <p:nvPr/>
        </p:nvSpPr>
        <p:spPr>
          <a:xfrm>
            <a:off x="580590" y="3501337"/>
            <a:ext cx="2524886" cy="2555218"/>
          </a:xfrm>
          <a:custGeom>
            <a:avLst/>
            <a:gdLst>
              <a:gd name="connsiteX0" fmla="*/ 227765 w 2292797"/>
              <a:gd name="connsiteY0" fmla="*/ 0 h 2169194"/>
              <a:gd name="connsiteX1" fmla="*/ 2065032 w 2292797"/>
              <a:gd name="connsiteY1" fmla="*/ 0 h 2169194"/>
              <a:gd name="connsiteX2" fmla="*/ 2292797 w 2292797"/>
              <a:gd name="connsiteY2" fmla="*/ 227765 h 2169194"/>
              <a:gd name="connsiteX3" fmla="*/ 2292797 w 2292797"/>
              <a:gd name="connsiteY3" fmla="*/ 2169194 h 2169194"/>
              <a:gd name="connsiteX4" fmla="*/ 2292797 w 2292797"/>
              <a:gd name="connsiteY4" fmla="*/ 2169194 h 2169194"/>
              <a:gd name="connsiteX5" fmla="*/ 0 w 2292797"/>
              <a:gd name="connsiteY5" fmla="*/ 2169194 h 2169194"/>
              <a:gd name="connsiteX6" fmla="*/ 0 w 2292797"/>
              <a:gd name="connsiteY6" fmla="*/ 2169194 h 2169194"/>
              <a:gd name="connsiteX7" fmla="*/ 0 w 2292797"/>
              <a:gd name="connsiteY7" fmla="*/ 227765 h 2169194"/>
              <a:gd name="connsiteX8" fmla="*/ 227765 w 2292797"/>
              <a:gd name="connsiteY8" fmla="*/ 0 h 2169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92797" h="2169194">
                <a:moveTo>
                  <a:pt x="2065032" y="2169194"/>
                </a:moveTo>
                <a:lnTo>
                  <a:pt x="227765" y="2169194"/>
                </a:lnTo>
                <a:cubicBezTo>
                  <a:pt x="101974" y="2169194"/>
                  <a:pt x="0" y="2067220"/>
                  <a:pt x="0" y="1941429"/>
                </a:cubicBezTo>
                <a:lnTo>
                  <a:pt x="0" y="0"/>
                </a:lnTo>
                <a:lnTo>
                  <a:pt x="0" y="0"/>
                </a:lnTo>
                <a:lnTo>
                  <a:pt x="2292797" y="0"/>
                </a:lnTo>
                <a:lnTo>
                  <a:pt x="2292797" y="0"/>
                </a:lnTo>
                <a:lnTo>
                  <a:pt x="2292797" y="1941429"/>
                </a:lnTo>
                <a:cubicBezTo>
                  <a:pt x="2292797" y="2067220"/>
                  <a:pt x="2190823" y="2169194"/>
                  <a:pt x="2065032" y="2169194"/>
                </a:cubicBezTo>
                <a:close/>
              </a:path>
            </a:pathLst>
          </a:custGeom>
          <a:solidFill>
            <a:schemeClr val="accent1"/>
          </a:solidFill>
        </p:spPr>
        <p:style>
          <a:lnRef idx="2">
            <a:schemeClr val="lt1">
              <a:hueOff val="0"/>
              <a:satOff val="0"/>
              <a:lumOff val="0"/>
              <a:alphaOff val="0"/>
            </a:schemeClr>
          </a:lnRef>
          <a:fillRef idx="1">
            <a:scrgbClr r="0" g="0" b="0"/>
          </a:fillRef>
          <a:effectRef idx="0">
            <a:schemeClr val="accent3">
              <a:hueOff val="0"/>
              <a:satOff val="0"/>
              <a:lumOff val="0"/>
              <a:alphaOff val="0"/>
            </a:schemeClr>
          </a:effectRef>
          <a:fontRef idx="minor">
            <a:schemeClr val="lt1"/>
          </a:fontRef>
        </p:style>
        <p:txBody>
          <a:bodyPr spcFirstLastPara="0" vert="horz" wrap="square" lIns="144942" tIns="78233" rIns="144942" bIns="144942" numCol="1" spcCol="1270" anchor="t" anchorCtr="0">
            <a:noAutofit/>
          </a:bodyPr>
          <a:lstStyle/>
          <a:p>
            <a:pPr lvl="0" algn="ctr" defTabSz="466725">
              <a:lnSpc>
                <a:spcPct val="90000"/>
              </a:lnSpc>
              <a:spcBef>
                <a:spcPct val="0"/>
              </a:spcBef>
              <a:spcAft>
                <a:spcPts val="300"/>
              </a:spcAft>
            </a:pPr>
            <a:endParaRPr lang="en-US" sz="1050" b="1" kern="1200" dirty="0"/>
          </a:p>
          <a:p>
            <a:pPr lvl="0" algn="ctr" defTabSz="466725">
              <a:lnSpc>
                <a:spcPct val="90000"/>
              </a:lnSpc>
              <a:spcBef>
                <a:spcPct val="0"/>
              </a:spcBef>
              <a:spcAft>
                <a:spcPts val="1000"/>
              </a:spcAft>
            </a:pPr>
            <a:r>
              <a:rPr lang="en-US" sz="1500" b="1" kern="1200" dirty="0"/>
              <a:t>Collection Interface</a:t>
            </a:r>
          </a:p>
          <a:p>
            <a:pPr lvl="0" algn="ctr" defTabSz="466725">
              <a:lnSpc>
                <a:spcPct val="90000"/>
              </a:lnSpc>
              <a:spcBef>
                <a:spcPct val="0"/>
              </a:spcBef>
              <a:spcAft>
                <a:spcPct val="35000"/>
              </a:spcAft>
            </a:pPr>
            <a:r>
              <a:rPr lang="en-US" sz="1200" kern="1200" dirty="0"/>
              <a:t>Compilation &amp; submission of plans through CDX using multiple choice questions, file upload, completeness checks</a:t>
            </a:r>
          </a:p>
          <a:p>
            <a:pPr lvl="0" algn="ctr" defTabSz="466725">
              <a:lnSpc>
                <a:spcPct val="90000"/>
              </a:lnSpc>
              <a:spcBef>
                <a:spcPct val="0"/>
              </a:spcBef>
              <a:spcAft>
                <a:spcPct val="35000"/>
              </a:spcAft>
            </a:pPr>
            <a:endParaRPr lang="en-US" sz="1200" dirty="0"/>
          </a:p>
          <a:p>
            <a:pPr lvl="0" algn="ctr" defTabSz="466725">
              <a:lnSpc>
                <a:spcPct val="90000"/>
              </a:lnSpc>
              <a:spcBef>
                <a:spcPct val="0"/>
              </a:spcBef>
              <a:spcAft>
                <a:spcPct val="35000"/>
              </a:spcAft>
            </a:pPr>
            <a:endParaRPr lang="en-US" sz="1200" kern="1200" dirty="0"/>
          </a:p>
          <a:p>
            <a:pPr lvl="0" algn="ctr" defTabSz="466725">
              <a:lnSpc>
                <a:spcPct val="90000"/>
              </a:lnSpc>
              <a:spcBef>
                <a:spcPct val="0"/>
              </a:spcBef>
              <a:spcAft>
                <a:spcPct val="35000"/>
              </a:spcAft>
            </a:pPr>
            <a:r>
              <a:rPr lang="en-US" b="1" dirty="0"/>
              <a:t>Optional Mosaic Modules</a:t>
            </a:r>
            <a:endParaRPr lang="en-US" b="1" kern="1200" dirty="0"/>
          </a:p>
        </p:txBody>
      </p:sp>
      <p:sp>
        <p:nvSpPr>
          <p:cNvPr id="9" name="Rounded Rectangle 8"/>
          <p:cNvSpPr/>
          <p:nvPr/>
        </p:nvSpPr>
        <p:spPr>
          <a:xfrm>
            <a:off x="3577062" y="1795707"/>
            <a:ext cx="2086692" cy="1577509"/>
          </a:xfrm>
          <a:prstGeom prst="roundRect">
            <a:avLst>
              <a:gd name="adj" fmla="val 10000"/>
            </a:avLst>
          </a:prstGeom>
          <a:blipFill>
            <a:blip r:embed="rId4">
              <a:extLst>
                <a:ext uri="{28A0092B-C50C-407E-A947-70E740481C1C}">
                  <a14:useLocalDpi xmlns:a14="http://schemas.microsoft.com/office/drawing/2010/main" val="0"/>
                </a:ext>
              </a:extLst>
            </a:blip>
            <a:srcRect/>
            <a:stretch>
              <a:fillRect t="-3000" b="-3000"/>
            </a:stretch>
          </a:blipFill>
        </p:spPr>
        <p:style>
          <a:lnRef idx="2">
            <a:schemeClr val="lt1">
              <a:hueOff val="0"/>
              <a:satOff val="0"/>
              <a:lumOff val="0"/>
              <a:alphaOff val="0"/>
            </a:schemeClr>
          </a:lnRef>
          <a:fillRef idx="1">
            <a:scrgbClr r="0" g="0" b="0"/>
          </a:fillRef>
          <a:effectRef idx="0">
            <a:schemeClr val="accent3">
              <a:tint val="50000"/>
              <a:hueOff val="0"/>
              <a:satOff val="0"/>
              <a:lumOff val="0"/>
              <a:alphaOff val="0"/>
            </a:schemeClr>
          </a:effectRef>
          <a:fontRef idx="minor">
            <a:schemeClr val="lt1">
              <a:hueOff val="0"/>
              <a:satOff val="0"/>
              <a:lumOff val="0"/>
              <a:alphaOff val="0"/>
            </a:schemeClr>
          </a:fontRef>
        </p:style>
      </p:sp>
      <p:sp>
        <p:nvSpPr>
          <p:cNvPr id="10" name="Freeform 9"/>
          <p:cNvSpPr/>
          <p:nvPr/>
        </p:nvSpPr>
        <p:spPr>
          <a:xfrm>
            <a:off x="3357964" y="3501337"/>
            <a:ext cx="2524886" cy="2555218"/>
          </a:xfrm>
          <a:custGeom>
            <a:avLst/>
            <a:gdLst>
              <a:gd name="connsiteX0" fmla="*/ 227765 w 2292797"/>
              <a:gd name="connsiteY0" fmla="*/ 0 h 2169194"/>
              <a:gd name="connsiteX1" fmla="*/ 2065032 w 2292797"/>
              <a:gd name="connsiteY1" fmla="*/ 0 h 2169194"/>
              <a:gd name="connsiteX2" fmla="*/ 2292797 w 2292797"/>
              <a:gd name="connsiteY2" fmla="*/ 227765 h 2169194"/>
              <a:gd name="connsiteX3" fmla="*/ 2292797 w 2292797"/>
              <a:gd name="connsiteY3" fmla="*/ 2169194 h 2169194"/>
              <a:gd name="connsiteX4" fmla="*/ 2292797 w 2292797"/>
              <a:gd name="connsiteY4" fmla="*/ 2169194 h 2169194"/>
              <a:gd name="connsiteX5" fmla="*/ 0 w 2292797"/>
              <a:gd name="connsiteY5" fmla="*/ 2169194 h 2169194"/>
              <a:gd name="connsiteX6" fmla="*/ 0 w 2292797"/>
              <a:gd name="connsiteY6" fmla="*/ 2169194 h 2169194"/>
              <a:gd name="connsiteX7" fmla="*/ 0 w 2292797"/>
              <a:gd name="connsiteY7" fmla="*/ 227765 h 2169194"/>
              <a:gd name="connsiteX8" fmla="*/ 227765 w 2292797"/>
              <a:gd name="connsiteY8" fmla="*/ 0 h 2169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92797" h="2169194">
                <a:moveTo>
                  <a:pt x="2065032" y="2169194"/>
                </a:moveTo>
                <a:lnTo>
                  <a:pt x="227765" y="2169194"/>
                </a:lnTo>
                <a:cubicBezTo>
                  <a:pt x="101974" y="2169194"/>
                  <a:pt x="0" y="2067220"/>
                  <a:pt x="0" y="1941429"/>
                </a:cubicBezTo>
                <a:lnTo>
                  <a:pt x="0" y="0"/>
                </a:lnTo>
                <a:lnTo>
                  <a:pt x="0" y="0"/>
                </a:lnTo>
                <a:lnTo>
                  <a:pt x="2292797" y="0"/>
                </a:lnTo>
                <a:lnTo>
                  <a:pt x="2292797" y="0"/>
                </a:lnTo>
                <a:lnTo>
                  <a:pt x="2292797" y="1941429"/>
                </a:lnTo>
                <a:cubicBezTo>
                  <a:pt x="2292797" y="2067220"/>
                  <a:pt x="2190823" y="2169194"/>
                  <a:pt x="2065032" y="2169194"/>
                </a:cubicBezTo>
                <a:close/>
              </a:path>
            </a:pathLst>
          </a:custGeom>
          <a:solidFill>
            <a:schemeClr val="accent1"/>
          </a:solidFill>
        </p:spPr>
        <p:style>
          <a:lnRef idx="2">
            <a:schemeClr val="lt1">
              <a:hueOff val="0"/>
              <a:satOff val="0"/>
              <a:lumOff val="0"/>
              <a:alphaOff val="0"/>
            </a:schemeClr>
          </a:lnRef>
          <a:fillRef idx="1">
            <a:scrgbClr r="0" g="0" b="0"/>
          </a:fillRef>
          <a:effectRef idx="0">
            <a:schemeClr val="accent3">
              <a:hueOff val="0"/>
              <a:satOff val="0"/>
              <a:lumOff val="0"/>
              <a:alphaOff val="0"/>
            </a:schemeClr>
          </a:effectRef>
          <a:fontRef idx="minor">
            <a:schemeClr val="lt1"/>
          </a:fontRef>
        </p:style>
        <p:txBody>
          <a:bodyPr spcFirstLastPara="0" vert="horz" wrap="square" lIns="144942" tIns="78233" rIns="144942" bIns="144942" numCol="1" spcCol="1270" anchor="t" anchorCtr="0">
            <a:noAutofit/>
          </a:bodyPr>
          <a:lstStyle/>
          <a:p>
            <a:pPr lvl="0" algn="ctr" defTabSz="488950">
              <a:lnSpc>
                <a:spcPct val="90000"/>
              </a:lnSpc>
              <a:spcBef>
                <a:spcPct val="0"/>
              </a:spcBef>
              <a:spcAft>
                <a:spcPts val="1000"/>
              </a:spcAft>
            </a:pPr>
            <a:br>
              <a:rPr lang="en-US" sz="1100" kern="1200" dirty="0"/>
            </a:br>
            <a:r>
              <a:rPr lang="en-US" sz="1500" b="1" kern="1200" dirty="0"/>
              <a:t>Clearinghouse</a:t>
            </a:r>
          </a:p>
          <a:p>
            <a:pPr lvl="0" algn="ctr" defTabSz="488950">
              <a:lnSpc>
                <a:spcPct val="90000"/>
              </a:lnSpc>
              <a:spcBef>
                <a:spcPct val="0"/>
              </a:spcBef>
              <a:spcAft>
                <a:spcPct val="35000"/>
              </a:spcAft>
            </a:pPr>
            <a:r>
              <a:rPr lang="en-US" sz="1200" kern="1200" dirty="0"/>
              <a:t>Plan review, issue tracking, comment development, and storage of review files</a:t>
            </a:r>
          </a:p>
          <a:p>
            <a:pPr lvl="0" algn="ctr" defTabSz="488950">
              <a:lnSpc>
                <a:spcPct val="90000"/>
              </a:lnSpc>
              <a:spcBef>
                <a:spcPct val="0"/>
              </a:spcBef>
              <a:spcAft>
                <a:spcPct val="35000"/>
              </a:spcAft>
            </a:pPr>
            <a:endParaRPr lang="en-US" sz="1200" dirty="0"/>
          </a:p>
          <a:p>
            <a:pPr lvl="0" algn="ctr" defTabSz="488950">
              <a:lnSpc>
                <a:spcPct val="90000"/>
              </a:lnSpc>
              <a:spcBef>
                <a:spcPct val="0"/>
              </a:spcBef>
              <a:spcAft>
                <a:spcPct val="35000"/>
              </a:spcAft>
            </a:pPr>
            <a:endParaRPr lang="en-US" sz="1200" kern="1200" dirty="0"/>
          </a:p>
          <a:p>
            <a:pPr lvl="0" algn="ctr" defTabSz="488950">
              <a:lnSpc>
                <a:spcPct val="90000"/>
              </a:lnSpc>
              <a:spcBef>
                <a:spcPct val="0"/>
              </a:spcBef>
              <a:spcAft>
                <a:spcPct val="35000"/>
              </a:spcAft>
            </a:pPr>
            <a:endParaRPr lang="en-US" sz="1200" dirty="0"/>
          </a:p>
          <a:p>
            <a:pPr lvl="0" algn="ctr" defTabSz="488950">
              <a:lnSpc>
                <a:spcPct val="90000"/>
              </a:lnSpc>
              <a:spcBef>
                <a:spcPct val="0"/>
              </a:spcBef>
              <a:spcAft>
                <a:spcPct val="35000"/>
              </a:spcAft>
            </a:pPr>
            <a:r>
              <a:rPr lang="en-US" b="1" kern="1200" dirty="0"/>
              <a:t>Core &amp; Optional Mosaic Modules</a:t>
            </a:r>
          </a:p>
        </p:txBody>
      </p:sp>
      <p:sp>
        <p:nvSpPr>
          <p:cNvPr id="11" name="Rounded Rectangle 10"/>
          <p:cNvSpPr/>
          <p:nvPr/>
        </p:nvSpPr>
        <p:spPr>
          <a:xfrm>
            <a:off x="6354437" y="1795707"/>
            <a:ext cx="2086692" cy="1577509"/>
          </a:xfrm>
          <a:prstGeom prst="roundRect">
            <a:avLst>
              <a:gd name="adj" fmla="val 10000"/>
            </a:avLst>
          </a:prstGeom>
          <a:blipFill>
            <a:blip r:embed="rId5">
              <a:extLst>
                <a:ext uri="{28A0092B-C50C-407E-A947-70E740481C1C}">
                  <a14:useLocalDpi xmlns:a14="http://schemas.microsoft.com/office/drawing/2010/main" val="0"/>
                </a:ext>
              </a:extLst>
            </a:blip>
            <a:srcRect/>
            <a:stretch>
              <a:fillRect l="-7000" r="-7000"/>
            </a:stretch>
          </a:blipFill>
        </p:spPr>
        <p:style>
          <a:lnRef idx="2">
            <a:schemeClr val="lt1">
              <a:hueOff val="0"/>
              <a:satOff val="0"/>
              <a:lumOff val="0"/>
              <a:alphaOff val="0"/>
            </a:schemeClr>
          </a:lnRef>
          <a:fillRef idx="1">
            <a:scrgbClr r="0" g="0" b="0"/>
          </a:fillRef>
          <a:effectRef idx="0">
            <a:schemeClr val="accent3">
              <a:tint val="50000"/>
              <a:hueOff val="0"/>
              <a:satOff val="0"/>
              <a:lumOff val="0"/>
              <a:alphaOff val="0"/>
            </a:schemeClr>
          </a:effectRef>
          <a:fontRef idx="minor">
            <a:schemeClr val="lt1">
              <a:hueOff val="0"/>
              <a:satOff val="0"/>
              <a:lumOff val="0"/>
              <a:alphaOff val="0"/>
            </a:schemeClr>
          </a:fontRef>
        </p:style>
      </p:sp>
      <p:sp>
        <p:nvSpPr>
          <p:cNvPr id="12" name="Freeform 11"/>
          <p:cNvSpPr/>
          <p:nvPr/>
        </p:nvSpPr>
        <p:spPr>
          <a:xfrm>
            <a:off x="6135340" y="3501338"/>
            <a:ext cx="2524887" cy="2555217"/>
          </a:xfrm>
          <a:custGeom>
            <a:avLst/>
            <a:gdLst>
              <a:gd name="connsiteX0" fmla="*/ 227765 w 2292797"/>
              <a:gd name="connsiteY0" fmla="*/ 0 h 2169194"/>
              <a:gd name="connsiteX1" fmla="*/ 2065032 w 2292797"/>
              <a:gd name="connsiteY1" fmla="*/ 0 h 2169194"/>
              <a:gd name="connsiteX2" fmla="*/ 2292797 w 2292797"/>
              <a:gd name="connsiteY2" fmla="*/ 227765 h 2169194"/>
              <a:gd name="connsiteX3" fmla="*/ 2292797 w 2292797"/>
              <a:gd name="connsiteY3" fmla="*/ 2169194 h 2169194"/>
              <a:gd name="connsiteX4" fmla="*/ 2292797 w 2292797"/>
              <a:gd name="connsiteY4" fmla="*/ 2169194 h 2169194"/>
              <a:gd name="connsiteX5" fmla="*/ 0 w 2292797"/>
              <a:gd name="connsiteY5" fmla="*/ 2169194 h 2169194"/>
              <a:gd name="connsiteX6" fmla="*/ 0 w 2292797"/>
              <a:gd name="connsiteY6" fmla="*/ 2169194 h 2169194"/>
              <a:gd name="connsiteX7" fmla="*/ 0 w 2292797"/>
              <a:gd name="connsiteY7" fmla="*/ 227765 h 2169194"/>
              <a:gd name="connsiteX8" fmla="*/ 227765 w 2292797"/>
              <a:gd name="connsiteY8" fmla="*/ 0 h 2169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92797" h="2169194">
                <a:moveTo>
                  <a:pt x="2065032" y="2169194"/>
                </a:moveTo>
                <a:lnTo>
                  <a:pt x="227765" y="2169194"/>
                </a:lnTo>
                <a:cubicBezTo>
                  <a:pt x="101974" y="2169194"/>
                  <a:pt x="0" y="2067220"/>
                  <a:pt x="0" y="1941429"/>
                </a:cubicBezTo>
                <a:lnTo>
                  <a:pt x="0" y="0"/>
                </a:lnTo>
                <a:lnTo>
                  <a:pt x="0" y="0"/>
                </a:lnTo>
                <a:lnTo>
                  <a:pt x="2292797" y="0"/>
                </a:lnTo>
                <a:lnTo>
                  <a:pt x="2292797" y="0"/>
                </a:lnTo>
                <a:lnTo>
                  <a:pt x="2292797" y="1941429"/>
                </a:lnTo>
                <a:cubicBezTo>
                  <a:pt x="2292797" y="2067220"/>
                  <a:pt x="2190823" y="2169194"/>
                  <a:pt x="2065032" y="2169194"/>
                </a:cubicBezTo>
                <a:close/>
              </a:path>
            </a:pathLst>
          </a:custGeom>
          <a:solidFill>
            <a:schemeClr val="accent1"/>
          </a:solidFill>
        </p:spPr>
        <p:style>
          <a:lnRef idx="2">
            <a:schemeClr val="lt1">
              <a:hueOff val="0"/>
              <a:satOff val="0"/>
              <a:lumOff val="0"/>
              <a:alphaOff val="0"/>
            </a:schemeClr>
          </a:lnRef>
          <a:fillRef idx="1">
            <a:scrgbClr r="0" g="0" b="0"/>
          </a:fillRef>
          <a:effectRef idx="0">
            <a:schemeClr val="accent3">
              <a:hueOff val="0"/>
              <a:satOff val="0"/>
              <a:lumOff val="0"/>
              <a:alphaOff val="0"/>
            </a:schemeClr>
          </a:effectRef>
          <a:fontRef idx="minor">
            <a:schemeClr val="lt1"/>
          </a:fontRef>
        </p:style>
        <p:txBody>
          <a:bodyPr spcFirstLastPara="0" vert="horz" wrap="square" lIns="130718" tIns="64008" rIns="130719" bIns="130718" numCol="1" spcCol="1270" anchor="t" anchorCtr="0">
            <a:noAutofit/>
          </a:bodyPr>
          <a:lstStyle/>
          <a:p>
            <a:pPr lvl="0" algn="ctr" defTabSz="400050">
              <a:lnSpc>
                <a:spcPct val="90000"/>
              </a:lnSpc>
              <a:spcBef>
                <a:spcPct val="0"/>
              </a:spcBef>
              <a:spcAft>
                <a:spcPct val="35000"/>
              </a:spcAft>
            </a:pPr>
            <a:endParaRPr lang="en-US" sz="900" b="1" kern="1200" dirty="0"/>
          </a:p>
          <a:p>
            <a:pPr lvl="0" algn="ctr" defTabSz="400050">
              <a:lnSpc>
                <a:spcPct val="90000"/>
              </a:lnSpc>
              <a:spcBef>
                <a:spcPct val="0"/>
              </a:spcBef>
              <a:spcAft>
                <a:spcPts val="1000"/>
              </a:spcAft>
            </a:pPr>
            <a:r>
              <a:rPr lang="en-US" sz="1500" b="1" kern="1200" dirty="0"/>
              <a:t>Public Dashboard</a:t>
            </a:r>
          </a:p>
          <a:p>
            <a:pPr lvl="0" algn="ctr" defTabSz="400050">
              <a:lnSpc>
                <a:spcPct val="90000"/>
              </a:lnSpc>
              <a:spcBef>
                <a:spcPct val="0"/>
              </a:spcBef>
              <a:spcAft>
                <a:spcPct val="35000"/>
              </a:spcAft>
            </a:pPr>
            <a:r>
              <a:rPr lang="en-US" sz="1200" kern="1200" dirty="0"/>
              <a:t>Status updates, links to final approved plans, national and individual state summary information</a:t>
            </a:r>
          </a:p>
          <a:p>
            <a:pPr lvl="0" algn="ctr" defTabSz="400050">
              <a:lnSpc>
                <a:spcPct val="90000"/>
              </a:lnSpc>
              <a:spcBef>
                <a:spcPct val="0"/>
              </a:spcBef>
              <a:spcAft>
                <a:spcPct val="35000"/>
              </a:spcAft>
            </a:pPr>
            <a:endParaRPr lang="en-US" sz="1200" dirty="0"/>
          </a:p>
          <a:p>
            <a:pPr lvl="0" algn="ctr" defTabSz="400050">
              <a:lnSpc>
                <a:spcPct val="90000"/>
              </a:lnSpc>
              <a:spcBef>
                <a:spcPct val="0"/>
              </a:spcBef>
              <a:spcAft>
                <a:spcPct val="35000"/>
              </a:spcAft>
            </a:pPr>
            <a:endParaRPr lang="en-US" sz="1200" kern="1200" dirty="0"/>
          </a:p>
          <a:p>
            <a:pPr lvl="0" algn="ctr" defTabSz="400050">
              <a:lnSpc>
                <a:spcPct val="90000"/>
              </a:lnSpc>
              <a:spcBef>
                <a:spcPct val="0"/>
              </a:spcBef>
              <a:spcAft>
                <a:spcPct val="35000"/>
              </a:spcAft>
            </a:pPr>
            <a:r>
              <a:rPr lang="en-US" b="1" kern="1200" dirty="0"/>
              <a:t>Agency Visualization and Analytics  Tools</a:t>
            </a:r>
          </a:p>
        </p:txBody>
      </p:sp>
      <p:sp>
        <p:nvSpPr>
          <p:cNvPr id="3" name="Date Placeholder 2"/>
          <p:cNvSpPr>
            <a:spLocks noGrp="1"/>
          </p:cNvSpPr>
          <p:nvPr>
            <p:ph type="dt" sz="half" idx="10"/>
          </p:nvPr>
        </p:nvSpPr>
        <p:spPr/>
        <p:txBody>
          <a:bodyPr/>
          <a:lstStyle/>
          <a:p>
            <a:fld id="{83F141CF-043B-42AE-863D-E140A22B6FC3}" type="datetime1">
              <a:rPr lang="en-US" smtClean="0"/>
              <a:t>10/17/2018</a:t>
            </a:fld>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4</a:t>
            </a:fld>
            <a:endParaRPr lang="en-US" dirty="0"/>
          </a:p>
        </p:txBody>
      </p:sp>
    </p:spTree>
    <p:extLst>
      <p:ext uri="{BB962C8B-B14F-4D97-AF65-F5344CB8AC3E}">
        <p14:creationId xmlns:p14="http://schemas.microsoft.com/office/powerpoint/2010/main" val="10983998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up)">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up)">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53"/>
          <p:cNvSpPr/>
          <p:nvPr/>
        </p:nvSpPr>
        <p:spPr>
          <a:xfrm>
            <a:off x="1566559" y="5063"/>
            <a:ext cx="7577440" cy="1524347"/>
          </a:xfrm>
          <a:prstGeom prst="rect">
            <a:avLst/>
          </a:prstGeom>
          <a:solidFill>
            <a:schemeClr val="accent3"/>
          </a:solidFill>
          <a:ln>
            <a:noFill/>
          </a:ln>
        </p:spPr>
        <p:style>
          <a:lnRef idx="3">
            <a:schemeClr val="lt1"/>
          </a:lnRef>
          <a:fillRef idx="1">
            <a:schemeClr val="accent1"/>
          </a:fillRef>
          <a:effectRef idx="1">
            <a:schemeClr val="accent1"/>
          </a:effectRef>
          <a:fontRef idx="minor">
            <a:schemeClr val="lt1"/>
          </a:fontRef>
        </p:style>
        <p:txBody>
          <a:bodyPr rtlCol="0" anchor="ctr"/>
          <a:lstStyle/>
          <a:p>
            <a:r>
              <a:rPr lang="en-US" sz="3200" b="1" dirty="0"/>
              <a:t>Mosaic </a:t>
            </a:r>
            <a:r>
              <a:rPr lang="en-US" sz="3000" b="1" dirty="0"/>
              <a:t>Modules 				</a:t>
            </a:r>
          </a:p>
        </p:txBody>
      </p:sp>
      <p:sp>
        <p:nvSpPr>
          <p:cNvPr id="7" name="Rectangle 6"/>
          <p:cNvSpPr/>
          <p:nvPr/>
        </p:nvSpPr>
        <p:spPr>
          <a:xfrm>
            <a:off x="3108960" y="2579105"/>
            <a:ext cx="2926080" cy="3512128"/>
          </a:xfrm>
          <a:prstGeom prst="rect">
            <a:avLst/>
          </a:prstGeom>
          <a:solidFill>
            <a:schemeClr val="accent2">
              <a:lumMod val="20000"/>
              <a:lumOff val="80000"/>
            </a:schemeClr>
          </a:solidFill>
          <a:ln w="38100">
            <a:solidFill>
              <a:schemeClr val="tx2">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200" b="1" dirty="0">
                <a:solidFill>
                  <a:schemeClr val="accent2">
                    <a:lumMod val="50000"/>
                  </a:schemeClr>
                </a:solidFill>
              </a:rPr>
              <a:t>Clearinghouse</a:t>
            </a:r>
          </a:p>
        </p:txBody>
      </p:sp>
      <p:sp>
        <p:nvSpPr>
          <p:cNvPr id="8" name="Rectangle 7"/>
          <p:cNvSpPr/>
          <p:nvPr/>
        </p:nvSpPr>
        <p:spPr>
          <a:xfrm>
            <a:off x="6217920" y="1684723"/>
            <a:ext cx="2926080" cy="4406509"/>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200" b="1" dirty="0">
                <a:solidFill>
                  <a:schemeClr val="accent3">
                    <a:lumMod val="50000"/>
                  </a:schemeClr>
                </a:solidFill>
              </a:rPr>
              <a:t>Public/Stakeholder Dashboards</a:t>
            </a:r>
          </a:p>
        </p:txBody>
      </p:sp>
      <p:sp>
        <p:nvSpPr>
          <p:cNvPr id="9" name="Rectangle 8"/>
          <p:cNvSpPr/>
          <p:nvPr/>
        </p:nvSpPr>
        <p:spPr>
          <a:xfrm>
            <a:off x="0" y="1688372"/>
            <a:ext cx="6035040" cy="722168"/>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200" b="1" dirty="0">
                <a:solidFill>
                  <a:schemeClr val="bg1"/>
                </a:solidFill>
              </a:rPr>
              <a:t>CDX Services</a:t>
            </a:r>
          </a:p>
          <a:p>
            <a:pPr algn="ctr">
              <a:spcBef>
                <a:spcPts val="400"/>
              </a:spcBef>
            </a:pPr>
            <a:r>
              <a:rPr lang="en-US" sz="1100" dirty="0">
                <a:solidFill>
                  <a:schemeClr val="bg1"/>
                </a:solidFill>
              </a:rPr>
              <a:t>Registration, CROMERR, SRS, FRS, etc.</a:t>
            </a:r>
          </a:p>
        </p:txBody>
      </p:sp>
      <p:sp>
        <p:nvSpPr>
          <p:cNvPr id="26" name="Rectangle 25"/>
          <p:cNvSpPr/>
          <p:nvPr/>
        </p:nvSpPr>
        <p:spPr>
          <a:xfrm>
            <a:off x="3185853" y="2922006"/>
            <a:ext cx="1365365" cy="1502834"/>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200" dirty="0">
                <a:solidFill>
                  <a:schemeClr val="accent2">
                    <a:lumMod val="50000"/>
                  </a:schemeClr>
                </a:solidFill>
              </a:rPr>
              <a:t>Pages</a:t>
            </a:r>
          </a:p>
        </p:txBody>
      </p:sp>
      <p:sp>
        <p:nvSpPr>
          <p:cNvPr id="27" name="Rectangle 26"/>
          <p:cNvSpPr/>
          <p:nvPr/>
        </p:nvSpPr>
        <p:spPr>
          <a:xfrm>
            <a:off x="3235730" y="3225657"/>
            <a:ext cx="1265611" cy="21820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Home Page</a:t>
            </a:r>
          </a:p>
        </p:txBody>
      </p:sp>
      <p:sp>
        <p:nvSpPr>
          <p:cNvPr id="28" name="Rectangle 27"/>
          <p:cNvSpPr/>
          <p:nvPr/>
        </p:nvSpPr>
        <p:spPr>
          <a:xfrm>
            <a:off x="3235730" y="3496589"/>
            <a:ext cx="1265611" cy="33885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State Landing Page</a:t>
            </a:r>
          </a:p>
        </p:txBody>
      </p:sp>
      <p:sp>
        <p:nvSpPr>
          <p:cNvPr id="29" name="Rectangle 28"/>
          <p:cNvSpPr/>
          <p:nvPr/>
        </p:nvSpPr>
        <p:spPr>
          <a:xfrm>
            <a:off x="3235730" y="3888171"/>
            <a:ext cx="1265611" cy="21820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Form Review Page</a:t>
            </a:r>
          </a:p>
        </p:txBody>
      </p:sp>
      <p:sp>
        <p:nvSpPr>
          <p:cNvPr id="30" name="Rectangle 29"/>
          <p:cNvSpPr/>
          <p:nvPr/>
        </p:nvSpPr>
        <p:spPr>
          <a:xfrm>
            <a:off x="3235730" y="4159103"/>
            <a:ext cx="1265611" cy="21820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Admin Page</a:t>
            </a:r>
          </a:p>
        </p:txBody>
      </p:sp>
      <p:sp>
        <p:nvSpPr>
          <p:cNvPr id="31" name="Rectangle 30"/>
          <p:cNvSpPr/>
          <p:nvPr/>
        </p:nvSpPr>
        <p:spPr>
          <a:xfrm>
            <a:off x="3235730" y="4510282"/>
            <a:ext cx="1265611" cy="21820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Issue Tracker</a:t>
            </a:r>
          </a:p>
        </p:txBody>
      </p:sp>
      <p:sp>
        <p:nvSpPr>
          <p:cNvPr id="32" name="Rectangle 31"/>
          <p:cNvSpPr/>
          <p:nvPr/>
        </p:nvSpPr>
        <p:spPr>
          <a:xfrm>
            <a:off x="3235730" y="4781214"/>
            <a:ext cx="1265611" cy="21820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Milestones</a:t>
            </a:r>
          </a:p>
        </p:txBody>
      </p:sp>
      <p:sp>
        <p:nvSpPr>
          <p:cNvPr id="33" name="Rectangle 32"/>
          <p:cNvSpPr/>
          <p:nvPr/>
        </p:nvSpPr>
        <p:spPr>
          <a:xfrm>
            <a:off x="3235730" y="5047242"/>
            <a:ext cx="1265611" cy="21820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Quick Links</a:t>
            </a:r>
          </a:p>
        </p:txBody>
      </p:sp>
      <p:sp>
        <p:nvSpPr>
          <p:cNvPr id="34" name="Rectangle 33"/>
          <p:cNvSpPr/>
          <p:nvPr/>
        </p:nvSpPr>
        <p:spPr>
          <a:xfrm>
            <a:off x="3235730" y="5318174"/>
            <a:ext cx="1265611" cy="21820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File Depot</a:t>
            </a:r>
          </a:p>
        </p:txBody>
      </p:sp>
      <p:sp>
        <p:nvSpPr>
          <p:cNvPr id="35" name="Rectangle 34"/>
          <p:cNvSpPr/>
          <p:nvPr/>
        </p:nvSpPr>
        <p:spPr>
          <a:xfrm>
            <a:off x="4648893" y="2951647"/>
            <a:ext cx="1265611" cy="21820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Submittal Search</a:t>
            </a:r>
          </a:p>
        </p:txBody>
      </p:sp>
      <p:sp>
        <p:nvSpPr>
          <p:cNvPr id="36" name="Rectangle 35"/>
          <p:cNvSpPr/>
          <p:nvPr/>
        </p:nvSpPr>
        <p:spPr>
          <a:xfrm>
            <a:off x="4648893" y="3222578"/>
            <a:ext cx="1265611" cy="33832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Comment Thread </a:t>
            </a:r>
          </a:p>
        </p:txBody>
      </p:sp>
      <p:sp>
        <p:nvSpPr>
          <p:cNvPr id="37" name="Rectangle 36"/>
          <p:cNvSpPr/>
          <p:nvPr/>
        </p:nvSpPr>
        <p:spPr>
          <a:xfrm>
            <a:off x="4648893" y="3602908"/>
            <a:ext cx="1265611" cy="21820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QuE / FAQ</a:t>
            </a:r>
          </a:p>
        </p:txBody>
      </p:sp>
      <p:sp>
        <p:nvSpPr>
          <p:cNvPr id="38" name="Rectangle 37"/>
          <p:cNvSpPr/>
          <p:nvPr/>
        </p:nvSpPr>
        <p:spPr>
          <a:xfrm>
            <a:off x="4648893" y="3873840"/>
            <a:ext cx="1265611" cy="21820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User Management</a:t>
            </a:r>
          </a:p>
        </p:txBody>
      </p:sp>
      <p:sp>
        <p:nvSpPr>
          <p:cNvPr id="39" name="Rectangle 38"/>
          <p:cNvSpPr/>
          <p:nvPr/>
        </p:nvSpPr>
        <p:spPr>
          <a:xfrm>
            <a:off x="4648893" y="4140395"/>
            <a:ext cx="1265611" cy="21820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Notifications</a:t>
            </a:r>
          </a:p>
        </p:txBody>
      </p:sp>
      <p:sp>
        <p:nvSpPr>
          <p:cNvPr id="40" name="Rectangle 39"/>
          <p:cNvSpPr/>
          <p:nvPr/>
        </p:nvSpPr>
        <p:spPr>
          <a:xfrm>
            <a:off x="4648893" y="4411327"/>
            <a:ext cx="1265611" cy="33832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Form Review Status</a:t>
            </a:r>
          </a:p>
        </p:txBody>
      </p:sp>
      <p:sp>
        <p:nvSpPr>
          <p:cNvPr id="41" name="Rectangle 40"/>
          <p:cNvSpPr/>
          <p:nvPr/>
        </p:nvSpPr>
        <p:spPr>
          <a:xfrm>
            <a:off x="4648893" y="4802378"/>
            <a:ext cx="1265611" cy="33832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Full Text Search (SOLR)</a:t>
            </a:r>
          </a:p>
        </p:txBody>
      </p:sp>
      <p:grpSp>
        <p:nvGrpSpPr>
          <p:cNvPr id="50" name="Group 49"/>
          <p:cNvGrpSpPr/>
          <p:nvPr/>
        </p:nvGrpSpPr>
        <p:grpSpPr>
          <a:xfrm>
            <a:off x="6355080" y="2579105"/>
            <a:ext cx="2651760" cy="1100985"/>
            <a:chOff x="7048153" y="2029783"/>
            <a:chExt cx="2651760" cy="1100985"/>
          </a:xfrm>
          <a:solidFill>
            <a:schemeClr val="accent3"/>
          </a:solidFill>
        </p:grpSpPr>
        <p:sp>
          <p:nvSpPr>
            <p:cNvPr id="45" name="Rectangle 44"/>
            <p:cNvSpPr/>
            <p:nvPr/>
          </p:nvSpPr>
          <p:spPr>
            <a:xfrm>
              <a:off x="7048153" y="2029783"/>
              <a:ext cx="2651760" cy="33832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Qlik Sense</a:t>
              </a:r>
            </a:p>
          </p:txBody>
        </p:sp>
        <p:sp>
          <p:nvSpPr>
            <p:cNvPr id="46" name="Rectangle 45"/>
            <p:cNvSpPr/>
            <p:nvPr/>
          </p:nvSpPr>
          <p:spPr>
            <a:xfrm>
              <a:off x="7048153" y="2411112"/>
              <a:ext cx="2651760" cy="33832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EPA Program Office Websites</a:t>
              </a:r>
            </a:p>
          </p:txBody>
        </p:sp>
        <p:sp>
          <p:nvSpPr>
            <p:cNvPr id="47" name="Rectangle 46"/>
            <p:cNvSpPr/>
            <p:nvPr/>
          </p:nvSpPr>
          <p:spPr>
            <a:xfrm>
              <a:off x="7048153" y="2792440"/>
              <a:ext cx="2651760" cy="33832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Other EPA Systems</a:t>
              </a:r>
            </a:p>
          </p:txBody>
        </p:sp>
      </p:grpSp>
      <p:sp>
        <p:nvSpPr>
          <p:cNvPr id="48" name="Rectangle 47"/>
          <p:cNvSpPr/>
          <p:nvPr/>
        </p:nvSpPr>
        <p:spPr>
          <a:xfrm>
            <a:off x="126768" y="6259798"/>
            <a:ext cx="1781694" cy="405243"/>
          </a:xfrm>
          <a:prstGeom prst="rect">
            <a:avLst/>
          </a:prstGeom>
          <a:solidFill>
            <a:schemeClr val="accent2">
              <a:lumMod val="20000"/>
              <a:lumOff val="80000"/>
            </a:schemeClr>
          </a:solidFill>
          <a:ln w="38100">
            <a:solidFill>
              <a:schemeClr val="tx2">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2"/>
                </a:solidFill>
              </a:rPr>
              <a:t>Focus of out-of-the-box solution</a:t>
            </a:r>
          </a:p>
        </p:txBody>
      </p:sp>
      <p:sp>
        <p:nvSpPr>
          <p:cNvPr id="53" name="Rectangle 52"/>
          <p:cNvSpPr/>
          <p:nvPr/>
        </p:nvSpPr>
        <p:spPr>
          <a:xfrm>
            <a:off x="4648893" y="5193429"/>
            <a:ext cx="1265611" cy="21820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Facility Widget</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8189"/>
            <a:ext cx="1524347" cy="1524347"/>
          </a:xfrm>
          <a:prstGeom prst="rect">
            <a:avLst/>
          </a:prstGeom>
        </p:spPr>
      </p:pic>
      <p:grpSp>
        <p:nvGrpSpPr>
          <p:cNvPr id="5" name="Group 4"/>
          <p:cNvGrpSpPr/>
          <p:nvPr/>
        </p:nvGrpSpPr>
        <p:grpSpPr>
          <a:xfrm>
            <a:off x="0" y="2579105"/>
            <a:ext cx="2926080" cy="3512128"/>
            <a:chOff x="0" y="2579105"/>
            <a:chExt cx="2926080" cy="3512128"/>
          </a:xfrm>
        </p:grpSpPr>
        <p:sp>
          <p:nvSpPr>
            <p:cNvPr id="4" name="Rectangle 3"/>
            <p:cNvSpPr/>
            <p:nvPr/>
          </p:nvSpPr>
          <p:spPr>
            <a:xfrm>
              <a:off x="0" y="2579105"/>
              <a:ext cx="2926080" cy="351212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200" b="1" dirty="0">
                  <a:solidFill>
                    <a:schemeClr val="tx2"/>
                  </a:solidFill>
                </a:rPr>
                <a:t>Collection Interfaces</a:t>
              </a:r>
            </a:p>
          </p:txBody>
        </p:sp>
        <p:sp>
          <p:nvSpPr>
            <p:cNvPr id="10" name="Rectangle 9"/>
            <p:cNvSpPr/>
            <p:nvPr/>
          </p:nvSpPr>
          <p:spPr>
            <a:xfrm>
              <a:off x="76891" y="2922006"/>
              <a:ext cx="1371600" cy="477981"/>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bg1"/>
                  </a:solidFill>
                </a:rPr>
                <a:t>CDX SmartForms</a:t>
              </a:r>
            </a:p>
          </p:txBody>
        </p:sp>
        <p:sp>
          <p:nvSpPr>
            <p:cNvPr id="11" name="Rectangle 10"/>
            <p:cNvSpPr/>
            <p:nvPr/>
          </p:nvSpPr>
          <p:spPr>
            <a:xfrm>
              <a:off x="1498368" y="2922006"/>
              <a:ext cx="1371600" cy="477981"/>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bg1"/>
                  </a:solidFill>
                </a:rPr>
                <a:t>CDX SubmitNow</a:t>
              </a:r>
            </a:p>
          </p:txBody>
        </p:sp>
        <p:sp>
          <p:nvSpPr>
            <p:cNvPr id="13" name="Rectangle 12"/>
            <p:cNvSpPr/>
            <p:nvPr/>
          </p:nvSpPr>
          <p:spPr>
            <a:xfrm>
              <a:off x="76891" y="3524679"/>
              <a:ext cx="1365365" cy="247303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200" b="1" dirty="0">
                  <a:solidFill>
                    <a:schemeClr val="accent1">
                      <a:lumMod val="50000"/>
                    </a:schemeClr>
                  </a:solidFill>
                </a:rPr>
                <a:t>Landing Page</a:t>
              </a:r>
            </a:p>
          </p:txBody>
        </p:sp>
        <p:sp>
          <p:nvSpPr>
            <p:cNvPr id="14" name="Rectangle 13"/>
            <p:cNvSpPr/>
            <p:nvPr/>
          </p:nvSpPr>
          <p:spPr>
            <a:xfrm>
              <a:off x="1498368" y="3524679"/>
              <a:ext cx="1365365" cy="247303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200" b="1" dirty="0">
                  <a:solidFill>
                    <a:schemeClr val="accent1">
                      <a:lumMod val="50000"/>
                    </a:schemeClr>
                  </a:solidFill>
                </a:rPr>
                <a:t>Web Form</a:t>
              </a:r>
            </a:p>
          </p:txBody>
        </p:sp>
        <p:sp>
          <p:nvSpPr>
            <p:cNvPr id="15" name="Rectangle 14"/>
            <p:cNvSpPr/>
            <p:nvPr/>
          </p:nvSpPr>
          <p:spPr>
            <a:xfrm>
              <a:off x="126768" y="3836406"/>
              <a:ext cx="1265611" cy="218209"/>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Pending Forms</a:t>
              </a:r>
            </a:p>
          </p:txBody>
        </p:sp>
        <p:sp>
          <p:nvSpPr>
            <p:cNvPr id="16" name="Rectangle 15"/>
            <p:cNvSpPr/>
            <p:nvPr/>
          </p:nvSpPr>
          <p:spPr>
            <a:xfrm>
              <a:off x="126768" y="4107338"/>
              <a:ext cx="1265611" cy="338859"/>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Submission History</a:t>
              </a:r>
            </a:p>
          </p:txBody>
        </p:sp>
        <p:sp>
          <p:nvSpPr>
            <p:cNvPr id="17" name="Rectangle 16"/>
            <p:cNvSpPr/>
            <p:nvPr/>
          </p:nvSpPr>
          <p:spPr>
            <a:xfrm>
              <a:off x="126768" y="4498920"/>
              <a:ext cx="1265611" cy="218209"/>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EPA Contacts </a:t>
              </a:r>
            </a:p>
          </p:txBody>
        </p:sp>
        <p:sp>
          <p:nvSpPr>
            <p:cNvPr id="18" name="Rectangle 17"/>
            <p:cNvSpPr/>
            <p:nvPr/>
          </p:nvSpPr>
          <p:spPr>
            <a:xfrm>
              <a:off x="126768" y="4769852"/>
              <a:ext cx="1265611" cy="218209"/>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State Contacts</a:t>
              </a:r>
            </a:p>
          </p:txBody>
        </p:sp>
        <p:sp>
          <p:nvSpPr>
            <p:cNvPr id="19" name="Rectangle 18"/>
            <p:cNvSpPr/>
            <p:nvPr/>
          </p:nvSpPr>
          <p:spPr>
            <a:xfrm>
              <a:off x="126768" y="5037125"/>
              <a:ext cx="1265611" cy="338859"/>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Key Dates / Milestones</a:t>
              </a:r>
            </a:p>
          </p:txBody>
        </p:sp>
        <p:sp>
          <p:nvSpPr>
            <p:cNvPr id="20" name="Rectangle 19"/>
            <p:cNvSpPr/>
            <p:nvPr/>
          </p:nvSpPr>
          <p:spPr>
            <a:xfrm>
              <a:off x="126768" y="5432366"/>
              <a:ext cx="1265611" cy="218209"/>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Recent Activity</a:t>
              </a:r>
            </a:p>
          </p:txBody>
        </p:sp>
        <p:sp>
          <p:nvSpPr>
            <p:cNvPr id="21" name="Rectangle 20"/>
            <p:cNvSpPr/>
            <p:nvPr/>
          </p:nvSpPr>
          <p:spPr>
            <a:xfrm>
              <a:off x="126768" y="5703301"/>
              <a:ext cx="1265611" cy="218209"/>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Quick Links</a:t>
              </a:r>
            </a:p>
          </p:txBody>
        </p:sp>
        <p:sp>
          <p:nvSpPr>
            <p:cNvPr id="22" name="Rectangle 21"/>
            <p:cNvSpPr/>
            <p:nvPr/>
          </p:nvSpPr>
          <p:spPr>
            <a:xfrm>
              <a:off x="1548245" y="3836406"/>
              <a:ext cx="1265611" cy="218209"/>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Encryption</a:t>
              </a:r>
            </a:p>
          </p:txBody>
        </p:sp>
        <p:sp>
          <p:nvSpPr>
            <p:cNvPr id="23" name="Rectangle 22"/>
            <p:cNvSpPr/>
            <p:nvPr/>
          </p:nvSpPr>
          <p:spPr>
            <a:xfrm>
              <a:off x="1548245" y="4107338"/>
              <a:ext cx="1265611" cy="218209"/>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Tooltips</a:t>
              </a:r>
            </a:p>
          </p:txBody>
        </p:sp>
        <p:sp>
          <p:nvSpPr>
            <p:cNvPr id="24" name="Rectangle 23"/>
            <p:cNvSpPr/>
            <p:nvPr/>
          </p:nvSpPr>
          <p:spPr>
            <a:xfrm>
              <a:off x="1548245" y="4378270"/>
              <a:ext cx="1265611" cy="338859"/>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Question Validation</a:t>
              </a:r>
            </a:p>
          </p:txBody>
        </p:sp>
        <p:sp>
          <p:nvSpPr>
            <p:cNvPr id="25" name="Rectangle 24"/>
            <p:cNvSpPr/>
            <p:nvPr/>
          </p:nvSpPr>
          <p:spPr>
            <a:xfrm>
              <a:off x="1550303" y="4769852"/>
              <a:ext cx="1265611" cy="218209"/>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Form Preview</a:t>
              </a:r>
            </a:p>
          </p:txBody>
        </p:sp>
        <p:sp>
          <p:nvSpPr>
            <p:cNvPr id="52" name="Rectangle 51"/>
            <p:cNvSpPr/>
            <p:nvPr/>
          </p:nvSpPr>
          <p:spPr>
            <a:xfrm>
              <a:off x="1550303" y="5045822"/>
              <a:ext cx="1265611" cy="346178"/>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File Resumable Upload</a:t>
              </a:r>
            </a:p>
          </p:txBody>
        </p:sp>
      </p:grpSp>
      <p:grpSp>
        <p:nvGrpSpPr>
          <p:cNvPr id="433" name="Group 432"/>
          <p:cNvGrpSpPr/>
          <p:nvPr/>
        </p:nvGrpSpPr>
        <p:grpSpPr>
          <a:xfrm>
            <a:off x="0" y="10769"/>
            <a:ext cx="9144000" cy="6866189"/>
            <a:chOff x="0" y="-8189"/>
            <a:chExt cx="9144000" cy="6866189"/>
          </a:xfrm>
        </p:grpSpPr>
        <p:sp>
          <p:nvSpPr>
            <p:cNvPr id="434" name="Rectangle 433"/>
            <p:cNvSpPr/>
            <p:nvPr/>
          </p:nvSpPr>
          <p:spPr>
            <a:xfrm>
              <a:off x="1548244" y="-8189"/>
              <a:ext cx="7595755" cy="1523775"/>
            </a:xfrm>
            <a:prstGeom prst="rect">
              <a:avLst/>
            </a:prstGeom>
            <a:solidFill>
              <a:schemeClr val="accent3"/>
            </a:solidFill>
            <a:ln>
              <a:noFill/>
            </a:ln>
          </p:spPr>
          <p:style>
            <a:lnRef idx="3">
              <a:schemeClr val="lt1"/>
            </a:lnRef>
            <a:fillRef idx="1">
              <a:schemeClr val="accent1"/>
            </a:fillRef>
            <a:effectRef idx="1">
              <a:schemeClr val="accent1"/>
            </a:effectRef>
            <a:fontRef idx="minor">
              <a:schemeClr val="lt1"/>
            </a:fontRef>
          </p:style>
          <p:txBody>
            <a:bodyPr rtlCol="0" anchor="t"/>
            <a:lstStyle/>
            <a:p>
              <a:pPr algn="ctr"/>
              <a:endParaRPr lang="en-US" sz="3200" b="1" dirty="0"/>
            </a:p>
            <a:p>
              <a:r>
                <a:rPr lang="en-US" sz="3200" b="1" dirty="0"/>
                <a:t>Mosaic </a:t>
              </a:r>
              <a:r>
                <a:rPr lang="en-US" sz="3000" b="1" dirty="0"/>
                <a:t>Modules: 			</a:t>
              </a:r>
              <a:r>
                <a:rPr lang="en-US" sz="3200" b="1" dirty="0"/>
                <a:t>EPS</a:t>
              </a:r>
              <a:endParaRPr lang="en-US" sz="3000" b="1" dirty="0"/>
            </a:p>
            <a:p>
              <a:pPr algn="r"/>
              <a:endParaRPr lang="en-US" sz="1000" b="1" dirty="0"/>
            </a:p>
            <a:p>
              <a:pPr algn="r"/>
              <a:r>
                <a:rPr lang="en-US" sz="2000" b="1" dirty="0">
                  <a:solidFill>
                    <a:schemeClr val="accent2">
                      <a:lumMod val="60000"/>
                      <a:lumOff val="40000"/>
                    </a:schemeClr>
                  </a:solidFill>
                </a:rPr>
                <a:t>(Level 1+ Solution)</a:t>
              </a:r>
            </a:p>
          </p:txBody>
        </p:sp>
        <p:pic>
          <p:nvPicPr>
            <p:cNvPr id="435" name="Picture 43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8189"/>
              <a:ext cx="1524347" cy="1524347"/>
            </a:xfrm>
            <a:prstGeom prst="rect">
              <a:avLst/>
            </a:prstGeom>
          </p:spPr>
        </p:pic>
        <p:grpSp>
          <p:nvGrpSpPr>
            <p:cNvPr id="436" name="Group 435"/>
            <p:cNvGrpSpPr/>
            <p:nvPr/>
          </p:nvGrpSpPr>
          <p:grpSpPr>
            <a:xfrm>
              <a:off x="0" y="1684723"/>
              <a:ext cx="9144000" cy="5173277"/>
              <a:chOff x="0" y="1684723"/>
              <a:chExt cx="9144000" cy="5173277"/>
            </a:xfrm>
          </p:grpSpPr>
          <p:grpSp>
            <p:nvGrpSpPr>
              <p:cNvPr id="437" name="Group 436"/>
              <p:cNvGrpSpPr/>
              <p:nvPr/>
            </p:nvGrpSpPr>
            <p:grpSpPr>
              <a:xfrm>
                <a:off x="0" y="1684723"/>
                <a:ext cx="9144000" cy="4406510"/>
                <a:chOff x="0" y="1684723"/>
                <a:chExt cx="9144000" cy="4406510"/>
              </a:xfrm>
            </p:grpSpPr>
            <p:sp>
              <p:nvSpPr>
                <p:cNvPr id="439" name="Rectangle 438"/>
                <p:cNvSpPr/>
                <p:nvPr/>
              </p:nvSpPr>
              <p:spPr>
                <a:xfrm>
                  <a:off x="0" y="2579105"/>
                  <a:ext cx="2926080" cy="351212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200" b="1" dirty="0">
                      <a:solidFill>
                        <a:schemeClr val="tx2"/>
                      </a:solidFill>
                    </a:rPr>
                    <a:t>Collection Interfaces</a:t>
                  </a:r>
                </a:p>
              </p:txBody>
            </p:sp>
            <p:sp>
              <p:nvSpPr>
                <p:cNvPr id="440" name="Rectangle 439"/>
                <p:cNvSpPr/>
                <p:nvPr/>
              </p:nvSpPr>
              <p:spPr>
                <a:xfrm>
                  <a:off x="3108960" y="2579105"/>
                  <a:ext cx="2926080" cy="3512128"/>
                </a:xfrm>
                <a:prstGeom prst="rect">
                  <a:avLst/>
                </a:prstGeom>
                <a:solidFill>
                  <a:schemeClr val="accent2">
                    <a:lumMod val="20000"/>
                    <a:lumOff val="80000"/>
                  </a:schemeClr>
                </a:soli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200" b="1" dirty="0">
                      <a:solidFill>
                        <a:schemeClr val="accent2">
                          <a:lumMod val="50000"/>
                        </a:schemeClr>
                      </a:solidFill>
                    </a:rPr>
                    <a:t>Clearinghouse</a:t>
                  </a:r>
                </a:p>
              </p:txBody>
            </p:sp>
            <p:sp>
              <p:nvSpPr>
                <p:cNvPr id="441" name="Rectangle 440"/>
                <p:cNvSpPr/>
                <p:nvPr/>
              </p:nvSpPr>
              <p:spPr>
                <a:xfrm>
                  <a:off x="6217920" y="1684723"/>
                  <a:ext cx="2926080" cy="4406509"/>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200" b="1" dirty="0">
                      <a:solidFill>
                        <a:schemeClr val="accent3">
                          <a:lumMod val="50000"/>
                        </a:schemeClr>
                      </a:solidFill>
                    </a:rPr>
                    <a:t>Public/Stakeholder Dashboards</a:t>
                  </a:r>
                </a:p>
              </p:txBody>
            </p:sp>
            <p:sp>
              <p:nvSpPr>
                <p:cNvPr id="442" name="Rectangle 441"/>
                <p:cNvSpPr/>
                <p:nvPr/>
              </p:nvSpPr>
              <p:spPr>
                <a:xfrm>
                  <a:off x="0" y="1688372"/>
                  <a:ext cx="6035040" cy="722168"/>
                </a:xfrm>
                <a:prstGeom prst="rect">
                  <a:avLst/>
                </a:prstGeom>
                <a:solidFill>
                  <a:schemeClr val="tx1">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200" b="1" dirty="0">
                      <a:solidFill>
                        <a:schemeClr val="bg1"/>
                      </a:solidFill>
                    </a:rPr>
                    <a:t>CDX Services</a:t>
                  </a:r>
                </a:p>
                <a:p>
                  <a:pPr algn="ctr">
                    <a:spcBef>
                      <a:spcPts val="400"/>
                    </a:spcBef>
                  </a:pPr>
                  <a:r>
                    <a:rPr lang="en-US" sz="1100" dirty="0">
                      <a:solidFill>
                        <a:schemeClr val="bg1"/>
                      </a:solidFill>
                    </a:rPr>
                    <a:t>Registration, CROMERR, SRS, FRS, etc.</a:t>
                  </a:r>
                </a:p>
              </p:txBody>
            </p:sp>
            <p:grpSp>
              <p:nvGrpSpPr>
                <p:cNvPr id="443" name="Group 442"/>
                <p:cNvGrpSpPr/>
                <p:nvPr/>
              </p:nvGrpSpPr>
              <p:grpSpPr>
                <a:xfrm>
                  <a:off x="101829" y="2922006"/>
                  <a:ext cx="2793077" cy="3075708"/>
                  <a:chOff x="76891" y="1974275"/>
                  <a:chExt cx="2793077" cy="3075708"/>
                </a:xfrm>
              </p:grpSpPr>
              <p:sp>
                <p:nvSpPr>
                  <p:cNvPr id="464" name="Rectangle 463"/>
                  <p:cNvSpPr/>
                  <p:nvPr/>
                </p:nvSpPr>
                <p:spPr>
                  <a:xfrm>
                    <a:off x="76891" y="1974275"/>
                    <a:ext cx="1371600" cy="477981"/>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1">
                            <a:lumMod val="50000"/>
                          </a:schemeClr>
                        </a:solidFill>
                      </a:rPr>
                      <a:t>CDX SmartForms</a:t>
                    </a:r>
                  </a:p>
                </p:txBody>
              </p:sp>
              <p:sp>
                <p:nvSpPr>
                  <p:cNvPr id="465" name="Rectangle 464"/>
                  <p:cNvSpPr/>
                  <p:nvPr/>
                </p:nvSpPr>
                <p:spPr>
                  <a:xfrm>
                    <a:off x="1498368" y="1974275"/>
                    <a:ext cx="1371600" cy="477981"/>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1">
                            <a:lumMod val="50000"/>
                          </a:schemeClr>
                        </a:solidFill>
                      </a:rPr>
                      <a:t>CDX SubmitNow</a:t>
                    </a:r>
                  </a:p>
                </p:txBody>
              </p:sp>
              <p:sp>
                <p:nvSpPr>
                  <p:cNvPr id="466" name="Rectangle 465"/>
                  <p:cNvSpPr/>
                  <p:nvPr/>
                </p:nvSpPr>
                <p:spPr>
                  <a:xfrm>
                    <a:off x="76891" y="2576948"/>
                    <a:ext cx="1365365" cy="247303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200" b="1" dirty="0">
                        <a:solidFill>
                          <a:schemeClr val="accent1">
                            <a:lumMod val="50000"/>
                          </a:schemeClr>
                        </a:solidFill>
                      </a:rPr>
                      <a:t>Landing Page</a:t>
                    </a:r>
                  </a:p>
                </p:txBody>
              </p:sp>
              <p:sp>
                <p:nvSpPr>
                  <p:cNvPr id="467" name="Rectangle 466"/>
                  <p:cNvSpPr/>
                  <p:nvPr/>
                </p:nvSpPr>
                <p:spPr>
                  <a:xfrm>
                    <a:off x="1498368" y="2576948"/>
                    <a:ext cx="1365365" cy="247303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200" b="1" dirty="0">
                        <a:solidFill>
                          <a:schemeClr val="accent1">
                            <a:lumMod val="50000"/>
                          </a:schemeClr>
                        </a:solidFill>
                      </a:rPr>
                      <a:t>Web Form</a:t>
                    </a:r>
                  </a:p>
                </p:txBody>
              </p:sp>
              <p:sp>
                <p:nvSpPr>
                  <p:cNvPr id="468" name="Rectangle 467"/>
                  <p:cNvSpPr/>
                  <p:nvPr/>
                </p:nvSpPr>
                <p:spPr>
                  <a:xfrm>
                    <a:off x="126768" y="2888675"/>
                    <a:ext cx="1265611" cy="21820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1">
                            <a:lumMod val="50000"/>
                          </a:schemeClr>
                        </a:solidFill>
                      </a:rPr>
                      <a:t>Pending Forms</a:t>
                    </a:r>
                  </a:p>
                </p:txBody>
              </p:sp>
              <p:sp>
                <p:nvSpPr>
                  <p:cNvPr id="469" name="Rectangle 468"/>
                  <p:cNvSpPr/>
                  <p:nvPr/>
                </p:nvSpPr>
                <p:spPr>
                  <a:xfrm>
                    <a:off x="126768" y="3159607"/>
                    <a:ext cx="1265611" cy="33885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1">
                            <a:lumMod val="50000"/>
                          </a:schemeClr>
                        </a:solidFill>
                      </a:rPr>
                      <a:t>Submission History</a:t>
                    </a:r>
                  </a:p>
                </p:txBody>
              </p:sp>
              <p:sp>
                <p:nvSpPr>
                  <p:cNvPr id="470" name="Rectangle 469"/>
                  <p:cNvSpPr/>
                  <p:nvPr/>
                </p:nvSpPr>
                <p:spPr>
                  <a:xfrm>
                    <a:off x="126768" y="3551189"/>
                    <a:ext cx="1265611" cy="21820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1">
                            <a:lumMod val="50000"/>
                          </a:schemeClr>
                        </a:solidFill>
                      </a:rPr>
                      <a:t>EPA Contacts </a:t>
                    </a:r>
                  </a:p>
                </p:txBody>
              </p:sp>
              <p:sp>
                <p:nvSpPr>
                  <p:cNvPr id="471" name="Rectangle 470"/>
                  <p:cNvSpPr/>
                  <p:nvPr/>
                </p:nvSpPr>
                <p:spPr>
                  <a:xfrm>
                    <a:off x="126768" y="3822121"/>
                    <a:ext cx="1265611" cy="21820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1">
                            <a:lumMod val="50000"/>
                          </a:schemeClr>
                        </a:solidFill>
                      </a:rPr>
                      <a:t>State Contacts</a:t>
                    </a:r>
                  </a:p>
                </p:txBody>
              </p:sp>
              <p:sp>
                <p:nvSpPr>
                  <p:cNvPr id="472" name="Rectangle 471"/>
                  <p:cNvSpPr/>
                  <p:nvPr/>
                </p:nvSpPr>
                <p:spPr>
                  <a:xfrm>
                    <a:off x="126768" y="4093053"/>
                    <a:ext cx="1265611" cy="33885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1">
                            <a:lumMod val="50000"/>
                          </a:schemeClr>
                        </a:solidFill>
                      </a:rPr>
                      <a:t>Key Dates / Milestones</a:t>
                    </a:r>
                  </a:p>
                </p:txBody>
              </p:sp>
              <p:sp>
                <p:nvSpPr>
                  <p:cNvPr id="473" name="Rectangle 472"/>
                  <p:cNvSpPr/>
                  <p:nvPr/>
                </p:nvSpPr>
                <p:spPr>
                  <a:xfrm>
                    <a:off x="126768" y="4484635"/>
                    <a:ext cx="1265611" cy="21820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1">
                            <a:lumMod val="50000"/>
                          </a:schemeClr>
                        </a:solidFill>
                      </a:rPr>
                      <a:t>Recent Activity</a:t>
                    </a:r>
                  </a:p>
                </p:txBody>
              </p:sp>
              <p:sp>
                <p:nvSpPr>
                  <p:cNvPr id="474" name="Rectangle 473"/>
                  <p:cNvSpPr/>
                  <p:nvPr/>
                </p:nvSpPr>
                <p:spPr>
                  <a:xfrm>
                    <a:off x="126768" y="4755570"/>
                    <a:ext cx="1265611" cy="21820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1">
                            <a:lumMod val="50000"/>
                          </a:schemeClr>
                        </a:solidFill>
                      </a:rPr>
                      <a:t>Quick Links</a:t>
                    </a:r>
                  </a:p>
                </p:txBody>
              </p:sp>
              <p:sp>
                <p:nvSpPr>
                  <p:cNvPr id="475" name="Rectangle 474"/>
                  <p:cNvSpPr/>
                  <p:nvPr/>
                </p:nvSpPr>
                <p:spPr>
                  <a:xfrm>
                    <a:off x="1548245" y="2888675"/>
                    <a:ext cx="1265611" cy="21820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1">
                            <a:lumMod val="50000"/>
                          </a:schemeClr>
                        </a:solidFill>
                      </a:rPr>
                      <a:t>Encryption</a:t>
                    </a:r>
                  </a:p>
                </p:txBody>
              </p:sp>
              <p:sp>
                <p:nvSpPr>
                  <p:cNvPr id="476" name="Rectangle 475"/>
                  <p:cNvSpPr/>
                  <p:nvPr/>
                </p:nvSpPr>
                <p:spPr>
                  <a:xfrm>
                    <a:off x="1548245" y="3159607"/>
                    <a:ext cx="1265611" cy="21820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1">
                            <a:lumMod val="50000"/>
                          </a:schemeClr>
                        </a:solidFill>
                      </a:rPr>
                      <a:t>Tooltips</a:t>
                    </a:r>
                  </a:p>
                </p:txBody>
              </p:sp>
              <p:sp>
                <p:nvSpPr>
                  <p:cNvPr id="477" name="Rectangle 476"/>
                  <p:cNvSpPr/>
                  <p:nvPr/>
                </p:nvSpPr>
                <p:spPr>
                  <a:xfrm>
                    <a:off x="1548245" y="3430539"/>
                    <a:ext cx="1265611" cy="338859"/>
                  </a:xfrm>
                  <a:prstGeom prst="rect">
                    <a:avLst/>
                  </a:prstGeom>
                  <a:solidFill>
                    <a:schemeClr val="accent1">
                      <a:lumMod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Question Validation</a:t>
                    </a:r>
                  </a:p>
                </p:txBody>
              </p:sp>
              <p:sp>
                <p:nvSpPr>
                  <p:cNvPr id="478" name="Rectangle 477"/>
                  <p:cNvSpPr/>
                  <p:nvPr/>
                </p:nvSpPr>
                <p:spPr>
                  <a:xfrm>
                    <a:off x="1548245" y="3822121"/>
                    <a:ext cx="1265611" cy="21820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1">
                            <a:lumMod val="50000"/>
                          </a:schemeClr>
                        </a:solidFill>
                      </a:rPr>
                      <a:t>Form Preview</a:t>
                    </a:r>
                  </a:p>
                </p:txBody>
              </p:sp>
              <p:sp>
                <p:nvSpPr>
                  <p:cNvPr id="479" name="Rectangle 478"/>
                  <p:cNvSpPr/>
                  <p:nvPr/>
                </p:nvSpPr>
                <p:spPr>
                  <a:xfrm>
                    <a:off x="126767" y="3186835"/>
                    <a:ext cx="1265611" cy="338859"/>
                  </a:xfrm>
                  <a:prstGeom prst="rect">
                    <a:avLst/>
                  </a:prstGeom>
                  <a:solidFill>
                    <a:schemeClr val="accent1">
                      <a:lumMod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Submission History</a:t>
                    </a:r>
                  </a:p>
                </p:txBody>
              </p:sp>
              <p:sp>
                <p:nvSpPr>
                  <p:cNvPr id="480" name="Rectangle 479"/>
                  <p:cNvSpPr/>
                  <p:nvPr/>
                </p:nvSpPr>
                <p:spPr>
                  <a:xfrm>
                    <a:off x="129885" y="2896900"/>
                    <a:ext cx="1265611" cy="222153"/>
                  </a:xfrm>
                  <a:prstGeom prst="rect">
                    <a:avLst/>
                  </a:prstGeom>
                  <a:solidFill>
                    <a:schemeClr val="accent1">
                      <a:lumMod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Pending Forms</a:t>
                    </a:r>
                  </a:p>
                </p:txBody>
              </p:sp>
            </p:grpSp>
            <p:grpSp>
              <p:nvGrpSpPr>
                <p:cNvPr id="444" name="Group 443"/>
                <p:cNvGrpSpPr/>
                <p:nvPr/>
              </p:nvGrpSpPr>
              <p:grpSpPr>
                <a:xfrm>
                  <a:off x="3185853" y="2922006"/>
                  <a:ext cx="2728651" cy="2614377"/>
                  <a:chOff x="3185853" y="1979661"/>
                  <a:chExt cx="2728651" cy="2614377"/>
                </a:xfrm>
              </p:grpSpPr>
              <p:sp>
                <p:nvSpPr>
                  <p:cNvPr id="447" name="Rectangle 446"/>
                  <p:cNvSpPr/>
                  <p:nvPr/>
                </p:nvSpPr>
                <p:spPr>
                  <a:xfrm>
                    <a:off x="3185853" y="1979661"/>
                    <a:ext cx="1365365" cy="1502834"/>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200" dirty="0">
                        <a:solidFill>
                          <a:schemeClr val="accent2">
                            <a:lumMod val="50000"/>
                          </a:schemeClr>
                        </a:solidFill>
                      </a:rPr>
                      <a:t>Pages</a:t>
                    </a:r>
                  </a:p>
                </p:txBody>
              </p:sp>
              <p:sp>
                <p:nvSpPr>
                  <p:cNvPr id="448" name="Rectangle 447"/>
                  <p:cNvSpPr/>
                  <p:nvPr/>
                </p:nvSpPr>
                <p:spPr>
                  <a:xfrm>
                    <a:off x="3235730" y="2283312"/>
                    <a:ext cx="1265611" cy="218209"/>
                  </a:xfrm>
                  <a:prstGeom prst="rect">
                    <a:avLst/>
                  </a:prstGeom>
                  <a:solidFill>
                    <a:schemeClr val="accent2">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Home Page</a:t>
                    </a:r>
                  </a:p>
                </p:txBody>
              </p:sp>
              <p:sp>
                <p:nvSpPr>
                  <p:cNvPr id="449" name="Rectangle 448"/>
                  <p:cNvSpPr/>
                  <p:nvPr/>
                </p:nvSpPr>
                <p:spPr>
                  <a:xfrm>
                    <a:off x="3235730" y="2554244"/>
                    <a:ext cx="1265611" cy="338859"/>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2">
                            <a:lumMod val="50000"/>
                          </a:schemeClr>
                        </a:solidFill>
                      </a:rPr>
                      <a:t>State Landing Page</a:t>
                    </a:r>
                  </a:p>
                </p:txBody>
              </p:sp>
              <p:sp>
                <p:nvSpPr>
                  <p:cNvPr id="450" name="Rectangle 449"/>
                  <p:cNvSpPr/>
                  <p:nvPr/>
                </p:nvSpPr>
                <p:spPr>
                  <a:xfrm>
                    <a:off x="3235730" y="2945826"/>
                    <a:ext cx="1265611" cy="218209"/>
                  </a:xfrm>
                  <a:prstGeom prst="rect">
                    <a:avLst/>
                  </a:prstGeom>
                  <a:solidFill>
                    <a:schemeClr val="accent2">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Form Review Page</a:t>
                    </a:r>
                  </a:p>
                </p:txBody>
              </p:sp>
              <p:sp>
                <p:nvSpPr>
                  <p:cNvPr id="451" name="Rectangle 450"/>
                  <p:cNvSpPr/>
                  <p:nvPr/>
                </p:nvSpPr>
                <p:spPr>
                  <a:xfrm>
                    <a:off x="3235730" y="3216758"/>
                    <a:ext cx="1265611" cy="218209"/>
                  </a:xfrm>
                  <a:prstGeom prst="rect">
                    <a:avLst/>
                  </a:prstGeom>
                  <a:solidFill>
                    <a:schemeClr val="accent2">
                      <a:lumMod val="60000"/>
                      <a:lumOff val="4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2">
                            <a:lumMod val="50000"/>
                          </a:schemeClr>
                        </a:solidFill>
                      </a:rPr>
                      <a:t>Admin Page</a:t>
                    </a:r>
                  </a:p>
                </p:txBody>
              </p:sp>
              <p:sp>
                <p:nvSpPr>
                  <p:cNvPr id="452" name="Rectangle 451"/>
                  <p:cNvSpPr/>
                  <p:nvPr/>
                </p:nvSpPr>
                <p:spPr>
                  <a:xfrm>
                    <a:off x="3235730" y="3567937"/>
                    <a:ext cx="1265611" cy="218209"/>
                  </a:xfrm>
                  <a:prstGeom prst="rect">
                    <a:avLst/>
                  </a:prstGeom>
                  <a:solidFill>
                    <a:schemeClr val="accent2">
                      <a:lumMod val="20000"/>
                      <a:lumOff val="8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2">
                            <a:lumMod val="50000"/>
                          </a:schemeClr>
                        </a:solidFill>
                      </a:rPr>
                      <a:t>Issue Tracker</a:t>
                    </a:r>
                  </a:p>
                </p:txBody>
              </p:sp>
              <p:sp>
                <p:nvSpPr>
                  <p:cNvPr id="453" name="Rectangle 452"/>
                  <p:cNvSpPr/>
                  <p:nvPr/>
                </p:nvSpPr>
                <p:spPr>
                  <a:xfrm>
                    <a:off x="3235730" y="3838869"/>
                    <a:ext cx="1265611" cy="21820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2">
                            <a:lumMod val="50000"/>
                          </a:schemeClr>
                        </a:solidFill>
                      </a:rPr>
                      <a:t>Milestones</a:t>
                    </a:r>
                  </a:p>
                </p:txBody>
              </p:sp>
              <p:sp>
                <p:nvSpPr>
                  <p:cNvPr id="454" name="Rectangle 453"/>
                  <p:cNvSpPr/>
                  <p:nvPr/>
                </p:nvSpPr>
                <p:spPr>
                  <a:xfrm>
                    <a:off x="3235730" y="4104897"/>
                    <a:ext cx="1265611" cy="218209"/>
                  </a:xfrm>
                  <a:prstGeom prst="rect">
                    <a:avLst/>
                  </a:prstGeom>
                  <a:solidFill>
                    <a:schemeClr val="accent2">
                      <a:lumMod val="20000"/>
                      <a:lumOff val="8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2">
                            <a:lumMod val="50000"/>
                          </a:schemeClr>
                        </a:solidFill>
                      </a:rPr>
                      <a:t>Quick Links</a:t>
                    </a:r>
                  </a:p>
                </p:txBody>
              </p:sp>
              <p:sp>
                <p:nvSpPr>
                  <p:cNvPr id="455" name="Rectangle 454"/>
                  <p:cNvSpPr/>
                  <p:nvPr/>
                </p:nvSpPr>
                <p:spPr>
                  <a:xfrm>
                    <a:off x="3235730" y="4375829"/>
                    <a:ext cx="1265611" cy="218209"/>
                  </a:xfrm>
                  <a:prstGeom prst="rect">
                    <a:avLst/>
                  </a:prstGeom>
                  <a:solidFill>
                    <a:schemeClr val="accent2">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File Depot</a:t>
                    </a:r>
                  </a:p>
                </p:txBody>
              </p:sp>
              <p:sp>
                <p:nvSpPr>
                  <p:cNvPr id="456" name="Rectangle 455"/>
                  <p:cNvSpPr/>
                  <p:nvPr/>
                </p:nvSpPr>
                <p:spPr>
                  <a:xfrm>
                    <a:off x="4648893" y="2009302"/>
                    <a:ext cx="1265611" cy="218209"/>
                  </a:xfrm>
                  <a:prstGeom prst="rect">
                    <a:avLst/>
                  </a:prstGeom>
                  <a:solidFill>
                    <a:schemeClr val="accent2">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bg1"/>
                        </a:solidFill>
                      </a:rPr>
                      <a:t>Submittal</a:t>
                    </a:r>
                    <a:r>
                      <a:rPr lang="en-US" sz="1100" dirty="0">
                        <a:solidFill>
                          <a:schemeClr val="accent2">
                            <a:lumMod val="50000"/>
                          </a:schemeClr>
                        </a:solidFill>
                      </a:rPr>
                      <a:t> </a:t>
                    </a:r>
                    <a:r>
                      <a:rPr lang="en-US" sz="1100" dirty="0">
                        <a:solidFill>
                          <a:schemeClr val="bg1"/>
                        </a:solidFill>
                      </a:rPr>
                      <a:t>Search</a:t>
                    </a:r>
                  </a:p>
                </p:txBody>
              </p:sp>
              <p:sp>
                <p:nvSpPr>
                  <p:cNvPr id="457" name="Rectangle 456"/>
                  <p:cNvSpPr/>
                  <p:nvPr/>
                </p:nvSpPr>
                <p:spPr>
                  <a:xfrm>
                    <a:off x="4648893" y="2280233"/>
                    <a:ext cx="1265611" cy="338328"/>
                  </a:xfrm>
                  <a:prstGeom prst="rect">
                    <a:avLst/>
                  </a:prstGeom>
                  <a:solidFill>
                    <a:schemeClr val="accent2">
                      <a:lumMod val="20000"/>
                      <a:lumOff val="8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2">
                            <a:lumMod val="50000"/>
                          </a:schemeClr>
                        </a:solidFill>
                      </a:rPr>
                      <a:t>Comment Thread </a:t>
                    </a:r>
                  </a:p>
                </p:txBody>
              </p:sp>
              <p:sp>
                <p:nvSpPr>
                  <p:cNvPr id="458" name="Rectangle 457"/>
                  <p:cNvSpPr/>
                  <p:nvPr/>
                </p:nvSpPr>
                <p:spPr>
                  <a:xfrm>
                    <a:off x="4648893" y="2660563"/>
                    <a:ext cx="1265611" cy="21820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2">
                            <a:lumMod val="50000"/>
                          </a:schemeClr>
                        </a:solidFill>
                      </a:rPr>
                      <a:t>QuE / FAQ</a:t>
                    </a:r>
                  </a:p>
                </p:txBody>
              </p:sp>
              <p:sp>
                <p:nvSpPr>
                  <p:cNvPr id="459" name="Rectangle 458"/>
                  <p:cNvSpPr/>
                  <p:nvPr/>
                </p:nvSpPr>
                <p:spPr>
                  <a:xfrm>
                    <a:off x="4648893" y="2931495"/>
                    <a:ext cx="1265611" cy="218209"/>
                  </a:xfrm>
                  <a:prstGeom prst="rect">
                    <a:avLst/>
                  </a:prstGeom>
                  <a:solidFill>
                    <a:schemeClr val="accent2">
                      <a:lumMod val="20000"/>
                      <a:lumOff val="8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2">
                            <a:lumMod val="50000"/>
                          </a:schemeClr>
                        </a:solidFill>
                      </a:rPr>
                      <a:t>User Management</a:t>
                    </a:r>
                  </a:p>
                </p:txBody>
              </p:sp>
              <p:sp>
                <p:nvSpPr>
                  <p:cNvPr id="460" name="Rectangle 459"/>
                  <p:cNvSpPr/>
                  <p:nvPr/>
                </p:nvSpPr>
                <p:spPr>
                  <a:xfrm>
                    <a:off x="4648893" y="3198050"/>
                    <a:ext cx="1265611" cy="218209"/>
                  </a:xfrm>
                  <a:prstGeom prst="rect">
                    <a:avLst/>
                  </a:prstGeom>
                  <a:solidFill>
                    <a:schemeClr val="accent2">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Notifications</a:t>
                    </a:r>
                  </a:p>
                </p:txBody>
              </p:sp>
              <p:sp>
                <p:nvSpPr>
                  <p:cNvPr id="461" name="Rectangle 460"/>
                  <p:cNvSpPr/>
                  <p:nvPr/>
                </p:nvSpPr>
                <p:spPr>
                  <a:xfrm>
                    <a:off x="4648893" y="3468982"/>
                    <a:ext cx="1265611" cy="338328"/>
                  </a:xfrm>
                  <a:prstGeom prst="rect">
                    <a:avLst/>
                  </a:prstGeom>
                  <a:solidFill>
                    <a:schemeClr val="accent2">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bg1"/>
                        </a:solidFill>
                      </a:rPr>
                      <a:t>Form Review Status</a:t>
                    </a:r>
                  </a:p>
                </p:txBody>
              </p:sp>
              <p:sp>
                <p:nvSpPr>
                  <p:cNvPr id="462" name="Rectangle 461"/>
                  <p:cNvSpPr/>
                  <p:nvPr/>
                </p:nvSpPr>
                <p:spPr>
                  <a:xfrm>
                    <a:off x="4648893" y="3921818"/>
                    <a:ext cx="1265611" cy="338328"/>
                  </a:xfrm>
                  <a:prstGeom prst="rect">
                    <a:avLst/>
                  </a:prstGeom>
                  <a:solidFill>
                    <a:schemeClr val="accent2">
                      <a:lumMod val="20000"/>
                      <a:lumOff val="8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2">
                            <a:lumMod val="50000"/>
                          </a:schemeClr>
                        </a:solidFill>
                      </a:rPr>
                      <a:t>Full Text Search (SOLR)</a:t>
                    </a:r>
                  </a:p>
                </p:txBody>
              </p:sp>
              <p:sp>
                <p:nvSpPr>
                  <p:cNvPr id="463" name="Rectangle 462"/>
                  <p:cNvSpPr/>
                  <p:nvPr/>
                </p:nvSpPr>
                <p:spPr>
                  <a:xfrm>
                    <a:off x="4645241" y="4364354"/>
                    <a:ext cx="1265611" cy="218209"/>
                  </a:xfrm>
                  <a:prstGeom prst="rect">
                    <a:avLst/>
                  </a:prstGeom>
                  <a:solidFill>
                    <a:schemeClr val="accent2">
                      <a:lumMod val="20000"/>
                      <a:lumOff val="8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2">
                            <a:lumMod val="50000"/>
                          </a:schemeClr>
                        </a:solidFill>
                      </a:rPr>
                      <a:t>Facility Widget</a:t>
                    </a:r>
                  </a:p>
                </p:txBody>
              </p:sp>
            </p:grpSp>
            <p:sp>
              <p:nvSpPr>
                <p:cNvPr id="445" name="Rectangle 444"/>
                <p:cNvSpPr/>
                <p:nvPr/>
              </p:nvSpPr>
              <p:spPr>
                <a:xfrm>
                  <a:off x="6355080" y="2410540"/>
                  <a:ext cx="2651760" cy="126955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100" dirty="0">
                      <a:solidFill>
                        <a:schemeClr val="accent3">
                          <a:lumMod val="50000"/>
                        </a:schemeClr>
                      </a:solidFill>
                    </a:rPr>
                    <a:t>Qlik Sense</a:t>
                  </a:r>
                </a:p>
                <a:p>
                  <a:pPr algn="ctr"/>
                  <a:endParaRPr lang="en-US" sz="1100" dirty="0">
                    <a:solidFill>
                      <a:schemeClr val="accent3">
                        <a:lumMod val="50000"/>
                      </a:schemeClr>
                    </a:solidFill>
                  </a:endParaRPr>
                </a:p>
                <a:p>
                  <a:pPr algn="ctr"/>
                  <a:r>
                    <a:rPr lang="en-US" sz="1100" dirty="0">
                      <a:solidFill>
                        <a:schemeClr val="accent3">
                          <a:lumMod val="50000"/>
                        </a:schemeClr>
                      </a:solidFill>
                    </a:rPr>
                    <a:t>EPA Program Office WebSite</a:t>
                  </a:r>
                </a:p>
                <a:p>
                  <a:pPr algn="ctr"/>
                  <a:endParaRPr lang="en-US" sz="1100" dirty="0">
                    <a:solidFill>
                      <a:schemeClr val="accent3">
                        <a:lumMod val="50000"/>
                      </a:schemeClr>
                    </a:solidFill>
                  </a:endParaRPr>
                </a:p>
                <a:p>
                  <a:pPr algn="ctr"/>
                  <a:r>
                    <a:rPr lang="en-US" sz="1100" dirty="0">
                      <a:solidFill>
                        <a:schemeClr val="accent3">
                          <a:lumMod val="50000"/>
                        </a:schemeClr>
                      </a:solidFill>
                    </a:rPr>
                    <a:t>Other EPA Systems</a:t>
                  </a:r>
                </a:p>
              </p:txBody>
            </p:sp>
            <p:sp>
              <p:nvSpPr>
                <p:cNvPr id="446" name="Rectangle 445"/>
                <p:cNvSpPr/>
                <p:nvPr/>
              </p:nvSpPr>
              <p:spPr>
                <a:xfrm>
                  <a:off x="1550303" y="5045822"/>
                  <a:ext cx="1265611" cy="346178"/>
                </a:xfrm>
                <a:prstGeom prst="rect">
                  <a:avLst/>
                </a:prstGeom>
                <a:solidFill>
                  <a:schemeClr val="accent1">
                    <a:lumMod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File Resumable Upload</a:t>
                  </a:r>
                </a:p>
              </p:txBody>
            </p:sp>
          </p:grpSp>
          <p:sp>
            <p:nvSpPr>
              <p:cNvPr id="438" name="Rectangle 437"/>
              <p:cNvSpPr/>
              <p:nvPr/>
            </p:nvSpPr>
            <p:spPr>
              <a:xfrm>
                <a:off x="0" y="6091232"/>
                <a:ext cx="9144000" cy="7667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576" name="Group 575"/>
          <p:cNvGrpSpPr/>
          <p:nvPr/>
        </p:nvGrpSpPr>
        <p:grpSpPr>
          <a:xfrm>
            <a:off x="0" y="10767"/>
            <a:ext cx="9144000" cy="6099422"/>
            <a:chOff x="0" y="-8189"/>
            <a:chExt cx="9144000" cy="6099422"/>
          </a:xfrm>
        </p:grpSpPr>
        <p:sp>
          <p:nvSpPr>
            <p:cNvPr id="577" name="Rectangle 576"/>
            <p:cNvSpPr/>
            <p:nvPr/>
          </p:nvSpPr>
          <p:spPr>
            <a:xfrm>
              <a:off x="1557706" y="-8188"/>
              <a:ext cx="7586293" cy="1512412"/>
            </a:xfrm>
            <a:prstGeom prst="rect">
              <a:avLst/>
            </a:prstGeom>
            <a:solidFill>
              <a:schemeClr val="accent3"/>
            </a:solidFill>
            <a:ln>
              <a:noFill/>
            </a:ln>
          </p:spPr>
          <p:style>
            <a:lnRef idx="3">
              <a:schemeClr val="lt1"/>
            </a:lnRef>
            <a:fillRef idx="1">
              <a:schemeClr val="accent1"/>
            </a:fillRef>
            <a:effectRef idx="1">
              <a:schemeClr val="accent1"/>
            </a:effectRef>
            <a:fontRef idx="minor">
              <a:schemeClr val="lt1"/>
            </a:fontRef>
          </p:style>
          <p:txBody>
            <a:bodyPr rtlCol="0" anchor="t"/>
            <a:lstStyle/>
            <a:p>
              <a:pPr algn="ctr"/>
              <a:endParaRPr lang="en-US" sz="3200" b="1" dirty="0"/>
            </a:p>
            <a:p>
              <a:r>
                <a:rPr lang="en-US" sz="3200" b="1" dirty="0"/>
                <a:t>Mosaic </a:t>
              </a:r>
              <a:r>
                <a:rPr lang="en-US" sz="3000" b="1" dirty="0"/>
                <a:t>Modules:  		FFeP</a:t>
              </a:r>
            </a:p>
            <a:p>
              <a:pPr algn="r"/>
              <a:endParaRPr lang="en-US" sz="1000" b="1" dirty="0"/>
            </a:p>
            <a:p>
              <a:pPr algn="r"/>
              <a:r>
                <a:rPr lang="en-US" sz="2000" b="1" dirty="0">
                  <a:solidFill>
                    <a:schemeClr val="accent2">
                      <a:lumMod val="60000"/>
                      <a:lumOff val="40000"/>
                    </a:schemeClr>
                  </a:solidFill>
                </a:rPr>
                <a:t>(Level 2 Solution)</a:t>
              </a:r>
            </a:p>
          </p:txBody>
        </p:sp>
        <p:grpSp>
          <p:nvGrpSpPr>
            <p:cNvPr id="578" name="Group 577"/>
            <p:cNvGrpSpPr/>
            <p:nvPr/>
          </p:nvGrpSpPr>
          <p:grpSpPr>
            <a:xfrm>
              <a:off x="0" y="1684723"/>
              <a:ext cx="9144000" cy="4406510"/>
              <a:chOff x="0" y="1684723"/>
              <a:chExt cx="9144000" cy="4406510"/>
            </a:xfrm>
          </p:grpSpPr>
          <p:sp>
            <p:nvSpPr>
              <p:cNvPr id="580" name="Rectangle 579"/>
              <p:cNvSpPr/>
              <p:nvPr/>
            </p:nvSpPr>
            <p:spPr>
              <a:xfrm>
                <a:off x="0" y="2579105"/>
                <a:ext cx="2926080" cy="351212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200" b="1" dirty="0">
                    <a:solidFill>
                      <a:schemeClr val="tx2"/>
                    </a:solidFill>
                  </a:rPr>
                  <a:t>Collection Interfaces</a:t>
                </a:r>
              </a:p>
            </p:txBody>
          </p:sp>
          <p:sp>
            <p:nvSpPr>
              <p:cNvPr id="581" name="Rectangle 580"/>
              <p:cNvSpPr/>
              <p:nvPr/>
            </p:nvSpPr>
            <p:spPr>
              <a:xfrm>
                <a:off x="3108960" y="2579105"/>
                <a:ext cx="2926080" cy="3512128"/>
              </a:xfrm>
              <a:prstGeom prst="rect">
                <a:avLst/>
              </a:prstGeom>
              <a:solidFill>
                <a:schemeClr val="accent2">
                  <a:lumMod val="20000"/>
                  <a:lumOff val="80000"/>
                </a:schemeClr>
              </a:soli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200" b="1" dirty="0">
                    <a:solidFill>
                      <a:schemeClr val="accent2">
                        <a:lumMod val="50000"/>
                      </a:schemeClr>
                    </a:solidFill>
                  </a:rPr>
                  <a:t>Clearinghouse</a:t>
                </a:r>
              </a:p>
            </p:txBody>
          </p:sp>
          <p:sp>
            <p:nvSpPr>
              <p:cNvPr id="582" name="Rectangle 581"/>
              <p:cNvSpPr/>
              <p:nvPr/>
            </p:nvSpPr>
            <p:spPr>
              <a:xfrm>
                <a:off x="6217920" y="1684723"/>
                <a:ext cx="2926080" cy="4406509"/>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200" b="1" dirty="0">
                    <a:solidFill>
                      <a:schemeClr val="accent3">
                        <a:lumMod val="50000"/>
                      </a:schemeClr>
                    </a:solidFill>
                  </a:rPr>
                  <a:t>Public/Stakeholder Dashboards</a:t>
                </a:r>
              </a:p>
            </p:txBody>
          </p:sp>
          <p:sp>
            <p:nvSpPr>
              <p:cNvPr id="583" name="Rectangle 582"/>
              <p:cNvSpPr/>
              <p:nvPr/>
            </p:nvSpPr>
            <p:spPr>
              <a:xfrm>
                <a:off x="0" y="1688372"/>
                <a:ext cx="6035040" cy="722168"/>
              </a:xfrm>
              <a:prstGeom prst="rect">
                <a:avLst/>
              </a:prstGeom>
              <a:solidFill>
                <a:schemeClr val="tx1">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200" b="1" dirty="0">
                    <a:solidFill>
                      <a:schemeClr val="bg1"/>
                    </a:solidFill>
                  </a:rPr>
                  <a:t>CDX Services</a:t>
                </a:r>
              </a:p>
              <a:p>
                <a:pPr algn="ctr">
                  <a:spcBef>
                    <a:spcPts val="400"/>
                  </a:spcBef>
                </a:pPr>
                <a:r>
                  <a:rPr lang="en-US" sz="1100" dirty="0">
                    <a:solidFill>
                      <a:schemeClr val="bg1"/>
                    </a:solidFill>
                  </a:rPr>
                  <a:t>Registration, CROMERR, SRS, FRS, etc.</a:t>
                </a:r>
              </a:p>
            </p:txBody>
          </p:sp>
          <p:grpSp>
            <p:nvGrpSpPr>
              <p:cNvPr id="584" name="Group 583"/>
              <p:cNvGrpSpPr/>
              <p:nvPr/>
            </p:nvGrpSpPr>
            <p:grpSpPr>
              <a:xfrm>
                <a:off x="76891" y="2922006"/>
                <a:ext cx="2793077" cy="3075708"/>
                <a:chOff x="76891" y="1974275"/>
                <a:chExt cx="2793077" cy="3075708"/>
              </a:xfrm>
            </p:grpSpPr>
            <p:sp>
              <p:nvSpPr>
                <p:cNvPr id="607" name="Rectangle 606"/>
                <p:cNvSpPr/>
                <p:nvPr/>
              </p:nvSpPr>
              <p:spPr>
                <a:xfrm>
                  <a:off x="76891" y="1974275"/>
                  <a:ext cx="1371600" cy="477981"/>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1">
                          <a:lumMod val="50000"/>
                        </a:schemeClr>
                      </a:solidFill>
                    </a:rPr>
                    <a:t>CDX SmartForms</a:t>
                  </a:r>
                </a:p>
              </p:txBody>
            </p:sp>
            <p:sp>
              <p:nvSpPr>
                <p:cNvPr id="608" name="Rectangle 607"/>
                <p:cNvSpPr/>
                <p:nvPr/>
              </p:nvSpPr>
              <p:spPr>
                <a:xfrm>
                  <a:off x="1498368" y="1974275"/>
                  <a:ext cx="1371600" cy="477981"/>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1">
                          <a:lumMod val="50000"/>
                        </a:schemeClr>
                      </a:solidFill>
                    </a:rPr>
                    <a:t>CDX SubmitNow</a:t>
                  </a:r>
                </a:p>
              </p:txBody>
            </p:sp>
            <p:sp>
              <p:nvSpPr>
                <p:cNvPr id="609" name="Rectangle 608"/>
                <p:cNvSpPr/>
                <p:nvPr/>
              </p:nvSpPr>
              <p:spPr>
                <a:xfrm>
                  <a:off x="76891" y="2576948"/>
                  <a:ext cx="1365365" cy="247303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200" b="1" dirty="0">
                      <a:solidFill>
                        <a:schemeClr val="accent1">
                          <a:lumMod val="50000"/>
                        </a:schemeClr>
                      </a:solidFill>
                    </a:rPr>
                    <a:t>Landing Page</a:t>
                  </a:r>
                </a:p>
              </p:txBody>
            </p:sp>
            <p:sp>
              <p:nvSpPr>
                <p:cNvPr id="610" name="Rectangle 609"/>
                <p:cNvSpPr/>
                <p:nvPr/>
              </p:nvSpPr>
              <p:spPr>
                <a:xfrm>
                  <a:off x="1498368" y="2576948"/>
                  <a:ext cx="1365365" cy="247303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200" b="1" dirty="0">
                      <a:solidFill>
                        <a:schemeClr val="accent1">
                          <a:lumMod val="50000"/>
                        </a:schemeClr>
                      </a:solidFill>
                    </a:rPr>
                    <a:t>Web Form</a:t>
                  </a:r>
                </a:p>
              </p:txBody>
            </p:sp>
            <p:sp>
              <p:nvSpPr>
                <p:cNvPr id="611" name="Rectangle 610"/>
                <p:cNvSpPr/>
                <p:nvPr/>
              </p:nvSpPr>
              <p:spPr>
                <a:xfrm>
                  <a:off x="126768" y="2888675"/>
                  <a:ext cx="1265611" cy="218209"/>
                </a:xfrm>
                <a:prstGeom prst="rect">
                  <a:avLst/>
                </a:prstGeom>
                <a:solidFill>
                  <a:schemeClr val="accent1">
                    <a:lumMod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100" dirty="0">
                      <a:solidFill>
                        <a:schemeClr val="bg1"/>
                      </a:solidFill>
                    </a:rPr>
                    <a:t>Pending Forms</a:t>
                  </a:r>
                </a:p>
              </p:txBody>
            </p:sp>
            <p:sp>
              <p:nvSpPr>
                <p:cNvPr id="612" name="Rectangle 611"/>
                <p:cNvSpPr/>
                <p:nvPr/>
              </p:nvSpPr>
              <p:spPr>
                <a:xfrm>
                  <a:off x="126768" y="3159607"/>
                  <a:ext cx="1265611" cy="338859"/>
                </a:xfrm>
                <a:prstGeom prst="rect">
                  <a:avLst/>
                </a:prstGeom>
                <a:solidFill>
                  <a:schemeClr val="accent1">
                    <a:lumMod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bg1"/>
                      </a:solidFill>
                    </a:rPr>
                    <a:t>Submission History</a:t>
                  </a:r>
                </a:p>
              </p:txBody>
            </p:sp>
            <p:sp>
              <p:nvSpPr>
                <p:cNvPr id="613" name="Rectangle 612"/>
                <p:cNvSpPr/>
                <p:nvPr/>
              </p:nvSpPr>
              <p:spPr>
                <a:xfrm>
                  <a:off x="126768" y="3551189"/>
                  <a:ext cx="1265611" cy="21820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1">
                          <a:lumMod val="50000"/>
                        </a:schemeClr>
                      </a:solidFill>
                    </a:rPr>
                    <a:t>EPA Contacts </a:t>
                  </a:r>
                </a:p>
              </p:txBody>
            </p:sp>
            <p:sp>
              <p:nvSpPr>
                <p:cNvPr id="614" name="Rectangle 613"/>
                <p:cNvSpPr/>
                <p:nvPr/>
              </p:nvSpPr>
              <p:spPr>
                <a:xfrm>
                  <a:off x="126768" y="3822121"/>
                  <a:ext cx="1265611" cy="21820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1">
                          <a:lumMod val="50000"/>
                        </a:schemeClr>
                      </a:solidFill>
                    </a:rPr>
                    <a:t>State Contacts</a:t>
                  </a:r>
                </a:p>
              </p:txBody>
            </p:sp>
            <p:sp>
              <p:nvSpPr>
                <p:cNvPr id="615" name="Rectangle 614"/>
                <p:cNvSpPr/>
                <p:nvPr/>
              </p:nvSpPr>
              <p:spPr>
                <a:xfrm>
                  <a:off x="126768" y="4093053"/>
                  <a:ext cx="1265611" cy="33885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1">
                          <a:lumMod val="50000"/>
                        </a:schemeClr>
                      </a:solidFill>
                    </a:rPr>
                    <a:t>Key Dates / Milestones</a:t>
                  </a:r>
                </a:p>
              </p:txBody>
            </p:sp>
            <p:sp>
              <p:nvSpPr>
                <p:cNvPr id="616" name="Rectangle 615"/>
                <p:cNvSpPr/>
                <p:nvPr/>
              </p:nvSpPr>
              <p:spPr>
                <a:xfrm>
                  <a:off x="126768" y="4484635"/>
                  <a:ext cx="1265611" cy="21820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1">
                          <a:lumMod val="50000"/>
                        </a:schemeClr>
                      </a:solidFill>
                    </a:rPr>
                    <a:t>Recent Activity</a:t>
                  </a:r>
                </a:p>
              </p:txBody>
            </p:sp>
            <p:sp>
              <p:nvSpPr>
                <p:cNvPr id="617" name="Rectangle 616"/>
                <p:cNvSpPr/>
                <p:nvPr/>
              </p:nvSpPr>
              <p:spPr>
                <a:xfrm>
                  <a:off x="126768" y="4755570"/>
                  <a:ext cx="1265611" cy="21820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1">
                          <a:lumMod val="50000"/>
                        </a:schemeClr>
                      </a:solidFill>
                    </a:rPr>
                    <a:t>Quick Links</a:t>
                  </a:r>
                </a:p>
              </p:txBody>
            </p:sp>
            <p:sp>
              <p:nvSpPr>
                <p:cNvPr id="618" name="Rectangle 617"/>
                <p:cNvSpPr/>
                <p:nvPr/>
              </p:nvSpPr>
              <p:spPr>
                <a:xfrm>
                  <a:off x="1548245" y="2888675"/>
                  <a:ext cx="1265611" cy="21820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1">
                          <a:lumMod val="50000"/>
                        </a:schemeClr>
                      </a:solidFill>
                    </a:rPr>
                    <a:t>Encryption</a:t>
                  </a:r>
                </a:p>
              </p:txBody>
            </p:sp>
            <p:sp>
              <p:nvSpPr>
                <p:cNvPr id="619" name="Rectangle 618"/>
                <p:cNvSpPr/>
                <p:nvPr/>
              </p:nvSpPr>
              <p:spPr>
                <a:xfrm>
                  <a:off x="1548245" y="3159607"/>
                  <a:ext cx="1265611" cy="21820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1">
                          <a:lumMod val="50000"/>
                        </a:schemeClr>
                      </a:solidFill>
                    </a:rPr>
                    <a:t>Tooltips</a:t>
                  </a:r>
                </a:p>
              </p:txBody>
            </p:sp>
            <p:sp>
              <p:nvSpPr>
                <p:cNvPr id="620" name="Rectangle 619"/>
                <p:cNvSpPr/>
                <p:nvPr/>
              </p:nvSpPr>
              <p:spPr>
                <a:xfrm>
                  <a:off x="1548245" y="3430539"/>
                  <a:ext cx="1265611" cy="338859"/>
                </a:xfrm>
                <a:prstGeom prst="rect">
                  <a:avLst/>
                </a:prstGeom>
                <a:solidFill>
                  <a:schemeClr val="accent1">
                    <a:lumMod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Question Validation</a:t>
                  </a:r>
                </a:p>
              </p:txBody>
            </p:sp>
            <p:sp>
              <p:nvSpPr>
                <p:cNvPr id="621" name="Rectangle 620"/>
                <p:cNvSpPr/>
                <p:nvPr/>
              </p:nvSpPr>
              <p:spPr>
                <a:xfrm>
                  <a:off x="1548245" y="3822121"/>
                  <a:ext cx="1265611" cy="21820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1">
                          <a:lumMod val="50000"/>
                        </a:schemeClr>
                      </a:solidFill>
                    </a:rPr>
                    <a:t>Form Preview</a:t>
                  </a:r>
                </a:p>
              </p:txBody>
            </p:sp>
            <p:sp>
              <p:nvSpPr>
                <p:cNvPr id="622" name="Rectangle 621"/>
                <p:cNvSpPr/>
                <p:nvPr/>
              </p:nvSpPr>
              <p:spPr>
                <a:xfrm>
                  <a:off x="1552361" y="4135162"/>
                  <a:ext cx="1265611" cy="32874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1">
                          <a:lumMod val="50000"/>
                        </a:schemeClr>
                      </a:solidFill>
                    </a:rPr>
                    <a:t>File Resumable Upload</a:t>
                  </a:r>
                </a:p>
              </p:txBody>
            </p:sp>
          </p:grpSp>
          <p:grpSp>
            <p:nvGrpSpPr>
              <p:cNvPr id="585" name="Group 584"/>
              <p:cNvGrpSpPr/>
              <p:nvPr/>
            </p:nvGrpSpPr>
            <p:grpSpPr>
              <a:xfrm>
                <a:off x="3185853" y="2922006"/>
                <a:ext cx="2728651" cy="2614377"/>
                <a:chOff x="3185853" y="1979661"/>
                <a:chExt cx="2728651" cy="2614377"/>
              </a:xfrm>
            </p:grpSpPr>
            <p:sp>
              <p:nvSpPr>
                <p:cNvPr id="591" name="Rectangle 590"/>
                <p:cNvSpPr/>
                <p:nvPr/>
              </p:nvSpPr>
              <p:spPr>
                <a:xfrm>
                  <a:off x="3185853" y="1979661"/>
                  <a:ext cx="1365365" cy="1502834"/>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200" dirty="0">
                      <a:solidFill>
                        <a:schemeClr val="accent2">
                          <a:lumMod val="50000"/>
                        </a:schemeClr>
                      </a:solidFill>
                    </a:rPr>
                    <a:t>Pages</a:t>
                  </a:r>
                </a:p>
              </p:txBody>
            </p:sp>
            <p:sp>
              <p:nvSpPr>
                <p:cNvPr id="592" name="Rectangle 591"/>
                <p:cNvSpPr/>
                <p:nvPr/>
              </p:nvSpPr>
              <p:spPr>
                <a:xfrm>
                  <a:off x="3235730" y="2283312"/>
                  <a:ext cx="1265611" cy="218209"/>
                </a:xfrm>
                <a:prstGeom prst="rect">
                  <a:avLst/>
                </a:prstGeom>
                <a:solidFill>
                  <a:schemeClr val="accent2">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Home Page</a:t>
                  </a:r>
                </a:p>
              </p:txBody>
            </p:sp>
            <p:sp>
              <p:nvSpPr>
                <p:cNvPr id="593" name="Rectangle 592"/>
                <p:cNvSpPr/>
                <p:nvPr/>
              </p:nvSpPr>
              <p:spPr>
                <a:xfrm>
                  <a:off x="3235730" y="2554244"/>
                  <a:ext cx="1265611" cy="338859"/>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2">
                          <a:lumMod val="50000"/>
                        </a:schemeClr>
                      </a:solidFill>
                    </a:rPr>
                    <a:t>State Landing Page</a:t>
                  </a:r>
                </a:p>
              </p:txBody>
            </p:sp>
            <p:sp>
              <p:nvSpPr>
                <p:cNvPr id="594" name="Rectangle 593"/>
                <p:cNvSpPr/>
                <p:nvPr/>
              </p:nvSpPr>
              <p:spPr>
                <a:xfrm>
                  <a:off x="3235730" y="2945826"/>
                  <a:ext cx="1265611" cy="218209"/>
                </a:xfrm>
                <a:prstGeom prst="rect">
                  <a:avLst/>
                </a:prstGeom>
                <a:solidFill>
                  <a:schemeClr val="accent2">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Form Review Page</a:t>
                  </a:r>
                </a:p>
              </p:txBody>
            </p:sp>
            <p:sp>
              <p:nvSpPr>
                <p:cNvPr id="595" name="Rectangle 594"/>
                <p:cNvSpPr/>
                <p:nvPr/>
              </p:nvSpPr>
              <p:spPr>
                <a:xfrm>
                  <a:off x="3235730" y="3216758"/>
                  <a:ext cx="1265611" cy="218209"/>
                </a:xfrm>
                <a:prstGeom prst="rect">
                  <a:avLst/>
                </a:prstGeom>
                <a:solidFill>
                  <a:schemeClr val="accent2">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bg1"/>
                      </a:solidFill>
                    </a:rPr>
                    <a:t>Admin Page</a:t>
                  </a:r>
                </a:p>
              </p:txBody>
            </p:sp>
            <p:sp>
              <p:nvSpPr>
                <p:cNvPr id="596" name="Rectangle 595"/>
                <p:cNvSpPr/>
                <p:nvPr/>
              </p:nvSpPr>
              <p:spPr>
                <a:xfrm>
                  <a:off x="3235730" y="3567937"/>
                  <a:ext cx="1265611" cy="218209"/>
                </a:xfrm>
                <a:prstGeom prst="rect">
                  <a:avLst/>
                </a:prstGeom>
                <a:solidFill>
                  <a:schemeClr val="accent2">
                    <a:lumMod val="20000"/>
                    <a:lumOff val="8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2">
                          <a:lumMod val="50000"/>
                        </a:schemeClr>
                      </a:solidFill>
                    </a:rPr>
                    <a:t>Issue Tracker</a:t>
                  </a:r>
                </a:p>
              </p:txBody>
            </p:sp>
            <p:sp>
              <p:nvSpPr>
                <p:cNvPr id="597" name="Rectangle 596"/>
                <p:cNvSpPr/>
                <p:nvPr/>
              </p:nvSpPr>
              <p:spPr>
                <a:xfrm>
                  <a:off x="3235730" y="3838869"/>
                  <a:ext cx="1265611" cy="21820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2">
                          <a:lumMod val="50000"/>
                        </a:schemeClr>
                      </a:solidFill>
                    </a:rPr>
                    <a:t>Milestones</a:t>
                  </a:r>
                </a:p>
              </p:txBody>
            </p:sp>
            <p:sp>
              <p:nvSpPr>
                <p:cNvPr id="598" name="Rectangle 597"/>
                <p:cNvSpPr/>
                <p:nvPr/>
              </p:nvSpPr>
              <p:spPr>
                <a:xfrm>
                  <a:off x="3235730" y="4104897"/>
                  <a:ext cx="1265611" cy="218209"/>
                </a:xfrm>
                <a:prstGeom prst="rect">
                  <a:avLst/>
                </a:prstGeom>
                <a:solidFill>
                  <a:schemeClr val="accent2">
                    <a:lumMod val="20000"/>
                    <a:lumOff val="8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2">
                          <a:lumMod val="50000"/>
                        </a:schemeClr>
                      </a:solidFill>
                    </a:rPr>
                    <a:t>Quick Links</a:t>
                  </a:r>
                </a:p>
              </p:txBody>
            </p:sp>
            <p:sp>
              <p:nvSpPr>
                <p:cNvPr id="599" name="Rectangle 598"/>
                <p:cNvSpPr/>
                <p:nvPr/>
              </p:nvSpPr>
              <p:spPr>
                <a:xfrm>
                  <a:off x="3235730" y="4375829"/>
                  <a:ext cx="1265611" cy="218209"/>
                </a:xfrm>
                <a:prstGeom prst="rect">
                  <a:avLst/>
                </a:prstGeom>
                <a:solidFill>
                  <a:schemeClr val="accent2">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File Depot</a:t>
                  </a:r>
                </a:p>
              </p:txBody>
            </p:sp>
            <p:sp>
              <p:nvSpPr>
                <p:cNvPr id="600" name="Rectangle 599"/>
                <p:cNvSpPr/>
                <p:nvPr/>
              </p:nvSpPr>
              <p:spPr>
                <a:xfrm>
                  <a:off x="4648893" y="2009302"/>
                  <a:ext cx="1265611" cy="218209"/>
                </a:xfrm>
                <a:prstGeom prst="rect">
                  <a:avLst/>
                </a:prstGeom>
                <a:solidFill>
                  <a:schemeClr val="accent2">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bg1"/>
                      </a:solidFill>
                    </a:rPr>
                    <a:t>Submittal</a:t>
                  </a:r>
                  <a:r>
                    <a:rPr lang="en-US" sz="1100" dirty="0">
                      <a:solidFill>
                        <a:schemeClr val="accent2">
                          <a:lumMod val="50000"/>
                        </a:schemeClr>
                      </a:solidFill>
                    </a:rPr>
                    <a:t> </a:t>
                  </a:r>
                  <a:r>
                    <a:rPr lang="en-US" sz="1100" dirty="0">
                      <a:solidFill>
                        <a:schemeClr val="bg1"/>
                      </a:solidFill>
                    </a:rPr>
                    <a:t>Search</a:t>
                  </a:r>
                </a:p>
              </p:txBody>
            </p:sp>
            <p:sp>
              <p:nvSpPr>
                <p:cNvPr id="601" name="Rectangle 600"/>
                <p:cNvSpPr/>
                <p:nvPr/>
              </p:nvSpPr>
              <p:spPr>
                <a:xfrm>
                  <a:off x="4648893" y="2280233"/>
                  <a:ext cx="1265611" cy="338328"/>
                </a:xfrm>
                <a:prstGeom prst="rect">
                  <a:avLst/>
                </a:prstGeom>
                <a:solidFill>
                  <a:schemeClr val="accent2">
                    <a:lumMod val="20000"/>
                    <a:lumOff val="8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2">
                          <a:lumMod val="50000"/>
                        </a:schemeClr>
                      </a:solidFill>
                    </a:rPr>
                    <a:t>Comment Thread </a:t>
                  </a:r>
                </a:p>
              </p:txBody>
            </p:sp>
            <p:sp>
              <p:nvSpPr>
                <p:cNvPr id="602" name="Rectangle 601"/>
                <p:cNvSpPr/>
                <p:nvPr/>
              </p:nvSpPr>
              <p:spPr>
                <a:xfrm>
                  <a:off x="4648893" y="2660563"/>
                  <a:ext cx="1265611" cy="21820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2">
                          <a:lumMod val="50000"/>
                        </a:schemeClr>
                      </a:solidFill>
                    </a:rPr>
                    <a:t>QuE / FAQ</a:t>
                  </a:r>
                </a:p>
              </p:txBody>
            </p:sp>
            <p:sp>
              <p:nvSpPr>
                <p:cNvPr id="603" name="Rectangle 602"/>
                <p:cNvSpPr/>
                <p:nvPr/>
              </p:nvSpPr>
              <p:spPr>
                <a:xfrm>
                  <a:off x="4648893" y="2931495"/>
                  <a:ext cx="1265611" cy="218209"/>
                </a:xfrm>
                <a:prstGeom prst="rect">
                  <a:avLst/>
                </a:prstGeom>
                <a:solidFill>
                  <a:schemeClr val="accent2">
                    <a:lumMod val="20000"/>
                    <a:lumOff val="8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2">
                          <a:lumMod val="50000"/>
                        </a:schemeClr>
                      </a:solidFill>
                    </a:rPr>
                    <a:t>User Management</a:t>
                  </a:r>
                </a:p>
              </p:txBody>
            </p:sp>
            <p:sp>
              <p:nvSpPr>
                <p:cNvPr id="604" name="Rectangle 603"/>
                <p:cNvSpPr/>
                <p:nvPr/>
              </p:nvSpPr>
              <p:spPr>
                <a:xfrm>
                  <a:off x="4648893" y="3198050"/>
                  <a:ext cx="1265611" cy="218209"/>
                </a:xfrm>
                <a:prstGeom prst="rect">
                  <a:avLst/>
                </a:prstGeom>
                <a:solidFill>
                  <a:schemeClr val="accent2">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Notifications</a:t>
                  </a:r>
                </a:p>
              </p:txBody>
            </p:sp>
            <p:sp>
              <p:nvSpPr>
                <p:cNvPr id="605" name="Rectangle 604"/>
                <p:cNvSpPr/>
                <p:nvPr/>
              </p:nvSpPr>
              <p:spPr>
                <a:xfrm>
                  <a:off x="4648893" y="3468982"/>
                  <a:ext cx="1265611" cy="338328"/>
                </a:xfrm>
                <a:prstGeom prst="rect">
                  <a:avLst/>
                </a:prstGeom>
                <a:solidFill>
                  <a:schemeClr val="accent2">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bg1"/>
                      </a:solidFill>
                    </a:rPr>
                    <a:t>Form Review Status</a:t>
                  </a:r>
                </a:p>
              </p:txBody>
            </p:sp>
            <p:sp>
              <p:nvSpPr>
                <p:cNvPr id="606" name="Rectangle 605"/>
                <p:cNvSpPr/>
                <p:nvPr/>
              </p:nvSpPr>
              <p:spPr>
                <a:xfrm>
                  <a:off x="4648893" y="3860033"/>
                  <a:ext cx="1265611" cy="338328"/>
                </a:xfrm>
                <a:prstGeom prst="rect">
                  <a:avLst/>
                </a:prstGeom>
                <a:solidFill>
                  <a:schemeClr val="accent2">
                    <a:lumMod val="20000"/>
                    <a:lumOff val="8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2">
                          <a:lumMod val="50000"/>
                        </a:schemeClr>
                      </a:solidFill>
                    </a:rPr>
                    <a:t>Full Text Search (SOLR)</a:t>
                  </a:r>
                </a:p>
              </p:txBody>
            </p:sp>
          </p:grpSp>
          <p:grpSp>
            <p:nvGrpSpPr>
              <p:cNvPr id="586" name="Group 585"/>
              <p:cNvGrpSpPr/>
              <p:nvPr/>
            </p:nvGrpSpPr>
            <p:grpSpPr>
              <a:xfrm>
                <a:off x="6355080" y="2579105"/>
                <a:ext cx="2651760" cy="1100985"/>
                <a:chOff x="7048153" y="2029783"/>
                <a:chExt cx="2651760" cy="1100985"/>
              </a:xfrm>
              <a:solidFill>
                <a:schemeClr val="accent3"/>
              </a:solidFill>
            </p:grpSpPr>
            <p:sp>
              <p:nvSpPr>
                <p:cNvPr id="588" name="Rectangle 587"/>
                <p:cNvSpPr/>
                <p:nvPr/>
              </p:nvSpPr>
              <p:spPr>
                <a:xfrm>
                  <a:off x="7048153" y="2029783"/>
                  <a:ext cx="2651760" cy="338328"/>
                </a:xfrm>
                <a:prstGeom prst="rect">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Qlik Sense</a:t>
                  </a:r>
                </a:p>
              </p:txBody>
            </p:sp>
            <p:sp>
              <p:nvSpPr>
                <p:cNvPr id="589" name="Rectangle 588"/>
                <p:cNvSpPr/>
                <p:nvPr/>
              </p:nvSpPr>
              <p:spPr>
                <a:xfrm>
                  <a:off x="7048153" y="2411112"/>
                  <a:ext cx="2651760" cy="338328"/>
                </a:xfrm>
                <a:prstGeom prst="rect">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EPA Program Office Websites</a:t>
                  </a:r>
                </a:p>
              </p:txBody>
            </p:sp>
            <p:sp>
              <p:nvSpPr>
                <p:cNvPr id="590" name="Rectangle 589"/>
                <p:cNvSpPr/>
                <p:nvPr/>
              </p:nvSpPr>
              <p:spPr>
                <a:xfrm>
                  <a:off x="7048153" y="2792440"/>
                  <a:ext cx="2651760" cy="338328"/>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3">
                          <a:lumMod val="50000"/>
                        </a:schemeClr>
                      </a:solidFill>
                    </a:rPr>
                    <a:t>Other EPA Systems</a:t>
                  </a:r>
                </a:p>
              </p:txBody>
            </p:sp>
          </p:grpSp>
          <p:sp>
            <p:nvSpPr>
              <p:cNvPr id="587" name="Rectangle 586"/>
              <p:cNvSpPr/>
              <p:nvPr/>
            </p:nvSpPr>
            <p:spPr>
              <a:xfrm>
                <a:off x="4648893" y="5193429"/>
                <a:ext cx="1265611" cy="218209"/>
              </a:xfrm>
              <a:prstGeom prst="rect">
                <a:avLst/>
              </a:prstGeom>
              <a:solidFill>
                <a:schemeClr val="accent2">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Facility Widget</a:t>
                </a:r>
              </a:p>
            </p:txBody>
          </p:sp>
        </p:grpSp>
        <p:pic>
          <p:nvPicPr>
            <p:cNvPr id="579" name="Picture 57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8189"/>
              <a:ext cx="1524347" cy="1524347"/>
            </a:xfrm>
            <a:prstGeom prst="rect">
              <a:avLst/>
            </a:prstGeom>
          </p:spPr>
        </p:pic>
      </p:grpSp>
      <p:grpSp>
        <p:nvGrpSpPr>
          <p:cNvPr id="529" name="Group 528"/>
          <p:cNvGrpSpPr/>
          <p:nvPr/>
        </p:nvGrpSpPr>
        <p:grpSpPr>
          <a:xfrm>
            <a:off x="-86206" y="6446"/>
            <a:ext cx="9175093" cy="6099422"/>
            <a:chOff x="0" y="-8189"/>
            <a:chExt cx="9175093" cy="6099422"/>
          </a:xfrm>
        </p:grpSpPr>
        <p:sp>
          <p:nvSpPr>
            <p:cNvPr id="530" name="Rectangle 529"/>
            <p:cNvSpPr/>
            <p:nvPr/>
          </p:nvSpPr>
          <p:spPr>
            <a:xfrm>
              <a:off x="1564330" y="5057"/>
              <a:ext cx="7610763" cy="1527425"/>
            </a:xfrm>
            <a:prstGeom prst="rect">
              <a:avLst/>
            </a:prstGeom>
            <a:solidFill>
              <a:schemeClr val="accent3"/>
            </a:solidFill>
            <a:ln>
              <a:noFill/>
            </a:ln>
          </p:spPr>
          <p:style>
            <a:lnRef idx="3">
              <a:schemeClr val="lt1"/>
            </a:lnRef>
            <a:fillRef idx="1">
              <a:schemeClr val="accent1"/>
            </a:fillRef>
            <a:effectRef idx="1">
              <a:schemeClr val="accent1"/>
            </a:effectRef>
            <a:fontRef idx="minor">
              <a:schemeClr val="lt1"/>
            </a:fontRef>
          </p:style>
          <p:txBody>
            <a:bodyPr rtlCol="0" anchor="t"/>
            <a:lstStyle/>
            <a:p>
              <a:pPr algn="ctr"/>
              <a:endParaRPr lang="en-US" sz="3200" b="1" dirty="0"/>
            </a:p>
            <a:p>
              <a:r>
                <a:rPr lang="en-US" sz="3200" b="1" dirty="0"/>
                <a:t>Mosaic </a:t>
              </a:r>
              <a:r>
                <a:rPr lang="en-US" sz="3000" b="1" dirty="0"/>
                <a:t>Modules:  		SPeCS for SIPs</a:t>
              </a:r>
            </a:p>
            <a:p>
              <a:pPr algn="r"/>
              <a:endParaRPr lang="en-US" sz="1200" b="1" dirty="0"/>
            </a:p>
            <a:p>
              <a:pPr algn="r"/>
              <a:r>
                <a:rPr lang="en-US" sz="2000" b="1" dirty="0">
                  <a:solidFill>
                    <a:schemeClr val="accent2">
                      <a:lumMod val="60000"/>
                      <a:lumOff val="40000"/>
                    </a:schemeClr>
                  </a:solidFill>
                </a:rPr>
                <a:t>(Level 3 Solution)</a:t>
              </a:r>
            </a:p>
          </p:txBody>
        </p:sp>
        <p:pic>
          <p:nvPicPr>
            <p:cNvPr id="531" name="Picture 53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8189"/>
              <a:ext cx="1524347" cy="1524347"/>
            </a:xfrm>
            <a:prstGeom prst="rect">
              <a:avLst/>
            </a:prstGeom>
          </p:spPr>
        </p:pic>
        <p:grpSp>
          <p:nvGrpSpPr>
            <p:cNvPr id="532" name="Group 531"/>
            <p:cNvGrpSpPr/>
            <p:nvPr/>
          </p:nvGrpSpPr>
          <p:grpSpPr>
            <a:xfrm>
              <a:off x="0" y="1670088"/>
              <a:ext cx="9144000" cy="4421145"/>
              <a:chOff x="0" y="1670088"/>
              <a:chExt cx="9144000" cy="4421145"/>
            </a:xfrm>
          </p:grpSpPr>
          <p:sp>
            <p:nvSpPr>
              <p:cNvPr id="533" name="Rectangle 532"/>
              <p:cNvSpPr/>
              <p:nvPr/>
            </p:nvSpPr>
            <p:spPr>
              <a:xfrm>
                <a:off x="0" y="2579105"/>
                <a:ext cx="2926080" cy="351212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200" b="1" dirty="0">
                    <a:solidFill>
                      <a:schemeClr val="tx2"/>
                    </a:solidFill>
                  </a:rPr>
                  <a:t>Collection Interfaces</a:t>
                </a:r>
              </a:p>
            </p:txBody>
          </p:sp>
          <p:sp>
            <p:nvSpPr>
              <p:cNvPr id="534" name="Rectangle 533"/>
              <p:cNvSpPr/>
              <p:nvPr/>
            </p:nvSpPr>
            <p:spPr>
              <a:xfrm>
                <a:off x="3108960" y="2579105"/>
                <a:ext cx="2926080" cy="3512128"/>
              </a:xfrm>
              <a:prstGeom prst="rect">
                <a:avLst/>
              </a:prstGeom>
              <a:solidFill>
                <a:schemeClr val="accent2">
                  <a:lumMod val="20000"/>
                  <a:lumOff val="80000"/>
                </a:schemeClr>
              </a:soli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200" b="1" dirty="0">
                    <a:solidFill>
                      <a:schemeClr val="accent2">
                        <a:lumMod val="50000"/>
                      </a:schemeClr>
                    </a:solidFill>
                  </a:rPr>
                  <a:t>Clearinghouse</a:t>
                </a:r>
              </a:p>
            </p:txBody>
          </p:sp>
          <p:sp>
            <p:nvSpPr>
              <p:cNvPr id="535" name="Rectangle 534"/>
              <p:cNvSpPr/>
              <p:nvPr/>
            </p:nvSpPr>
            <p:spPr>
              <a:xfrm>
                <a:off x="6217920" y="1684723"/>
                <a:ext cx="2926080" cy="4406509"/>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200" b="1" dirty="0">
                    <a:solidFill>
                      <a:schemeClr val="accent3">
                        <a:lumMod val="50000"/>
                      </a:schemeClr>
                    </a:solidFill>
                  </a:rPr>
                  <a:t>Public/Stakeholder Dashboards</a:t>
                </a:r>
              </a:p>
            </p:txBody>
          </p:sp>
          <p:sp>
            <p:nvSpPr>
              <p:cNvPr id="536" name="Rectangle 535"/>
              <p:cNvSpPr/>
              <p:nvPr/>
            </p:nvSpPr>
            <p:spPr>
              <a:xfrm>
                <a:off x="0" y="1670088"/>
                <a:ext cx="6035040" cy="722168"/>
              </a:xfrm>
              <a:prstGeom prst="rect">
                <a:avLst/>
              </a:prstGeom>
              <a:solidFill>
                <a:schemeClr val="tx1">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200" b="1" dirty="0">
                    <a:solidFill>
                      <a:schemeClr val="bg1"/>
                    </a:solidFill>
                  </a:rPr>
                  <a:t>EPA Central Data Exchange (CDX) Services</a:t>
                </a:r>
              </a:p>
              <a:p>
                <a:pPr algn="ctr">
                  <a:spcBef>
                    <a:spcPts val="400"/>
                  </a:spcBef>
                </a:pPr>
                <a:r>
                  <a:rPr lang="en-US" sz="1000" dirty="0">
                    <a:solidFill>
                      <a:schemeClr val="bg1"/>
                    </a:solidFill>
                  </a:rPr>
                  <a:t>Registration, Cross –Media Electronic Reporting Rule, Substance Registry Service and  Federal Registry Service.</a:t>
                </a:r>
              </a:p>
            </p:txBody>
          </p:sp>
          <p:grpSp>
            <p:nvGrpSpPr>
              <p:cNvPr id="537" name="Group 536"/>
              <p:cNvGrpSpPr/>
              <p:nvPr/>
            </p:nvGrpSpPr>
            <p:grpSpPr>
              <a:xfrm>
                <a:off x="76891" y="2922006"/>
                <a:ext cx="2793077" cy="3075708"/>
                <a:chOff x="76891" y="1974275"/>
                <a:chExt cx="2793077" cy="3075708"/>
              </a:xfrm>
            </p:grpSpPr>
            <p:sp>
              <p:nvSpPr>
                <p:cNvPr id="561" name="Rectangle 560"/>
                <p:cNvSpPr/>
                <p:nvPr/>
              </p:nvSpPr>
              <p:spPr>
                <a:xfrm>
                  <a:off x="76891" y="1974275"/>
                  <a:ext cx="1371600" cy="477981"/>
                </a:xfrm>
                <a:prstGeom prst="rect">
                  <a:avLst/>
                </a:prstGeom>
                <a:solidFill>
                  <a:schemeClr val="tx1">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bg1"/>
                      </a:solidFill>
                    </a:rPr>
                    <a:t>CDX SmartForms</a:t>
                  </a:r>
                </a:p>
              </p:txBody>
            </p:sp>
            <p:sp>
              <p:nvSpPr>
                <p:cNvPr id="562" name="Rectangle 561"/>
                <p:cNvSpPr/>
                <p:nvPr/>
              </p:nvSpPr>
              <p:spPr>
                <a:xfrm>
                  <a:off x="1498368" y="1974275"/>
                  <a:ext cx="1371600" cy="477981"/>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1">
                          <a:lumMod val="50000"/>
                        </a:schemeClr>
                      </a:solidFill>
                    </a:rPr>
                    <a:t>CDX SubmitNow</a:t>
                  </a:r>
                </a:p>
              </p:txBody>
            </p:sp>
            <p:sp>
              <p:nvSpPr>
                <p:cNvPr id="563" name="Rectangle 562"/>
                <p:cNvSpPr/>
                <p:nvPr/>
              </p:nvSpPr>
              <p:spPr>
                <a:xfrm>
                  <a:off x="76891" y="2576948"/>
                  <a:ext cx="1365365" cy="247303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200" b="1" dirty="0">
                      <a:solidFill>
                        <a:schemeClr val="accent1">
                          <a:lumMod val="50000"/>
                        </a:schemeClr>
                      </a:solidFill>
                    </a:rPr>
                    <a:t>Landing Page</a:t>
                  </a:r>
                </a:p>
              </p:txBody>
            </p:sp>
            <p:sp>
              <p:nvSpPr>
                <p:cNvPr id="564" name="Rectangle 563"/>
                <p:cNvSpPr/>
                <p:nvPr/>
              </p:nvSpPr>
              <p:spPr>
                <a:xfrm>
                  <a:off x="1498368" y="2576948"/>
                  <a:ext cx="1365365" cy="247303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200" b="1" dirty="0">
                      <a:solidFill>
                        <a:schemeClr val="accent1">
                          <a:lumMod val="50000"/>
                        </a:schemeClr>
                      </a:solidFill>
                    </a:rPr>
                    <a:t>Web Form</a:t>
                  </a:r>
                </a:p>
              </p:txBody>
            </p:sp>
            <p:sp>
              <p:nvSpPr>
                <p:cNvPr id="565" name="Rectangle 564"/>
                <p:cNvSpPr/>
                <p:nvPr/>
              </p:nvSpPr>
              <p:spPr>
                <a:xfrm>
                  <a:off x="126768" y="2888675"/>
                  <a:ext cx="1265611" cy="218209"/>
                </a:xfrm>
                <a:prstGeom prst="rect">
                  <a:avLst/>
                </a:prstGeom>
                <a:solidFill>
                  <a:schemeClr val="accent1">
                    <a:lumMod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Pending Forms</a:t>
                  </a:r>
                </a:p>
              </p:txBody>
            </p:sp>
            <p:sp>
              <p:nvSpPr>
                <p:cNvPr id="566" name="Rectangle 565"/>
                <p:cNvSpPr/>
                <p:nvPr/>
              </p:nvSpPr>
              <p:spPr>
                <a:xfrm>
                  <a:off x="126768" y="3159607"/>
                  <a:ext cx="1265611" cy="338859"/>
                </a:xfrm>
                <a:prstGeom prst="rect">
                  <a:avLst/>
                </a:prstGeom>
                <a:solidFill>
                  <a:schemeClr val="accent1">
                    <a:lumMod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Submission History</a:t>
                  </a:r>
                </a:p>
              </p:txBody>
            </p:sp>
            <p:sp>
              <p:nvSpPr>
                <p:cNvPr id="567" name="Rectangle 566"/>
                <p:cNvSpPr/>
                <p:nvPr/>
              </p:nvSpPr>
              <p:spPr>
                <a:xfrm>
                  <a:off x="126768" y="3551189"/>
                  <a:ext cx="1265611" cy="218209"/>
                </a:xfrm>
                <a:prstGeom prst="rect">
                  <a:avLst/>
                </a:prstGeom>
                <a:solidFill>
                  <a:schemeClr val="accent1">
                    <a:lumMod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EPA Contacts </a:t>
                  </a:r>
                </a:p>
              </p:txBody>
            </p:sp>
            <p:sp>
              <p:nvSpPr>
                <p:cNvPr id="568" name="Rectangle 567"/>
                <p:cNvSpPr/>
                <p:nvPr/>
              </p:nvSpPr>
              <p:spPr>
                <a:xfrm>
                  <a:off x="126768" y="3822121"/>
                  <a:ext cx="1265611" cy="218209"/>
                </a:xfrm>
                <a:prstGeom prst="rect">
                  <a:avLst/>
                </a:prstGeom>
                <a:solidFill>
                  <a:schemeClr val="accent1">
                    <a:lumMod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State Contacts</a:t>
                  </a:r>
                </a:p>
              </p:txBody>
            </p:sp>
            <p:sp>
              <p:nvSpPr>
                <p:cNvPr id="569" name="Rectangle 568"/>
                <p:cNvSpPr/>
                <p:nvPr/>
              </p:nvSpPr>
              <p:spPr>
                <a:xfrm>
                  <a:off x="126768" y="4093053"/>
                  <a:ext cx="1265611" cy="33885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1">
                          <a:lumMod val="50000"/>
                        </a:schemeClr>
                      </a:solidFill>
                    </a:rPr>
                    <a:t>Key Dates / Milestones</a:t>
                  </a:r>
                </a:p>
              </p:txBody>
            </p:sp>
            <p:sp>
              <p:nvSpPr>
                <p:cNvPr id="570" name="Rectangle 569"/>
                <p:cNvSpPr/>
                <p:nvPr/>
              </p:nvSpPr>
              <p:spPr>
                <a:xfrm>
                  <a:off x="126768" y="4484635"/>
                  <a:ext cx="1265611" cy="218209"/>
                </a:xfrm>
                <a:prstGeom prst="rect">
                  <a:avLst/>
                </a:prstGeom>
                <a:solidFill>
                  <a:schemeClr val="accent1">
                    <a:lumMod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Recent Activity</a:t>
                  </a:r>
                </a:p>
              </p:txBody>
            </p:sp>
            <p:sp>
              <p:nvSpPr>
                <p:cNvPr id="571" name="Rectangle 570"/>
                <p:cNvSpPr/>
                <p:nvPr/>
              </p:nvSpPr>
              <p:spPr>
                <a:xfrm>
                  <a:off x="126768" y="4755570"/>
                  <a:ext cx="1265611" cy="218209"/>
                </a:xfrm>
                <a:prstGeom prst="rect">
                  <a:avLst/>
                </a:prstGeom>
                <a:solidFill>
                  <a:schemeClr val="accent1">
                    <a:lumMod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Quick Links</a:t>
                  </a:r>
                </a:p>
              </p:txBody>
            </p:sp>
            <p:sp>
              <p:nvSpPr>
                <p:cNvPr id="572" name="Rectangle 571"/>
                <p:cNvSpPr/>
                <p:nvPr/>
              </p:nvSpPr>
              <p:spPr>
                <a:xfrm>
                  <a:off x="1548245" y="2888675"/>
                  <a:ext cx="1265611" cy="21820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1">
                          <a:lumMod val="50000"/>
                        </a:schemeClr>
                      </a:solidFill>
                    </a:rPr>
                    <a:t>Encryption</a:t>
                  </a:r>
                </a:p>
              </p:txBody>
            </p:sp>
            <p:sp>
              <p:nvSpPr>
                <p:cNvPr id="573" name="Rectangle 572"/>
                <p:cNvSpPr/>
                <p:nvPr/>
              </p:nvSpPr>
              <p:spPr>
                <a:xfrm>
                  <a:off x="1548245" y="3159607"/>
                  <a:ext cx="1265611" cy="218209"/>
                </a:xfrm>
                <a:prstGeom prst="rect">
                  <a:avLst/>
                </a:prstGeom>
                <a:solidFill>
                  <a:schemeClr val="accent1">
                    <a:lumMod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Tooltips</a:t>
                  </a:r>
                </a:p>
              </p:txBody>
            </p:sp>
            <p:sp>
              <p:nvSpPr>
                <p:cNvPr id="574" name="Rectangle 573"/>
                <p:cNvSpPr/>
                <p:nvPr/>
              </p:nvSpPr>
              <p:spPr>
                <a:xfrm>
                  <a:off x="1548245" y="3430539"/>
                  <a:ext cx="1265611" cy="338859"/>
                </a:xfrm>
                <a:prstGeom prst="rect">
                  <a:avLst/>
                </a:prstGeom>
                <a:solidFill>
                  <a:schemeClr val="accent1">
                    <a:lumMod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Question Validation</a:t>
                  </a:r>
                </a:p>
              </p:txBody>
            </p:sp>
            <p:sp>
              <p:nvSpPr>
                <p:cNvPr id="575" name="Rectangle 574"/>
                <p:cNvSpPr/>
                <p:nvPr/>
              </p:nvSpPr>
              <p:spPr>
                <a:xfrm>
                  <a:off x="1548245" y="3822121"/>
                  <a:ext cx="1265611" cy="218209"/>
                </a:xfrm>
                <a:prstGeom prst="rect">
                  <a:avLst/>
                </a:prstGeom>
                <a:solidFill>
                  <a:schemeClr val="accent1">
                    <a:lumMod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Form Preview</a:t>
                  </a:r>
                </a:p>
              </p:txBody>
            </p:sp>
          </p:grpSp>
          <p:grpSp>
            <p:nvGrpSpPr>
              <p:cNvPr id="538" name="Group 537"/>
              <p:cNvGrpSpPr/>
              <p:nvPr/>
            </p:nvGrpSpPr>
            <p:grpSpPr>
              <a:xfrm>
                <a:off x="3185853" y="2922006"/>
                <a:ext cx="2728651" cy="2614377"/>
                <a:chOff x="3185853" y="1979661"/>
                <a:chExt cx="2728651" cy="2614377"/>
              </a:xfrm>
            </p:grpSpPr>
            <p:sp>
              <p:nvSpPr>
                <p:cNvPr id="545" name="Rectangle 544"/>
                <p:cNvSpPr/>
                <p:nvPr/>
              </p:nvSpPr>
              <p:spPr>
                <a:xfrm>
                  <a:off x="3185853" y="1979661"/>
                  <a:ext cx="1365365" cy="1502834"/>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200" dirty="0">
                      <a:solidFill>
                        <a:schemeClr val="accent2">
                          <a:lumMod val="50000"/>
                        </a:schemeClr>
                      </a:solidFill>
                    </a:rPr>
                    <a:t>Pages</a:t>
                  </a:r>
                </a:p>
              </p:txBody>
            </p:sp>
            <p:sp>
              <p:nvSpPr>
                <p:cNvPr id="546" name="Rectangle 545"/>
                <p:cNvSpPr/>
                <p:nvPr/>
              </p:nvSpPr>
              <p:spPr>
                <a:xfrm>
                  <a:off x="3235730" y="2283312"/>
                  <a:ext cx="1265611" cy="218209"/>
                </a:xfrm>
                <a:prstGeom prst="rect">
                  <a:avLst/>
                </a:prstGeom>
                <a:solidFill>
                  <a:schemeClr val="accent2">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Home Page</a:t>
                  </a:r>
                </a:p>
              </p:txBody>
            </p:sp>
            <p:sp>
              <p:nvSpPr>
                <p:cNvPr id="547" name="Rectangle 546"/>
                <p:cNvSpPr/>
                <p:nvPr/>
              </p:nvSpPr>
              <p:spPr>
                <a:xfrm>
                  <a:off x="3235730" y="2554244"/>
                  <a:ext cx="1265611" cy="338859"/>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2">
                          <a:lumMod val="50000"/>
                        </a:schemeClr>
                      </a:solidFill>
                    </a:rPr>
                    <a:t>State Landing Page</a:t>
                  </a:r>
                </a:p>
              </p:txBody>
            </p:sp>
            <p:sp>
              <p:nvSpPr>
                <p:cNvPr id="548" name="Rectangle 547"/>
                <p:cNvSpPr/>
                <p:nvPr/>
              </p:nvSpPr>
              <p:spPr>
                <a:xfrm>
                  <a:off x="3235730" y="2945826"/>
                  <a:ext cx="1265611" cy="218209"/>
                </a:xfrm>
                <a:prstGeom prst="rect">
                  <a:avLst/>
                </a:prstGeom>
                <a:solidFill>
                  <a:schemeClr val="accent2">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Form Review Page</a:t>
                  </a:r>
                </a:p>
              </p:txBody>
            </p:sp>
            <p:sp>
              <p:nvSpPr>
                <p:cNvPr id="549" name="Rectangle 548"/>
                <p:cNvSpPr/>
                <p:nvPr/>
              </p:nvSpPr>
              <p:spPr>
                <a:xfrm>
                  <a:off x="3235730" y="3216758"/>
                  <a:ext cx="1265611" cy="218209"/>
                </a:xfrm>
                <a:prstGeom prst="rect">
                  <a:avLst/>
                </a:prstGeom>
                <a:solidFill>
                  <a:schemeClr val="accent2">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Admin Page</a:t>
                  </a:r>
                </a:p>
              </p:txBody>
            </p:sp>
            <p:sp>
              <p:nvSpPr>
                <p:cNvPr id="550" name="Rectangle 549"/>
                <p:cNvSpPr/>
                <p:nvPr/>
              </p:nvSpPr>
              <p:spPr>
                <a:xfrm>
                  <a:off x="3235730" y="3567937"/>
                  <a:ext cx="1265611" cy="218209"/>
                </a:xfrm>
                <a:prstGeom prst="rect">
                  <a:avLst/>
                </a:prstGeom>
                <a:solidFill>
                  <a:schemeClr val="accent2">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Issue Tracker</a:t>
                  </a:r>
                </a:p>
              </p:txBody>
            </p:sp>
            <p:sp>
              <p:nvSpPr>
                <p:cNvPr id="551" name="Rectangle 550"/>
                <p:cNvSpPr/>
                <p:nvPr/>
              </p:nvSpPr>
              <p:spPr>
                <a:xfrm>
                  <a:off x="3235730" y="3838869"/>
                  <a:ext cx="1265611" cy="21820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2">
                          <a:lumMod val="50000"/>
                        </a:schemeClr>
                      </a:solidFill>
                    </a:rPr>
                    <a:t>Milestones</a:t>
                  </a:r>
                </a:p>
              </p:txBody>
            </p:sp>
            <p:sp>
              <p:nvSpPr>
                <p:cNvPr id="552" name="Rectangle 551"/>
                <p:cNvSpPr/>
                <p:nvPr/>
              </p:nvSpPr>
              <p:spPr>
                <a:xfrm>
                  <a:off x="3235730" y="4104897"/>
                  <a:ext cx="1265611" cy="218209"/>
                </a:xfrm>
                <a:prstGeom prst="rect">
                  <a:avLst/>
                </a:prstGeom>
                <a:solidFill>
                  <a:schemeClr val="accent2">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Quick Links</a:t>
                  </a:r>
                </a:p>
              </p:txBody>
            </p:sp>
            <p:sp>
              <p:nvSpPr>
                <p:cNvPr id="553" name="Rectangle 552"/>
                <p:cNvSpPr/>
                <p:nvPr/>
              </p:nvSpPr>
              <p:spPr>
                <a:xfrm>
                  <a:off x="3235730" y="4375829"/>
                  <a:ext cx="1265611" cy="218209"/>
                </a:xfrm>
                <a:prstGeom prst="rect">
                  <a:avLst/>
                </a:prstGeom>
                <a:solidFill>
                  <a:schemeClr val="accent2">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File Depot</a:t>
                  </a:r>
                </a:p>
              </p:txBody>
            </p:sp>
            <p:sp>
              <p:nvSpPr>
                <p:cNvPr id="554" name="Rectangle 553"/>
                <p:cNvSpPr/>
                <p:nvPr/>
              </p:nvSpPr>
              <p:spPr>
                <a:xfrm>
                  <a:off x="4648893" y="2009302"/>
                  <a:ext cx="1265611" cy="218209"/>
                </a:xfrm>
                <a:prstGeom prst="rect">
                  <a:avLst/>
                </a:prstGeom>
                <a:solidFill>
                  <a:schemeClr val="accent2">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bg1"/>
                      </a:solidFill>
                    </a:rPr>
                    <a:t>Submittal Search</a:t>
                  </a:r>
                </a:p>
              </p:txBody>
            </p:sp>
            <p:sp>
              <p:nvSpPr>
                <p:cNvPr id="555" name="Rectangle 554"/>
                <p:cNvSpPr/>
                <p:nvPr/>
              </p:nvSpPr>
              <p:spPr>
                <a:xfrm>
                  <a:off x="4648893" y="2280233"/>
                  <a:ext cx="1265611" cy="338328"/>
                </a:xfrm>
                <a:prstGeom prst="rect">
                  <a:avLst/>
                </a:prstGeom>
                <a:solidFill>
                  <a:schemeClr val="accent2">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Comment Thread </a:t>
                  </a:r>
                </a:p>
              </p:txBody>
            </p:sp>
            <p:sp>
              <p:nvSpPr>
                <p:cNvPr id="556" name="Rectangle 555"/>
                <p:cNvSpPr/>
                <p:nvPr/>
              </p:nvSpPr>
              <p:spPr>
                <a:xfrm>
                  <a:off x="4648893" y="2660563"/>
                  <a:ext cx="1265611" cy="21820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2">
                          <a:lumMod val="50000"/>
                        </a:schemeClr>
                      </a:solidFill>
                    </a:rPr>
                    <a:t>QuE / FAQ</a:t>
                  </a:r>
                </a:p>
              </p:txBody>
            </p:sp>
            <p:sp>
              <p:nvSpPr>
                <p:cNvPr id="557" name="Rectangle 556"/>
                <p:cNvSpPr/>
                <p:nvPr/>
              </p:nvSpPr>
              <p:spPr>
                <a:xfrm>
                  <a:off x="4648893" y="2931495"/>
                  <a:ext cx="1265611" cy="218209"/>
                </a:xfrm>
                <a:prstGeom prst="rect">
                  <a:avLst/>
                </a:prstGeom>
                <a:solidFill>
                  <a:schemeClr val="accent2">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User Management</a:t>
                  </a:r>
                </a:p>
              </p:txBody>
            </p:sp>
            <p:sp>
              <p:nvSpPr>
                <p:cNvPr id="558" name="Rectangle 557"/>
                <p:cNvSpPr/>
                <p:nvPr/>
              </p:nvSpPr>
              <p:spPr>
                <a:xfrm>
                  <a:off x="4648893" y="3198050"/>
                  <a:ext cx="1265611" cy="218209"/>
                </a:xfrm>
                <a:prstGeom prst="rect">
                  <a:avLst/>
                </a:prstGeom>
                <a:solidFill>
                  <a:schemeClr val="accent2">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Notifications</a:t>
                  </a:r>
                </a:p>
              </p:txBody>
            </p:sp>
            <p:sp>
              <p:nvSpPr>
                <p:cNvPr id="559" name="Rectangle 558"/>
                <p:cNvSpPr/>
                <p:nvPr/>
              </p:nvSpPr>
              <p:spPr>
                <a:xfrm>
                  <a:off x="4648893" y="3468982"/>
                  <a:ext cx="1265611" cy="338328"/>
                </a:xfrm>
                <a:prstGeom prst="rect">
                  <a:avLst/>
                </a:prstGeom>
                <a:solidFill>
                  <a:schemeClr val="accent2">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Form Review Status</a:t>
                  </a:r>
                </a:p>
              </p:txBody>
            </p:sp>
            <p:sp>
              <p:nvSpPr>
                <p:cNvPr id="560" name="Rectangle 559"/>
                <p:cNvSpPr/>
                <p:nvPr/>
              </p:nvSpPr>
              <p:spPr>
                <a:xfrm>
                  <a:off x="4648893" y="3860033"/>
                  <a:ext cx="1265611" cy="338328"/>
                </a:xfrm>
                <a:prstGeom prst="rect">
                  <a:avLst/>
                </a:prstGeom>
                <a:solidFill>
                  <a:schemeClr val="accent2">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Full Text Search (SOLR)</a:t>
                  </a:r>
                </a:p>
              </p:txBody>
            </p:sp>
          </p:grpSp>
          <p:grpSp>
            <p:nvGrpSpPr>
              <p:cNvPr id="539" name="Group 538"/>
              <p:cNvGrpSpPr/>
              <p:nvPr/>
            </p:nvGrpSpPr>
            <p:grpSpPr>
              <a:xfrm>
                <a:off x="6355080" y="2579105"/>
                <a:ext cx="2651760" cy="1100985"/>
                <a:chOff x="7048153" y="2029783"/>
                <a:chExt cx="2651760" cy="1100985"/>
              </a:xfrm>
              <a:solidFill>
                <a:schemeClr val="accent3"/>
              </a:solidFill>
            </p:grpSpPr>
            <p:sp>
              <p:nvSpPr>
                <p:cNvPr id="542" name="Rectangle 541"/>
                <p:cNvSpPr/>
                <p:nvPr/>
              </p:nvSpPr>
              <p:spPr>
                <a:xfrm>
                  <a:off x="7048153" y="2029783"/>
                  <a:ext cx="2651760" cy="338328"/>
                </a:xfrm>
                <a:prstGeom prst="rect">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Qlik Sense</a:t>
                  </a:r>
                </a:p>
              </p:txBody>
            </p:sp>
            <p:sp>
              <p:nvSpPr>
                <p:cNvPr id="543" name="Rectangle 542"/>
                <p:cNvSpPr/>
                <p:nvPr/>
              </p:nvSpPr>
              <p:spPr>
                <a:xfrm>
                  <a:off x="7048153" y="2411112"/>
                  <a:ext cx="2651760" cy="338328"/>
                </a:xfrm>
                <a:prstGeom prst="rect">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EPA Program Office Websites</a:t>
                  </a:r>
                </a:p>
              </p:txBody>
            </p:sp>
            <p:sp>
              <p:nvSpPr>
                <p:cNvPr id="544" name="Rectangle 543"/>
                <p:cNvSpPr/>
                <p:nvPr/>
              </p:nvSpPr>
              <p:spPr>
                <a:xfrm>
                  <a:off x="7048153" y="2792440"/>
                  <a:ext cx="2651760" cy="338328"/>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3">
                          <a:lumMod val="50000"/>
                        </a:schemeClr>
                      </a:solidFill>
                    </a:rPr>
                    <a:t>Other EPA Systems</a:t>
                  </a:r>
                </a:p>
              </p:txBody>
            </p:sp>
          </p:grpSp>
          <p:sp>
            <p:nvSpPr>
              <p:cNvPr id="540" name="Rectangle 539"/>
              <p:cNvSpPr/>
              <p:nvPr/>
            </p:nvSpPr>
            <p:spPr>
              <a:xfrm>
                <a:off x="4648893" y="5193429"/>
                <a:ext cx="1265611" cy="218209"/>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3"/>
                    </a:solidFill>
                  </a:rPr>
                  <a:t>Facility Widget</a:t>
                </a:r>
              </a:p>
            </p:txBody>
          </p:sp>
          <p:sp>
            <p:nvSpPr>
              <p:cNvPr id="541" name="Rectangle 540"/>
              <p:cNvSpPr/>
              <p:nvPr/>
            </p:nvSpPr>
            <p:spPr>
              <a:xfrm>
                <a:off x="1550303" y="5045822"/>
                <a:ext cx="1265611" cy="346178"/>
              </a:xfrm>
              <a:prstGeom prst="rect">
                <a:avLst/>
              </a:prstGeom>
              <a:solidFill>
                <a:schemeClr val="accent1">
                  <a:lumMod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File Resumable Upload</a:t>
                </a:r>
              </a:p>
            </p:txBody>
          </p:sp>
        </p:grpSp>
      </p:grpSp>
      <p:sp>
        <p:nvSpPr>
          <p:cNvPr id="3" name="Date Placeholder 2"/>
          <p:cNvSpPr>
            <a:spLocks noGrp="1"/>
          </p:cNvSpPr>
          <p:nvPr>
            <p:ph type="dt" sz="half" idx="10"/>
          </p:nvPr>
        </p:nvSpPr>
        <p:spPr/>
        <p:txBody>
          <a:bodyPr/>
          <a:lstStyle/>
          <a:p>
            <a:fld id="{C472FDC3-B491-484E-B111-E126A5DE1B47}" type="datetime1">
              <a:rPr lang="en-US" smtClean="0"/>
              <a:t>10/17/2018</a:t>
            </a:fld>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5</a:t>
            </a:fld>
            <a:endParaRPr lang="en-US" dirty="0"/>
          </a:p>
        </p:txBody>
      </p:sp>
    </p:spTree>
    <p:extLst>
      <p:ext uri="{BB962C8B-B14F-4D97-AF65-F5344CB8AC3E}">
        <p14:creationId xmlns:p14="http://schemas.microsoft.com/office/powerpoint/2010/main" val="28516747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7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9870" y="224356"/>
            <a:ext cx="7142339" cy="997929"/>
          </a:xfrm>
        </p:spPr>
        <p:txBody>
          <a:bodyPr/>
          <a:lstStyle/>
          <a:p>
            <a:r>
              <a:rPr lang="en-US" dirty="0"/>
              <a:t>Three Levels of Customization</a:t>
            </a:r>
          </a:p>
        </p:txBody>
      </p:sp>
      <p:sp>
        <p:nvSpPr>
          <p:cNvPr id="4" name="Freeform 3"/>
          <p:cNvSpPr/>
          <p:nvPr/>
        </p:nvSpPr>
        <p:spPr>
          <a:xfrm>
            <a:off x="2830228" y="2186154"/>
            <a:ext cx="5312397" cy="1086713"/>
          </a:xfrm>
          <a:custGeom>
            <a:avLst/>
            <a:gdLst>
              <a:gd name="connsiteX0" fmla="*/ 181122 w 1086713"/>
              <a:gd name="connsiteY0" fmla="*/ 0 h 5312397"/>
              <a:gd name="connsiteX1" fmla="*/ 905591 w 1086713"/>
              <a:gd name="connsiteY1" fmla="*/ 0 h 5312397"/>
              <a:gd name="connsiteX2" fmla="*/ 1086713 w 1086713"/>
              <a:gd name="connsiteY2" fmla="*/ 181122 h 5312397"/>
              <a:gd name="connsiteX3" fmla="*/ 1086713 w 1086713"/>
              <a:gd name="connsiteY3" fmla="*/ 5312397 h 5312397"/>
              <a:gd name="connsiteX4" fmla="*/ 1086713 w 1086713"/>
              <a:gd name="connsiteY4" fmla="*/ 5312397 h 5312397"/>
              <a:gd name="connsiteX5" fmla="*/ 0 w 1086713"/>
              <a:gd name="connsiteY5" fmla="*/ 5312397 h 5312397"/>
              <a:gd name="connsiteX6" fmla="*/ 0 w 1086713"/>
              <a:gd name="connsiteY6" fmla="*/ 5312397 h 5312397"/>
              <a:gd name="connsiteX7" fmla="*/ 0 w 1086713"/>
              <a:gd name="connsiteY7" fmla="*/ 181122 h 5312397"/>
              <a:gd name="connsiteX8" fmla="*/ 181122 w 1086713"/>
              <a:gd name="connsiteY8" fmla="*/ 0 h 5312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6713" h="5312397">
                <a:moveTo>
                  <a:pt x="1086713" y="885415"/>
                </a:moveTo>
                <a:lnTo>
                  <a:pt x="1086713" y="4426982"/>
                </a:lnTo>
                <a:cubicBezTo>
                  <a:pt x="1086713" y="4915984"/>
                  <a:pt x="1070125" y="5312397"/>
                  <a:pt x="1049662" y="5312397"/>
                </a:cubicBezTo>
                <a:lnTo>
                  <a:pt x="0" y="5312397"/>
                </a:lnTo>
                <a:lnTo>
                  <a:pt x="0" y="5312397"/>
                </a:lnTo>
                <a:lnTo>
                  <a:pt x="0" y="0"/>
                </a:lnTo>
                <a:lnTo>
                  <a:pt x="0" y="0"/>
                </a:lnTo>
                <a:lnTo>
                  <a:pt x="1049662" y="0"/>
                </a:lnTo>
                <a:cubicBezTo>
                  <a:pt x="1070125" y="0"/>
                  <a:pt x="1086713" y="396413"/>
                  <a:pt x="1086713" y="885415"/>
                </a:cubicBez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47651" tIns="176873" rIns="300698" bIns="176875" numCol="1" spcCol="1270" anchor="ctr" anchorCtr="0">
            <a:noAutofit/>
          </a:bodyPr>
          <a:lstStyle/>
          <a:p>
            <a:pPr marL="114300" lvl="1" indent="-114300" algn="l" defTabSz="622300">
              <a:lnSpc>
                <a:spcPct val="90000"/>
              </a:lnSpc>
              <a:spcBef>
                <a:spcPct val="0"/>
              </a:spcBef>
              <a:spcAft>
                <a:spcPct val="15000"/>
              </a:spcAft>
              <a:buChar char="••"/>
            </a:pPr>
            <a:r>
              <a:rPr lang="en-US" sz="1400" b="1" kern="1200" dirty="0"/>
              <a:t>Development: </a:t>
            </a:r>
            <a:r>
              <a:rPr lang="en-US" sz="1400" kern="1200" dirty="0"/>
              <a:t>No developer involvement, application is created in seconds</a:t>
            </a:r>
          </a:p>
          <a:p>
            <a:pPr marL="114300" lvl="1" indent="-114300" algn="l" defTabSz="622300">
              <a:lnSpc>
                <a:spcPct val="90000"/>
              </a:lnSpc>
              <a:spcBef>
                <a:spcPct val="0"/>
              </a:spcBef>
              <a:spcAft>
                <a:spcPct val="15000"/>
              </a:spcAft>
              <a:buChar char="••"/>
            </a:pPr>
            <a:r>
              <a:rPr lang="en-US" sz="1400" b="1" kern="1200" dirty="0"/>
              <a:t>Example: </a:t>
            </a:r>
            <a:r>
              <a:rPr lang="en-US" sz="1400" kern="1200" dirty="0"/>
              <a:t>Moving simple paper review process to electronic</a:t>
            </a:r>
          </a:p>
        </p:txBody>
      </p:sp>
      <p:sp>
        <p:nvSpPr>
          <p:cNvPr id="5" name="Freeform 4"/>
          <p:cNvSpPr/>
          <p:nvPr/>
        </p:nvSpPr>
        <p:spPr>
          <a:xfrm>
            <a:off x="1001374" y="2050314"/>
            <a:ext cx="1828853" cy="1358391"/>
          </a:xfrm>
          <a:custGeom>
            <a:avLst/>
            <a:gdLst>
              <a:gd name="connsiteX0" fmla="*/ 0 w 1828853"/>
              <a:gd name="connsiteY0" fmla="*/ 226403 h 1358391"/>
              <a:gd name="connsiteX1" fmla="*/ 226403 w 1828853"/>
              <a:gd name="connsiteY1" fmla="*/ 0 h 1358391"/>
              <a:gd name="connsiteX2" fmla="*/ 1602450 w 1828853"/>
              <a:gd name="connsiteY2" fmla="*/ 0 h 1358391"/>
              <a:gd name="connsiteX3" fmla="*/ 1828853 w 1828853"/>
              <a:gd name="connsiteY3" fmla="*/ 226403 h 1358391"/>
              <a:gd name="connsiteX4" fmla="*/ 1828853 w 1828853"/>
              <a:gd name="connsiteY4" fmla="*/ 1131988 h 1358391"/>
              <a:gd name="connsiteX5" fmla="*/ 1602450 w 1828853"/>
              <a:gd name="connsiteY5" fmla="*/ 1358391 h 1358391"/>
              <a:gd name="connsiteX6" fmla="*/ 226403 w 1828853"/>
              <a:gd name="connsiteY6" fmla="*/ 1358391 h 1358391"/>
              <a:gd name="connsiteX7" fmla="*/ 0 w 1828853"/>
              <a:gd name="connsiteY7" fmla="*/ 1131988 h 1358391"/>
              <a:gd name="connsiteX8" fmla="*/ 0 w 1828853"/>
              <a:gd name="connsiteY8" fmla="*/ 226403 h 1358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28853" h="1358391">
                <a:moveTo>
                  <a:pt x="0" y="226403"/>
                </a:moveTo>
                <a:cubicBezTo>
                  <a:pt x="0" y="101364"/>
                  <a:pt x="101364" y="0"/>
                  <a:pt x="226403" y="0"/>
                </a:cubicBezTo>
                <a:lnTo>
                  <a:pt x="1602450" y="0"/>
                </a:lnTo>
                <a:cubicBezTo>
                  <a:pt x="1727489" y="0"/>
                  <a:pt x="1828853" y="101364"/>
                  <a:pt x="1828853" y="226403"/>
                </a:cubicBezTo>
                <a:lnTo>
                  <a:pt x="1828853" y="1131988"/>
                </a:lnTo>
                <a:cubicBezTo>
                  <a:pt x="1828853" y="1257027"/>
                  <a:pt x="1727489" y="1358391"/>
                  <a:pt x="1602450" y="1358391"/>
                </a:cubicBezTo>
                <a:lnTo>
                  <a:pt x="226403" y="1358391"/>
                </a:lnTo>
                <a:cubicBezTo>
                  <a:pt x="101364" y="1358391"/>
                  <a:pt x="0" y="1257027"/>
                  <a:pt x="0" y="1131988"/>
                </a:cubicBezTo>
                <a:lnTo>
                  <a:pt x="0" y="22640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34891" tIns="100601" rIns="134891" bIns="100601" numCol="1" spcCol="1270" anchor="ctr" anchorCtr="0">
            <a:noAutofit/>
          </a:bodyPr>
          <a:lstStyle/>
          <a:p>
            <a:pPr lvl="0" algn="ctr" defTabSz="800100">
              <a:lnSpc>
                <a:spcPct val="90000"/>
              </a:lnSpc>
              <a:spcBef>
                <a:spcPct val="0"/>
              </a:spcBef>
              <a:spcAft>
                <a:spcPct val="35000"/>
              </a:spcAft>
            </a:pPr>
            <a:endParaRPr lang="en-US" sz="1800" b="1" kern="1200" dirty="0"/>
          </a:p>
          <a:p>
            <a:pPr lvl="0" algn="ctr" defTabSz="800100">
              <a:lnSpc>
                <a:spcPct val="90000"/>
              </a:lnSpc>
              <a:spcBef>
                <a:spcPct val="0"/>
              </a:spcBef>
              <a:spcAft>
                <a:spcPct val="35000"/>
              </a:spcAft>
            </a:pPr>
            <a:r>
              <a:rPr lang="en-US" sz="1800" b="1" kern="1200" dirty="0"/>
              <a:t>Out-of-the-Box</a:t>
            </a:r>
          </a:p>
        </p:txBody>
      </p:sp>
      <p:sp>
        <p:nvSpPr>
          <p:cNvPr id="6" name="Freeform 5"/>
          <p:cNvSpPr/>
          <p:nvPr/>
        </p:nvSpPr>
        <p:spPr>
          <a:xfrm>
            <a:off x="2830228" y="3612465"/>
            <a:ext cx="5312397" cy="1086713"/>
          </a:xfrm>
          <a:custGeom>
            <a:avLst/>
            <a:gdLst>
              <a:gd name="connsiteX0" fmla="*/ 181122 w 1086713"/>
              <a:gd name="connsiteY0" fmla="*/ 0 h 5312397"/>
              <a:gd name="connsiteX1" fmla="*/ 905591 w 1086713"/>
              <a:gd name="connsiteY1" fmla="*/ 0 h 5312397"/>
              <a:gd name="connsiteX2" fmla="*/ 1086713 w 1086713"/>
              <a:gd name="connsiteY2" fmla="*/ 181122 h 5312397"/>
              <a:gd name="connsiteX3" fmla="*/ 1086713 w 1086713"/>
              <a:gd name="connsiteY3" fmla="*/ 5312397 h 5312397"/>
              <a:gd name="connsiteX4" fmla="*/ 1086713 w 1086713"/>
              <a:gd name="connsiteY4" fmla="*/ 5312397 h 5312397"/>
              <a:gd name="connsiteX5" fmla="*/ 0 w 1086713"/>
              <a:gd name="connsiteY5" fmla="*/ 5312397 h 5312397"/>
              <a:gd name="connsiteX6" fmla="*/ 0 w 1086713"/>
              <a:gd name="connsiteY6" fmla="*/ 5312397 h 5312397"/>
              <a:gd name="connsiteX7" fmla="*/ 0 w 1086713"/>
              <a:gd name="connsiteY7" fmla="*/ 181122 h 5312397"/>
              <a:gd name="connsiteX8" fmla="*/ 181122 w 1086713"/>
              <a:gd name="connsiteY8" fmla="*/ 0 h 5312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6713" h="5312397">
                <a:moveTo>
                  <a:pt x="1086713" y="885415"/>
                </a:moveTo>
                <a:lnTo>
                  <a:pt x="1086713" y="4426982"/>
                </a:lnTo>
                <a:cubicBezTo>
                  <a:pt x="1086713" y="4915984"/>
                  <a:pt x="1070125" y="5312397"/>
                  <a:pt x="1049662" y="5312397"/>
                </a:cubicBezTo>
                <a:lnTo>
                  <a:pt x="0" y="5312397"/>
                </a:lnTo>
                <a:lnTo>
                  <a:pt x="0" y="5312397"/>
                </a:lnTo>
                <a:lnTo>
                  <a:pt x="0" y="0"/>
                </a:lnTo>
                <a:lnTo>
                  <a:pt x="0" y="0"/>
                </a:lnTo>
                <a:lnTo>
                  <a:pt x="1049662" y="0"/>
                </a:lnTo>
                <a:cubicBezTo>
                  <a:pt x="1070125" y="0"/>
                  <a:pt x="1086713" y="396413"/>
                  <a:pt x="1086713" y="885415"/>
                </a:cubicBez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47651" tIns="176873" rIns="300698" bIns="176875" numCol="1" spcCol="1270" anchor="ctr" anchorCtr="0">
            <a:noAutofit/>
          </a:bodyPr>
          <a:lstStyle/>
          <a:p>
            <a:pPr marL="114300" lvl="1" indent="-114300" algn="l" defTabSz="622300">
              <a:lnSpc>
                <a:spcPct val="90000"/>
              </a:lnSpc>
              <a:spcBef>
                <a:spcPct val="0"/>
              </a:spcBef>
              <a:spcAft>
                <a:spcPct val="15000"/>
              </a:spcAft>
              <a:buChar char="••"/>
            </a:pPr>
            <a:r>
              <a:rPr lang="en-US" sz="1400" b="1" kern="1200" dirty="0"/>
              <a:t>Development:</a:t>
            </a:r>
            <a:r>
              <a:rPr lang="en-US" sz="1400" b="0" kern="1200" dirty="0"/>
              <a:t> Some c</a:t>
            </a:r>
            <a:r>
              <a:rPr lang="en-US" sz="1400" kern="1200" dirty="0"/>
              <a:t>ustomization of out-of-the-box modules, additional modules as needed, including collection interfaces</a:t>
            </a:r>
          </a:p>
          <a:p>
            <a:pPr marL="114300" lvl="1" indent="-114300" algn="l" defTabSz="622300">
              <a:lnSpc>
                <a:spcPct val="90000"/>
              </a:lnSpc>
              <a:spcBef>
                <a:spcPct val="0"/>
              </a:spcBef>
              <a:spcAft>
                <a:spcPct val="15000"/>
              </a:spcAft>
              <a:buChar char="••"/>
            </a:pPr>
            <a:r>
              <a:rPr lang="en-US" sz="1400" b="1" kern="1200" dirty="0"/>
              <a:t>Example: </a:t>
            </a:r>
            <a:r>
              <a:rPr lang="en-US" sz="1400" kern="1200" dirty="0"/>
              <a:t>Region 9 Electronic Permitting System (EPS) – NSR and Title V Permit application review</a:t>
            </a:r>
          </a:p>
        </p:txBody>
      </p:sp>
      <p:sp>
        <p:nvSpPr>
          <p:cNvPr id="8" name="Freeform 7"/>
          <p:cNvSpPr/>
          <p:nvPr/>
        </p:nvSpPr>
        <p:spPr>
          <a:xfrm>
            <a:off x="1000919" y="3461384"/>
            <a:ext cx="1828853" cy="1358391"/>
          </a:xfrm>
          <a:custGeom>
            <a:avLst/>
            <a:gdLst>
              <a:gd name="connsiteX0" fmla="*/ 0 w 1828853"/>
              <a:gd name="connsiteY0" fmla="*/ 226403 h 1358391"/>
              <a:gd name="connsiteX1" fmla="*/ 226403 w 1828853"/>
              <a:gd name="connsiteY1" fmla="*/ 0 h 1358391"/>
              <a:gd name="connsiteX2" fmla="*/ 1602450 w 1828853"/>
              <a:gd name="connsiteY2" fmla="*/ 0 h 1358391"/>
              <a:gd name="connsiteX3" fmla="*/ 1828853 w 1828853"/>
              <a:gd name="connsiteY3" fmla="*/ 226403 h 1358391"/>
              <a:gd name="connsiteX4" fmla="*/ 1828853 w 1828853"/>
              <a:gd name="connsiteY4" fmla="*/ 1131988 h 1358391"/>
              <a:gd name="connsiteX5" fmla="*/ 1602450 w 1828853"/>
              <a:gd name="connsiteY5" fmla="*/ 1358391 h 1358391"/>
              <a:gd name="connsiteX6" fmla="*/ 226403 w 1828853"/>
              <a:gd name="connsiteY6" fmla="*/ 1358391 h 1358391"/>
              <a:gd name="connsiteX7" fmla="*/ 0 w 1828853"/>
              <a:gd name="connsiteY7" fmla="*/ 1131988 h 1358391"/>
              <a:gd name="connsiteX8" fmla="*/ 0 w 1828853"/>
              <a:gd name="connsiteY8" fmla="*/ 226403 h 1358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28853" h="1358391">
                <a:moveTo>
                  <a:pt x="0" y="226403"/>
                </a:moveTo>
                <a:cubicBezTo>
                  <a:pt x="0" y="101364"/>
                  <a:pt x="101364" y="0"/>
                  <a:pt x="226403" y="0"/>
                </a:cubicBezTo>
                <a:lnTo>
                  <a:pt x="1602450" y="0"/>
                </a:lnTo>
                <a:cubicBezTo>
                  <a:pt x="1727489" y="0"/>
                  <a:pt x="1828853" y="101364"/>
                  <a:pt x="1828853" y="226403"/>
                </a:cubicBezTo>
                <a:lnTo>
                  <a:pt x="1828853" y="1131988"/>
                </a:lnTo>
                <a:cubicBezTo>
                  <a:pt x="1828853" y="1257027"/>
                  <a:pt x="1727489" y="1358391"/>
                  <a:pt x="1602450" y="1358391"/>
                </a:cubicBezTo>
                <a:lnTo>
                  <a:pt x="226403" y="1358391"/>
                </a:lnTo>
                <a:cubicBezTo>
                  <a:pt x="101364" y="1358391"/>
                  <a:pt x="0" y="1257027"/>
                  <a:pt x="0" y="1131988"/>
                </a:cubicBezTo>
                <a:lnTo>
                  <a:pt x="0" y="22640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34891" tIns="100601" rIns="134891" bIns="100601" numCol="1" spcCol="1270" anchor="ctr" anchorCtr="0">
            <a:noAutofit/>
          </a:bodyPr>
          <a:lstStyle/>
          <a:p>
            <a:pPr lvl="0" algn="ctr" defTabSz="800100">
              <a:lnSpc>
                <a:spcPct val="90000"/>
              </a:lnSpc>
              <a:spcBef>
                <a:spcPct val="0"/>
              </a:spcBef>
              <a:spcAft>
                <a:spcPct val="35000"/>
              </a:spcAft>
            </a:pPr>
            <a:endParaRPr lang="en-US" sz="1800" b="1" kern="1200" dirty="0"/>
          </a:p>
          <a:p>
            <a:pPr lvl="0" algn="ctr" defTabSz="800100">
              <a:lnSpc>
                <a:spcPct val="90000"/>
              </a:lnSpc>
              <a:spcBef>
                <a:spcPct val="0"/>
              </a:spcBef>
              <a:spcAft>
                <a:spcPct val="35000"/>
              </a:spcAft>
            </a:pPr>
            <a:r>
              <a:rPr lang="en-US" sz="1800" b="1" kern="1200" dirty="0"/>
              <a:t>Moderate Customization</a:t>
            </a:r>
          </a:p>
        </p:txBody>
      </p:sp>
      <p:sp>
        <p:nvSpPr>
          <p:cNvPr id="12" name="Freeform 11"/>
          <p:cNvSpPr/>
          <p:nvPr/>
        </p:nvSpPr>
        <p:spPr>
          <a:xfrm>
            <a:off x="2830228" y="5038775"/>
            <a:ext cx="5312397" cy="1086713"/>
          </a:xfrm>
          <a:custGeom>
            <a:avLst/>
            <a:gdLst>
              <a:gd name="connsiteX0" fmla="*/ 181122 w 1086713"/>
              <a:gd name="connsiteY0" fmla="*/ 0 h 5312397"/>
              <a:gd name="connsiteX1" fmla="*/ 905591 w 1086713"/>
              <a:gd name="connsiteY1" fmla="*/ 0 h 5312397"/>
              <a:gd name="connsiteX2" fmla="*/ 1086713 w 1086713"/>
              <a:gd name="connsiteY2" fmla="*/ 181122 h 5312397"/>
              <a:gd name="connsiteX3" fmla="*/ 1086713 w 1086713"/>
              <a:gd name="connsiteY3" fmla="*/ 5312397 h 5312397"/>
              <a:gd name="connsiteX4" fmla="*/ 1086713 w 1086713"/>
              <a:gd name="connsiteY4" fmla="*/ 5312397 h 5312397"/>
              <a:gd name="connsiteX5" fmla="*/ 0 w 1086713"/>
              <a:gd name="connsiteY5" fmla="*/ 5312397 h 5312397"/>
              <a:gd name="connsiteX6" fmla="*/ 0 w 1086713"/>
              <a:gd name="connsiteY6" fmla="*/ 5312397 h 5312397"/>
              <a:gd name="connsiteX7" fmla="*/ 0 w 1086713"/>
              <a:gd name="connsiteY7" fmla="*/ 181122 h 5312397"/>
              <a:gd name="connsiteX8" fmla="*/ 181122 w 1086713"/>
              <a:gd name="connsiteY8" fmla="*/ 0 h 5312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6713" h="5312397">
                <a:moveTo>
                  <a:pt x="1086713" y="885415"/>
                </a:moveTo>
                <a:lnTo>
                  <a:pt x="1086713" y="4426982"/>
                </a:lnTo>
                <a:cubicBezTo>
                  <a:pt x="1086713" y="4915984"/>
                  <a:pt x="1070125" y="5312397"/>
                  <a:pt x="1049662" y="5312397"/>
                </a:cubicBezTo>
                <a:lnTo>
                  <a:pt x="0" y="5312397"/>
                </a:lnTo>
                <a:lnTo>
                  <a:pt x="0" y="5312397"/>
                </a:lnTo>
                <a:lnTo>
                  <a:pt x="0" y="0"/>
                </a:lnTo>
                <a:lnTo>
                  <a:pt x="0" y="0"/>
                </a:lnTo>
                <a:lnTo>
                  <a:pt x="1049662" y="0"/>
                </a:lnTo>
                <a:cubicBezTo>
                  <a:pt x="1070125" y="0"/>
                  <a:pt x="1086713" y="396413"/>
                  <a:pt x="1086713" y="885415"/>
                </a:cubicBez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47651" tIns="176874" rIns="300698" bIns="176874" numCol="1" spcCol="1270" anchor="ctr" anchorCtr="0">
            <a:noAutofit/>
          </a:bodyPr>
          <a:lstStyle/>
          <a:p>
            <a:pPr marL="114300" lvl="1" indent="-114300" algn="l" defTabSz="622300">
              <a:lnSpc>
                <a:spcPct val="90000"/>
              </a:lnSpc>
              <a:spcBef>
                <a:spcPct val="0"/>
              </a:spcBef>
              <a:spcAft>
                <a:spcPct val="15000"/>
              </a:spcAft>
              <a:buChar char="••"/>
            </a:pPr>
            <a:r>
              <a:rPr lang="en-US" sz="1400" b="1" kern="1200" dirty="0"/>
              <a:t>Development: </a:t>
            </a:r>
            <a:r>
              <a:rPr lang="en-US" sz="1400" kern="1200" dirty="0"/>
              <a:t>Fully custom development using Mosaic modules as building blocks</a:t>
            </a:r>
          </a:p>
          <a:p>
            <a:pPr marL="114300" lvl="1" indent="-114300" algn="l" defTabSz="622300">
              <a:lnSpc>
                <a:spcPct val="90000"/>
              </a:lnSpc>
              <a:spcBef>
                <a:spcPct val="0"/>
              </a:spcBef>
              <a:spcAft>
                <a:spcPct val="15000"/>
              </a:spcAft>
              <a:buChar char="••"/>
            </a:pPr>
            <a:r>
              <a:rPr lang="en-US" sz="1400" b="1" kern="1200" dirty="0"/>
              <a:t>Example: </a:t>
            </a:r>
            <a:r>
              <a:rPr lang="en-US" sz="1400" kern="1200" dirty="0"/>
              <a:t>SPeCS for SIPs replaces legacy systems FRED and </a:t>
            </a:r>
            <a:r>
              <a:rPr lang="en-US" sz="1400" kern="1200" dirty="0" err="1"/>
              <a:t>AirTrax</a:t>
            </a:r>
            <a:r>
              <a:rPr lang="en-US" sz="1400" dirty="0"/>
              <a:t>. Plans to replace other legacy systems in the future.</a:t>
            </a:r>
            <a:endParaRPr lang="en-US" sz="1400" strike="sngStrike" kern="1200" baseline="0" dirty="0"/>
          </a:p>
        </p:txBody>
      </p:sp>
      <p:sp>
        <p:nvSpPr>
          <p:cNvPr id="13" name="Freeform 12"/>
          <p:cNvSpPr/>
          <p:nvPr/>
        </p:nvSpPr>
        <p:spPr>
          <a:xfrm>
            <a:off x="1001374" y="4902936"/>
            <a:ext cx="1828853" cy="1358391"/>
          </a:xfrm>
          <a:custGeom>
            <a:avLst/>
            <a:gdLst>
              <a:gd name="connsiteX0" fmla="*/ 0 w 1828853"/>
              <a:gd name="connsiteY0" fmla="*/ 226403 h 1358391"/>
              <a:gd name="connsiteX1" fmla="*/ 226403 w 1828853"/>
              <a:gd name="connsiteY1" fmla="*/ 0 h 1358391"/>
              <a:gd name="connsiteX2" fmla="*/ 1602450 w 1828853"/>
              <a:gd name="connsiteY2" fmla="*/ 0 h 1358391"/>
              <a:gd name="connsiteX3" fmla="*/ 1828853 w 1828853"/>
              <a:gd name="connsiteY3" fmla="*/ 226403 h 1358391"/>
              <a:gd name="connsiteX4" fmla="*/ 1828853 w 1828853"/>
              <a:gd name="connsiteY4" fmla="*/ 1131988 h 1358391"/>
              <a:gd name="connsiteX5" fmla="*/ 1602450 w 1828853"/>
              <a:gd name="connsiteY5" fmla="*/ 1358391 h 1358391"/>
              <a:gd name="connsiteX6" fmla="*/ 226403 w 1828853"/>
              <a:gd name="connsiteY6" fmla="*/ 1358391 h 1358391"/>
              <a:gd name="connsiteX7" fmla="*/ 0 w 1828853"/>
              <a:gd name="connsiteY7" fmla="*/ 1131988 h 1358391"/>
              <a:gd name="connsiteX8" fmla="*/ 0 w 1828853"/>
              <a:gd name="connsiteY8" fmla="*/ 226403 h 1358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28853" h="1358391">
                <a:moveTo>
                  <a:pt x="0" y="226403"/>
                </a:moveTo>
                <a:cubicBezTo>
                  <a:pt x="0" y="101364"/>
                  <a:pt x="101364" y="0"/>
                  <a:pt x="226403" y="0"/>
                </a:cubicBezTo>
                <a:lnTo>
                  <a:pt x="1602450" y="0"/>
                </a:lnTo>
                <a:cubicBezTo>
                  <a:pt x="1727489" y="0"/>
                  <a:pt x="1828853" y="101364"/>
                  <a:pt x="1828853" y="226403"/>
                </a:cubicBezTo>
                <a:lnTo>
                  <a:pt x="1828853" y="1131988"/>
                </a:lnTo>
                <a:cubicBezTo>
                  <a:pt x="1828853" y="1257027"/>
                  <a:pt x="1727489" y="1358391"/>
                  <a:pt x="1602450" y="1358391"/>
                </a:cubicBezTo>
                <a:lnTo>
                  <a:pt x="226403" y="1358391"/>
                </a:lnTo>
                <a:cubicBezTo>
                  <a:pt x="101364" y="1358391"/>
                  <a:pt x="0" y="1257027"/>
                  <a:pt x="0" y="1131988"/>
                </a:cubicBezTo>
                <a:lnTo>
                  <a:pt x="0" y="22640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34891" tIns="100601" rIns="134891" bIns="100601" numCol="1" spcCol="1270" anchor="ctr" anchorCtr="0">
            <a:noAutofit/>
          </a:bodyPr>
          <a:lstStyle/>
          <a:p>
            <a:pPr lvl="0" algn="ctr" defTabSz="800100">
              <a:lnSpc>
                <a:spcPct val="90000"/>
              </a:lnSpc>
              <a:spcBef>
                <a:spcPct val="0"/>
              </a:spcBef>
              <a:spcAft>
                <a:spcPct val="35000"/>
              </a:spcAft>
            </a:pPr>
            <a:endParaRPr lang="en-US" sz="1800" b="1" kern="1200" dirty="0"/>
          </a:p>
          <a:p>
            <a:pPr lvl="0" algn="ctr" defTabSz="800100">
              <a:lnSpc>
                <a:spcPct val="90000"/>
              </a:lnSpc>
              <a:spcBef>
                <a:spcPct val="0"/>
              </a:spcBef>
              <a:spcAft>
                <a:spcPct val="35000"/>
              </a:spcAft>
            </a:pPr>
            <a:r>
              <a:rPr lang="en-US" sz="1800" b="1" kern="1200" dirty="0"/>
              <a:t>Highly Customized</a:t>
            </a:r>
          </a:p>
        </p:txBody>
      </p:sp>
      <p:sp>
        <p:nvSpPr>
          <p:cNvPr id="9" name="TextBox 8"/>
          <p:cNvSpPr txBox="1"/>
          <p:nvPr/>
        </p:nvSpPr>
        <p:spPr>
          <a:xfrm>
            <a:off x="1668018" y="1889866"/>
            <a:ext cx="489236" cy="830997"/>
          </a:xfrm>
          <a:prstGeom prst="rect">
            <a:avLst/>
          </a:prstGeom>
          <a:noFill/>
        </p:spPr>
        <p:txBody>
          <a:bodyPr wrap="none" rtlCol="0">
            <a:spAutoFit/>
          </a:bodyPr>
          <a:lstStyle/>
          <a:p>
            <a:r>
              <a:rPr lang="en-US" sz="4800" b="1" dirty="0">
                <a:solidFill>
                  <a:schemeClr val="bg1"/>
                </a:solidFill>
              </a:rPr>
              <a:t>1</a:t>
            </a:r>
            <a:endParaRPr lang="en-US" b="1" dirty="0">
              <a:solidFill>
                <a:schemeClr val="bg1"/>
              </a:solidFill>
            </a:endParaRPr>
          </a:p>
        </p:txBody>
      </p:sp>
      <p:sp>
        <p:nvSpPr>
          <p:cNvPr id="10" name="TextBox 9"/>
          <p:cNvSpPr txBox="1"/>
          <p:nvPr/>
        </p:nvSpPr>
        <p:spPr>
          <a:xfrm>
            <a:off x="1668018" y="3309584"/>
            <a:ext cx="489236" cy="830997"/>
          </a:xfrm>
          <a:prstGeom prst="rect">
            <a:avLst/>
          </a:prstGeom>
          <a:noFill/>
        </p:spPr>
        <p:txBody>
          <a:bodyPr wrap="none" rtlCol="0">
            <a:spAutoFit/>
          </a:bodyPr>
          <a:lstStyle/>
          <a:p>
            <a:r>
              <a:rPr lang="en-US" sz="4800" b="1" dirty="0">
                <a:solidFill>
                  <a:schemeClr val="bg1"/>
                </a:solidFill>
              </a:rPr>
              <a:t>2</a:t>
            </a:r>
            <a:endParaRPr lang="en-US" b="1" dirty="0">
              <a:solidFill>
                <a:schemeClr val="bg1"/>
              </a:solidFill>
            </a:endParaRPr>
          </a:p>
        </p:txBody>
      </p:sp>
      <p:sp>
        <p:nvSpPr>
          <p:cNvPr id="11" name="TextBox 10"/>
          <p:cNvSpPr txBox="1"/>
          <p:nvPr/>
        </p:nvSpPr>
        <p:spPr>
          <a:xfrm>
            <a:off x="1682445" y="4747492"/>
            <a:ext cx="460382" cy="769441"/>
          </a:xfrm>
          <a:prstGeom prst="rect">
            <a:avLst/>
          </a:prstGeom>
          <a:noFill/>
        </p:spPr>
        <p:txBody>
          <a:bodyPr wrap="none" rtlCol="0">
            <a:spAutoFit/>
          </a:bodyPr>
          <a:lstStyle/>
          <a:p>
            <a:r>
              <a:rPr lang="en-US" sz="4400" b="1" dirty="0">
                <a:solidFill>
                  <a:schemeClr val="bg1"/>
                </a:solidFill>
              </a:rPr>
              <a:t>3</a:t>
            </a:r>
            <a:endParaRPr lang="en-US" sz="1600" b="1" dirty="0">
              <a:solidFill>
                <a:schemeClr val="bg1"/>
              </a:solidFill>
            </a:endParaRPr>
          </a:p>
        </p:txBody>
      </p:sp>
      <p:sp>
        <p:nvSpPr>
          <p:cNvPr id="3" name="Date Placeholder 2"/>
          <p:cNvSpPr>
            <a:spLocks noGrp="1"/>
          </p:cNvSpPr>
          <p:nvPr>
            <p:ph type="dt" sz="half" idx="10"/>
          </p:nvPr>
        </p:nvSpPr>
        <p:spPr/>
        <p:txBody>
          <a:bodyPr/>
          <a:lstStyle/>
          <a:p>
            <a:fld id="{31D04AC8-F846-4542-8B23-CC173B00534F}" type="datetime1">
              <a:rPr lang="en-US" smtClean="0"/>
              <a:t>10/17/2018</a:t>
            </a:fld>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6</a:t>
            </a:fld>
            <a:endParaRPr lang="en-US" dirty="0"/>
          </a:p>
        </p:txBody>
      </p:sp>
    </p:spTree>
    <p:extLst>
      <p:ext uri="{BB962C8B-B14F-4D97-AF65-F5344CB8AC3E}">
        <p14:creationId xmlns:p14="http://schemas.microsoft.com/office/powerpoint/2010/main" val="3576354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left)">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9870" y="224356"/>
            <a:ext cx="7142339" cy="997929"/>
          </a:xfrm>
        </p:spPr>
        <p:txBody>
          <a:bodyPr/>
          <a:lstStyle/>
          <a:p>
            <a:r>
              <a:rPr lang="en-US" dirty="0"/>
              <a:t>Cost Benefits for Development</a:t>
            </a:r>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val="2734027355"/>
              </p:ext>
            </p:extLst>
          </p:nvPr>
        </p:nvGraphicFramePr>
        <p:xfrm>
          <a:off x="210208" y="1624518"/>
          <a:ext cx="8681543" cy="3570052"/>
        </p:xfrm>
        <a:graphic>
          <a:graphicData uri="http://schemas.openxmlformats.org/drawingml/2006/table">
            <a:tbl>
              <a:tblPr firstRow="1" bandRow="1">
                <a:tableStyleId>{F5AB1C69-6EDB-4FF4-983F-18BD219EF322}</a:tableStyleId>
              </a:tblPr>
              <a:tblGrid>
                <a:gridCol w="3804194">
                  <a:extLst>
                    <a:ext uri="{9D8B030D-6E8A-4147-A177-3AD203B41FA5}">
                      <a16:colId xmlns:a16="http://schemas.microsoft.com/office/drawing/2014/main" val="20000"/>
                    </a:ext>
                  </a:extLst>
                </a:gridCol>
                <a:gridCol w="1649088">
                  <a:extLst>
                    <a:ext uri="{9D8B030D-6E8A-4147-A177-3AD203B41FA5}">
                      <a16:colId xmlns:a16="http://schemas.microsoft.com/office/drawing/2014/main" val="20001"/>
                    </a:ext>
                  </a:extLst>
                </a:gridCol>
                <a:gridCol w="1662221">
                  <a:extLst>
                    <a:ext uri="{9D8B030D-6E8A-4147-A177-3AD203B41FA5}">
                      <a16:colId xmlns:a16="http://schemas.microsoft.com/office/drawing/2014/main" val="20002"/>
                    </a:ext>
                  </a:extLst>
                </a:gridCol>
                <a:gridCol w="1566040">
                  <a:extLst>
                    <a:ext uri="{9D8B030D-6E8A-4147-A177-3AD203B41FA5}">
                      <a16:colId xmlns:a16="http://schemas.microsoft.com/office/drawing/2014/main" val="20003"/>
                    </a:ext>
                  </a:extLst>
                </a:gridCol>
              </a:tblGrid>
              <a:tr h="892513">
                <a:tc>
                  <a:txBody>
                    <a:bodyPr/>
                    <a:lstStyle/>
                    <a:p>
                      <a:r>
                        <a:rPr lang="en-US" dirty="0">
                          <a:solidFill>
                            <a:schemeClr val="accent2">
                              <a:lumMod val="60000"/>
                              <a:lumOff val="40000"/>
                            </a:schemeClr>
                          </a:solidFill>
                        </a:rPr>
                        <a:t>Example</a:t>
                      </a:r>
                      <a:r>
                        <a:rPr lang="en-US" baseline="0" dirty="0">
                          <a:solidFill>
                            <a:schemeClr val="accent2">
                              <a:lumMod val="60000"/>
                              <a:lumOff val="40000"/>
                            </a:schemeClr>
                          </a:solidFill>
                        </a:rPr>
                        <a:t> Use Case</a:t>
                      </a:r>
                      <a:endParaRPr lang="en-US" dirty="0">
                        <a:solidFill>
                          <a:schemeClr val="accent2">
                            <a:lumMod val="60000"/>
                            <a:lumOff val="40000"/>
                          </a:schemeClr>
                        </a:solidFill>
                      </a:endParaRPr>
                    </a:p>
                  </a:txBody>
                  <a:tcPr anchor="ctr"/>
                </a:tc>
                <a:tc>
                  <a:txBody>
                    <a:bodyPr/>
                    <a:lstStyle/>
                    <a:p>
                      <a:pPr algn="ctr"/>
                      <a:r>
                        <a:rPr lang="en-US" dirty="0">
                          <a:solidFill>
                            <a:schemeClr val="accent2">
                              <a:lumMod val="60000"/>
                              <a:lumOff val="40000"/>
                            </a:schemeClr>
                          </a:solidFill>
                        </a:rPr>
                        <a:t>Java/</a:t>
                      </a:r>
                      <a:r>
                        <a:rPr lang="en-US" dirty="0" err="1">
                          <a:solidFill>
                            <a:schemeClr val="accent2">
                              <a:lumMod val="60000"/>
                              <a:lumOff val="40000"/>
                            </a:schemeClr>
                          </a:solidFill>
                        </a:rPr>
                        <a:t>.Net</a:t>
                      </a:r>
                      <a:endParaRPr lang="en-US" dirty="0">
                        <a:solidFill>
                          <a:schemeClr val="accent2">
                            <a:lumMod val="60000"/>
                            <a:lumOff val="40000"/>
                          </a:schemeClr>
                        </a:solidFill>
                      </a:endParaRPr>
                    </a:p>
                    <a:p>
                      <a:pPr algn="ctr"/>
                      <a:r>
                        <a:rPr lang="en-US" dirty="0">
                          <a:solidFill>
                            <a:schemeClr val="accent2">
                              <a:lumMod val="60000"/>
                              <a:lumOff val="40000"/>
                            </a:schemeClr>
                          </a:solidFill>
                        </a:rPr>
                        <a:t>Application</a:t>
                      </a:r>
                    </a:p>
                  </a:txBody>
                  <a:tcPr anchor="ctr"/>
                </a:tc>
                <a:tc>
                  <a:txBody>
                    <a:bodyPr/>
                    <a:lstStyle/>
                    <a:p>
                      <a:pPr algn="ctr"/>
                      <a:r>
                        <a:rPr lang="en-US" dirty="0">
                          <a:solidFill>
                            <a:schemeClr val="accent2">
                              <a:lumMod val="60000"/>
                              <a:lumOff val="40000"/>
                            </a:schemeClr>
                          </a:solidFill>
                        </a:rPr>
                        <a:t>Mosaic-based Application</a:t>
                      </a:r>
                    </a:p>
                  </a:txBody>
                  <a:tcPr anchor="ctr"/>
                </a:tc>
                <a:tc>
                  <a:txBody>
                    <a:bodyPr/>
                    <a:lstStyle/>
                    <a:p>
                      <a:pPr algn="ctr"/>
                      <a:r>
                        <a:rPr lang="en-US" dirty="0">
                          <a:solidFill>
                            <a:schemeClr val="accent2">
                              <a:lumMod val="60000"/>
                              <a:lumOff val="40000"/>
                            </a:schemeClr>
                          </a:solidFill>
                        </a:rPr>
                        <a:t>Savings</a:t>
                      </a:r>
                    </a:p>
                  </a:txBody>
                  <a:tcPr anchor="ctr"/>
                </a:tc>
                <a:extLst>
                  <a:ext uri="{0D108BD9-81ED-4DB2-BD59-A6C34878D82A}">
                    <a16:rowId xmlns:a16="http://schemas.microsoft.com/office/drawing/2014/main" val="10000"/>
                  </a:ext>
                </a:extLst>
              </a:tr>
              <a:tr h="8925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Electronic Submission Review*</a:t>
                      </a: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i="1" baseline="0" dirty="0">
                          <a:solidFill>
                            <a:schemeClr val="accent3"/>
                          </a:solidFill>
                        </a:rPr>
                        <a:t>Level 1: Out–of–the-Box</a:t>
                      </a:r>
                      <a:endParaRPr lang="en-US" sz="1600" i="1" dirty="0">
                        <a:solidFill>
                          <a:schemeClr val="accent3"/>
                        </a:solidFill>
                      </a:endParaRPr>
                    </a:p>
                  </a:txBody>
                  <a:tcPr/>
                </a:tc>
                <a:tc>
                  <a:txBody>
                    <a:bodyPr/>
                    <a:lstStyle/>
                    <a:p>
                      <a:pPr algn="ctr"/>
                      <a:r>
                        <a:rPr lang="en-US" dirty="0">
                          <a:solidFill>
                            <a:schemeClr val="accent3"/>
                          </a:solidFill>
                        </a:rPr>
                        <a:t> 4 months</a:t>
                      </a:r>
                    </a:p>
                  </a:txBody>
                  <a:tcPr anchor="ctr"/>
                </a:tc>
                <a:tc>
                  <a:txBody>
                    <a:bodyPr/>
                    <a:lstStyle/>
                    <a:p>
                      <a:pPr algn="ctr"/>
                      <a:r>
                        <a:rPr lang="en-US" dirty="0">
                          <a:solidFill>
                            <a:schemeClr val="accent3"/>
                          </a:solidFill>
                        </a:rPr>
                        <a:t>6 weeks</a:t>
                      </a:r>
                    </a:p>
                  </a:txBody>
                  <a:tcPr anchor="ctr"/>
                </a:tc>
                <a:tc>
                  <a:txBody>
                    <a:bodyPr/>
                    <a:lstStyle/>
                    <a:p>
                      <a:pPr marL="342900" indent="-342900" algn="ctr">
                        <a:buAutoNum type="arabicPlain" startAt="10"/>
                      </a:pPr>
                      <a:r>
                        <a:rPr lang="en-US" b="1" dirty="0">
                          <a:solidFill>
                            <a:schemeClr val="accent3"/>
                          </a:solidFill>
                        </a:rPr>
                        <a:t>Weeks</a:t>
                      </a:r>
                    </a:p>
                    <a:p>
                      <a:pPr marL="0" indent="0" algn="ctr">
                        <a:buNone/>
                      </a:pPr>
                      <a:r>
                        <a:rPr lang="en-US" b="1" dirty="0">
                          <a:solidFill>
                            <a:schemeClr val="accent3"/>
                          </a:solidFill>
                        </a:rPr>
                        <a:t>(60%)</a:t>
                      </a:r>
                    </a:p>
                  </a:txBody>
                  <a:tcPr anchor="ctr"/>
                </a:tc>
                <a:extLst>
                  <a:ext uri="{0D108BD9-81ED-4DB2-BD59-A6C34878D82A}">
                    <a16:rowId xmlns:a16="http://schemas.microsoft.com/office/drawing/2014/main" val="10001"/>
                  </a:ext>
                </a:extLst>
              </a:tr>
              <a:tr h="8925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Office of Land and Emergency Management Federal Facility e-Portal </a:t>
                      </a:r>
                      <a:endParaRPr lang="en-US" dirty="0"/>
                    </a:p>
                    <a:p>
                      <a:r>
                        <a:rPr lang="en-US" sz="1600" i="1" dirty="0">
                          <a:solidFill>
                            <a:schemeClr val="accent3"/>
                          </a:solidFill>
                        </a:rPr>
                        <a:t>Level 2: Moderate Customization</a:t>
                      </a:r>
                    </a:p>
                  </a:txBody>
                  <a:tcPr/>
                </a:tc>
                <a:tc>
                  <a:txBody>
                    <a:bodyPr/>
                    <a:lstStyle/>
                    <a:p>
                      <a:pPr algn="ctr"/>
                      <a:r>
                        <a:rPr lang="en-US" sz="1800" kern="1200" dirty="0">
                          <a:solidFill>
                            <a:schemeClr val="accent3"/>
                          </a:solidFill>
                          <a:latin typeface="+mn-lt"/>
                          <a:ea typeface="+mn-ea"/>
                          <a:cs typeface="+mn-cs"/>
                        </a:rPr>
                        <a:t>12 months</a:t>
                      </a:r>
                    </a:p>
                  </a:txBody>
                  <a:tcPr anchor="ctr"/>
                </a:tc>
                <a:tc>
                  <a:txBody>
                    <a:bodyPr/>
                    <a:lstStyle/>
                    <a:p>
                      <a:pPr algn="ctr"/>
                      <a:r>
                        <a:rPr lang="en-US" dirty="0">
                          <a:solidFill>
                            <a:schemeClr val="accent3"/>
                          </a:solidFill>
                        </a:rPr>
                        <a:t>3 months</a:t>
                      </a:r>
                    </a:p>
                  </a:txBody>
                  <a:tcPr anchor="ctr"/>
                </a:tc>
                <a:tc>
                  <a:txBody>
                    <a:bodyPr/>
                    <a:lstStyle/>
                    <a:p>
                      <a:pPr algn="ctr"/>
                      <a:r>
                        <a:rPr lang="en-US" b="1" dirty="0">
                          <a:solidFill>
                            <a:schemeClr val="accent3"/>
                          </a:solidFill>
                        </a:rPr>
                        <a:t>9 months</a:t>
                      </a:r>
                    </a:p>
                    <a:p>
                      <a:pPr algn="ctr"/>
                      <a:r>
                        <a:rPr lang="en-US" b="1" dirty="0">
                          <a:solidFill>
                            <a:schemeClr val="accent3"/>
                          </a:solidFill>
                        </a:rPr>
                        <a:t>(75%)</a:t>
                      </a:r>
                    </a:p>
                  </a:txBody>
                  <a:tcPr anchor="ctr"/>
                </a:tc>
                <a:extLst>
                  <a:ext uri="{0D108BD9-81ED-4DB2-BD59-A6C34878D82A}">
                    <a16:rowId xmlns:a16="http://schemas.microsoft.com/office/drawing/2014/main" val="10002"/>
                  </a:ext>
                </a:extLst>
              </a:tr>
              <a:tr h="892513">
                <a:tc>
                  <a:txBody>
                    <a:bodyPr/>
                    <a:lstStyle/>
                    <a:p>
                      <a:r>
                        <a:rPr lang="en-US" dirty="0"/>
                        <a:t>SPeCS for SIPs</a:t>
                      </a:r>
                    </a:p>
                    <a:p>
                      <a:r>
                        <a:rPr lang="en-US" sz="1600" i="1" dirty="0">
                          <a:solidFill>
                            <a:schemeClr val="accent3"/>
                          </a:solidFill>
                        </a:rPr>
                        <a:t>Level 3: Highly Customized</a:t>
                      </a:r>
                    </a:p>
                  </a:txBody>
                  <a:tcPr/>
                </a:tc>
                <a:tc>
                  <a:txBody>
                    <a:bodyPr/>
                    <a:lstStyle/>
                    <a:p>
                      <a:pPr algn="ctr"/>
                      <a:r>
                        <a:rPr lang="en-US" dirty="0">
                          <a:solidFill>
                            <a:schemeClr val="accent3"/>
                          </a:solidFill>
                        </a:rPr>
                        <a:t>12 – 24 months</a:t>
                      </a:r>
                    </a:p>
                  </a:txBody>
                  <a:tcPr anchor="ctr"/>
                </a:tc>
                <a:tc>
                  <a:txBody>
                    <a:bodyPr/>
                    <a:lstStyle/>
                    <a:p>
                      <a:pPr algn="ctr"/>
                      <a:r>
                        <a:rPr lang="en-US" dirty="0">
                          <a:solidFill>
                            <a:schemeClr val="accent3"/>
                          </a:solidFill>
                        </a:rPr>
                        <a:t>3 – 12 months</a:t>
                      </a:r>
                    </a:p>
                  </a:txBody>
                  <a:tcPr anchor="ctr"/>
                </a:tc>
                <a:tc>
                  <a:txBody>
                    <a:bodyPr/>
                    <a:lstStyle/>
                    <a:p>
                      <a:pPr algn="ctr"/>
                      <a:r>
                        <a:rPr lang="en-US" b="1" dirty="0">
                          <a:solidFill>
                            <a:schemeClr val="accent3"/>
                          </a:solidFill>
                        </a:rPr>
                        <a:t>9 – 12 months</a:t>
                      </a:r>
                    </a:p>
                    <a:p>
                      <a:pPr algn="ctr"/>
                      <a:r>
                        <a:rPr lang="en-US" b="1" dirty="0">
                          <a:solidFill>
                            <a:schemeClr val="accent3"/>
                          </a:solidFill>
                        </a:rPr>
                        <a:t>(50% – 75%)</a:t>
                      </a:r>
                    </a:p>
                  </a:txBody>
                  <a:tcPr anchor="ctr"/>
                </a:tc>
                <a:extLst>
                  <a:ext uri="{0D108BD9-81ED-4DB2-BD59-A6C34878D82A}">
                    <a16:rowId xmlns:a16="http://schemas.microsoft.com/office/drawing/2014/main" val="10003"/>
                  </a:ext>
                </a:extLst>
              </a:tr>
            </a:tbl>
          </a:graphicData>
        </a:graphic>
      </p:graphicFrame>
      <p:sp>
        <p:nvSpPr>
          <p:cNvPr id="3" name="TextBox 2"/>
          <p:cNvSpPr txBox="1"/>
          <p:nvPr/>
        </p:nvSpPr>
        <p:spPr>
          <a:xfrm>
            <a:off x="199698" y="4491700"/>
            <a:ext cx="8692053" cy="1569660"/>
          </a:xfrm>
          <a:prstGeom prst="rect">
            <a:avLst/>
          </a:prstGeom>
          <a:noFill/>
        </p:spPr>
        <p:txBody>
          <a:bodyPr wrap="square" rtlCol="0">
            <a:spAutoFit/>
          </a:bodyPr>
          <a:lstStyle/>
          <a:p>
            <a:pPr marL="231775" indent="-171450"/>
            <a:endParaRPr lang="en-US" sz="1600" i="1" dirty="0"/>
          </a:p>
          <a:p>
            <a:pPr marL="231775" indent="-171450"/>
            <a:endParaRPr lang="en-US" sz="1600" i="1" dirty="0"/>
          </a:p>
          <a:p>
            <a:pPr marL="231775" indent="-171450"/>
            <a:endParaRPr lang="en-US" sz="1600" i="1" dirty="0"/>
          </a:p>
          <a:p>
            <a:pPr marL="231775" indent="-171450"/>
            <a:endParaRPr lang="en-US" sz="1600" i="1" dirty="0"/>
          </a:p>
          <a:p>
            <a:pPr marL="231775" indent="-171450"/>
            <a:r>
              <a:rPr lang="en-US" sz="1600" i="1" dirty="0"/>
              <a:t>* OAQPS Electronic Permitting System (EPS) Phase 1 development used a “Level 1” clearinghouse with a custom Collection Interface webform</a:t>
            </a:r>
          </a:p>
        </p:txBody>
      </p:sp>
    </p:spTree>
    <p:extLst>
      <p:ext uri="{BB962C8B-B14F-4D97-AF65-F5344CB8AC3E}">
        <p14:creationId xmlns:p14="http://schemas.microsoft.com/office/powerpoint/2010/main" val="2347961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SPeCS for SIPs</a:t>
            </a:r>
          </a:p>
        </p:txBody>
      </p:sp>
      <p:sp>
        <p:nvSpPr>
          <p:cNvPr id="3" name="Content Placeholder 2"/>
          <p:cNvSpPr>
            <a:spLocks noGrp="1"/>
          </p:cNvSpPr>
          <p:nvPr>
            <p:ph idx="1"/>
          </p:nvPr>
        </p:nvSpPr>
        <p:spPr>
          <a:xfrm>
            <a:off x="375008" y="2048256"/>
            <a:ext cx="8545256" cy="4322748"/>
          </a:xfrm>
        </p:spPr>
        <p:txBody>
          <a:bodyPr>
            <a:normAutofit lnSpcReduction="10000"/>
          </a:bodyPr>
          <a:lstStyle/>
          <a:p>
            <a:r>
              <a:rPr lang="en-US" sz="2000" dirty="0"/>
              <a:t>First Agency application of MOSAIC. Operational since January 2018.</a:t>
            </a:r>
          </a:p>
          <a:p>
            <a:r>
              <a:rPr lang="en-US" sz="2000" dirty="0"/>
              <a:t>E-Enterprise and OAR investment project that enables the Agency to track progress toward meeting Agency performance metrics related to State Implementation Plans (SIPs)</a:t>
            </a:r>
          </a:p>
          <a:p>
            <a:r>
              <a:rPr lang="en-US" sz="2000" dirty="0"/>
              <a:t>Listed in the Agency’s Strategic Plan for FY2018-22 and complements SIP Lean efforts </a:t>
            </a:r>
          </a:p>
          <a:p>
            <a:r>
              <a:rPr lang="en-US" sz="2000" dirty="0"/>
              <a:t>Replaces multiple legacy systems. Significantly enhances functionality to track state air agency SIP submissions, compliance with Clean Air Act requirements, and EPA review and actions on these submissions   </a:t>
            </a:r>
          </a:p>
          <a:p>
            <a:r>
              <a:rPr lang="en-US" sz="2000" dirty="0"/>
              <a:t>SPECS is comprised of three main components: 1) the state Plan Collection Interface; 2) the EPA Clearinghouse; and 3) the Public Dashboard</a:t>
            </a:r>
          </a:p>
          <a:p>
            <a:r>
              <a:rPr lang="en-US" sz="2000" dirty="0"/>
              <a:t>Since January 2018, 49 states are using </a:t>
            </a:r>
            <a:r>
              <a:rPr lang="en-US" sz="2000" dirty="0" err="1"/>
              <a:t>SPeCS</a:t>
            </a:r>
            <a:r>
              <a:rPr lang="en-US" sz="2000" dirty="0"/>
              <a:t> and more than 220 plans have been submitted through SPECS</a:t>
            </a:r>
          </a:p>
          <a:p>
            <a:endParaRPr lang="en-US" sz="2000" dirty="0"/>
          </a:p>
          <a:p>
            <a:endParaRPr lang="en-US" sz="2000" dirty="0"/>
          </a:p>
          <a:p>
            <a:endParaRPr lang="en-US" dirty="0"/>
          </a:p>
        </p:txBody>
      </p:sp>
      <p:sp>
        <p:nvSpPr>
          <p:cNvPr id="4" name="Date Placeholder 3"/>
          <p:cNvSpPr>
            <a:spLocks noGrp="1"/>
          </p:cNvSpPr>
          <p:nvPr>
            <p:ph type="dt" sz="half" idx="10"/>
          </p:nvPr>
        </p:nvSpPr>
        <p:spPr/>
        <p:txBody>
          <a:bodyPr/>
          <a:lstStyle/>
          <a:p>
            <a:fld id="{B93BB06F-B702-41B2-8C7D-65104D1AB5A4}" type="datetime1">
              <a:rPr lang="en-US" smtClean="0"/>
              <a:t>10/17/2018</a:t>
            </a:fld>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8</a:t>
            </a:fld>
            <a:endParaRPr lang="en-US" dirty="0"/>
          </a:p>
        </p:txBody>
      </p:sp>
    </p:spTree>
    <p:extLst>
      <p:ext uri="{BB962C8B-B14F-4D97-AF65-F5344CB8AC3E}">
        <p14:creationId xmlns:p14="http://schemas.microsoft.com/office/powerpoint/2010/main" val="2798539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A7EAFD-8028-4CFF-AA90-9191066ABAC8}" type="datetime1">
              <a:rPr lang="en-US" smtClean="0"/>
              <a:t>10/17/2018</a:t>
            </a:fld>
            <a:endParaRPr lang="en-US" dirty="0"/>
          </a:p>
        </p:txBody>
      </p:sp>
      <p:sp>
        <p:nvSpPr>
          <p:cNvPr id="3" name="Slide Number Placeholder 2"/>
          <p:cNvSpPr>
            <a:spLocks noGrp="1"/>
          </p:cNvSpPr>
          <p:nvPr>
            <p:ph type="sldNum" sz="quarter" idx="12"/>
          </p:nvPr>
        </p:nvSpPr>
        <p:spPr/>
        <p:txBody>
          <a:bodyPr/>
          <a:lstStyle/>
          <a:p>
            <a:fld id="{4FAB73BC-B049-4115-A692-8D63A059BFB8}" type="slidenum">
              <a:rPr lang="en-US" smtClean="0"/>
              <a:pPr/>
              <a:t>9</a:t>
            </a:fld>
            <a:endParaRPr lang="en-US" dirty="0"/>
          </a:p>
        </p:txBody>
      </p:sp>
      <p:sp>
        <p:nvSpPr>
          <p:cNvPr id="4" name="Title 3"/>
          <p:cNvSpPr>
            <a:spLocks noGrp="1"/>
          </p:cNvSpPr>
          <p:nvPr>
            <p:ph type="title"/>
          </p:nvPr>
        </p:nvSpPr>
        <p:spPr/>
        <p:txBody>
          <a:bodyPr>
            <a:normAutofit fontScale="90000"/>
          </a:bodyPr>
          <a:lstStyle/>
          <a:p>
            <a:r>
              <a:rPr lang="en-US" dirty="0"/>
              <a:t>SPeCS Development Approach and State Input</a:t>
            </a:r>
            <a:br>
              <a:rPr lang="en-US" dirty="0"/>
            </a:br>
            <a:endParaRPr lang="en-US" dirty="0"/>
          </a:p>
        </p:txBody>
      </p:sp>
      <p:sp>
        <p:nvSpPr>
          <p:cNvPr id="5" name="Content Placeholder 4"/>
          <p:cNvSpPr>
            <a:spLocks noGrp="1"/>
          </p:cNvSpPr>
          <p:nvPr>
            <p:ph idx="1"/>
          </p:nvPr>
        </p:nvSpPr>
        <p:spPr/>
        <p:txBody>
          <a:bodyPr/>
          <a:lstStyle/>
          <a:p>
            <a:r>
              <a:rPr lang="en-US" dirty="0"/>
              <a:t>EPA Core Team (HQ and Regions)</a:t>
            </a:r>
          </a:p>
          <a:p>
            <a:r>
              <a:rPr lang="en-US" dirty="0"/>
              <a:t>EPA National Workgroup</a:t>
            </a:r>
          </a:p>
          <a:p>
            <a:r>
              <a:rPr lang="en-US" dirty="0"/>
              <a:t>Multiple rounds of webinars and beta-testing with staff from state/local air agencies</a:t>
            </a:r>
          </a:p>
          <a:p>
            <a:r>
              <a:rPr lang="en-US" dirty="0"/>
              <a:t>Frequent input from state experts on e-Enterprise SPeCS Integrated Project Team</a:t>
            </a:r>
          </a:p>
          <a:p>
            <a:r>
              <a:rPr lang="en-US" dirty="0"/>
              <a:t>Regular check-ins with EPA Air Program Manager advisory group </a:t>
            </a:r>
          </a:p>
          <a:p>
            <a:endParaRPr lang="en-US" dirty="0"/>
          </a:p>
        </p:txBody>
      </p:sp>
    </p:spTree>
    <p:extLst>
      <p:ext uri="{BB962C8B-B14F-4D97-AF65-F5344CB8AC3E}">
        <p14:creationId xmlns:p14="http://schemas.microsoft.com/office/powerpoint/2010/main" val="3539305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Frame">
  <a:themeElements>
    <a:clrScheme name="MOSAIC">
      <a:dk1>
        <a:srgbClr val="000000"/>
      </a:dk1>
      <a:lt1>
        <a:srgbClr val="FFFFFF"/>
      </a:lt1>
      <a:dk2>
        <a:srgbClr val="545454"/>
      </a:dk2>
      <a:lt2>
        <a:srgbClr val="BFBFBF"/>
      </a:lt2>
      <a:accent1>
        <a:srgbClr val="00CC33"/>
      </a:accent1>
      <a:accent2>
        <a:srgbClr val="3399FF"/>
      </a:accent2>
      <a:accent3>
        <a:srgbClr val="0052B5"/>
      </a:accent3>
      <a:accent4>
        <a:srgbClr val="EE7008"/>
      </a:accent4>
      <a:accent5>
        <a:srgbClr val="1AB39F"/>
      </a:accent5>
      <a:accent6>
        <a:srgbClr val="D5393D"/>
      </a:accent6>
      <a:hlink>
        <a:srgbClr val="90BB23"/>
      </a:hlink>
      <a:folHlink>
        <a:srgbClr val="EE7008"/>
      </a:folHlink>
    </a:clrScheme>
    <a:fontScheme name="Frame">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Source xmlns="http://schemas.microsoft.com/sharepoint/v3/fields" xsi:nil="true"/>
    <Language xmlns="http://schemas.microsoft.com/sharepoint/v3">English</Language>
    <j747ac98061d40f0aa7bd47e1db5675d xmlns="4ffa91fb-a0ff-4ac5-b2db-65c790d184a4">
      <Terms xmlns="http://schemas.microsoft.com/office/infopath/2007/PartnerControls"/>
    </j747ac98061d40f0aa7bd47e1db5675d>
    <External_x0020_Contributor xmlns="4ffa91fb-a0ff-4ac5-b2db-65c790d184a4" xsi:nil="true"/>
    <TaxKeywordTaxHTField xmlns="4ffa91fb-a0ff-4ac5-b2db-65c790d184a4">
      <Terms xmlns="http://schemas.microsoft.com/office/infopath/2007/PartnerControls"/>
    </TaxKeywordTaxHTField>
    <Record xmlns="4ffa91fb-a0ff-4ac5-b2db-65c790d184a4">Shared</Record>
    <Rights xmlns="4ffa91fb-a0ff-4ac5-b2db-65c790d184a4" xsi:nil="true"/>
    <Document_x0020_Creation_x0020_Date xmlns="4ffa91fb-a0ff-4ac5-b2db-65c790d184a4">2017-08-10T05:00:46+00:00</Document_x0020_Creation_x0020_Date>
    <EPA_x0020_Office xmlns="4ffa91fb-a0ff-4ac5-b2db-65c790d184a4" xsi:nil="true"/>
    <CategoryDescription xmlns="http://schemas.microsoft.com/sharepoint.v3" xsi:nil="true"/>
    <Identifier xmlns="4ffa91fb-a0ff-4ac5-b2db-65c790d184a4" xsi:nil="true"/>
    <_Coverage xmlns="http://schemas.microsoft.com/sharepoint/v3/fields" xsi:nil="true"/>
    <Creator xmlns="4ffa91fb-a0ff-4ac5-b2db-65c790d184a4">
      <UserInfo>
        <DisplayName/>
        <AccountId xsi:nil="true"/>
        <AccountType/>
      </UserInfo>
    </Creator>
    <EPA_x0020_Related_x0020_Documents xmlns="4ffa91fb-a0ff-4ac5-b2db-65c790d184a4" xsi:nil="true"/>
    <EPA_x0020_Contributor xmlns="4ffa91fb-a0ff-4ac5-b2db-65c790d184a4">
      <UserInfo>
        <DisplayName/>
        <AccountId xsi:nil="true"/>
        <AccountType/>
      </UserInfo>
    </EPA_x0020_Contributor>
    <TaxCatchAll xmlns="4ffa91fb-a0ff-4ac5-b2db-65c790d184a4"/>
    <e3f09c3df709400db2417a7161762d62 xmlns="22d004a6-2f8d-4a75-9f1d-859e2ae55add">
      <Terms xmlns="http://schemas.microsoft.com/office/infopath/2007/PartnerControls"/>
    </e3f09c3df709400db2417a7161762d62>
    <SharedWithUsers xmlns="22d004a6-2f8d-4a75-9f1d-859e2ae55add">
      <UserInfo>
        <DisplayName>Williams, Ruth</DisplayName>
        <AccountId>2960</AccountId>
        <AccountType/>
      </UserInfo>
      <UserInfo>
        <DisplayName>Sutin, Elyana</DisplayName>
        <AccountId>2689</AccountId>
        <AccountType/>
      </UserInfo>
      <UserInfo>
        <DisplayName>Damberg, Rich</DisplayName>
        <AccountId>1751</AccountId>
        <AccountType/>
      </UserInfo>
      <UserInfo>
        <DisplayName>Santiago, Juan</DisplayName>
        <AccountId>2309</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FD258E14B5A79468AEED25B280DB2B2" ma:contentTypeVersion="11" ma:contentTypeDescription="Create a new document." ma:contentTypeScope="" ma:versionID="73948a8a7de9807dc8fb6bfc88ec4208">
  <xsd:schema xmlns:xsd="http://www.w3.org/2001/XMLSchema" xmlns:xs="http://www.w3.org/2001/XMLSchema" xmlns:p="http://schemas.microsoft.com/office/2006/metadata/properties" xmlns:ns1="http://schemas.microsoft.com/sharepoint/v3" xmlns:ns2="4ffa91fb-a0ff-4ac5-b2db-65c790d184a4" xmlns:ns3="http://schemas.microsoft.com/sharepoint.v3" xmlns:ns4="http://schemas.microsoft.com/sharepoint/v3/fields" xmlns:ns5="22d004a6-2f8d-4a75-9f1d-859e2ae55add" xmlns:ns6="8d084eeb-0fff-4d16-8186-ae744ac10be3" xmlns:ns7="0afb6040-b7d3-40c2-a248-d0e915dfdf97" targetNamespace="http://schemas.microsoft.com/office/2006/metadata/properties" ma:root="true" ma:fieldsID="86bd8eb8c830c791b379a5a7ae6658b0" ns1:_="" ns2:_="" ns3:_="" ns4:_="" ns5:_="" ns6:_="" ns7:_="">
    <xsd:import namespace="http://schemas.microsoft.com/sharepoint/v3"/>
    <xsd:import namespace="4ffa91fb-a0ff-4ac5-b2db-65c790d184a4"/>
    <xsd:import namespace="http://schemas.microsoft.com/sharepoint.v3"/>
    <xsd:import namespace="http://schemas.microsoft.com/sharepoint/v3/fields"/>
    <xsd:import namespace="22d004a6-2f8d-4a75-9f1d-859e2ae55add"/>
    <xsd:import namespace="8d084eeb-0fff-4d16-8186-ae744ac10be3"/>
    <xsd:import namespace="0afb6040-b7d3-40c2-a248-d0e915dfdf97"/>
    <xsd:element name="properties">
      <xsd:complexType>
        <xsd:sequence>
          <xsd:element name="documentManagement">
            <xsd:complexType>
              <xsd:all>
                <xsd:element ref="ns2:Document_x0020_Creation_x0020_Date" minOccurs="0"/>
                <xsd:element ref="ns2:Creator" minOccurs="0"/>
                <xsd:element ref="ns2:EPA_x0020_Office" minOccurs="0"/>
                <xsd:element ref="ns2:Record" minOccurs="0"/>
                <xsd:element ref="ns3:CategoryDescription" minOccurs="0"/>
                <xsd:element ref="ns2:Identifier" minOccurs="0"/>
                <xsd:element ref="ns2:EPA_x0020_Contributor" minOccurs="0"/>
                <xsd:element ref="ns2:External_x0020_Contributor" minOccurs="0"/>
                <xsd:element ref="ns4:_Coverage" minOccurs="0"/>
                <xsd:element ref="ns2:EPA_x0020_Related_x0020_Documents" minOccurs="0"/>
                <xsd:element ref="ns4:_Source" minOccurs="0"/>
                <xsd:element ref="ns2:Rights" minOccurs="0"/>
                <xsd:element ref="ns1:Language" minOccurs="0"/>
                <xsd:element ref="ns2:j747ac98061d40f0aa7bd47e1db5675d" minOccurs="0"/>
                <xsd:element ref="ns2:TaxKeywordTaxHTField" minOccurs="0"/>
                <xsd:element ref="ns2:TaxCatchAllLabel" minOccurs="0"/>
                <xsd:element ref="ns2:TaxCatchAll" minOccurs="0"/>
                <xsd:element ref="ns5:e3f09c3df709400db2417a7161762d62" minOccurs="0"/>
                <xsd:element ref="ns5:SharedWithUsers" minOccurs="0"/>
                <xsd:element ref="ns5:SharedWithDetails" minOccurs="0"/>
                <xsd:element ref="ns6:LastSharedByUser" minOccurs="0"/>
                <xsd:element ref="ns6:LastSharedByTime" minOccurs="0"/>
                <xsd:element ref="ns7:MediaServiceMetadata" minOccurs="0"/>
                <xsd:element ref="ns7: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Language" ma:index="17" nillable="true" ma:displayName="Language" ma:default="English" ma:description="Select the document language from the drop down." ma:format="Dropdown" ma:internalName="Language" ma:readOnly="false">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element>
  </xsd:schema>
  <xsd:schema xmlns:xsd="http://www.w3.org/2001/XMLSchema" xmlns:xs="http://www.w3.org/2001/XMLSchema" xmlns:dms="http://schemas.microsoft.com/office/2006/documentManagement/types" xmlns:pc="http://schemas.microsoft.com/office/infopath/2007/PartnerControls" targetNamespace="4ffa91fb-a0ff-4ac5-b2db-65c790d184a4" elementFormDefault="qualified">
    <xsd:import namespace="http://schemas.microsoft.com/office/2006/documentManagement/types"/>
    <xsd:import namespace="http://schemas.microsoft.com/office/infopath/2007/PartnerControls"/>
    <xsd:element name="Document_x0020_Creation_x0020_Date" ma:index="2" nillable="true" ma:displayName="Document Date" ma:default="[today]" ma:description="Enter the date this document was last modified. The upload date has been entered by default." ma:format="DateOnly" ma:internalName="Document_x0020_Creation_x0020_Date" ma:readOnly="false">
      <xsd:simpleType>
        <xsd:restriction base="dms:DateTime"/>
      </xsd:simpleType>
    </xsd:element>
    <xsd:element name="Creator" ma:index="3" nillable="true" ma:displayName="Creator" ma:description="Enter the person primarily responsible for the document. The name of the person uploading the document has been entered by default." ma:list="UserInfo" ma:SharePointGroup="0" ma:internalName="Creato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PA_x0020_Office" ma:index="4" nillable="true" ma:displayName="EPA Office" ma:description="Enter the EPA organization primarily responsible for the document. The office of the person uploading the document has been entered by default." ma:internalName="EPA_x0020_Office">
      <xsd:simpleType>
        <xsd:restriction base="dms:Text">
          <xsd:maxLength value="255"/>
        </xsd:restriction>
      </xsd:simpleType>
    </xsd:element>
    <xsd:element name="Record" ma:index="5" nillable="true" ma:displayName="Record" ma:default="Shared" ma:description="For documents that provide evidence of EPA decisions and actions, select &quot;Shared&quot; (open access) or &quot;Private&quot; (restricted access)." ma:format="Dropdown" ma:internalName="Record">
      <xsd:simpleType>
        <xsd:restriction base="dms:Choice">
          <xsd:enumeration value="None"/>
          <xsd:enumeration value="Shared"/>
          <xsd:enumeration value="Private"/>
        </xsd:restriction>
      </xsd:simpleType>
    </xsd:element>
    <xsd:element name="Identifier" ma:index="9" nillable="true" ma:displayName="Identifier" ma:description="Enter all EPA identification numbers applicable to this document, one on each line." ma:internalName="Identifier" ma:readOnly="false">
      <xsd:simpleType>
        <xsd:restriction base="dms:Note">
          <xsd:maxLength value="255"/>
        </xsd:restriction>
      </xsd:simpleType>
    </xsd:element>
    <xsd:element name="EPA_x0020_Contributor" ma:index="11" nillable="true" ma:displayName="EPA Contributor" ma:description="Enter an EPA person who contributed to the creation of the document but is not the primary author." ma:list="UserInfo" ma:SharePointGroup="0" ma:internalName="EPA_x0020_Contribu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xternal_x0020_Contributor" ma:index="12" nillable="true" ma:displayName="External Contributor" ma:description="Enter a non-EPA person who contributed to the creation of the document but is not the primary author." ma:internalName="External_x0020_Contributor" ma:readOnly="false">
      <xsd:simpleType>
        <xsd:restriction base="dms:Note">
          <xsd:maxLength value="255"/>
        </xsd:restriction>
      </xsd:simpleType>
    </xsd:element>
    <xsd:element name="EPA_x0020_Related_x0020_Documents" ma:index="14" nillable="true" ma:displayName="Other Related Documents" ma:description="Enter any related document." ma:internalName="EPA_x0020_Related_x0020_Documents">
      <xsd:simpleType>
        <xsd:restriction base="dms:Note">
          <xsd:maxLength value="255"/>
        </xsd:restriction>
      </xsd:simpleType>
    </xsd:element>
    <xsd:element name="Rights" ma:index="16" nillable="true" ma:displayName="Rights" ma:description="Enter information about intellectual property rights held over the document (e.g. copyright, patent, trademark)." ma:internalName="Rights" ma:readOnly="false">
      <xsd:simpleType>
        <xsd:restriction base="dms:Note">
          <xsd:maxLength value="255"/>
        </xsd:restriction>
      </xsd:simpleType>
    </xsd:element>
    <xsd:element name="j747ac98061d40f0aa7bd47e1db5675d" ma:index="19" nillable="true" ma:taxonomy="true" ma:internalName="j747ac98061d40f0aa7bd47e1db5675d" ma:taxonomyFieldName="Document_x0020_Type" ma:displayName="Document Type" ma:readOnly="false" ma:default="" ma:fieldId="{3747ac98-061d-40f0-aa7b-d47e1db5675d}" ma:sspId="29f62856-1543-49d4-a736-4569d363f533" ma:termSetId="e06cd6a9-a175-4da0-81cb-8dba7aa394ab" ma:anchorId="00000000-0000-0000-0000-000000000000" ma:open="false" ma:isKeyword="false">
      <xsd:complexType>
        <xsd:sequence>
          <xsd:element ref="pc:Terms" minOccurs="0" maxOccurs="1"/>
        </xsd:sequence>
      </xsd:complexType>
    </xsd:element>
    <xsd:element name="TaxKeywordTaxHTField" ma:index="21" nillable="true" ma:taxonomy="true" ma:internalName="TaxKeywordTaxHTField" ma:taxonomyFieldName="TaxKeyword" ma:displayName="Enterprise Keywords" ma:readOnly="false" ma:fieldId="{23f27201-bee3-471e-b2e7-b64fd8b7ca38}" ma:taxonomyMulti="true" ma:sspId="29f62856-1543-49d4-a736-4569d363f533" ma:termSetId="00000000-0000-0000-0000-000000000000" ma:anchorId="00000000-0000-0000-0000-000000000000" ma:open="true" ma:isKeyword="true">
      <xsd:complexType>
        <xsd:sequence>
          <xsd:element ref="pc:Terms" minOccurs="0" maxOccurs="1"/>
        </xsd:sequence>
      </xsd:complexType>
    </xsd:element>
    <xsd:element name="TaxCatchAllLabel" ma:index="23" nillable="true" ma:displayName="Taxonomy Catch All Column1" ma:description="" ma:hidden="true" ma:list="{54f485cd-92c0-4abe-a378-745fe4335b12}" ma:internalName="TaxCatchAllLabel" ma:readOnly="true" ma:showField="CatchAllDataLabel" ma:web="22d004a6-2f8d-4a75-9f1d-859e2ae55add">
      <xsd:complexType>
        <xsd:complexContent>
          <xsd:extension base="dms:MultiChoiceLookup">
            <xsd:sequence>
              <xsd:element name="Value" type="dms:Lookup" maxOccurs="unbounded" minOccurs="0" nillable="true"/>
            </xsd:sequence>
          </xsd:extension>
        </xsd:complexContent>
      </xsd:complexType>
    </xsd:element>
    <xsd:element name="TaxCatchAll" ma:index="24" nillable="true" ma:displayName="Taxonomy Catch All Column" ma:description="" ma:hidden="true" ma:list="{54f485cd-92c0-4abe-a378-745fe4335b12}" ma:internalName="TaxCatchAll" ma:showField="CatchAllData" ma:web="22d004a6-2f8d-4a75-9f1d-859e2ae55ad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ategoryDescription" ma:index="6" nillable="true" ma:displayName="Description" ma:description="Enter a brief description." ma:internalName="CategoryDescription"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Coverage" ma:index="13" nillable="true" ma:displayName="Coverage" ma:description="Enter the geographic location, jurisdiction, or time period for which the document is relevant." ma:internalName="_Coverage" ma:readOnly="false">
      <xsd:simpleType>
        <xsd:restriction base="dms:Text">
          <xsd:maxLength value="255"/>
        </xsd:restriction>
      </xsd:simpleType>
    </xsd:element>
    <xsd:element name="_Source" ma:index="15" nillable="true" ma:displayName="Source" ma:description="Enter a source from which the document is derived." ma:internalName="_Source"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2d004a6-2f8d-4a75-9f1d-859e2ae55add" elementFormDefault="qualified">
    <xsd:import namespace="http://schemas.microsoft.com/office/2006/documentManagement/types"/>
    <xsd:import namespace="http://schemas.microsoft.com/office/infopath/2007/PartnerControls"/>
    <xsd:element name="e3f09c3df709400db2417a7161762d62" ma:index="28" nillable="true" ma:taxonomy="true" ma:internalName="e3f09c3df709400db2417a7161762d62" ma:taxonomyFieldName="EPA_x0020_Subject" ma:displayName="EPA Subject" ma:readOnly="false" ma:default="" ma:fieldId="{e3f09c3d-f709-400d-b241-7a7161762d62}" ma:taxonomyMulti="true" ma:sspId="29f62856-1543-49d4-a736-4569d363f533" ma:termSetId="7a3d4ae0-7e62-45a2-a406-c6a8a6a8eee3" ma:anchorId="00000000-0000-0000-0000-000000000000" ma:open="false" ma:isKeyword="false">
      <xsd:complexType>
        <xsd:sequence>
          <xsd:element ref="pc:Terms" minOccurs="0" maxOccurs="1"/>
        </xsd:sequence>
      </xsd:complexType>
    </xsd:element>
    <xsd:element name="SharedWithUsers" ma:index="29"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0"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d084eeb-0fff-4d16-8186-ae744ac10be3" elementFormDefault="qualified">
    <xsd:import namespace="http://schemas.microsoft.com/office/2006/documentManagement/types"/>
    <xsd:import namespace="http://schemas.microsoft.com/office/infopath/2007/PartnerControls"/>
    <xsd:element name="LastSharedByUser" ma:index="31" nillable="true" ma:displayName="Last Shared By User" ma:description="" ma:internalName="LastSharedByUser" ma:readOnly="true">
      <xsd:simpleType>
        <xsd:restriction base="dms:Note">
          <xsd:maxLength value="255"/>
        </xsd:restriction>
      </xsd:simpleType>
    </xsd:element>
    <xsd:element name="LastSharedByTime" ma:index="32"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0afb6040-b7d3-40c2-a248-d0e915dfdf97" elementFormDefault="qualified">
    <xsd:import namespace="http://schemas.microsoft.com/office/2006/documentManagement/types"/>
    <xsd:import namespace="http://schemas.microsoft.com/office/infopath/2007/PartnerControls"/>
    <xsd:element name="MediaServiceMetadata" ma:index="33" nillable="true" ma:displayName="MediaServiceMetadata" ma:description="" ma:hidden="true" ma:internalName="MediaServiceMetadata" ma:readOnly="true">
      <xsd:simpleType>
        <xsd:restriction base="dms:Note"/>
      </xsd:simpleType>
    </xsd:element>
    <xsd:element name="MediaServiceFastMetadata" ma:index="34"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CF100D5-FD9A-4110-9535-623D85F6F828}">
  <ds:schemaRefs>
    <ds:schemaRef ds:uri="http://schemas.microsoft.com/sharepoint/v3/contenttype/forms"/>
  </ds:schemaRefs>
</ds:datastoreItem>
</file>

<file path=customXml/itemProps2.xml><?xml version="1.0" encoding="utf-8"?>
<ds:datastoreItem xmlns:ds="http://schemas.openxmlformats.org/officeDocument/2006/customXml" ds:itemID="{074A06F6-8A5F-460A-9B67-2F364E6FB2EA}">
  <ds:schemaRefs>
    <ds:schemaRef ds:uri="http://purl.org/dc/elements/1.1/"/>
    <ds:schemaRef ds:uri="http://schemas.microsoft.com/office/2006/metadata/properties"/>
    <ds:schemaRef ds:uri="8d084eeb-0fff-4d16-8186-ae744ac10be3"/>
    <ds:schemaRef ds:uri="http://schemas.microsoft.com/office/infopath/2007/PartnerControls"/>
    <ds:schemaRef ds:uri="http://schemas.microsoft.com/sharepoint/v3"/>
    <ds:schemaRef ds:uri="http://schemas.openxmlformats.org/package/2006/metadata/core-properties"/>
    <ds:schemaRef ds:uri="http://purl.org/dc/terms/"/>
    <ds:schemaRef ds:uri="0afb6040-b7d3-40c2-a248-d0e915dfdf97"/>
    <ds:schemaRef ds:uri="22d004a6-2f8d-4a75-9f1d-859e2ae55add"/>
    <ds:schemaRef ds:uri="http://schemas.microsoft.com/office/2006/documentManagement/types"/>
    <ds:schemaRef ds:uri="http://schemas.microsoft.com/sharepoint/v3/fields"/>
    <ds:schemaRef ds:uri="http://schemas.microsoft.com/sharepoint.v3"/>
    <ds:schemaRef ds:uri="4ffa91fb-a0ff-4ac5-b2db-65c790d184a4"/>
    <ds:schemaRef ds:uri="http://www.w3.org/XML/1998/namespace"/>
    <ds:schemaRef ds:uri="http://purl.org/dc/dcmitype/"/>
  </ds:schemaRefs>
</ds:datastoreItem>
</file>

<file path=customXml/itemProps3.xml><?xml version="1.0" encoding="utf-8"?>
<ds:datastoreItem xmlns:ds="http://schemas.openxmlformats.org/officeDocument/2006/customXml" ds:itemID="{74B2A336-335F-402A-AEEE-33FC1AA5C5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ffa91fb-a0ff-4ac5-b2db-65c790d184a4"/>
    <ds:schemaRef ds:uri="http://schemas.microsoft.com/sharepoint.v3"/>
    <ds:schemaRef ds:uri="http://schemas.microsoft.com/sharepoint/v3/fields"/>
    <ds:schemaRef ds:uri="22d004a6-2f8d-4a75-9f1d-859e2ae55add"/>
    <ds:schemaRef ds:uri="8d084eeb-0fff-4d16-8186-ae744ac10be3"/>
    <ds:schemaRef ds:uri="0afb6040-b7d3-40c2-a248-d0e915dfdf9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TM03457475[[fn=Frame]]</Template>
  <TotalTime>66580</TotalTime>
  <Words>1914</Words>
  <Application>Microsoft Office PowerPoint</Application>
  <PresentationFormat>On-screen Show (4:3)</PresentationFormat>
  <Paragraphs>372</Paragraphs>
  <Slides>15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Corbel</vt:lpstr>
      <vt:lpstr>Wingdings 2</vt:lpstr>
      <vt:lpstr>Frame</vt:lpstr>
      <vt:lpstr>MOSAIC and SPeCS for SIPs Presentation </vt:lpstr>
      <vt:lpstr>Presentation Objectives</vt:lpstr>
      <vt:lpstr>Mosaic: A Collection, Collaboration  and Review Service</vt:lpstr>
      <vt:lpstr>Three Solution Components </vt:lpstr>
      <vt:lpstr>PowerPoint Presentation</vt:lpstr>
      <vt:lpstr>Three Levels of Customization</vt:lpstr>
      <vt:lpstr>Cost Benefits for Development</vt:lpstr>
      <vt:lpstr>SPeCS for SIPs</vt:lpstr>
      <vt:lpstr>SPeCS Development Approach and State Input </vt:lpstr>
      <vt:lpstr>PowerPoint Presentation</vt:lpstr>
      <vt:lpstr>Questions</vt:lpstr>
      <vt:lpstr>Background</vt:lpstr>
      <vt:lpstr>SPeCS for SIPs – Plan Collection Interface </vt:lpstr>
      <vt:lpstr>SPeCS for SIPs – EPA Clearinghouse</vt:lpstr>
      <vt:lpstr>SPeCS for SIPs – Public Dashboard </vt:lpstr>
    </vt:vector>
  </TitlesOfParts>
  <Company>ICFI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MOSAIC</dc:title>
  <dc:creator>Wendy Jaglom</dc:creator>
  <cp:lastModifiedBy>South, Mia</cp:lastModifiedBy>
  <cp:revision>283</cp:revision>
  <cp:lastPrinted>2017-09-13T18:51:40Z</cp:lastPrinted>
  <dcterms:created xsi:type="dcterms:W3CDTF">2017-08-09T22:11:16Z</dcterms:created>
  <dcterms:modified xsi:type="dcterms:W3CDTF">2018-10-17T21:18:18Z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0x0101004FD258E14B5A79468AEED25B280DB2B2</vt:lpwstr>
  </property>
  <property fmtid="{D5CDD505-2E9C-101B-9397-08002B2CF9AE}" pid="3" name="TaxKeyword">
    <vt:lpwstr/>
  </property>
  <property fmtid="{D5CDD505-2E9C-101B-9397-08002B2CF9AE}" pid="4" name="EPA Subject">
    <vt:lpwstr/>
  </property>
  <property fmtid="{D5CDD505-2E9C-101B-9397-08002B2CF9AE}" pid="5" name="Document Type">
    <vt:lpwstr/>
  </property>
</Properties>
</file>