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36" r:id="rId15"/>
  </p:sldMasterIdLst>
  <p:sldIdLst>
    <p:sldId id="256" r:id="rId16"/>
    <p:sldId id="259" r:id="rId17"/>
    <p:sldId id="257" r:id="rId18"/>
    <p:sldId id="258" r:id="rId19"/>
    <p:sldId id="260" r:id="rId20"/>
    <p:sldId id="261" r:id="rId21"/>
    <p:sldId id="26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326" y="-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6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Master" Target="slideMasters/slideMaster1.xml"/><Relationship Id="rId23" Type="http://schemas.openxmlformats.org/officeDocument/2006/relationships/presProps" Target="presProps.xml"/><Relationship Id="rId10" Type="http://schemas.openxmlformats.org/officeDocument/2006/relationships/customXml" Target="../customXml/item10.xml"/><Relationship Id="rId19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7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506E-51D4-4D25-9CF8-E4D7D278E843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C071-3FA0-471E-AEE3-3B4A1FD5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648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506E-51D4-4D25-9CF8-E4D7D278E843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C071-3FA0-471E-AEE3-3B4A1FD5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8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506E-51D4-4D25-9CF8-E4D7D278E843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C071-3FA0-471E-AEE3-3B4A1FD55CB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0732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506E-51D4-4D25-9CF8-E4D7D278E843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C071-3FA0-471E-AEE3-3B4A1FD5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82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506E-51D4-4D25-9CF8-E4D7D278E843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C071-3FA0-471E-AEE3-3B4A1FD55CB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2736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506E-51D4-4D25-9CF8-E4D7D278E843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C071-3FA0-471E-AEE3-3B4A1FD5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50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506E-51D4-4D25-9CF8-E4D7D278E843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C071-3FA0-471E-AEE3-3B4A1FD5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33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506E-51D4-4D25-9CF8-E4D7D278E843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C071-3FA0-471E-AEE3-3B4A1FD5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9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506E-51D4-4D25-9CF8-E4D7D278E843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C071-3FA0-471E-AEE3-3B4A1FD5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3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506E-51D4-4D25-9CF8-E4D7D278E843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C071-3FA0-471E-AEE3-3B4A1FD5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0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506E-51D4-4D25-9CF8-E4D7D278E843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C071-3FA0-471E-AEE3-3B4A1FD5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401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506E-51D4-4D25-9CF8-E4D7D278E843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C071-3FA0-471E-AEE3-3B4A1FD5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144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506E-51D4-4D25-9CF8-E4D7D278E843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C071-3FA0-471E-AEE3-3B4A1FD5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98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506E-51D4-4D25-9CF8-E4D7D278E843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C071-3FA0-471E-AEE3-3B4A1FD5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138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506E-51D4-4D25-9CF8-E4D7D278E843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C071-3FA0-471E-AEE3-3B4A1FD5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644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2C071-3FA0-471E-AEE3-3B4A1FD55CB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506E-51D4-4D25-9CF8-E4D7D278E843}" type="datetimeFigureOut">
              <a:rPr lang="en-US" smtClean="0"/>
              <a:t>10/14/2018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97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A506E-51D4-4D25-9CF8-E4D7D278E843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D02C071-3FA0-471E-AEE3-3B4A1FD5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7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7" r:id="rId1"/>
    <p:sldLayoutId id="2147484538" r:id="rId2"/>
    <p:sldLayoutId id="2147484539" r:id="rId3"/>
    <p:sldLayoutId id="2147484540" r:id="rId4"/>
    <p:sldLayoutId id="2147484541" r:id="rId5"/>
    <p:sldLayoutId id="2147484542" r:id="rId6"/>
    <p:sldLayoutId id="2147484543" r:id="rId7"/>
    <p:sldLayoutId id="2147484544" r:id="rId8"/>
    <p:sldLayoutId id="2147484545" r:id="rId9"/>
    <p:sldLayoutId id="2147484546" r:id="rId10"/>
    <p:sldLayoutId id="2147484547" r:id="rId11"/>
    <p:sldLayoutId id="2147484548" r:id="rId12"/>
    <p:sldLayoutId id="2147484549" r:id="rId13"/>
    <p:sldLayoutId id="2147484550" r:id="rId14"/>
    <p:sldLayoutId id="2147484551" r:id="rId15"/>
    <p:sldLayoutId id="21474845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43C1F-140F-430B-B1BA-0BACA90B87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NPDES e-Reporting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7D0182-EB4A-41F6-B5F0-7C8FAEA866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2018 E-Enterprise National Meeting</a:t>
            </a:r>
          </a:p>
        </p:txBody>
      </p:sp>
    </p:spTree>
    <p:extLst>
      <p:ext uri="{BB962C8B-B14F-4D97-AF65-F5344CB8AC3E}">
        <p14:creationId xmlns:p14="http://schemas.microsoft.com/office/powerpoint/2010/main" val="1644695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C42C2-F6A6-4D4A-9ADF-C6416D6BC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808E0-9513-49DD-9083-D5EF9248D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The Clean Water Act (CWA) National Pollutant Discharge Elimination System (NPDES) Electronic Reporting Rule</a:t>
            </a:r>
          </a:p>
          <a:p>
            <a:r>
              <a:rPr lang="en-US" sz="2800" dirty="0"/>
              <a:t>Phase 1 – went into effect in December 2016 </a:t>
            </a:r>
          </a:p>
          <a:p>
            <a:r>
              <a:rPr lang="en-US" sz="2800" dirty="0"/>
              <a:t>Phase 2 – is scheduled for December 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904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73E06-0AE0-408C-B3FB-17B681807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to Satisfy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B140F-AF78-4F95-806E-43D6DFD72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64907"/>
          </a:xfrm>
        </p:spPr>
        <p:txBody>
          <a:bodyPr>
            <a:noAutofit/>
          </a:bodyPr>
          <a:lstStyle/>
          <a:p>
            <a:r>
              <a:rPr lang="en-US" sz="2800" dirty="0"/>
              <a:t>Support new business line (function)</a:t>
            </a:r>
          </a:p>
          <a:p>
            <a:pPr lvl="1"/>
            <a:r>
              <a:rPr lang="en-US" sz="2600" dirty="0"/>
              <a:t>Industry facing applications for permit coverage</a:t>
            </a:r>
          </a:p>
          <a:p>
            <a:r>
              <a:rPr lang="en-US" sz="2800" dirty="0"/>
              <a:t>Support for downstream processes</a:t>
            </a:r>
          </a:p>
          <a:p>
            <a:pPr lvl="1"/>
            <a:r>
              <a:rPr lang="en-US" sz="2600" dirty="0"/>
              <a:t>Discharge Monitoring Report (DMR)</a:t>
            </a:r>
          </a:p>
          <a:p>
            <a:pPr lvl="1"/>
            <a:r>
              <a:rPr lang="en-US" sz="2600" dirty="0"/>
              <a:t>Initialize and maintain permit requirements</a:t>
            </a:r>
          </a:p>
          <a:p>
            <a:pPr lvl="1"/>
            <a:r>
              <a:rPr lang="en-US" sz="2600" dirty="0"/>
              <a:t>Reporting</a:t>
            </a:r>
          </a:p>
          <a:p>
            <a:pPr lvl="2"/>
            <a:r>
              <a:rPr lang="en-US" sz="2400" dirty="0"/>
              <a:t>ECHO</a:t>
            </a:r>
          </a:p>
          <a:p>
            <a:pPr lvl="2"/>
            <a:r>
              <a:rPr lang="en-US" sz="2400" dirty="0"/>
              <a:t>EE Portal</a:t>
            </a:r>
          </a:p>
        </p:txBody>
      </p:sp>
    </p:spTree>
    <p:extLst>
      <p:ext uri="{BB962C8B-B14F-4D97-AF65-F5344CB8AC3E}">
        <p14:creationId xmlns:p14="http://schemas.microsoft.com/office/powerpoint/2010/main" val="1879979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C6648-7988-4696-B024-D1114151C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0BD72-578E-4D80-836A-243BAFB7E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47787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Regulated Entity</a:t>
            </a:r>
          </a:p>
          <a:p>
            <a:pPr lvl="1"/>
            <a:r>
              <a:rPr lang="en-US" sz="2800" dirty="0"/>
              <a:t>Permittee</a:t>
            </a:r>
          </a:p>
          <a:p>
            <a:pPr lvl="1"/>
            <a:r>
              <a:rPr lang="en-US" sz="2800" dirty="0"/>
              <a:t>Authorized Representative</a:t>
            </a:r>
          </a:p>
          <a:p>
            <a:r>
              <a:rPr lang="en-US" sz="3000" dirty="0"/>
              <a:t>Regulatory Authority</a:t>
            </a:r>
          </a:p>
          <a:p>
            <a:pPr lvl="1"/>
            <a:r>
              <a:rPr lang="en-US" sz="2800" dirty="0"/>
              <a:t>EPA</a:t>
            </a:r>
          </a:p>
          <a:p>
            <a:pPr lvl="1"/>
            <a:r>
              <a:rPr lang="en-US" sz="2800" dirty="0"/>
              <a:t>Regions</a:t>
            </a:r>
          </a:p>
          <a:p>
            <a:pPr lvl="1"/>
            <a:r>
              <a:rPr lang="en-US" sz="2800" dirty="0"/>
              <a:t>States</a:t>
            </a:r>
          </a:p>
          <a:p>
            <a:r>
              <a:rPr lang="en-US" sz="3000" dirty="0"/>
              <a:t>Public</a:t>
            </a:r>
          </a:p>
          <a:p>
            <a:pPr lvl="1"/>
            <a:r>
              <a:rPr lang="en-US" sz="2800" dirty="0"/>
              <a:t>Unauthenticated user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236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B6BB9-FE48-4ABF-98B1-7A125EA44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3A123-9803-449B-8BA4-2B3359370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32635"/>
          </a:xfrm>
        </p:spPr>
        <p:txBody>
          <a:bodyPr>
            <a:normAutofit/>
          </a:bodyPr>
          <a:lstStyle/>
          <a:p>
            <a:r>
              <a:rPr lang="en-US" sz="2800" dirty="0"/>
              <a:t>NPDES e-reporting solution</a:t>
            </a:r>
          </a:p>
          <a:p>
            <a:pPr lvl="1"/>
            <a:r>
              <a:rPr lang="en-US" sz="2600" dirty="0"/>
              <a:t>Leverages EPA’s Shared Services</a:t>
            </a:r>
          </a:p>
          <a:p>
            <a:pPr lvl="1"/>
            <a:r>
              <a:rPr lang="en-US" sz="2600" dirty="0"/>
              <a:t>Establish reusable components</a:t>
            </a:r>
          </a:p>
          <a:p>
            <a:r>
              <a:rPr lang="en-US" sz="2800" dirty="0"/>
              <a:t>Integration of open source frameworks</a:t>
            </a:r>
          </a:p>
          <a:p>
            <a:r>
              <a:rPr lang="en-US" sz="2800" dirty="0"/>
              <a:t>Collaborative solution that lowers cost</a:t>
            </a:r>
          </a:p>
          <a:p>
            <a:pPr lvl="1"/>
            <a:r>
              <a:rPr lang="en-US" sz="2600" dirty="0"/>
              <a:t>No license fees</a:t>
            </a:r>
          </a:p>
          <a:p>
            <a:pPr lvl="1"/>
            <a:r>
              <a:rPr lang="en-US" sz="2600" dirty="0"/>
              <a:t>Our solution is available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071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2C8D5-06FD-4780-96A8-BA945404A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075E8-463A-4BF9-9620-F162AD409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177866" cy="4358545"/>
          </a:xfrm>
        </p:spPr>
        <p:txBody>
          <a:bodyPr>
            <a:normAutofit/>
          </a:bodyPr>
          <a:lstStyle/>
          <a:p>
            <a:r>
              <a:rPr lang="en-US" sz="2800" dirty="0"/>
              <a:t>Requirements Gathering</a:t>
            </a:r>
          </a:p>
          <a:p>
            <a:pPr lvl="1"/>
            <a:r>
              <a:rPr lang="en-US" sz="2600" dirty="0"/>
              <a:t>Across NPDES permits</a:t>
            </a:r>
          </a:p>
          <a:p>
            <a:pPr lvl="1"/>
            <a:r>
              <a:rPr lang="en-US" sz="2600" dirty="0"/>
              <a:t>Permit is within a category; category is within a group</a:t>
            </a:r>
          </a:p>
          <a:p>
            <a:pPr lvl="2"/>
            <a:r>
              <a:rPr lang="en-US" sz="2400" dirty="0"/>
              <a:t>27 categories; 7 groups</a:t>
            </a:r>
          </a:p>
          <a:p>
            <a:r>
              <a:rPr lang="en-US" sz="2800" dirty="0"/>
              <a:t>Rhode Island Pilot</a:t>
            </a:r>
          </a:p>
          <a:p>
            <a:pPr lvl="1"/>
            <a:r>
              <a:rPr lang="en-US" sz="2600" dirty="0"/>
              <a:t>Multi-sector General Permit (MSGP)</a:t>
            </a:r>
          </a:p>
          <a:p>
            <a:pPr lvl="1"/>
            <a:r>
              <a:rPr lang="en-US" sz="2600" dirty="0"/>
              <a:t>Hosted on EPA’s </a:t>
            </a:r>
            <a:r>
              <a:rPr lang="en-US" sz="2600" dirty="0" err="1"/>
              <a:t>NeT</a:t>
            </a:r>
            <a:r>
              <a:rPr lang="en-US" sz="2600" dirty="0"/>
              <a:t> Tool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402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2C8D5-06FD-4780-96A8-BA945404A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075E8-463A-4BF9-9620-F162AD409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3191168"/>
            <a:ext cx="2464127" cy="1440704"/>
          </a:xfrm>
        </p:spPr>
        <p:txBody>
          <a:bodyPr numCol="1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Randy Hill,</a:t>
            </a:r>
          </a:p>
          <a:p>
            <a:pPr marL="0" indent="-57150">
              <a:spcBef>
                <a:spcPts val="0"/>
              </a:spcBef>
              <a:buNone/>
            </a:pPr>
            <a:r>
              <a:rPr lang="en-US" dirty="0"/>
              <a:t>EPA/OECA/OC/ETDD</a:t>
            </a:r>
          </a:p>
          <a:p>
            <a:pPr marL="0" indent="-57150">
              <a:spcBef>
                <a:spcPts val="0"/>
              </a:spcBef>
              <a:buNone/>
            </a:pPr>
            <a:r>
              <a:rPr lang="en-US" dirty="0"/>
              <a:t>Division Director </a:t>
            </a:r>
          </a:p>
          <a:p>
            <a:pPr marL="0" indent="-57150">
              <a:spcBef>
                <a:spcPts val="0"/>
              </a:spcBef>
              <a:buNone/>
            </a:pPr>
            <a:r>
              <a:rPr lang="en-US" dirty="0"/>
              <a:t>Hill.Randy@epa.gov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AD97D0D-543B-4774-AE67-BA88BFE5B7CE}"/>
              </a:ext>
            </a:extLst>
          </p:cNvPr>
          <p:cNvSpPr txBox="1">
            <a:spLocks/>
          </p:cNvSpPr>
          <p:nvPr/>
        </p:nvSpPr>
        <p:spPr>
          <a:xfrm>
            <a:off x="913774" y="2377350"/>
            <a:ext cx="10364452" cy="85537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Email: npdesereporting@epa.gov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73C8CF5-555C-412C-96AE-CA7B035D5912}"/>
              </a:ext>
            </a:extLst>
          </p:cNvPr>
          <p:cNvSpPr txBox="1">
            <a:spLocks/>
          </p:cNvSpPr>
          <p:nvPr/>
        </p:nvSpPr>
        <p:spPr>
          <a:xfrm>
            <a:off x="7218381" y="3187377"/>
            <a:ext cx="2924913" cy="1444495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sz="2400" dirty="0"/>
              <a:t>Carey Johnston, </a:t>
            </a:r>
          </a:p>
          <a:p>
            <a:pPr marL="0" indent="-57150">
              <a:spcBef>
                <a:spcPts val="0"/>
              </a:spcBef>
              <a:buFont typeface="Wingdings 3" charset="2"/>
              <a:buNone/>
            </a:pPr>
            <a:r>
              <a:rPr lang="en-US" dirty="0"/>
              <a:t>EPA/OECA/OC/ETDD/ITAB</a:t>
            </a:r>
          </a:p>
          <a:p>
            <a:pPr marL="0" indent="-57150">
              <a:spcBef>
                <a:spcPts val="0"/>
              </a:spcBef>
              <a:buFont typeface="Wingdings 3" charset="2"/>
              <a:buNone/>
            </a:pPr>
            <a:r>
              <a:rPr lang="en-US" dirty="0" err="1"/>
              <a:t>eRule</a:t>
            </a:r>
            <a:r>
              <a:rPr lang="en-US" dirty="0"/>
              <a:t> Programmatic Lead</a:t>
            </a:r>
          </a:p>
          <a:p>
            <a:pPr marL="0" indent="-57150">
              <a:spcBef>
                <a:spcPts val="0"/>
              </a:spcBef>
              <a:buFont typeface="Wingdings 3" charset="2"/>
              <a:buNone/>
            </a:pPr>
            <a:r>
              <a:rPr lang="en-US" dirty="0"/>
              <a:t>Johnston.Carey@epa.gov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35C43C-B669-49F4-B4CA-B68E8EABD57A}"/>
              </a:ext>
            </a:extLst>
          </p:cNvPr>
          <p:cNvSpPr txBox="1">
            <a:spLocks/>
          </p:cNvSpPr>
          <p:nvPr/>
        </p:nvSpPr>
        <p:spPr>
          <a:xfrm>
            <a:off x="3377901" y="3191168"/>
            <a:ext cx="3840480" cy="1440704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sz="2400" dirty="0"/>
              <a:t>Cindy Hobus,</a:t>
            </a:r>
          </a:p>
          <a:p>
            <a:pPr marL="0" indent="-57150">
              <a:spcBef>
                <a:spcPts val="0"/>
              </a:spcBef>
              <a:buFont typeface="Wingdings 3" charset="2"/>
              <a:buNone/>
            </a:pPr>
            <a:r>
              <a:rPr lang="en-US" dirty="0"/>
              <a:t>EPA/OECA/OC/ETDD/DSIMB/OMMS</a:t>
            </a:r>
          </a:p>
          <a:p>
            <a:pPr marL="0" indent="-57150">
              <a:spcBef>
                <a:spcPts val="0"/>
              </a:spcBef>
              <a:buFont typeface="Wingdings 3" charset="2"/>
              <a:buNone/>
            </a:pPr>
            <a:r>
              <a:rPr lang="en-US" dirty="0"/>
              <a:t>Section Chief</a:t>
            </a:r>
          </a:p>
          <a:p>
            <a:pPr marL="0" indent="-57150">
              <a:spcBef>
                <a:spcPts val="0"/>
              </a:spcBef>
              <a:buFont typeface="Wingdings 3" charset="2"/>
              <a:buNone/>
            </a:pPr>
            <a:r>
              <a:rPr lang="en-US" dirty="0"/>
              <a:t>Hobus.Cindy@epa.gov</a:t>
            </a:r>
          </a:p>
        </p:txBody>
      </p:sp>
    </p:spTree>
    <p:extLst>
      <p:ext uri="{BB962C8B-B14F-4D97-AF65-F5344CB8AC3E}">
        <p14:creationId xmlns:p14="http://schemas.microsoft.com/office/powerpoint/2010/main" val="197840231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8C0E7445-F5E8-4608-8B3A-0F069BA69FB0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F5689CBB-0E80-456E-BE47-A2C4109C39DD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ABF6C167-54A1-43AA-B724-26A2C0EC0B57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4A329A0D-5990-4F06-BA54-25C5D078A0A3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CCEACF03-3CD3-4C88-A2FF-6D3B1345DB9D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B5D75A0C-5FCD-44E4-A848-21558741E7C6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39C73C84-2326-42C4-A998-2F21F31DD3CB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9E55A651-5546-4839-9D8E-DCBC2D191B07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3A2C6539-9E3E-48E4-9B10-FABA63C1830E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092EC862-5BE3-4893-AB26-74B155892104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AC805C18-AFD1-4EEE-BC25-B173592CD0C8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1645BBFA-6B80-49BD-9576-66EA154EA80A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4497F73B-F9A9-46CA-A275-8B0712D1B0E0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1F899F08-5A2B-4D32-BCA4-76C4FB84E0C9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3230</TotalTime>
  <Words>228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NPDES e-Reporting</vt:lpstr>
      <vt:lpstr>Background</vt:lpstr>
      <vt:lpstr>Requirements to Satisfy</vt:lpstr>
      <vt:lpstr>Users</vt:lpstr>
      <vt:lpstr>Approach</vt:lpstr>
      <vt:lpstr>Current Activity</vt:lpstr>
      <vt:lpstr>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NPDES e-Reporting</dc:title>
  <dc:creator>Carioti, Joe</dc:creator>
  <cp:lastModifiedBy>Carioti, Joe</cp:lastModifiedBy>
  <cp:revision>35</cp:revision>
  <dcterms:created xsi:type="dcterms:W3CDTF">2018-10-12T17:40:30Z</dcterms:created>
  <dcterms:modified xsi:type="dcterms:W3CDTF">2018-10-14T23:53:56Z</dcterms:modified>
</cp:coreProperties>
</file>