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93" r:id="rId2"/>
    <p:sldId id="272" r:id="rId3"/>
    <p:sldId id="294" r:id="rId4"/>
    <p:sldId id="295" r:id="rId5"/>
    <p:sldId id="297" r:id="rId6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6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0FA49271-FC4F-4FEE-9D10-7A0BDA3133D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353E7C49-AC81-437A-98CB-CABF191D9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30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61446">
              <a:defRPr/>
            </a:pPr>
            <a:fld id="{4C892575-76B2-44B4-A0D4-5723D177CFEF}" type="slidenum">
              <a:rPr lang="en-US" sz="1800" kern="0">
                <a:solidFill>
                  <a:prstClr val="black"/>
                </a:solidFill>
                <a:latin typeface="Calibri" panose="020F0502020204030204"/>
              </a:rPr>
              <a:pPr defTabSz="961446">
                <a:defRPr/>
              </a:pPr>
              <a:t>1</a:t>
            </a:fld>
            <a:endParaRPr lang="en-US" sz="1800" kern="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13489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8299">
              <a:defRPr/>
            </a:pPr>
            <a:fld id="{8ED2E665-EA3E-491B-9C4C-25286B05F3E4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28299">
                <a:defRPr/>
              </a:pPr>
              <a:t>2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76EF4317-3B20-4B65-9741-0780E4AAED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657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four concepts enable open water data:</a:t>
            </a:r>
          </a:p>
          <a:p>
            <a:pPr marL="228600" indent="-228600">
              <a:buAutoNum type="arabicPeriod"/>
            </a:pPr>
            <a:r>
              <a:rPr lang="en-US" dirty="0"/>
              <a:t>Standards: Includes data standards, communication standards (how computers talk to each other), and common terminology</a:t>
            </a:r>
          </a:p>
          <a:p>
            <a:pPr marL="228600" indent="-228600">
              <a:buAutoNum type="arabicPeriod"/>
            </a:pPr>
            <a:r>
              <a:rPr lang="en-US" dirty="0"/>
              <a:t>Metadata is often a piece of the data standard, but is important enough that it needs its own consideration.  It provides the who, what, when, where, why, and how of data</a:t>
            </a:r>
          </a:p>
          <a:p>
            <a:pPr marL="228600" indent="-228600">
              <a:buAutoNum type="arabicPeriod"/>
            </a:pPr>
            <a:r>
              <a:rPr lang="en-US" dirty="0"/>
              <a:t>Common Hydrography:  Data should be linked to a common hydrography allow for data discovery using that hydrography (i.e. upstream/downstream searches or watershed searches)</a:t>
            </a:r>
          </a:p>
          <a:p>
            <a:pPr marL="228600" indent="-228600">
              <a:buAutoNum type="arabicPeriod"/>
            </a:pPr>
            <a:r>
              <a:rPr lang="en-US" dirty="0"/>
              <a:t>Discoverable / Searchable:  Data should be registered and summarized in data catalogs (or search indexes) to allow for easy discovery.  Having huge data sets open and available is not enough.  A user needs to be able to easily find the data that they’re interested in.</a:t>
            </a:r>
          </a:p>
          <a:p>
            <a:pPr marL="228600" indent="-22860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*** It is not enough to just post a file to a website.  That does not make it ‘Open’, just ‘Available’.  </a:t>
            </a:r>
          </a:p>
          <a:p>
            <a:pPr marL="0" indent="0">
              <a:buNone/>
            </a:pPr>
            <a:r>
              <a:rPr lang="en-US" dirty="0"/>
              <a:t>***Open Water Data is about putting data together from multiple sources without requiring a lot of reformatting.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28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/>
        </p:nvPicPr>
        <p:blipFill>
          <a:blip r:embed="rId2" cstate="print"/>
          <a:srcRect t="4126" b="3030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4800" y="1676400"/>
            <a:ext cx="6502400" cy="448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>
              <a:defRPr sz="3600" b="1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A822C08-FC9B-45E1-9540-BC68CE0277F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683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ster Slide 1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883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o foot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3920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_ord_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" y="0"/>
            <a:ext cx="12191997" cy="6858000"/>
          </a:xfrm>
          <a:prstGeom prst="rect">
            <a:avLst/>
          </a:prstGeom>
        </p:spPr>
      </p:pic>
      <p:sp>
        <p:nvSpPr>
          <p:cNvPr id="11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064000" y="609600"/>
            <a:ext cx="7721600" cy="68580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ill Sans MT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Gill Sans MT" pitchFamily="34" charset="0"/>
                <a:ea typeface="+mj-ea"/>
                <a:cs typeface="+mj-cs"/>
              </a:rPr>
              <a:t>Title Goes Here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03200" y="1447800"/>
            <a:ext cx="11785600" cy="4876800"/>
          </a:xfrm>
        </p:spPr>
        <p:txBody>
          <a:bodyPr>
            <a:normAutofit/>
          </a:bodyPr>
          <a:lstStyle>
            <a:lvl1pPr>
              <a:spcAft>
                <a:spcPts val="450"/>
              </a:spcAft>
              <a:buClrTx/>
              <a:buSzPct val="150000"/>
              <a:defRPr sz="1200" b="1">
                <a:latin typeface="Gill Sans MT" pitchFamily="34" charset="0"/>
              </a:defRPr>
            </a:lvl1pPr>
            <a:lvl2pPr>
              <a:defRPr sz="1200" b="1">
                <a:latin typeface="Gill Sans MT" pitchFamily="34" charset="0"/>
              </a:defRPr>
            </a:lvl2pPr>
            <a:lvl3pPr>
              <a:defRPr sz="1200" b="1">
                <a:latin typeface="Gill Sans MT" pitchFamily="34" charset="0"/>
              </a:defRPr>
            </a:lvl3pPr>
            <a:lvl4pPr>
              <a:defRPr sz="1200" b="1">
                <a:latin typeface="Gill Sans MT" pitchFamily="34" charset="0"/>
              </a:defRPr>
            </a:lvl4pPr>
            <a:lvl5pPr>
              <a:defRPr sz="1200" b="1">
                <a:latin typeface="Gill Sans MT" pitchFamily="34" charset="0"/>
              </a:defRPr>
            </a:lvl5pPr>
          </a:lstStyle>
          <a:p>
            <a:pPr lvl="0"/>
            <a:r>
              <a:rPr lang="en-US" dirty="0"/>
              <a:t>Bullet 1</a:t>
            </a:r>
          </a:p>
          <a:p>
            <a:pPr lvl="0"/>
            <a:r>
              <a:rPr lang="en-US" dirty="0"/>
              <a:t>Bullet 2</a:t>
            </a:r>
          </a:p>
          <a:p>
            <a:pPr lvl="0"/>
            <a:r>
              <a:rPr lang="en-US" dirty="0"/>
              <a:t>Bullet 3</a:t>
            </a:r>
          </a:p>
          <a:p>
            <a:pPr lvl="0"/>
            <a:r>
              <a:rPr lang="en-US" dirty="0"/>
              <a:t>Bullet 4</a:t>
            </a:r>
          </a:p>
          <a:p>
            <a:pPr lvl="0"/>
            <a:r>
              <a:rPr lang="en-US" dirty="0"/>
              <a:t>Bullet 5</a:t>
            </a:r>
          </a:p>
          <a:p>
            <a:pPr lvl="0"/>
            <a:r>
              <a:rPr lang="en-US" dirty="0"/>
              <a:t>Bullet 6</a:t>
            </a:r>
          </a:p>
          <a:p>
            <a:pPr lvl="0"/>
            <a:r>
              <a:rPr lang="en-US" dirty="0"/>
              <a:t>Bullet 7</a:t>
            </a:r>
          </a:p>
          <a:p>
            <a:pPr lvl="0"/>
            <a:r>
              <a:rPr lang="en-US" dirty="0"/>
              <a:t>Bullet 8</a:t>
            </a:r>
          </a:p>
          <a:p>
            <a:pPr lvl="0"/>
            <a:r>
              <a:rPr lang="en-US" dirty="0"/>
              <a:t>Bullet 9</a:t>
            </a:r>
          </a:p>
          <a:p>
            <a:pPr lvl="0"/>
            <a:r>
              <a:rPr lang="en-US" dirty="0"/>
              <a:t>Bullet 10</a:t>
            </a:r>
          </a:p>
          <a:p>
            <a:pPr lvl="0"/>
            <a:r>
              <a:rPr lang="en-US" dirty="0"/>
              <a:t>Bullet 11</a:t>
            </a:r>
          </a:p>
          <a:p>
            <a:pPr lvl="0"/>
            <a:r>
              <a:rPr lang="en-US" dirty="0"/>
              <a:t>Bullet 12</a:t>
            </a:r>
          </a:p>
          <a:p>
            <a:pPr lvl="0"/>
            <a:r>
              <a:rPr lang="en-US" dirty="0"/>
              <a:t>Bullet 13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CSS 101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>
          <a:xfrm>
            <a:off x="8737600" y="6356353"/>
            <a:ext cx="3251200" cy="365125"/>
          </a:xfrm>
        </p:spPr>
        <p:txBody>
          <a:bodyPr/>
          <a:lstStyle>
            <a:lvl1pPr>
              <a:defRPr sz="1500" b="1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fld id="{A825CED8-DE45-4409-8558-D05F5B977B8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657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0189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37600" y="76200"/>
            <a:ext cx="1320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63200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A822C08-FC9B-45E1-9540-BC68CE0277F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364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orchange_epa_seal pantone tr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37600" y="76200"/>
            <a:ext cx="1320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524000"/>
            <a:ext cx="508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524000"/>
            <a:ext cx="508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A822C08-FC9B-45E1-9540-BC68CE0277F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51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Modified E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olorchange_epa_seal pantone tr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37600" y="76200"/>
            <a:ext cx="1320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A822C08-FC9B-45E1-9540-BC68CE0277F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817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olorchange_epa_seal pantone tr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37600" y="76200"/>
            <a:ext cx="1320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A822C08-FC9B-45E1-9540-BC68CE0277F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033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olorchange_epa_seal pantone tr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37600" y="76200"/>
            <a:ext cx="1320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A822C08-FC9B-45E1-9540-BC68CE0277F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124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49287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22C08-FC9B-45E1-9540-BC68CE0277F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254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49287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22C08-FC9B-45E1-9540-BC68CE0277F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425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2040233" y="3077051"/>
            <a:ext cx="9022800" cy="709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SzPct val="100000"/>
              <a:defRPr sz="3000">
                <a:solidFill>
                  <a:srgbClr val="27B14E"/>
                </a:solidFill>
              </a:defRPr>
            </a:lvl1pPr>
            <a:lvl2pPr lvl="1" rtl="0">
              <a:spcBef>
                <a:spcPts val="0"/>
              </a:spcBef>
              <a:buSzPct val="100000"/>
              <a:defRPr sz="3000"/>
            </a:lvl2pPr>
            <a:lvl3pPr lvl="2" rtl="0">
              <a:spcBef>
                <a:spcPts val="0"/>
              </a:spcBef>
              <a:buSzPct val="100000"/>
              <a:defRPr sz="3000"/>
            </a:lvl3pPr>
            <a:lvl4pPr lvl="3" rtl="0">
              <a:spcBef>
                <a:spcPts val="0"/>
              </a:spcBef>
              <a:buSzPct val="100000"/>
              <a:defRPr sz="3000"/>
            </a:lvl4pPr>
            <a:lvl5pPr lvl="4" rtl="0">
              <a:spcBef>
                <a:spcPts val="0"/>
              </a:spcBef>
              <a:buSzPct val="100000"/>
              <a:defRPr sz="3000"/>
            </a:lvl5pPr>
            <a:lvl6pPr lvl="5" rtl="0">
              <a:spcBef>
                <a:spcPts val="0"/>
              </a:spcBef>
              <a:buSzPct val="100000"/>
              <a:defRPr sz="3000"/>
            </a:lvl6pPr>
            <a:lvl7pPr lvl="6" rtl="0">
              <a:spcBef>
                <a:spcPts val="0"/>
              </a:spcBef>
              <a:buSzPct val="100000"/>
              <a:defRPr sz="3000"/>
            </a:lvl7pPr>
            <a:lvl8pPr lvl="7" rtl="0">
              <a:spcBef>
                <a:spcPts val="0"/>
              </a:spcBef>
              <a:buSzPct val="100000"/>
              <a:defRPr sz="3000"/>
            </a:lvl8pPr>
            <a:lvl9pPr lvl="8" rtl="0">
              <a:spcBef>
                <a:spcPts val="0"/>
              </a:spcBef>
              <a:buSzPct val="100000"/>
              <a:defRPr sz="3000"/>
            </a:lvl9pPr>
          </a:lstStyle>
          <a:p>
            <a:endParaRPr dirty="0"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2040234" y="3710550"/>
            <a:ext cx="9237199" cy="470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buNone/>
              <a:defRPr sz="1800"/>
            </a:lvl1pPr>
            <a:lvl2pPr lvl="1" rtl="0">
              <a:spcBef>
                <a:spcPts val="0"/>
              </a:spcBef>
              <a:buSzPct val="100000"/>
              <a:buNone/>
              <a:defRPr sz="1800"/>
            </a:lvl2pPr>
            <a:lvl3pPr lvl="2" rtl="0">
              <a:spcBef>
                <a:spcPts val="0"/>
              </a:spcBef>
              <a:buSzPct val="100000"/>
              <a:buNone/>
              <a:defRPr sz="1800"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endParaRPr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1"/>
            <a:ext cx="12192000" cy="304799"/>
          </a:xfrm>
          <a:prstGeom prst="rect">
            <a:avLst/>
          </a:prstGeom>
          <a:solidFill>
            <a:srgbClr val="27B1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88584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/>
          <p:cNvPicPr>
            <a:picLocks noChangeAspect="1" noChangeArrowheads="1"/>
          </p:cNvPicPr>
          <p:nvPr/>
        </p:nvPicPr>
        <p:blipFill>
          <a:blip r:embed="rId15" cstate="print"/>
          <a:srcRect t="4126" b="3030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016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447800"/>
            <a:ext cx="10363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652000" y="64008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8A822C08-FC9B-45E1-9540-BC68CE0277F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8" name="Picture 4" descr="colorchange_epa_seal pantone trim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737600" y="76200"/>
            <a:ext cx="1320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37382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mmons.wikimedia.org/wiki/File:Pillar_ionic.sv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3E02FBBE-0BB7-4E41-99C9-6D9B253A4B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8433" y="2728261"/>
            <a:ext cx="7946137" cy="1143000"/>
          </a:xfrm>
        </p:spPr>
        <p:txBody>
          <a:bodyPr/>
          <a:lstStyle/>
          <a:p>
            <a:pPr algn="ctr"/>
            <a:r>
              <a:rPr lang="en-US" sz="2400" dirty="0"/>
              <a:t>Artificial Intelligence and Machine Learning – An OW Perspective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9A409D-13B5-4BFA-BEF2-B333FB868C3F}" type="slidenum"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799268" y="5664123"/>
            <a:ext cx="4191000" cy="457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U.S. Environmental Protection Agency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31682" y="5166972"/>
            <a:ext cx="1556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Dwane Young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Office of Water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9566" y="6490900"/>
            <a:ext cx="11896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Disclaimer: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Material presented is for informational purposes only. EPA does not recommend nor endorse any particular sensor product or data management platform.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6E7852-A703-4446-8D97-96C9969D4C82}"/>
              </a:ext>
            </a:extLst>
          </p:cNvPr>
          <p:cNvSpPr txBox="1"/>
          <p:nvPr/>
        </p:nvSpPr>
        <p:spPr>
          <a:xfrm>
            <a:off x="4526497" y="3731646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October 24, 2018</a:t>
            </a:r>
          </a:p>
        </p:txBody>
      </p:sp>
    </p:spTree>
    <p:extLst>
      <p:ext uri="{BB962C8B-B14F-4D97-AF65-F5344CB8AC3E}">
        <p14:creationId xmlns:p14="http://schemas.microsoft.com/office/powerpoint/2010/main" val="1157222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8F0F5-2B6B-49D0-9DD6-D69C78C36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– The Challenge for Water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AEFEC-881B-46D2-9193-F11ACE43C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Parameters that can be sensed in real-time right now don’t have a direct impact on human health</a:t>
            </a:r>
          </a:p>
          <a:p>
            <a:r>
              <a:rPr lang="en-US" dirty="0"/>
              <a:t>We need to be able to answer the question:</a:t>
            </a:r>
          </a:p>
          <a:p>
            <a:pPr lvl="1"/>
            <a:r>
              <a:rPr lang="en-US" dirty="0"/>
              <a:t>Is it safe to swim here?</a:t>
            </a:r>
          </a:p>
          <a:p>
            <a:pPr lvl="1"/>
            <a:r>
              <a:rPr lang="en-US" dirty="0"/>
              <a:t>Will my dog get sick if he goes in the water?</a:t>
            </a:r>
          </a:p>
          <a:p>
            <a:pPr lvl="1"/>
            <a:r>
              <a:rPr lang="en-US" dirty="0"/>
              <a:t>Will I get sick?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AF5356-4F24-44AD-9037-83B8F2471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22C08-FC9B-45E1-9540-BC68CE0277F9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8478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20C74-E6F4-46E6-8716-29DD4204C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– What Data Do We Have?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A91B9-E87E-42A1-9BFD-6ADAE3EE8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have two types of data to help answer these questions: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Sampling data – covers a broad range of parameters, but is not available in real time.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Sensor data – may be real time, but provides limited measurable parameters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D6AC7E-0025-4E35-8983-403BEE110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2C08-FC9B-45E1-9540-BC68CE0277F9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954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37BE4-965D-456F-BE65-27811F372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– Opportunity for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28927-C1D8-4EDF-A689-50C7C543C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524000"/>
            <a:ext cx="6083300" cy="3429000"/>
          </a:xfrm>
        </p:spPr>
        <p:txBody>
          <a:bodyPr/>
          <a:lstStyle/>
          <a:p>
            <a:r>
              <a:rPr lang="en-US" dirty="0"/>
              <a:t>AI and Machine Learning could be used to develop relationships between what we can sense with automated processes to other parameters that we can’t directly sense</a:t>
            </a:r>
          </a:p>
          <a:p>
            <a:r>
              <a:rPr lang="en-US" dirty="0"/>
              <a:t>Example:  Develop relationship between Total Suspended Solids and Bacteria concentration or use chlorophyll a, phycocyanin, and nitrate to predict algal blooms.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604E82-9555-4CE0-9907-DD0AFF47B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2C08-FC9B-45E1-9540-BC68CE0277F9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0FE7226-66BA-47C7-A60B-6003389048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885" y="1524000"/>
            <a:ext cx="5356515" cy="360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335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A579A52-C552-41DE-A50D-E76CA26B82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20046" y="2238883"/>
            <a:ext cx="2685705" cy="268570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DC667F4-4A61-42AA-A4C8-56F7532A92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335088" y="2262838"/>
            <a:ext cx="2685705" cy="268570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B276427-1C19-4B7C-B822-5E6DB20710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059762" y="2238883"/>
            <a:ext cx="2685706" cy="268570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A279FC0-B4D3-426F-A9C0-3BF3757E6E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261100" y="2286794"/>
            <a:ext cx="2637795" cy="263779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BF1B7AE-BD79-49F2-B25B-D855EB5AE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319" y="5499983"/>
            <a:ext cx="10906008" cy="111541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US" sz="6000" dirty="0">
                <a:solidFill>
                  <a:schemeClr val="tx1"/>
                </a:solidFill>
              </a:rPr>
              <a:t>FOUR PILLARS OF OPEN WATER DATA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CF656-6E8D-4D44-A6AE-858696AF6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9CD8D479-8942-46E8-A226-A4E01F7A105C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 sz="12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64692C8-55D3-4764-81BB-B9EF01D9A578}"/>
              </a:ext>
            </a:extLst>
          </p:cNvPr>
          <p:cNvSpPr/>
          <p:nvPr/>
        </p:nvSpPr>
        <p:spPr>
          <a:xfrm>
            <a:off x="3398147" y="1536309"/>
            <a:ext cx="2622646" cy="69334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METADATA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9DBBA502-2167-42BD-B71F-4C7AB29C637E}"/>
              </a:ext>
            </a:extLst>
          </p:cNvPr>
          <p:cNvSpPr/>
          <p:nvPr/>
        </p:nvSpPr>
        <p:spPr>
          <a:xfrm>
            <a:off x="6268674" y="1536309"/>
            <a:ext cx="2622646" cy="69334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COMMON HYDROGRAPHY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BD1BEC93-498F-4B14-9B26-65853C408F1A}"/>
              </a:ext>
            </a:extLst>
          </p:cNvPr>
          <p:cNvSpPr/>
          <p:nvPr/>
        </p:nvSpPr>
        <p:spPr>
          <a:xfrm>
            <a:off x="551575" y="1536309"/>
            <a:ext cx="2622646" cy="69334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STANDARDS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A6AAC9A2-DF40-4BCA-8705-04EB6561CF3A}"/>
              </a:ext>
            </a:extLst>
          </p:cNvPr>
          <p:cNvSpPr/>
          <p:nvPr/>
        </p:nvSpPr>
        <p:spPr>
          <a:xfrm>
            <a:off x="9091292" y="1536309"/>
            <a:ext cx="2622646" cy="69334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DISCOVERABLE / SEARCHABLE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447A8202-F8A2-4CD4-A490-FD6F691ECEBB}"/>
              </a:ext>
            </a:extLst>
          </p:cNvPr>
          <p:cNvSpPr txBox="1">
            <a:spLocks/>
          </p:cNvSpPr>
          <p:nvPr/>
        </p:nvSpPr>
        <p:spPr bwMode="auto">
          <a:xfrm>
            <a:off x="242615" y="0"/>
            <a:ext cx="1016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r>
              <a:rPr lang="en-US" kern="0"/>
              <a:t>4 – What’s needed?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036853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Modified EPA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432</Words>
  <Application>Microsoft Office PowerPoint</Application>
  <PresentationFormat>Widescreen</PresentationFormat>
  <Paragraphs>41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Calibri</vt:lpstr>
      <vt:lpstr>Gill Sans MT</vt:lpstr>
      <vt:lpstr>1_Modified EPA Template</vt:lpstr>
      <vt:lpstr>Artificial Intelligence and Machine Learning – An OW Perspective</vt:lpstr>
      <vt:lpstr>1 – The Challenge for Water</vt:lpstr>
      <vt:lpstr>2 – What Data Do We Have?</vt:lpstr>
      <vt:lpstr>3 – Opportunity for AI</vt:lpstr>
      <vt:lpstr>FOUR PILLARS OF OPEN WATER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Characterizing Air Quality in a Changing World: The Emergence of Sensors</dc:title>
  <dc:creator>Benedict, Kristen</dc:creator>
  <cp:lastModifiedBy>Young, Dwane</cp:lastModifiedBy>
  <cp:revision>45</cp:revision>
  <cp:lastPrinted>2018-10-15T16:54:11Z</cp:lastPrinted>
  <dcterms:created xsi:type="dcterms:W3CDTF">2018-08-27T16:26:18Z</dcterms:created>
  <dcterms:modified xsi:type="dcterms:W3CDTF">2018-10-15T20:50:45Z</dcterms:modified>
</cp:coreProperties>
</file>