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65" r:id="rId2"/>
    <p:sldId id="263" r:id="rId3"/>
    <p:sldId id="264" r:id="rId4"/>
    <p:sldId id="260" r:id="rId5"/>
    <p:sldId id="262" r:id="rId6"/>
    <p:sldId id="257" r:id="rId7"/>
    <p:sldId id="258" r:id="rId8"/>
    <p:sldId id="259" r:id="rId9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14F07B84-BA7A-4A3A-A483-1AEB3DEDEF29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4989E2EC-1ADA-4BEA-BF6A-BE84F45C8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44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1446">
              <a:defRPr/>
            </a:pPr>
            <a:fld id="{4C892575-76B2-44B4-A0D4-5723D177CFEF}" type="slidenum">
              <a:rPr lang="en-US" sz="1800" kern="0">
                <a:solidFill>
                  <a:prstClr val="black"/>
                </a:solidFill>
                <a:latin typeface="Calibri" panose="020F0502020204030204"/>
              </a:rPr>
              <a:pPr defTabSz="961446">
                <a:defRPr/>
              </a:pPr>
              <a:t>1</a:t>
            </a:fld>
            <a:endParaRPr lang="en-US" sz="1800" kern="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27941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1446">
              <a:defRPr/>
            </a:pPr>
            <a:fld id="{2DA9F514-0659-446D-879D-3662FE5D3481}" type="slidenum">
              <a:rPr lang="en-US" sz="1800" kern="0">
                <a:solidFill>
                  <a:prstClr val="black"/>
                </a:solidFill>
                <a:latin typeface="Calibri" panose="020F0502020204030204"/>
              </a:rPr>
              <a:pPr defTabSz="961446">
                <a:defRPr/>
              </a:pPr>
              <a:t>3</a:t>
            </a:fld>
            <a:endParaRPr lang="en-US" sz="1800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1DAF55E-3857-4FE1-A5C3-133E75245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042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8299">
              <a:defRPr/>
            </a:pPr>
            <a:fld id="{8ED2E665-EA3E-491B-9C4C-25286B05F3E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8299">
                <a:defRPr/>
              </a:pPr>
              <a:t>4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BEAB8AF-914E-4994-8A97-92667C3952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321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8299">
              <a:defRPr/>
            </a:pPr>
            <a:fld id="{8ED2E665-EA3E-491B-9C4C-25286B05F3E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8299">
                <a:defRPr/>
              </a:pPr>
              <a:t>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BEAB8AF-914E-4994-8A97-92667C3952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344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2409">
              <a:defRPr/>
            </a:pPr>
            <a:fld id="{E15284CB-4AAB-4D2E-98D1-C6483B0CB4B7}" type="slidenum">
              <a:rPr lang="en-US" sz="1800" kern="0">
                <a:solidFill>
                  <a:prstClr val="black"/>
                </a:solidFill>
                <a:latin typeface="Calibri" panose="020F0502020204030204"/>
              </a:rPr>
              <a:pPr defTabSz="942409">
                <a:defRPr/>
              </a:pPr>
              <a:t>8</a:t>
            </a:fld>
            <a:endParaRPr lang="en-US" sz="1800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DB10754-7A9A-4B31-A8AF-3D02DDF587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2" cstate="print"/>
          <a:srcRect t="4126" b="30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4800" y="1676400"/>
            <a:ext cx="6502400" cy="448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 sz="36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A822C08-FC9B-45E1-9540-BC68CE0277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0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ster Slide 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283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foot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178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_ord_blan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" y="0"/>
            <a:ext cx="12191997" cy="6858000"/>
          </a:xfrm>
          <a:prstGeom prst="rect">
            <a:avLst/>
          </a:prstGeom>
        </p:spPr>
      </p:pic>
      <p:sp>
        <p:nvSpPr>
          <p:cNvPr id="11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0" y="609600"/>
            <a:ext cx="7721600" cy="6858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Gill Sans MT" pitchFamily="34" charset="0"/>
                <a:ea typeface="+mj-ea"/>
                <a:cs typeface="+mj-cs"/>
              </a:rPr>
              <a:t>Title Goes Here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03200" y="1447800"/>
            <a:ext cx="11785600" cy="4876800"/>
          </a:xfrm>
        </p:spPr>
        <p:txBody>
          <a:bodyPr>
            <a:normAutofit/>
          </a:bodyPr>
          <a:lstStyle>
            <a:lvl1pPr>
              <a:spcAft>
                <a:spcPts val="450"/>
              </a:spcAft>
              <a:buClrTx/>
              <a:buSzPct val="150000"/>
              <a:defRPr sz="1200" b="1">
                <a:latin typeface="Gill Sans MT" pitchFamily="34" charset="0"/>
              </a:defRPr>
            </a:lvl1pPr>
            <a:lvl2pPr>
              <a:defRPr sz="1200" b="1">
                <a:latin typeface="Gill Sans MT" pitchFamily="34" charset="0"/>
              </a:defRPr>
            </a:lvl2pPr>
            <a:lvl3pPr>
              <a:defRPr sz="1200" b="1">
                <a:latin typeface="Gill Sans MT" pitchFamily="34" charset="0"/>
              </a:defRPr>
            </a:lvl3pPr>
            <a:lvl4pPr>
              <a:defRPr sz="1200" b="1">
                <a:latin typeface="Gill Sans MT" pitchFamily="34" charset="0"/>
              </a:defRPr>
            </a:lvl4pPr>
            <a:lvl5pPr>
              <a:defRPr sz="1200" b="1">
                <a:latin typeface="Gill Sans MT" pitchFamily="34" charset="0"/>
              </a:defRPr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r>
              <a:rPr lang="en-US" dirty="0"/>
              <a:t>Bullet 5</a:t>
            </a:r>
          </a:p>
          <a:p>
            <a:pPr lvl="0"/>
            <a:r>
              <a:rPr lang="en-US" dirty="0"/>
              <a:t>Bullet 6</a:t>
            </a:r>
          </a:p>
          <a:p>
            <a:pPr lvl="0"/>
            <a:r>
              <a:rPr lang="en-US" dirty="0"/>
              <a:t>Bullet 7</a:t>
            </a:r>
          </a:p>
          <a:p>
            <a:pPr lvl="0"/>
            <a:r>
              <a:rPr lang="en-US" dirty="0"/>
              <a:t>Bullet 8</a:t>
            </a:r>
          </a:p>
          <a:p>
            <a:pPr lvl="0"/>
            <a:r>
              <a:rPr lang="en-US" dirty="0"/>
              <a:t>Bullet 9</a:t>
            </a:r>
          </a:p>
          <a:p>
            <a:pPr lvl="0"/>
            <a:r>
              <a:rPr lang="en-US" dirty="0"/>
              <a:t>Bullet 10</a:t>
            </a:r>
          </a:p>
          <a:p>
            <a:pPr lvl="0"/>
            <a:r>
              <a:rPr lang="en-US" dirty="0"/>
              <a:t>Bullet 11</a:t>
            </a:r>
          </a:p>
          <a:p>
            <a:pPr lvl="0"/>
            <a:r>
              <a:rPr lang="en-US" dirty="0"/>
              <a:t>Bullet 12</a:t>
            </a:r>
          </a:p>
          <a:p>
            <a:pPr lvl="0"/>
            <a:r>
              <a:rPr lang="en-US" dirty="0"/>
              <a:t>Bullet 13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CSS 101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>
          <a:xfrm>
            <a:off x="8737600" y="6356353"/>
            <a:ext cx="3251200" cy="365125"/>
          </a:xfrm>
        </p:spPr>
        <p:txBody>
          <a:bodyPr/>
          <a:lstStyle>
            <a:lvl1pPr>
              <a:defRPr sz="1500" b="1">
                <a:solidFill>
                  <a:schemeClr val="tx1"/>
                </a:solidFill>
                <a:latin typeface="Gill Sans MT" pitchFamily="34" charset="0"/>
              </a:defRPr>
            </a:lvl1pPr>
          </a:lstStyle>
          <a:p>
            <a:fld id="{A825CED8-DE45-4409-8558-D05F5B977B8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68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653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lorchange_epa_seal pantone tr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7600" y="762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103632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A822C08-FC9B-45E1-9540-BC68CE0277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794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rchange_epa_seal pantone tr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7600" y="762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4000"/>
            <a:ext cx="508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080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A822C08-FC9B-45E1-9540-BC68CE0277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0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Modified E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olorchange_epa_seal pantone tr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7600" y="762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A822C08-FC9B-45E1-9540-BC68CE0277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251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olorchange_epa_seal pantone tr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7600" y="762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A822C08-FC9B-45E1-9540-BC68CE0277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76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olorchange_epa_seal pantone tr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7600" y="762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A822C08-FC9B-45E1-9540-BC68CE0277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3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4928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22C08-FC9B-45E1-9540-BC68CE0277F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5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4928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22C08-FC9B-45E1-9540-BC68CE0277F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01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2040233" y="3077051"/>
            <a:ext cx="9022800" cy="709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3000">
                <a:solidFill>
                  <a:srgbClr val="27B14E"/>
                </a:solidFill>
              </a:defRPr>
            </a:lvl1pPr>
            <a:lvl2pPr lvl="1" rtl="0">
              <a:spcBef>
                <a:spcPts val="0"/>
              </a:spcBef>
              <a:buSzPct val="100000"/>
              <a:defRPr sz="3000"/>
            </a:lvl2pPr>
            <a:lvl3pPr lvl="2" rtl="0">
              <a:spcBef>
                <a:spcPts val="0"/>
              </a:spcBef>
              <a:buSzPct val="100000"/>
              <a:defRPr sz="3000"/>
            </a:lvl3pPr>
            <a:lvl4pPr lvl="3" rtl="0">
              <a:spcBef>
                <a:spcPts val="0"/>
              </a:spcBef>
              <a:buSzPct val="100000"/>
              <a:defRPr sz="3000"/>
            </a:lvl4pPr>
            <a:lvl5pPr lvl="4" rtl="0">
              <a:spcBef>
                <a:spcPts val="0"/>
              </a:spcBef>
              <a:buSzPct val="100000"/>
              <a:defRPr sz="3000"/>
            </a:lvl5pPr>
            <a:lvl6pPr lvl="5" rtl="0">
              <a:spcBef>
                <a:spcPts val="0"/>
              </a:spcBef>
              <a:buSzPct val="100000"/>
              <a:defRPr sz="3000"/>
            </a:lvl6pPr>
            <a:lvl7pPr lvl="6" rtl="0">
              <a:spcBef>
                <a:spcPts val="0"/>
              </a:spcBef>
              <a:buSzPct val="100000"/>
              <a:defRPr sz="3000"/>
            </a:lvl7pPr>
            <a:lvl8pPr lvl="7" rtl="0">
              <a:spcBef>
                <a:spcPts val="0"/>
              </a:spcBef>
              <a:buSzPct val="100000"/>
              <a:defRPr sz="3000"/>
            </a:lvl8pPr>
            <a:lvl9pPr lvl="8" rtl="0">
              <a:spcBef>
                <a:spcPts val="0"/>
              </a:spcBef>
              <a:buSzPct val="100000"/>
              <a:defRPr sz="3000"/>
            </a:lvl9pPr>
          </a:lstStyle>
          <a:p>
            <a:endParaRPr dirty="0"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2040234" y="3710550"/>
            <a:ext cx="9237199" cy="470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None/>
              <a:defRPr sz="1800"/>
            </a:lvl1pPr>
            <a:lvl2pPr lvl="1" rtl="0">
              <a:spcBef>
                <a:spcPts val="0"/>
              </a:spcBef>
              <a:buSzPct val="100000"/>
              <a:buNone/>
              <a:defRPr sz="1800"/>
            </a:lvl2pPr>
            <a:lvl3pPr lvl="2" rtl="0">
              <a:spcBef>
                <a:spcPts val="0"/>
              </a:spcBef>
              <a:buSzPct val="100000"/>
              <a:buNone/>
              <a:defRPr sz="1800"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1"/>
            <a:ext cx="12192000" cy="304799"/>
          </a:xfrm>
          <a:prstGeom prst="rect">
            <a:avLst/>
          </a:prstGeom>
          <a:solidFill>
            <a:srgbClr val="27B1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43441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7"/>
          <p:cNvPicPr>
            <a:picLocks noChangeAspect="1" noChangeArrowheads="1"/>
          </p:cNvPicPr>
          <p:nvPr/>
        </p:nvPicPr>
        <p:blipFill>
          <a:blip r:embed="rId15" cstate="print"/>
          <a:srcRect t="4126" b="30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0160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447800"/>
            <a:ext cx="10363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fld id="{8A822C08-FC9B-45E1-9540-BC68CE0277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4" descr="colorchange_epa_seal pantone trim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737600" y="762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6688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8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8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8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pitchFamily="8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emf"/><Relationship Id="rId18" Type="http://schemas.openxmlformats.org/officeDocument/2006/relationships/image" Target="../media/image22.emf"/><Relationship Id="rId3" Type="http://schemas.openxmlformats.org/officeDocument/2006/relationships/image" Target="../media/image7.jpeg"/><Relationship Id="rId21" Type="http://schemas.openxmlformats.org/officeDocument/2006/relationships/image" Target="../media/image25.jpeg"/><Relationship Id="rId7" Type="http://schemas.openxmlformats.org/officeDocument/2006/relationships/image" Target="../media/image11.jpg"/><Relationship Id="rId12" Type="http://schemas.openxmlformats.org/officeDocument/2006/relationships/image" Target="../media/image16.emf"/><Relationship Id="rId17" Type="http://schemas.openxmlformats.org/officeDocument/2006/relationships/image" Target="../media/image21.emf"/><Relationship Id="rId25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emf"/><Relationship Id="rId20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image" Target="../media/image15.emf"/><Relationship Id="rId24" Type="http://schemas.openxmlformats.org/officeDocument/2006/relationships/image" Target="../media/image28.jpg"/><Relationship Id="rId5" Type="http://schemas.openxmlformats.org/officeDocument/2006/relationships/image" Target="../media/image9.jpeg"/><Relationship Id="rId15" Type="http://schemas.openxmlformats.org/officeDocument/2006/relationships/image" Target="../media/image19.emf"/><Relationship Id="rId23" Type="http://schemas.openxmlformats.org/officeDocument/2006/relationships/image" Target="../media/image27.jpg"/><Relationship Id="rId10" Type="http://schemas.openxmlformats.org/officeDocument/2006/relationships/image" Target="../media/image14.jpg"/><Relationship Id="rId19" Type="http://schemas.openxmlformats.org/officeDocument/2006/relationships/image" Target="../media/image23.emf"/><Relationship Id="rId4" Type="http://schemas.openxmlformats.org/officeDocument/2006/relationships/image" Target="../media/image8.jpeg"/><Relationship Id="rId9" Type="http://schemas.openxmlformats.org/officeDocument/2006/relationships/image" Target="../media/image13.jpg"/><Relationship Id="rId14" Type="http://schemas.openxmlformats.org/officeDocument/2006/relationships/image" Target="../media/image18.emf"/><Relationship Id="rId22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ared110.wordpress.com/category/education-2/page/2/" TargetMode="External"/><Relationship Id="rId5" Type="http://schemas.openxmlformats.org/officeDocument/2006/relationships/image" Target="../media/image31.jpg"/><Relationship Id="rId4" Type="http://schemas.openxmlformats.org/officeDocument/2006/relationships/hyperlink" Target="http://www.tamingthesru.com/blog/prehospital-medicine/cnpoisonin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emf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ic.aqrc.ucdavis.edu/current-speakers?utm_source=newsletter&amp;utm_medium=email&amp;utm_content=View%20Presentations&amp;utm_campaign=5/10%20Current%20Exhibitors%20and%20Sponsors" TargetMode="External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handwriting/s/stakeholder.html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juku.it/en/cloudy-primary-storage/" TargetMode="External"/><Relationship Id="rId4" Type="http://schemas.openxmlformats.org/officeDocument/2006/relationships/image" Target="../media/image4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E02FBBE-0BB7-4E41-99C9-6D9B253A4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8433" y="2728261"/>
            <a:ext cx="7946137" cy="1143000"/>
          </a:xfrm>
        </p:spPr>
        <p:txBody>
          <a:bodyPr/>
          <a:lstStyle/>
          <a:p>
            <a:pPr algn="ctr"/>
            <a:r>
              <a:rPr lang="en-US" sz="2400" dirty="0"/>
              <a:t>Artificial Intelligence and Machine Learning: Opportunities &amp; Challenges for Innovation in Environmental Protection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A409D-13B5-4BFA-BEF2-B333FB868C3F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799268" y="5664123"/>
            <a:ext cx="4191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U.S. Environmental Protection Agency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13400" y="5166972"/>
            <a:ext cx="3993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Kristen Benedict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Office of Air Quality Planning &amp; Standards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566" y="6490900"/>
            <a:ext cx="11896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Disclaimer: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Material presented is for informational purposes only. EPA does not recommend nor endorse any particular sensor product or data management platform.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6E7852-A703-4446-8D97-96C9969D4C82}"/>
              </a:ext>
            </a:extLst>
          </p:cNvPr>
          <p:cNvSpPr txBox="1"/>
          <p:nvPr/>
        </p:nvSpPr>
        <p:spPr>
          <a:xfrm>
            <a:off x="4424187" y="3916311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October 24, 2018</a:t>
            </a:r>
          </a:p>
        </p:txBody>
      </p:sp>
    </p:spTree>
    <p:extLst>
      <p:ext uri="{BB962C8B-B14F-4D97-AF65-F5344CB8AC3E}">
        <p14:creationId xmlns:p14="http://schemas.microsoft.com/office/powerpoint/2010/main" val="714723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D9721-1850-4AA8-B3AE-B12A5663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93134"/>
            <a:ext cx="10160000" cy="990600"/>
          </a:xfrm>
        </p:spPr>
        <p:txBody>
          <a:bodyPr/>
          <a:lstStyle/>
          <a:p>
            <a:r>
              <a:rPr lang="en-US" b="1" dirty="0"/>
              <a:t>EPA’s </a:t>
            </a:r>
            <a:r>
              <a:rPr lang="en-US" b="1" dirty="0" err="1"/>
              <a:t>AirNow</a:t>
            </a:r>
            <a:r>
              <a:rPr lang="en-US" b="1" dirty="0"/>
              <a:t> Redesign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5CC5A-6842-43E1-9C3A-FDDA5FC15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2C08-FC9B-45E1-9540-BC68CE0277F9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6384AB-9090-4787-B8EE-3015751BA9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4" t="25869" r="68820" b="25520"/>
          <a:stretch/>
        </p:blipFill>
        <p:spPr>
          <a:xfrm>
            <a:off x="6231467" y="1574799"/>
            <a:ext cx="5511800" cy="39899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2690EF-2EE6-493E-9F87-93753D66B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63" t="19618" r="63820" b="43576"/>
          <a:stretch/>
        </p:blipFill>
        <p:spPr>
          <a:xfrm>
            <a:off x="380999" y="1574799"/>
            <a:ext cx="5511801" cy="39744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9FA8E1-B842-436C-9883-E43DEC20E790}"/>
              </a:ext>
            </a:extLst>
          </p:cNvPr>
          <p:cNvSpPr/>
          <p:nvPr/>
        </p:nvSpPr>
        <p:spPr>
          <a:xfrm>
            <a:off x="4273212" y="6040362"/>
            <a:ext cx="3694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https://www.airnow.gov/</a:t>
            </a:r>
          </a:p>
        </p:txBody>
      </p:sp>
    </p:spTree>
    <p:extLst>
      <p:ext uri="{BB962C8B-B14F-4D97-AF65-F5344CB8AC3E}">
        <p14:creationId xmlns:p14="http://schemas.microsoft.com/office/powerpoint/2010/main" val="3789371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22C08-FC9B-45E1-9540-BC68CE0277F9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AutoShape 2" descr="Image result for air quality egg picture"/>
          <p:cNvSpPr>
            <a:spLocks noChangeAspect="1" noChangeArrowheads="1"/>
          </p:cNvSpPr>
          <p:nvPr/>
        </p:nvSpPr>
        <p:spPr bwMode="auto">
          <a:xfrm>
            <a:off x="155575" y="-571500"/>
            <a:ext cx="18097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AutoShape 4" descr="Image result for air quality egg picture"/>
          <p:cNvSpPr>
            <a:spLocks noChangeAspect="1" noChangeArrowheads="1"/>
          </p:cNvSpPr>
          <p:nvPr/>
        </p:nvSpPr>
        <p:spPr bwMode="auto">
          <a:xfrm>
            <a:off x="2493826" y="3155904"/>
            <a:ext cx="16764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032" name="Picture 8" descr="https://ksr-ugc.imgix.net/assets/011/841/640/f7eb9ca21c35e19995f3ce8012c7108b_original.jpg?w=1536&amp;h=864&amp;fit=fill&amp;bg=FFFFFF&amp;v=1463702537&amp;auto=format&amp;q=92&amp;s=ff587978f5bfc530a01f6f9d1732ef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100" y="1199485"/>
            <a:ext cx="2432335" cy="158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3.amazonaws.com/ksr/assets/002/930/664/9e0af23727ba521d6b18185650d67e80_large.jpg?14163053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436" y="1017800"/>
            <a:ext cx="1947962" cy="194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d3uifzcxlzuvqz.cloudfront.net/images/stories/content/products/airbeam/airbeam-ma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04" y="1193582"/>
            <a:ext cx="1593605" cy="159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16" y="1199485"/>
            <a:ext cx="1703164" cy="1375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84" y="2980852"/>
            <a:ext cx="1857292" cy="13640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212" y="5493609"/>
            <a:ext cx="1318251" cy="13182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77" y="2880857"/>
            <a:ext cx="1210614" cy="12106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299" y="2993119"/>
            <a:ext cx="1517539" cy="13640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r="62129" b="13580"/>
          <a:stretch/>
        </p:blipFill>
        <p:spPr>
          <a:xfrm>
            <a:off x="1895695" y="2902510"/>
            <a:ext cx="1346703" cy="13315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821" y="1222108"/>
            <a:ext cx="1226126" cy="14553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46044" y="2789981"/>
            <a:ext cx="1462231" cy="14561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3554" y="4330608"/>
            <a:ext cx="1172302" cy="12252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95695" y="4450227"/>
            <a:ext cx="1545385" cy="10433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52253" y="4279554"/>
            <a:ext cx="924686" cy="13847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813" y="5744663"/>
            <a:ext cx="1431915" cy="10721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50950" y="4493446"/>
            <a:ext cx="2154192" cy="21359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87507" y="2828299"/>
            <a:ext cx="982686" cy="16454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24655" y="1215873"/>
            <a:ext cx="1132070" cy="146655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5" r="48334"/>
          <a:stretch/>
        </p:blipFill>
        <p:spPr>
          <a:xfrm>
            <a:off x="3679865" y="5614275"/>
            <a:ext cx="794588" cy="119758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0" y="185716"/>
            <a:ext cx="8978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Low Cost Sensors &amp; Real-time Data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429EBDD-E93F-433F-B491-1B81927BBE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696" y="4493446"/>
            <a:ext cx="2463112" cy="20997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B39B67-1976-43F9-A152-88012F36FA2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508" y="1073644"/>
            <a:ext cx="2420983" cy="18072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67BD83-F23C-43AE-A752-68E9D1C2E13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668" y="4493446"/>
            <a:ext cx="2470872" cy="2014775"/>
          </a:xfrm>
          <a:prstGeom prst="rect">
            <a:avLst/>
          </a:prstGeom>
        </p:spPr>
      </p:pic>
      <p:pic>
        <p:nvPicPr>
          <p:cNvPr id="2052" name="Picture 4" descr="https://www.iqair.com/sites/default/files/2017-09/airvisual_pro_510.jpg">
            <a:extLst>
              <a:ext uri="{FF2B5EF4-FFF2-40B4-BE49-F238E27FC236}">
                <a16:creationId xmlns:a16="http://schemas.microsoft.com/office/drawing/2014/main" id="{9724D492-A611-47A8-8BB3-20FF2EB92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362" y="2757174"/>
            <a:ext cx="2457303" cy="169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881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830D0-B968-407A-A762-F6BA80324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88" y="13447"/>
            <a:ext cx="10160000" cy="990600"/>
          </a:xfrm>
        </p:spPr>
        <p:txBody>
          <a:bodyPr/>
          <a:lstStyle/>
          <a:p>
            <a:r>
              <a:rPr lang="en-US" b="1" dirty="0"/>
              <a:t>Data Management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A16A2-00A0-4CC4-9EAF-D5EAD1761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999" y="1628758"/>
            <a:ext cx="7284094" cy="151478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Fused Data Products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US" dirty="0"/>
              <a:t>Sensor, satellite, regulatory data, etc.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Algorithm Assumptions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US" dirty="0"/>
              <a:t>What adjustments are being made on raw measurements?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US" dirty="0"/>
              <a:t>Are the corrections ‘proprietary’?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US" dirty="0"/>
              <a:t>Who is verifying assumptions (e.g. calibration, zeroing, and models)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44659-1C62-438A-A807-E20185E7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22C08-FC9B-45E1-9540-BC68CE0277F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8374E7-10BC-4618-9915-4C738AFC8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60106" y="3827519"/>
            <a:ext cx="1439371" cy="13386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51BEA2-CD8D-46C8-8BAF-CD30171AB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940559" y="1628758"/>
            <a:ext cx="3166314" cy="376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72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2074-7739-4D86-AF7F-F4ADEE0EF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6" y="-47935"/>
            <a:ext cx="10160000" cy="990600"/>
          </a:xfrm>
        </p:spPr>
        <p:txBody>
          <a:bodyPr/>
          <a:lstStyle/>
          <a:p>
            <a:r>
              <a:rPr lang="en-US" sz="2800" b="1" dirty="0"/>
              <a:t>Data Interpretation – Non-EPA Data Platforms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3DC7A-0929-4105-8A7C-023C028E3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2C08-FC9B-45E1-9540-BC68CE0277F9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686957-D23C-40D6-9573-2D14C0FCE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25" t="26041" r="22986" b="40972"/>
          <a:stretch/>
        </p:blipFill>
        <p:spPr>
          <a:xfrm>
            <a:off x="9651517" y="3851447"/>
            <a:ext cx="2176197" cy="25163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B3C424-6ACE-4708-A49A-9A125622C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853" y="3731140"/>
            <a:ext cx="1225596" cy="2636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EA22A2-C5AA-4F80-A12E-6BE43977AF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56" t="17534" r="18125" b="21190"/>
          <a:stretch/>
        </p:blipFill>
        <p:spPr>
          <a:xfrm>
            <a:off x="2007880" y="1249972"/>
            <a:ext cx="1684867" cy="2655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13623-C67E-46B0-816D-24F7E3B66F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572" t="26412" r="4575" b="28988"/>
          <a:stretch/>
        </p:blipFill>
        <p:spPr>
          <a:xfrm>
            <a:off x="367126" y="1226321"/>
            <a:ext cx="1545068" cy="27973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3B91BDC-2CDF-403D-A2A8-861F36F22FE3}"/>
              </a:ext>
            </a:extLst>
          </p:cNvPr>
          <p:cNvSpPr/>
          <p:nvPr/>
        </p:nvSpPr>
        <p:spPr>
          <a:xfrm>
            <a:off x="216049" y="6367774"/>
            <a:ext cx="119759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6"/>
              </a:rPr>
              <a:t>https://asic.aqrc.ucdavis.edu/current-speakers?utm_source=newsletter&amp;utm_medium=email&amp;utm_content=View%20Presentations&amp;utm_campaign=5/10%20Current%20Exhibitors%20and%20Sponsors</a:t>
            </a:r>
            <a:endParaRPr lang="en-US" sz="1200" dirty="0"/>
          </a:p>
          <a:p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654F66-719E-423C-BE04-FCF3CF400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99" y="1192857"/>
            <a:ext cx="5021568" cy="2335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FC3531-394E-42B0-96E1-2970A1EDE6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6" y="4123742"/>
            <a:ext cx="3364507" cy="22770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1D63CB-CFDD-4ED6-AD57-C85F657C79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9722" t="55265" r="10000" b="23090"/>
          <a:stretch/>
        </p:blipFill>
        <p:spPr>
          <a:xfrm>
            <a:off x="5332956" y="3632200"/>
            <a:ext cx="2226031" cy="27355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6B0A59-16FC-4F94-BDDF-3C43A339E3E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8915" t="56766" r="31170" b="20833"/>
          <a:stretch/>
        </p:blipFill>
        <p:spPr>
          <a:xfrm>
            <a:off x="7558987" y="3834138"/>
            <a:ext cx="1966013" cy="26936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290759-297A-458C-BC4E-87C6C7FC542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806" t="18575" r="75347" b="36112"/>
          <a:stretch/>
        </p:blipFill>
        <p:spPr>
          <a:xfrm>
            <a:off x="3984084" y="1266500"/>
            <a:ext cx="2175934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68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2074-7739-4D86-AF7F-F4ADEE0EF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06" y="56779"/>
            <a:ext cx="10160000" cy="990600"/>
          </a:xfrm>
        </p:spPr>
        <p:txBody>
          <a:bodyPr/>
          <a:lstStyle/>
          <a:p>
            <a:r>
              <a:rPr lang="en-US" b="1" dirty="0"/>
              <a:t>Non-Regulatory Data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3DC7A-0929-4105-8A7C-023C028E3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22C08-FC9B-45E1-9540-BC68CE0277F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9DCA13-20D0-4F4E-85AA-E3F3AC655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8760" y="2233175"/>
            <a:ext cx="4422639" cy="2948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F8F796-4F9B-4A48-BADB-ACCA8D581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170336" y="1612490"/>
            <a:ext cx="3901440" cy="30785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AE658B-0EBE-4564-9E42-D5D2F6A1C7BF}"/>
              </a:ext>
            </a:extLst>
          </p:cNvPr>
          <p:cNvSpPr txBox="1"/>
          <p:nvPr/>
        </p:nvSpPr>
        <p:spPr>
          <a:xfrm>
            <a:off x="6037006" y="3510823"/>
            <a:ext cx="1671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vs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6AAC8B1-76AD-4C58-A53E-3F8E8FC61695}"/>
              </a:ext>
            </a:extLst>
          </p:cNvPr>
          <p:cNvSpPr/>
          <p:nvPr/>
        </p:nvSpPr>
        <p:spPr bwMode="auto">
          <a:xfrm>
            <a:off x="356158" y="1612490"/>
            <a:ext cx="5405545" cy="4345858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84" charset="-128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4C5DE9-AA6D-4D9A-B159-6766100F368D}"/>
              </a:ext>
            </a:extLst>
          </p:cNvPr>
          <p:cNvSpPr txBox="1"/>
          <p:nvPr/>
        </p:nvSpPr>
        <p:spPr>
          <a:xfrm>
            <a:off x="6872748" y="4845672"/>
            <a:ext cx="5122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Primary Source for Storage and Dissemination</a:t>
            </a:r>
          </a:p>
        </p:txBody>
      </p:sp>
    </p:spTree>
    <p:extLst>
      <p:ext uri="{BB962C8B-B14F-4D97-AF65-F5344CB8AC3E}">
        <p14:creationId xmlns:p14="http://schemas.microsoft.com/office/powerpoint/2010/main" val="3491485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830D0-B968-407A-A762-F6BA80324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88" y="13447"/>
            <a:ext cx="10160000" cy="990600"/>
          </a:xfrm>
        </p:spPr>
        <p:txBody>
          <a:bodyPr/>
          <a:lstStyle/>
          <a:p>
            <a:r>
              <a:rPr lang="en-US" b="1" dirty="0"/>
              <a:t>Data Management Questions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A16A2-00A0-4CC4-9EAF-D5EAD1761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388" y="1666502"/>
            <a:ext cx="6480934" cy="151478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is EPA’s role?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IT considerations – new data streams and existing systems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Ownership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Standardized formats and exchange </a:t>
            </a:r>
          </a:p>
          <a:p>
            <a:pPr marL="515938" lvl="1" indent="0">
              <a:buFont typeface="Arial" panose="020B0604020202020204" pitchFamily="34" charset="0"/>
              <a:buChar char="•"/>
            </a:pPr>
            <a:r>
              <a:rPr lang="en-US" dirty="0"/>
              <a:t> Facilitation of data from different devices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Security – FedRAMP approval?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Privacy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44659-1C62-438A-A807-E20185E7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22C08-FC9B-45E1-9540-BC68CE0277F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Picture 2" descr="Image result for data standards picture">
            <a:extLst>
              <a:ext uri="{FF2B5EF4-FFF2-40B4-BE49-F238E27FC236}">
                <a16:creationId xmlns:a16="http://schemas.microsoft.com/office/drawing/2014/main" id="{E65874B0-BFBE-45BD-8048-21FDB07AC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534" y="1666503"/>
            <a:ext cx="5347195" cy="41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381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22C08-FC9B-45E1-9540-BC68CE0277F9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D7055-B049-4B2A-870E-B186254C65BB}"/>
              </a:ext>
            </a:extLst>
          </p:cNvPr>
          <p:cNvSpPr txBox="1"/>
          <p:nvPr/>
        </p:nvSpPr>
        <p:spPr>
          <a:xfrm>
            <a:off x="2413000" y="3141133"/>
            <a:ext cx="76454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</a:rPr>
              <a:t>Join us @ 3:45pm for much more!</a:t>
            </a:r>
          </a:p>
        </p:txBody>
      </p:sp>
    </p:spTree>
    <p:extLst>
      <p:ext uri="{BB962C8B-B14F-4D97-AF65-F5344CB8AC3E}">
        <p14:creationId xmlns:p14="http://schemas.microsoft.com/office/powerpoint/2010/main" val="2437501468"/>
      </p:ext>
    </p:extLst>
  </p:cSld>
  <p:clrMapOvr>
    <a:masterClrMapping/>
  </p:clrMapOvr>
</p:sld>
</file>

<file path=ppt/theme/theme1.xml><?xml version="1.0" encoding="utf-8"?>
<a:theme xmlns:a="http://schemas.openxmlformats.org/drawingml/2006/main" name="1_Modified EPA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242</Words>
  <Application>Microsoft Office PowerPoint</Application>
  <PresentationFormat>Widescreen</PresentationFormat>
  <Paragraphs>43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ＭＳ Ｐゴシック</vt:lpstr>
      <vt:lpstr>Arial</vt:lpstr>
      <vt:lpstr>Calibri</vt:lpstr>
      <vt:lpstr>Gill Sans MT</vt:lpstr>
      <vt:lpstr>1_Modified EPA Template</vt:lpstr>
      <vt:lpstr>Artificial Intelligence and Machine Learning: Opportunities &amp; Challenges for Innovation in Environmental Protection </vt:lpstr>
      <vt:lpstr>EPA’s AirNow Redesign</vt:lpstr>
      <vt:lpstr>PowerPoint Presentation</vt:lpstr>
      <vt:lpstr>Data Management Questions</vt:lpstr>
      <vt:lpstr>Data Interpretation – Non-EPA Data Platforms</vt:lpstr>
      <vt:lpstr>Non-Regulatory Data Management</vt:lpstr>
      <vt:lpstr>Data Management Questions (Cont.)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Non-Regulatory Data Management</dc:title>
  <dc:creator>Benedict, Kristen</dc:creator>
  <cp:lastModifiedBy>Benedict, Kristen</cp:lastModifiedBy>
  <cp:revision>8</cp:revision>
  <cp:lastPrinted>2018-10-15T16:54:19Z</cp:lastPrinted>
  <dcterms:created xsi:type="dcterms:W3CDTF">2018-10-15T14:02:23Z</dcterms:created>
  <dcterms:modified xsi:type="dcterms:W3CDTF">2018-10-15T17:53:37Z</dcterms:modified>
</cp:coreProperties>
</file>