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sldIdLst>
    <p:sldId id="329" r:id="rId7"/>
    <p:sldId id="257" r:id="rId8"/>
    <p:sldId id="258" r:id="rId9"/>
    <p:sldId id="260" r:id="rId10"/>
    <p:sldId id="261" r:id="rId11"/>
    <p:sldId id="262" r:id="rId12"/>
    <p:sldId id="263" r:id="rId13"/>
    <p:sldId id="259" r:id="rId14"/>
    <p:sldId id="264" r:id="rId15"/>
    <p:sldId id="325" r:id="rId16"/>
    <p:sldId id="326" r:id="rId17"/>
    <p:sldId id="327" r:id="rId18"/>
    <p:sldId id="3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38"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8B3EF-9125-46EF-B1D8-7F4E2409646B}"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1DA1202C-F096-4196-8990-D435E539D5BF}">
      <dgm:prSet>
        <dgm:style>
          <a:lnRef idx="3">
            <a:schemeClr val="lt1"/>
          </a:lnRef>
          <a:fillRef idx="1">
            <a:schemeClr val="accent6"/>
          </a:fillRef>
          <a:effectRef idx="1">
            <a:schemeClr val="accent6"/>
          </a:effectRef>
          <a:fontRef idx="minor">
            <a:schemeClr val="lt1"/>
          </a:fontRef>
        </dgm:style>
      </dgm:prSet>
      <dgm:spPr/>
      <dgm:t>
        <a:bodyPr/>
        <a:lstStyle/>
        <a:p>
          <a:r>
            <a:rPr lang="en-US" dirty="0"/>
            <a:t>The data platform lessens the need to copy/move/refresh data for individual applications as cloud-native models and applications can directly access the data in-place</a:t>
          </a:r>
        </a:p>
      </dgm:t>
    </dgm:pt>
    <dgm:pt modelId="{2E282A7C-DE85-41BA-90F0-3C971778ACF1}" type="parTrans" cxnId="{9FB9ED5F-91A1-482D-B238-7AC745A07B29}">
      <dgm:prSet/>
      <dgm:spPr/>
      <dgm:t>
        <a:bodyPr/>
        <a:lstStyle/>
        <a:p>
          <a:endParaRPr lang="en-US"/>
        </a:p>
      </dgm:t>
    </dgm:pt>
    <dgm:pt modelId="{DA83BF6E-A673-4468-BE99-1B1278268DAC}" type="sibTrans" cxnId="{9FB9ED5F-91A1-482D-B238-7AC745A07B29}">
      <dgm:prSet/>
      <dgm:spPr>
        <a:ln w="9525">
          <a:solidFill>
            <a:schemeClr val="accent1"/>
          </a:solidFill>
        </a:ln>
      </dgm:spPr>
      <dgm:t>
        <a:bodyPr/>
        <a:lstStyle/>
        <a:p>
          <a:endParaRPr lang="en-US"/>
        </a:p>
      </dgm:t>
    </dgm:pt>
    <dgm:pt modelId="{97466AA4-6F24-469B-9CE2-50785EC6327A}">
      <dgm:prSet>
        <dgm:style>
          <a:lnRef idx="3">
            <a:schemeClr val="lt1"/>
          </a:lnRef>
          <a:fillRef idx="1">
            <a:schemeClr val="accent5"/>
          </a:fillRef>
          <a:effectRef idx="1">
            <a:schemeClr val="accent5"/>
          </a:effectRef>
          <a:fontRef idx="minor">
            <a:schemeClr val="lt1"/>
          </a:fontRef>
        </dgm:style>
      </dgm:prSet>
      <dgm:spPr/>
      <dgm:t>
        <a:bodyPr/>
        <a:lstStyle/>
        <a:p>
          <a:r>
            <a:rPr lang="en-US"/>
            <a:t>This includes Hadoop and Apache Spark via AWS Elastic MapReduce, as well as distributed query via AWS Athena and other powerful tools for analysis.</a:t>
          </a:r>
        </a:p>
      </dgm:t>
    </dgm:pt>
    <dgm:pt modelId="{3EB8390E-328A-4C26-895B-9604A0251A1E}" type="parTrans" cxnId="{12203EAB-6F43-48EA-B99C-0843947B95AA}">
      <dgm:prSet/>
      <dgm:spPr/>
      <dgm:t>
        <a:bodyPr/>
        <a:lstStyle/>
        <a:p>
          <a:endParaRPr lang="en-US"/>
        </a:p>
      </dgm:t>
    </dgm:pt>
    <dgm:pt modelId="{2EC91F05-642D-45EB-AD90-685FC7F9D9E8}" type="sibTrans" cxnId="{12203EAB-6F43-48EA-B99C-0843947B95AA}">
      <dgm:prSet/>
      <dgm:spPr/>
      <dgm:t>
        <a:bodyPr/>
        <a:lstStyle/>
        <a:p>
          <a:endParaRPr lang="en-US"/>
        </a:p>
      </dgm:t>
    </dgm:pt>
    <dgm:pt modelId="{196DFA93-3F93-4752-9F57-DAA6C10C00F6}">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The platform leverages large-scale AWS S3 data storage, which is integrated with many AWS capabilities, as well as being able to support more traditional RDBMS, NoSQL and other types of databases</a:t>
          </a:r>
        </a:p>
      </dgm:t>
    </dgm:pt>
    <dgm:pt modelId="{711374E0-FEDB-4F65-8113-B7A795E3BE3D}" type="parTrans" cxnId="{B9D5E89D-E206-4BFC-868E-3F5792A360AA}">
      <dgm:prSet/>
      <dgm:spPr/>
      <dgm:t>
        <a:bodyPr/>
        <a:lstStyle/>
        <a:p>
          <a:endParaRPr lang="en-US"/>
        </a:p>
      </dgm:t>
    </dgm:pt>
    <dgm:pt modelId="{14641F05-1650-432B-8145-4713F982730F}" type="sibTrans" cxnId="{B9D5E89D-E206-4BFC-868E-3F5792A360AA}">
      <dgm:prSet/>
      <dgm:spPr/>
      <dgm:t>
        <a:bodyPr/>
        <a:lstStyle/>
        <a:p>
          <a:endParaRPr lang="en-US"/>
        </a:p>
      </dgm:t>
    </dgm:pt>
    <dgm:pt modelId="{663F95B6-262A-47E4-B34F-D82A0FDDB438}" type="pres">
      <dgm:prSet presAssocID="{54C8B3EF-9125-46EF-B1D8-7F4E2409646B}" presName="cycle" presStyleCnt="0">
        <dgm:presLayoutVars>
          <dgm:dir/>
          <dgm:resizeHandles val="exact"/>
        </dgm:presLayoutVars>
      </dgm:prSet>
      <dgm:spPr/>
    </dgm:pt>
    <dgm:pt modelId="{660832DC-3FF8-4717-94AC-6304728D6D3D}" type="pres">
      <dgm:prSet presAssocID="{1DA1202C-F096-4196-8990-D435E539D5BF}" presName="node" presStyleLbl="node1" presStyleIdx="0" presStyleCnt="3" custScaleX="141027" custScaleY="132424">
        <dgm:presLayoutVars>
          <dgm:bulletEnabled val="1"/>
        </dgm:presLayoutVars>
      </dgm:prSet>
      <dgm:spPr/>
    </dgm:pt>
    <dgm:pt modelId="{6B078FAE-7853-4CFD-A9EC-5244EEA9AF4C}" type="pres">
      <dgm:prSet presAssocID="{1DA1202C-F096-4196-8990-D435E539D5BF}" presName="spNode" presStyleCnt="0"/>
      <dgm:spPr/>
    </dgm:pt>
    <dgm:pt modelId="{D55A715B-4ED2-4A12-84A4-E3AB070B2B3F}" type="pres">
      <dgm:prSet presAssocID="{DA83BF6E-A673-4468-BE99-1B1278268DAC}" presName="sibTrans" presStyleLbl="sibTrans1D1" presStyleIdx="0" presStyleCnt="3"/>
      <dgm:spPr/>
    </dgm:pt>
    <dgm:pt modelId="{15407162-F378-47DA-8D31-80679B64A0CA}" type="pres">
      <dgm:prSet presAssocID="{97466AA4-6F24-469B-9CE2-50785EC6327A}" presName="node" presStyleLbl="node1" presStyleIdx="1" presStyleCnt="3" custScaleX="141027" custScaleY="132424">
        <dgm:presLayoutVars>
          <dgm:bulletEnabled val="1"/>
        </dgm:presLayoutVars>
      </dgm:prSet>
      <dgm:spPr/>
    </dgm:pt>
    <dgm:pt modelId="{E58620F6-414A-4520-94DF-66C582598CEF}" type="pres">
      <dgm:prSet presAssocID="{97466AA4-6F24-469B-9CE2-50785EC6327A}" presName="spNode" presStyleCnt="0"/>
      <dgm:spPr/>
    </dgm:pt>
    <dgm:pt modelId="{5685421E-6BCE-4B93-8542-A7DEEAF901FC}" type="pres">
      <dgm:prSet presAssocID="{2EC91F05-642D-45EB-AD90-685FC7F9D9E8}" presName="sibTrans" presStyleLbl="sibTrans1D1" presStyleIdx="1" presStyleCnt="3"/>
      <dgm:spPr/>
    </dgm:pt>
    <dgm:pt modelId="{A0263E0B-BDE6-43B2-B123-3E05329F09BB}" type="pres">
      <dgm:prSet presAssocID="{196DFA93-3F93-4752-9F57-DAA6C10C00F6}" presName="node" presStyleLbl="node1" presStyleIdx="2" presStyleCnt="3" custScaleX="141027" custScaleY="132424">
        <dgm:presLayoutVars>
          <dgm:bulletEnabled val="1"/>
        </dgm:presLayoutVars>
      </dgm:prSet>
      <dgm:spPr/>
    </dgm:pt>
    <dgm:pt modelId="{9FCE6B2E-ADAB-44FE-AD8F-4FDC4987A0D3}" type="pres">
      <dgm:prSet presAssocID="{196DFA93-3F93-4752-9F57-DAA6C10C00F6}" presName="spNode" presStyleCnt="0"/>
      <dgm:spPr/>
    </dgm:pt>
    <dgm:pt modelId="{0BA8B2B0-4F8C-4100-A967-2453CBEE136A}" type="pres">
      <dgm:prSet presAssocID="{14641F05-1650-432B-8145-4713F982730F}" presName="sibTrans" presStyleLbl="sibTrans1D1" presStyleIdx="2" presStyleCnt="3"/>
      <dgm:spPr/>
    </dgm:pt>
  </dgm:ptLst>
  <dgm:cxnLst>
    <dgm:cxn modelId="{9E89CC18-B4FE-491B-99EA-E4A2F9847982}" type="presOf" srcId="{14641F05-1650-432B-8145-4713F982730F}" destId="{0BA8B2B0-4F8C-4100-A967-2453CBEE136A}" srcOrd="0" destOrd="0" presId="urn:microsoft.com/office/officeart/2005/8/layout/cycle6"/>
    <dgm:cxn modelId="{9ECB7340-D08A-43ED-A39E-7C7745DB1523}" type="presOf" srcId="{196DFA93-3F93-4752-9F57-DAA6C10C00F6}" destId="{A0263E0B-BDE6-43B2-B123-3E05329F09BB}" srcOrd="0" destOrd="0" presId="urn:microsoft.com/office/officeart/2005/8/layout/cycle6"/>
    <dgm:cxn modelId="{9FB9ED5F-91A1-482D-B238-7AC745A07B29}" srcId="{54C8B3EF-9125-46EF-B1D8-7F4E2409646B}" destId="{1DA1202C-F096-4196-8990-D435E539D5BF}" srcOrd="0" destOrd="0" parTransId="{2E282A7C-DE85-41BA-90F0-3C971778ACF1}" sibTransId="{DA83BF6E-A673-4468-BE99-1B1278268DAC}"/>
    <dgm:cxn modelId="{D8302E6A-82BE-44A6-B59E-A544CA6A3979}" type="presOf" srcId="{54C8B3EF-9125-46EF-B1D8-7F4E2409646B}" destId="{663F95B6-262A-47E4-B34F-D82A0FDDB438}" srcOrd="0" destOrd="0" presId="urn:microsoft.com/office/officeart/2005/8/layout/cycle6"/>
    <dgm:cxn modelId="{94787E6E-B122-41EB-BB45-354F10DCA8DD}" type="presOf" srcId="{DA83BF6E-A673-4468-BE99-1B1278268DAC}" destId="{D55A715B-4ED2-4A12-84A4-E3AB070B2B3F}" srcOrd="0" destOrd="0" presId="urn:microsoft.com/office/officeart/2005/8/layout/cycle6"/>
    <dgm:cxn modelId="{676E0D72-5490-487D-9E18-9A3A071E503A}" type="presOf" srcId="{2EC91F05-642D-45EB-AD90-685FC7F9D9E8}" destId="{5685421E-6BCE-4B93-8542-A7DEEAF901FC}" srcOrd="0" destOrd="0" presId="urn:microsoft.com/office/officeart/2005/8/layout/cycle6"/>
    <dgm:cxn modelId="{AEE30287-1FBC-41AF-AE84-DBA835091F6E}" type="presOf" srcId="{1DA1202C-F096-4196-8990-D435E539D5BF}" destId="{660832DC-3FF8-4717-94AC-6304728D6D3D}" srcOrd="0" destOrd="0" presId="urn:microsoft.com/office/officeart/2005/8/layout/cycle6"/>
    <dgm:cxn modelId="{B9D5E89D-E206-4BFC-868E-3F5792A360AA}" srcId="{54C8B3EF-9125-46EF-B1D8-7F4E2409646B}" destId="{196DFA93-3F93-4752-9F57-DAA6C10C00F6}" srcOrd="2" destOrd="0" parTransId="{711374E0-FEDB-4F65-8113-B7A795E3BE3D}" sibTransId="{14641F05-1650-432B-8145-4713F982730F}"/>
    <dgm:cxn modelId="{36134CA0-ACB0-43C5-83BE-0355522E1BB4}" type="presOf" srcId="{97466AA4-6F24-469B-9CE2-50785EC6327A}" destId="{15407162-F378-47DA-8D31-80679B64A0CA}" srcOrd="0" destOrd="0" presId="urn:microsoft.com/office/officeart/2005/8/layout/cycle6"/>
    <dgm:cxn modelId="{12203EAB-6F43-48EA-B99C-0843947B95AA}" srcId="{54C8B3EF-9125-46EF-B1D8-7F4E2409646B}" destId="{97466AA4-6F24-469B-9CE2-50785EC6327A}" srcOrd="1" destOrd="0" parTransId="{3EB8390E-328A-4C26-895B-9604A0251A1E}" sibTransId="{2EC91F05-642D-45EB-AD90-685FC7F9D9E8}"/>
    <dgm:cxn modelId="{30B4ADB0-D4FE-4C0E-ADAB-30ADD12FAF62}" type="presParOf" srcId="{663F95B6-262A-47E4-B34F-D82A0FDDB438}" destId="{660832DC-3FF8-4717-94AC-6304728D6D3D}" srcOrd="0" destOrd="0" presId="urn:microsoft.com/office/officeart/2005/8/layout/cycle6"/>
    <dgm:cxn modelId="{FF501D1E-0D0E-4896-895D-301553A318BD}" type="presParOf" srcId="{663F95B6-262A-47E4-B34F-D82A0FDDB438}" destId="{6B078FAE-7853-4CFD-A9EC-5244EEA9AF4C}" srcOrd="1" destOrd="0" presId="urn:microsoft.com/office/officeart/2005/8/layout/cycle6"/>
    <dgm:cxn modelId="{6D0C196E-8E33-4B0D-AFB0-BFD0B46E245A}" type="presParOf" srcId="{663F95B6-262A-47E4-B34F-D82A0FDDB438}" destId="{D55A715B-4ED2-4A12-84A4-E3AB070B2B3F}" srcOrd="2" destOrd="0" presId="urn:microsoft.com/office/officeart/2005/8/layout/cycle6"/>
    <dgm:cxn modelId="{8B9A6676-5E54-4A19-837C-9536E460D89C}" type="presParOf" srcId="{663F95B6-262A-47E4-B34F-D82A0FDDB438}" destId="{15407162-F378-47DA-8D31-80679B64A0CA}" srcOrd="3" destOrd="0" presId="urn:microsoft.com/office/officeart/2005/8/layout/cycle6"/>
    <dgm:cxn modelId="{C60C49FF-01D7-4377-ACC8-209FBC43FF18}" type="presParOf" srcId="{663F95B6-262A-47E4-B34F-D82A0FDDB438}" destId="{E58620F6-414A-4520-94DF-66C582598CEF}" srcOrd="4" destOrd="0" presId="urn:microsoft.com/office/officeart/2005/8/layout/cycle6"/>
    <dgm:cxn modelId="{4412AC4C-8420-4B26-A355-F16DD6217817}" type="presParOf" srcId="{663F95B6-262A-47E4-B34F-D82A0FDDB438}" destId="{5685421E-6BCE-4B93-8542-A7DEEAF901FC}" srcOrd="5" destOrd="0" presId="urn:microsoft.com/office/officeart/2005/8/layout/cycle6"/>
    <dgm:cxn modelId="{D956549C-0AF4-45A2-9469-BA280DEA14AD}" type="presParOf" srcId="{663F95B6-262A-47E4-B34F-D82A0FDDB438}" destId="{A0263E0B-BDE6-43B2-B123-3E05329F09BB}" srcOrd="6" destOrd="0" presId="urn:microsoft.com/office/officeart/2005/8/layout/cycle6"/>
    <dgm:cxn modelId="{0B6A3BF1-98AB-48D1-B06C-9C24DE055E0E}" type="presParOf" srcId="{663F95B6-262A-47E4-B34F-D82A0FDDB438}" destId="{9FCE6B2E-ADAB-44FE-AD8F-4FDC4987A0D3}" srcOrd="7" destOrd="0" presId="urn:microsoft.com/office/officeart/2005/8/layout/cycle6"/>
    <dgm:cxn modelId="{25A35BED-4940-4523-B9CE-D9DE0AAF3F07}" type="presParOf" srcId="{663F95B6-262A-47E4-B34F-D82A0FDDB438}" destId="{0BA8B2B0-4F8C-4100-A967-2453CBEE136A}"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832DC-3FF8-4717-94AC-6304728D6D3D}">
      <dsp:nvSpPr>
        <dsp:cNvPr id="0" name=""/>
        <dsp:cNvSpPr/>
      </dsp:nvSpPr>
      <dsp:spPr>
        <a:xfrm>
          <a:off x="1329730" y="6472"/>
          <a:ext cx="3430188" cy="2093609"/>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data platform lessens the need to copy/move/refresh data for individual applications as cloud-native models and applications can directly access the data in-place</a:t>
          </a:r>
        </a:p>
      </dsp:txBody>
      <dsp:txXfrm>
        <a:off x="1431932" y="108674"/>
        <a:ext cx="3225784" cy="1889205"/>
      </dsp:txXfrm>
    </dsp:sp>
    <dsp:sp modelId="{D55A715B-4ED2-4A12-84A4-E3AB070B2B3F}">
      <dsp:nvSpPr>
        <dsp:cNvPr id="0" name=""/>
        <dsp:cNvSpPr/>
      </dsp:nvSpPr>
      <dsp:spPr>
        <a:xfrm>
          <a:off x="934575" y="1053277"/>
          <a:ext cx="4220499" cy="4220499"/>
        </a:xfrm>
        <a:custGeom>
          <a:avLst/>
          <a:gdLst/>
          <a:ahLst/>
          <a:cxnLst/>
          <a:rect l="0" t="0" r="0" b="0"/>
          <a:pathLst>
            <a:path>
              <a:moveTo>
                <a:pt x="3832881" y="891359"/>
              </a:moveTo>
              <a:arcTo wR="2110249" hR="2110249" stAng="19483065" swAng="2109321"/>
            </a:path>
          </a:pathLst>
        </a:custGeom>
        <a:noFill/>
        <a:ln w="9525"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15407162-F378-47DA-8D31-80679B64A0CA}">
      <dsp:nvSpPr>
        <dsp:cNvPr id="0" name=""/>
        <dsp:cNvSpPr/>
      </dsp:nvSpPr>
      <dsp:spPr>
        <a:xfrm>
          <a:off x="3157260" y="3171847"/>
          <a:ext cx="3430188" cy="2093609"/>
        </a:xfrm>
        <a:prstGeom prst="round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This includes Hadoop and Apache Spark via AWS Elastic MapReduce, as well as distributed query via AWS Athena and other powerful tools for analysis.</a:t>
          </a:r>
        </a:p>
      </dsp:txBody>
      <dsp:txXfrm>
        <a:off x="3259462" y="3274049"/>
        <a:ext cx="3225784" cy="1889205"/>
      </dsp:txXfrm>
    </dsp:sp>
    <dsp:sp modelId="{5685421E-6BCE-4B93-8542-A7DEEAF901FC}">
      <dsp:nvSpPr>
        <dsp:cNvPr id="0" name=""/>
        <dsp:cNvSpPr/>
      </dsp:nvSpPr>
      <dsp:spPr>
        <a:xfrm>
          <a:off x="934575" y="1053277"/>
          <a:ext cx="4220499" cy="4220499"/>
        </a:xfrm>
        <a:custGeom>
          <a:avLst/>
          <a:gdLst/>
          <a:ahLst/>
          <a:cxnLst/>
          <a:rect l="0" t="0" r="0" b="0"/>
          <a:pathLst>
            <a:path>
              <a:moveTo>
                <a:pt x="2293722" y="4212508"/>
              </a:moveTo>
              <a:arcTo wR="2110249" hR="2110249" stAng="5100732" swAng="598537"/>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263E0B-BDE6-43B2-B123-3E05329F09BB}">
      <dsp:nvSpPr>
        <dsp:cNvPr id="0" name=""/>
        <dsp:cNvSpPr/>
      </dsp:nvSpPr>
      <dsp:spPr>
        <a:xfrm>
          <a:off x="-497798" y="3171847"/>
          <a:ext cx="3430188" cy="2093609"/>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platform leverages large-scale AWS S3 data storage, which is integrated with many AWS capabilities, as well as being able to support more traditional RDBMS, NoSQL and other types of databases</a:t>
          </a:r>
        </a:p>
      </dsp:txBody>
      <dsp:txXfrm>
        <a:off x="-395596" y="3274049"/>
        <a:ext cx="3225784" cy="1889205"/>
      </dsp:txXfrm>
    </dsp:sp>
    <dsp:sp modelId="{0BA8B2B0-4F8C-4100-A967-2453CBEE136A}">
      <dsp:nvSpPr>
        <dsp:cNvPr id="0" name=""/>
        <dsp:cNvSpPr/>
      </dsp:nvSpPr>
      <dsp:spPr>
        <a:xfrm>
          <a:off x="934575" y="1053277"/>
          <a:ext cx="4220499" cy="4220499"/>
        </a:xfrm>
        <a:custGeom>
          <a:avLst/>
          <a:gdLst/>
          <a:ahLst/>
          <a:cxnLst/>
          <a:rect l="0" t="0" r="0" b="0"/>
          <a:pathLst>
            <a:path>
              <a:moveTo>
                <a:pt x="5" y="2105576"/>
              </a:moveTo>
              <a:arcTo wR="2110249" hR="2110249" stAng="10807613" swAng="2109321"/>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0F6AB-B4F1-4DDF-B172-DC318BD859DA}"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15853-E08F-469D-B5B1-41CE973F31B0}" type="slidenum">
              <a:rPr lang="en-US" smtClean="0"/>
              <a:t>‹#›</a:t>
            </a:fld>
            <a:endParaRPr lang="en-US"/>
          </a:p>
        </p:txBody>
      </p:sp>
    </p:spTree>
    <p:extLst>
      <p:ext uri="{BB962C8B-B14F-4D97-AF65-F5344CB8AC3E}">
        <p14:creationId xmlns:p14="http://schemas.microsoft.com/office/powerpoint/2010/main" val="379281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15853-E08F-469D-B5B1-41CE973F31B0}" type="slidenum">
              <a:rPr lang="en-US" smtClean="0"/>
              <a:t>1</a:t>
            </a:fld>
            <a:endParaRPr lang="en-US"/>
          </a:p>
        </p:txBody>
      </p:sp>
    </p:spTree>
    <p:extLst>
      <p:ext uri="{BB962C8B-B14F-4D97-AF65-F5344CB8AC3E}">
        <p14:creationId xmlns:p14="http://schemas.microsoft.com/office/powerpoint/2010/main" val="232654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realm of big data analytics, we have been working with some of our program offices toward supporting mining and analysis of large, multi-terabyte datasets.  We worked with Office of Air on air emissions modeling for marine vessels using AIS tracklog data.  The OEI team has worked with Office of Air on a number of iterations and technology evaluations and Office of Air has been an excellent partner toward helping us mature and learn.</a:t>
            </a:r>
          </a:p>
        </p:txBody>
      </p:sp>
      <p:sp>
        <p:nvSpPr>
          <p:cNvPr id="4" name="Slide Number Placeholder 3"/>
          <p:cNvSpPr>
            <a:spLocks noGrp="1"/>
          </p:cNvSpPr>
          <p:nvPr>
            <p:ph type="sldNum" sz="quarter" idx="10"/>
          </p:nvPr>
        </p:nvSpPr>
        <p:spPr/>
        <p:txBody>
          <a:bodyPr/>
          <a:lstStyle/>
          <a:p>
            <a:pPr>
              <a:defRPr/>
            </a:pPr>
            <a:fld id="{ADCE27E4-31E1-48B1-82FF-EE9EEE7438E3}" type="slidenum">
              <a:rPr lang="en-US" smtClean="0"/>
              <a:pPr>
                <a:defRPr/>
              </a:pPr>
              <a:t>10</a:t>
            </a:fld>
            <a:endParaRPr lang="en-US"/>
          </a:p>
        </p:txBody>
      </p:sp>
    </p:spTree>
    <p:extLst>
      <p:ext uri="{BB962C8B-B14F-4D97-AF65-F5344CB8AC3E}">
        <p14:creationId xmlns:p14="http://schemas.microsoft.com/office/powerpoint/2010/main" val="314585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in the big data analytics realm was with our Office of Enforcement and Compliance Assistance, for some complex analyses they periodically run.  This involved running a table join across 19 different database tables, some of which contain many millions of rows.  On EPA’s biggest Oracle server, this query took over 20 hours to run.  The data was exported as .csv files and loaded into the data platform, and the same SQL query was run using Amazon Athena and the query time was reduced to 20 minutes.  Further optimizations can yield even faster queries.</a:t>
            </a:r>
          </a:p>
        </p:txBody>
      </p:sp>
      <p:sp>
        <p:nvSpPr>
          <p:cNvPr id="4" name="Slide Number Placeholder 3"/>
          <p:cNvSpPr>
            <a:spLocks noGrp="1"/>
          </p:cNvSpPr>
          <p:nvPr>
            <p:ph type="sldNum" sz="quarter" idx="10"/>
          </p:nvPr>
        </p:nvSpPr>
        <p:spPr/>
        <p:txBody>
          <a:bodyPr/>
          <a:lstStyle/>
          <a:p>
            <a:fld id="{FAA15853-E08F-469D-B5B1-41CE973F31B0}" type="slidenum">
              <a:rPr lang="en-US" smtClean="0"/>
              <a:t>11</a:t>
            </a:fld>
            <a:endParaRPr lang="en-US"/>
          </a:p>
        </p:txBody>
      </p:sp>
    </p:spTree>
    <p:extLst>
      <p:ext uri="{BB962C8B-B14F-4D97-AF65-F5344CB8AC3E}">
        <p14:creationId xmlns:p14="http://schemas.microsoft.com/office/powerpoint/2010/main" val="325874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OEI is in a great position.  There has been a lot of interest from EPA program offices and regions in the analytics environment and great anticipation of our being able to transition from testing and proof of concept to production environment.  Much of that hinges upon satisfying security requirements and receiving an Authorization to Operate (ATO) and then working collaboratively across the agency to more sustainably and robustly fund and continue building out the environment.</a:t>
            </a:r>
          </a:p>
          <a:p>
            <a:endParaRPr lang="en-US" dirty="0"/>
          </a:p>
          <a:p>
            <a:r>
              <a:rPr lang="en-US" dirty="0"/>
              <a:t>Our future horizons look great.</a:t>
            </a:r>
          </a:p>
        </p:txBody>
      </p:sp>
      <p:sp>
        <p:nvSpPr>
          <p:cNvPr id="4" name="Slide Number Placeholder 3"/>
          <p:cNvSpPr>
            <a:spLocks noGrp="1"/>
          </p:cNvSpPr>
          <p:nvPr>
            <p:ph type="sldNum" sz="quarter" idx="10"/>
          </p:nvPr>
        </p:nvSpPr>
        <p:spPr/>
        <p:txBody>
          <a:bodyPr/>
          <a:lstStyle/>
          <a:p>
            <a:fld id="{FAA15853-E08F-469D-B5B1-41CE973F31B0}" type="slidenum">
              <a:rPr lang="en-US" smtClean="0"/>
              <a:t>12</a:t>
            </a:fld>
            <a:endParaRPr lang="en-US"/>
          </a:p>
        </p:txBody>
      </p:sp>
    </p:spTree>
    <p:extLst>
      <p:ext uri="{BB962C8B-B14F-4D97-AF65-F5344CB8AC3E}">
        <p14:creationId xmlns:p14="http://schemas.microsoft.com/office/powerpoint/2010/main" val="25248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EPA has a fantastic community of scientists, engineers, researchers and developers scattered across many program offices tackling a wide variety of problems relating to how we can protect human health and the environment.  A majority of them are doing their work on desktop and laptop machines, constrained by the limitations of their current architectures and hardware, whether data storage, RAM, CPU, network bandwidth or other issues.  This has made it harder for them to share their data, models and outputs, harder to collaborate with colleagues.  Additionally, it has led to many workarounds such as keeping data compressed until it needs to be used, which slows analysis down.  The result is a thousand flowers blooming, all great work but often not able to benefit as much from reuse and collaboration.  </a:t>
            </a:r>
            <a:br>
              <a:rPr lang="en-US" dirty="0"/>
            </a:br>
            <a:br>
              <a:rPr lang="en-US" dirty="0"/>
            </a:br>
            <a:r>
              <a:rPr lang="en-US" dirty="0"/>
              <a:t>A shared data platform can help improve how we support this work, by providing an efficient and optimized way to store and access spatial, temporal and other types of datasets.</a:t>
            </a:r>
          </a:p>
        </p:txBody>
      </p:sp>
      <p:sp>
        <p:nvSpPr>
          <p:cNvPr id="4" name="Slide Number Placeholder 3"/>
          <p:cNvSpPr>
            <a:spLocks noGrp="1"/>
          </p:cNvSpPr>
          <p:nvPr>
            <p:ph type="sldNum" sz="quarter" idx="10"/>
          </p:nvPr>
        </p:nvSpPr>
        <p:spPr/>
        <p:txBody>
          <a:bodyPr/>
          <a:lstStyle/>
          <a:p>
            <a:fld id="{FAA15853-E08F-469D-B5B1-41CE973F31B0}" type="slidenum">
              <a:rPr lang="en-US" smtClean="0"/>
              <a:t>2</a:t>
            </a:fld>
            <a:endParaRPr lang="en-US"/>
          </a:p>
        </p:txBody>
      </p:sp>
    </p:spTree>
    <p:extLst>
      <p:ext uri="{BB962C8B-B14F-4D97-AF65-F5344CB8AC3E}">
        <p14:creationId xmlns:p14="http://schemas.microsoft.com/office/powerpoint/2010/main" val="236275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Many of the models developed and used at EPA use multiple input datasets, these are often large datasets and due to lack of a robust environment for analysis and an inability to offload the work to larger, scalable compute environments, the model runs are often limited in scope geographically, et cetera – in many cases a national modeling effort is unattainable.  </a:t>
            </a:r>
          </a:p>
          <a:p>
            <a:endParaRPr lang="en-US" dirty="0"/>
          </a:p>
          <a:p>
            <a:r>
              <a:rPr lang="en-US" dirty="0"/>
              <a:t>In many cases teams are independently wrangling and managing the datasets, having to download data from NOAA, USGS and other partners </a:t>
            </a:r>
            <a:r>
              <a:rPr lang="en-US" dirty="0" err="1"/>
              <a:t>duplicatively</a:t>
            </a:r>
            <a:r>
              <a:rPr lang="en-US" dirty="0"/>
              <a:t>, and teams spend an inordinate amount of time on the data and operations and maintenance side and not as much being able to do the development and analysis they’d like to be able to do.</a:t>
            </a:r>
          </a:p>
          <a:p>
            <a:endParaRPr lang="en-US" dirty="0"/>
          </a:p>
          <a:p>
            <a:r>
              <a:rPr lang="en-US" dirty="0"/>
              <a:t>The EPA data platform hopes to help with that burden by providing a more robust space for doing the data management and analysis.</a:t>
            </a:r>
          </a:p>
        </p:txBody>
      </p:sp>
      <p:sp>
        <p:nvSpPr>
          <p:cNvPr id="4" name="Slide Number Placeholder 3"/>
          <p:cNvSpPr>
            <a:spLocks noGrp="1"/>
          </p:cNvSpPr>
          <p:nvPr>
            <p:ph type="sldNum" sz="quarter" idx="10"/>
          </p:nvPr>
        </p:nvSpPr>
        <p:spPr/>
        <p:txBody>
          <a:bodyPr/>
          <a:lstStyle/>
          <a:p>
            <a:fld id="{FAA15853-E08F-469D-B5B1-41CE973F31B0}" type="slidenum">
              <a:rPr lang="en-US" smtClean="0"/>
              <a:t>3</a:t>
            </a:fld>
            <a:endParaRPr lang="en-US"/>
          </a:p>
        </p:txBody>
      </p:sp>
    </p:spTree>
    <p:extLst>
      <p:ext uri="{BB962C8B-B14F-4D97-AF65-F5344CB8AC3E}">
        <p14:creationId xmlns:p14="http://schemas.microsoft.com/office/powerpoint/2010/main" val="19508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good example of two teams with modeling applications that we are currently working with on a prototype basis.  HAWQS is a hydrological and water quality modeling environment that uses SWAT models with a variety of datasets, it was jointly developed by Texas A&amp;M and EPA’s Office of Water; the Quantitative Exposure Domain (QED) is a collection of models developed by EPA’s Office of Pesticides and Office of Research and Development, dealing with assessing risk and impact of toxic exposure.  One of the QED models is the Spatial Aquatic Model which, shares some similarities to HAWQS in terms of the types of input datasets they both use for modeling surface conditions, meteorology, runoff and other effects.</a:t>
            </a:r>
          </a:p>
        </p:txBody>
      </p:sp>
      <p:sp>
        <p:nvSpPr>
          <p:cNvPr id="4" name="Slide Number Placeholder 3"/>
          <p:cNvSpPr>
            <a:spLocks noGrp="1"/>
          </p:cNvSpPr>
          <p:nvPr>
            <p:ph type="sldNum" sz="quarter" idx="10"/>
          </p:nvPr>
        </p:nvSpPr>
        <p:spPr/>
        <p:txBody>
          <a:bodyPr/>
          <a:lstStyle/>
          <a:p>
            <a:fld id="{FAA15853-E08F-469D-B5B1-41CE973F31B0}" type="slidenum">
              <a:rPr lang="en-US" smtClean="0"/>
              <a:t>4</a:t>
            </a:fld>
            <a:endParaRPr lang="en-US"/>
          </a:p>
        </p:txBody>
      </p:sp>
    </p:spTree>
    <p:extLst>
      <p:ext uri="{BB962C8B-B14F-4D97-AF65-F5344CB8AC3E}">
        <p14:creationId xmlns:p14="http://schemas.microsoft.com/office/powerpoint/2010/main" val="408137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hood of the data platform, its foundation is affordable, scalable cloud based storage technology on AWS.    This is then layered with a variety of other tools and capabilities that gives us powerful querying capabilities and new ways to provide and consume the data in analytical applications.  The data can be used to maintain traditional database systems, but we can also launch data analytics clusters on demand and leverage big data technologies and distributed query engines like Hadoop, Apache Spark and others.</a:t>
            </a:r>
          </a:p>
        </p:txBody>
      </p:sp>
      <p:sp>
        <p:nvSpPr>
          <p:cNvPr id="4" name="Slide Number Placeholder 3"/>
          <p:cNvSpPr>
            <a:spLocks noGrp="1"/>
          </p:cNvSpPr>
          <p:nvPr>
            <p:ph type="sldNum" sz="quarter" idx="10"/>
          </p:nvPr>
        </p:nvSpPr>
        <p:spPr/>
        <p:txBody>
          <a:bodyPr/>
          <a:lstStyle/>
          <a:p>
            <a:fld id="{FAA15853-E08F-469D-B5B1-41CE973F31B0}" type="slidenum">
              <a:rPr lang="en-US" smtClean="0"/>
              <a:t>5</a:t>
            </a:fld>
            <a:endParaRPr lang="en-US"/>
          </a:p>
        </p:txBody>
      </p:sp>
    </p:spTree>
    <p:extLst>
      <p:ext uri="{BB962C8B-B14F-4D97-AF65-F5344CB8AC3E}">
        <p14:creationId xmlns:p14="http://schemas.microsoft.com/office/powerpoint/2010/main" val="247235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 opportunities of going to the cloud is that we will be able to take more advantage of scaling and elasticity.  Models and analyses can be refactored to run in parallel, allowing workloads to be split up and spread out over a number of instances reducing the amount of time it takes to run, and allowing more data to be processed than otherwise might be possible via a single machine.  </a:t>
            </a:r>
          </a:p>
        </p:txBody>
      </p:sp>
      <p:sp>
        <p:nvSpPr>
          <p:cNvPr id="4" name="Slide Number Placeholder 3"/>
          <p:cNvSpPr>
            <a:spLocks noGrp="1"/>
          </p:cNvSpPr>
          <p:nvPr>
            <p:ph type="sldNum" sz="quarter" idx="10"/>
          </p:nvPr>
        </p:nvSpPr>
        <p:spPr/>
        <p:txBody>
          <a:bodyPr/>
          <a:lstStyle/>
          <a:p>
            <a:fld id="{FAA15853-E08F-469D-B5B1-41CE973F31B0}" type="slidenum">
              <a:rPr lang="en-US" smtClean="0"/>
              <a:t>6</a:t>
            </a:fld>
            <a:endParaRPr lang="en-US"/>
          </a:p>
        </p:txBody>
      </p:sp>
    </p:spTree>
    <p:extLst>
      <p:ext uri="{BB962C8B-B14F-4D97-AF65-F5344CB8AC3E}">
        <p14:creationId xmlns:p14="http://schemas.microsoft.com/office/powerpoint/2010/main" val="273584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currently been running initial pilots with a few analytical tools running in the cloud environment.  What we did is develop a simple self-service console that allows users to select instance sizes and then spin up Docker containers running </a:t>
            </a:r>
            <a:r>
              <a:rPr lang="en-US" dirty="0" err="1"/>
              <a:t>Rstudio</a:t>
            </a:r>
            <a:r>
              <a:rPr lang="en-US" dirty="0"/>
              <a:t> and Jupyter notebooks.  Our future hope is to be able to robustly support an even more wide array of analytics tools and services, such as GIS integration, Qlik integration and others.  We are looking for EPA program office partners to help build this future ecosystem out.</a:t>
            </a:r>
          </a:p>
        </p:txBody>
      </p:sp>
      <p:sp>
        <p:nvSpPr>
          <p:cNvPr id="4" name="Slide Number Placeholder 3"/>
          <p:cNvSpPr>
            <a:spLocks noGrp="1"/>
          </p:cNvSpPr>
          <p:nvPr>
            <p:ph type="sldNum" sz="quarter" idx="10"/>
          </p:nvPr>
        </p:nvSpPr>
        <p:spPr/>
        <p:txBody>
          <a:bodyPr/>
          <a:lstStyle/>
          <a:p>
            <a:fld id="{FAA15853-E08F-469D-B5B1-41CE973F31B0}" type="slidenum">
              <a:rPr lang="en-US" smtClean="0"/>
              <a:t>7</a:t>
            </a:fld>
            <a:endParaRPr lang="en-US"/>
          </a:p>
        </p:txBody>
      </p:sp>
    </p:spTree>
    <p:extLst>
      <p:ext uri="{BB962C8B-B14F-4D97-AF65-F5344CB8AC3E}">
        <p14:creationId xmlns:p14="http://schemas.microsoft.com/office/powerpoint/2010/main" val="269493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 - Another thing that the team has been exploring is the possibility of being able to share assets in the data platform with EPA partners.  For example, as a quick proof of concept, the team uploaded EPA’s </a:t>
            </a:r>
            <a:r>
              <a:rPr lang="en-US" dirty="0" err="1"/>
              <a:t>Envirofacts</a:t>
            </a:r>
            <a:r>
              <a:rPr lang="en-US" dirty="0"/>
              <a:t> data into the data platform and set up a way to query it using Amazon Athena distributed query engine and expose the queries via the AWS API Gateway.  We then had some of our friends in the states access the data and visualize it using their tools.  What’s shown here are screenshots from a Tableau demo given by Eric Brown from Colorado’s Department of Public Health and Environment using the </a:t>
            </a:r>
            <a:r>
              <a:rPr lang="en-US" dirty="0" err="1"/>
              <a:t>Envirofacts</a:t>
            </a:r>
            <a:r>
              <a:rPr lang="en-US" dirty="0"/>
              <a:t> data exposed through this proof of concept API.  EPA’s legacy APIs weren’t able to provide data in a similar way due to limitations imposed by the legacy backend databases.</a:t>
            </a:r>
          </a:p>
        </p:txBody>
      </p:sp>
      <p:sp>
        <p:nvSpPr>
          <p:cNvPr id="4" name="Slide Number Placeholder 3"/>
          <p:cNvSpPr>
            <a:spLocks noGrp="1"/>
          </p:cNvSpPr>
          <p:nvPr>
            <p:ph type="sldNum" sz="quarter" idx="10"/>
          </p:nvPr>
        </p:nvSpPr>
        <p:spPr/>
        <p:txBody>
          <a:bodyPr/>
          <a:lstStyle/>
          <a:p>
            <a:fld id="{FAA15853-E08F-469D-B5B1-41CE973F31B0}" type="slidenum">
              <a:rPr lang="en-US" smtClean="0"/>
              <a:t>8</a:t>
            </a:fld>
            <a:endParaRPr lang="en-US"/>
          </a:p>
        </p:txBody>
      </p:sp>
    </p:spTree>
    <p:extLst>
      <p:ext uri="{BB962C8B-B14F-4D97-AF65-F5344CB8AC3E}">
        <p14:creationId xmlns:p14="http://schemas.microsoft.com/office/powerpoint/2010/main" val="125511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some of the internal proof-of-concept work at EPA has revolved around analysis using </a:t>
            </a:r>
            <a:r>
              <a:rPr lang="en-US" dirty="0" err="1"/>
              <a:t>Rstudio</a:t>
            </a:r>
            <a:r>
              <a:rPr lang="en-US" dirty="0"/>
              <a:t> and Jupyter running in </a:t>
            </a:r>
            <a:r>
              <a:rPr lang="en-US" dirty="0" err="1"/>
              <a:t>Dockerized</a:t>
            </a:r>
            <a:r>
              <a:rPr lang="en-US" dirty="0"/>
              <a:t> on-demand cloud-hosted instances.  Currently 75 EPA users have been experimenting with data analysis, generally focusing in the areas of remote sensing, machine learning, GIS analysis, text analytics and computational toxicology.  We are interested in seeing if we can support future genomics and other types of workloads using this cloud-based data platform and analytics capability.</a:t>
            </a:r>
          </a:p>
        </p:txBody>
      </p:sp>
      <p:sp>
        <p:nvSpPr>
          <p:cNvPr id="4" name="Slide Number Placeholder 3"/>
          <p:cNvSpPr>
            <a:spLocks noGrp="1"/>
          </p:cNvSpPr>
          <p:nvPr>
            <p:ph type="sldNum" sz="quarter" idx="10"/>
          </p:nvPr>
        </p:nvSpPr>
        <p:spPr/>
        <p:txBody>
          <a:bodyPr/>
          <a:lstStyle/>
          <a:p>
            <a:fld id="{FAA15853-E08F-469D-B5B1-41CE973F31B0}" type="slidenum">
              <a:rPr lang="en-US" smtClean="0"/>
              <a:t>9</a:t>
            </a:fld>
            <a:endParaRPr lang="en-US"/>
          </a:p>
        </p:txBody>
      </p:sp>
    </p:spTree>
    <p:extLst>
      <p:ext uri="{BB962C8B-B14F-4D97-AF65-F5344CB8AC3E}">
        <p14:creationId xmlns:p14="http://schemas.microsoft.com/office/powerpoint/2010/main" val="235322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1600-855E-4BDF-8CE0-5969C001B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27E11C-68F3-4A3D-A5E3-12240E08A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1E39F2-330A-4063-B043-1B37C2556E05}"/>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5" name="Footer Placeholder 4">
            <a:extLst>
              <a:ext uri="{FF2B5EF4-FFF2-40B4-BE49-F238E27FC236}">
                <a16:creationId xmlns:a16="http://schemas.microsoft.com/office/drawing/2014/main" id="{4262382F-766C-4861-BC17-41D6D17EE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E76D2-6C3E-4C34-9AB4-129F052D1C83}"/>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376387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8929-96B8-402F-8E22-CDC3F2816A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607F1D-513E-4162-AFA4-1672CD34C5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93D1F-0C1D-4C26-8D18-706FC8F51C4A}"/>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5" name="Footer Placeholder 4">
            <a:extLst>
              <a:ext uri="{FF2B5EF4-FFF2-40B4-BE49-F238E27FC236}">
                <a16:creationId xmlns:a16="http://schemas.microsoft.com/office/drawing/2014/main" id="{F1E578AB-07E0-4B55-AE5B-AE83B5AB9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729F3-6DD2-4958-A757-736BC3D5398B}"/>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4267815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A44F1-D482-4590-8B69-3F597A4023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81BD77-93BC-4024-9332-671F76F6C1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50962-8D45-4D0D-A20B-CDB4F9362646}"/>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5" name="Footer Placeholder 4">
            <a:extLst>
              <a:ext uri="{FF2B5EF4-FFF2-40B4-BE49-F238E27FC236}">
                <a16:creationId xmlns:a16="http://schemas.microsoft.com/office/drawing/2014/main" id="{0891C846-95E3-4942-8E07-E255C785C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E1128-DF24-42FD-8431-92A69F742635}"/>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323507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B29A-484F-4854-A85A-BDF1C085D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6D7A32-E24E-4A1E-B733-4019BD20E4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866F-AE99-4A63-81F3-492526C6E49F}"/>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5" name="Footer Placeholder 4">
            <a:extLst>
              <a:ext uri="{FF2B5EF4-FFF2-40B4-BE49-F238E27FC236}">
                <a16:creationId xmlns:a16="http://schemas.microsoft.com/office/drawing/2014/main" id="{C8E8D1BC-0EBF-4DE9-8639-D1E51DF4E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6D2D2-C286-484C-9F21-F0AC17CC96DC}"/>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12203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1C00-6501-4EEF-BAE0-52F1D3C998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CDE13A-F308-493F-94D9-64E1842E8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A78248-0AF8-4AB3-B7FB-B445E7DC5ACB}"/>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5" name="Footer Placeholder 4">
            <a:extLst>
              <a:ext uri="{FF2B5EF4-FFF2-40B4-BE49-F238E27FC236}">
                <a16:creationId xmlns:a16="http://schemas.microsoft.com/office/drawing/2014/main" id="{4EA1C308-2CB1-4460-9072-CB85327D5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70F0C-1F95-4FDF-B2FE-4868B64DBCE1}"/>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272738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3213-19A5-44AB-89A3-63C970B4B9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6F410-0469-44D4-9B20-676C2F1116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A5E87-1925-4186-846A-54708A005D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CE280-4E01-49BD-BC5D-B9BE1003CB3B}"/>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6" name="Footer Placeholder 5">
            <a:extLst>
              <a:ext uri="{FF2B5EF4-FFF2-40B4-BE49-F238E27FC236}">
                <a16:creationId xmlns:a16="http://schemas.microsoft.com/office/drawing/2014/main" id="{014B4F36-8E6E-4059-8F08-8428761FC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1C4F6-38F0-48E7-B563-09DE12BFB2D1}"/>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194249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BB40-235F-415C-9D35-2C01492A56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53B331-0F10-486E-B367-54C723275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0A9056-78F9-4AE6-BACE-0A1EE2D672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F010BB-5598-4119-9CAA-7512409D2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2B3F57-A49D-44F6-8FDE-AB6FADA692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BD7083-CC5F-4533-86A7-92E514DC8453}"/>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8" name="Footer Placeholder 7">
            <a:extLst>
              <a:ext uri="{FF2B5EF4-FFF2-40B4-BE49-F238E27FC236}">
                <a16:creationId xmlns:a16="http://schemas.microsoft.com/office/drawing/2014/main" id="{319DD9F7-F788-436B-978D-EC713633A8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A1FEF9-AD65-407F-A3A5-4F883812139D}"/>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187864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0B16-8DA0-419F-9E45-358B6E3BA8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C41E41-4744-45F1-A00B-A98B3BFDA036}"/>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4" name="Footer Placeholder 3">
            <a:extLst>
              <a:ext uri="{FF2B5EF4-FFF2-40B4-BE49-F238E27FC236}">
                <a16:creationId xmlns:a16="http://schemas.microsoft.com/office/drawing/2014/main" id="{0F42ACC1-6EB9-4CE1-86DC-F3AE4D3E30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014BC9-2859-4537-94CB-EC85864D5725}"/>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232866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BAC19-5A8A-46C4-8FCC-F407E344F36F}"/>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3" name="Footer Placeholder 2">
            <a:extLst>
              <a:ext uri="{FF2B5EF4-FFF2-40B4-BE49-F238E27FC236}">
                <a16:creationId xmlns:a16="http://schemas.microsoft.com/office/drawing/2014/main" id="{E20B951B-F3F1-4EB1-AA4B-EE3181D6A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318D2A-766A-474D-A48F-9FC05231FC09}"/>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254631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EE7F-A8C9-42D5-8A25-3DEFC1A21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6BBB86-2E28-4A4A-A51A-5D1D6053A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3BFDEE-0C4E-4F1C-8680-09616A1FF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11F5A-9EDD-4555-9260-1E6CD99E2409}"/>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6" name="Footer Placeholder 5">
            <a:extLst>
              <a:ext uri="{FF2B5EF4-FFF2-40B4-BE49-F238E27FC236}">
                <a16:creationId xmlns:a16="http://schemas.microsoft.com/office/drawing/2014/main" id="{B9AC77F6-3CB1-4C0A-A366-CC5256C1C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C4106-B473-461A-98FF-6F7B84659AFB}"/>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300400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3FD2-4979-4114-8FE3-33286C56C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EF95B-21FB-4CF5-9943-3BEB96F9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BAA71A-8192-430F-A85D-99ED41D85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4A73CE-6420-47AE-8548-0D84E69E9409}"/>
              </a:ext>
            </a:extLst>
          </p:cNvPr>
          <p:cNvSpPr>
            <a:spLocks noGrp="1"/>
          </p:cNvSpPr>
          <p:nvPr>
            <p:ph type="dt" sz="half" idx="10"/>
          </p:nvPr>
        </p:nvSpPr>
        <p:spPr/>
        <p:txBody>
          <a:bodyPr/>
          <a:lstStyle/>
          <a:p>
            <a:fld id="{0F70DC76-EF52-4503-8A50-3107985DC4A3}" type="datetimeFigureOut">
              <a:rPr lang="en-US" smtClean="0"/>
              <a:t>10/24/2018</a:t>
            </a:fld>
            <a:endParaRPr lang="en-US"/>
          </a:p>
        </p:txBody>
      </p:sp>
      <p:sp>
        <p:nvSpPr>
          <p:cNvPr id="6" name="Footer Placeholder 5">
            <a:extLst>
              <a:ext uri="{FF2B5EF4-FFF2-40B4-BE49-F238E27FC236}">
                <a16:creationId xmlns:a16="http://schemas.microsoft.com/office/drawing/2014/main" id="{2CDE79A6-4533-45E9-B5E6-E7AC74535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90340-60C0-4156-A687-07F122283132}"/>
              </a:ext>
            </a:extLst>
          </p:cNvPr>
          <p:cNvSpPr>
            <a:spLocks noGrp="1"/>
          </p:cNvSpPr>
          <p:nvPr>
            <p:ph type="sldNum" sz="quarter" idx="12"/>
          </p:nvPr>
        </p:nvSpPr>
        <p:spPr/>
        <p:txBody>
          <a:bodyPr/>
          <a:lstStyle/>
          <a:p>
            <a:fld id="{600F7736-3469-4A5D-9212-E24DBD04DF22}" type="slidenum">
              <a:rPr lang="en-US" smtClean="0"/>
              <a:t>‹#›</a:t>
            </a:fld>
            <a:endParaRPr lang="en-US"/>
          </a:p>
        </p:txBody>
      </p:sp>
    </p:spTree>
    <p:extLst>
      <p:ext uri="{BB962C8B-B14F-4D97-AF65-F5344CB8AC3E}">
        <p14:creationId xmlns:p14="http://schemas.microsoft.com/office/powerpoint/2010/main" val="66364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F9801-71DA-419E-B275-0B9560440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FAE524-6EC1-4FE5-902F-CC3F02491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50151-A73C-4028-81D1-5AA130D30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0DC76-EF52-4503-8A50-3107985DC4A3}" type="datetimeFigureOut">
              <a:rPr lang="en-US" smtClean="0"/>
              <a:t>10/24/2018</a:t>
            </a:fld>
            <a:endParaRPr lang="en-US"/>
          </a:p>
        </p:txBody>
      </p:sp>
      <p:sp>
        <p:nvSpPr>
          <p:cNvPr id="5" name="Footer Placeholder 4">
            <a:extLst>
              <a:ext uri="{FF2B5EF4-FFF2-40B4-BE49-F238E27FC236}">
                <a16:creationId xmlns:a16="http://schemas.microsoft.com/office/drawing/2014/main" id="{6ECCB667-AB35-406C-B9AE-29300A545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5285D1-C8C6-4D0C-B74B-BE1D3A55C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F7736-3469-4A5D-9212-E24DBD04DF22}" type="slidenum">
              <a:rPr lang="en-US" smtClean="0"/>
              <a:t>‹#›</a:t>
            </a:fld>
            <a:endParaRPr lang="en-US"/>
          </a:p>
        </p:txBody>
      </p:sp>
    </p:spTree>
    <p:extLst>
      <p:ext uri="{BB962C8B-B14F-4D97-AF65-F5344CB8AC3E}">
        <p14:creationId xmlns:p14="http://schemas.microsoft.com/office/powerpoint/2010/main" val="1666311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mith.davidg@epa.gov"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mailto:kocher.Julie@ep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E3D2-8B1F-43A6-B8CC-7A08017F33B9}"/>
              </a:ext>
            </a:extLst>
          </p:cNvPr>
          <p:cNvSpPr>
            <a:spLocks noGrp="1"/>
          </p:cNvSpPr>
          <p:nvPr>
            <p:ph type="ctrTitle"/>
          </p:nvPr>
        </p:nvSpPr>
        <p:spPr>
          <a:xfrm>
            <a:off x="1023257" y="965198"/>
            <a:ext cx="6766078" cy="4927601"/>
          </a:xfrm>
        </p:spPr>
        <p:txBody>
          <a:bodyPr anchor="ctr">
            <a:normAutofit/>
          </a:bodyPr>
          <a:lstStyle/>
          <a:p>
            <a:pPr algn="r"/>
            <a:r>
              <a:rPr lang="en-US" sz="4000" dirty="0"/>
              <a:t>E-Enterprise for the Environment</a:t>
            </a:r>
            <a:br>
              <a:rPr lang="en-US" sz="4000" dirty="0"/>
            </a:br>
            <a:br>
              <a:rPr lang="en-US" dirty="0"/>
            </a:br>
            <a:r>
              <a:rPr lang="en-US" dirty="0"/>
              <a:t>EPA Data Analytics Platform</a:t>
            </a:r>
          </a:p>
        </p:txBody>
      </p:sp>
      <p:sp>
        <p:nvSpPr>
          <p:cNvPr id="8"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0FBA843-4A68-4115-BA90-2C00FBD8AE2C}"/>
              </a:ext>
            </a:extLst>
          </p:cNvPr>
          <p:cNvSpPr>
            <a:spLocks noGrp="1"/>
          </p:cNvSpPr>
          <p:nvPr>
            <p:ph type="subTitle" idx="1"/>
          </p:nvPr>
        </p:nvSpPr>
        <p:spPr>
          <a:xfrm>
            <a:off x="8454570" y="965199"/>
            <a:ext cx="3093963" cy="4927602"/>
          </a:xfrm>
        </p:spPr>
        <p:txBody>
          <a:bodyPr anchor="ctr">
            <a:normAutofit/>
          </a:bodyPr>
          <a:lstStyle/>
          <a:p>
            <a:pPr algn="l"/>
            <a:r>
              <a:rPr lang="en-US" sz="2000" dirty="0">
                <a:solidFill>
                  <a:srgbClr val="FFFFFF"/>
                </a:solidFill>
              </a:rPr>
              <a:t>Dave Smith</a:t>
            </a:r>
          </a:p>
          <a:p>
            <a:pPr algn="l"/>
            <a:r>
              <a:rPr lang="en-US" sz="2000" dirty="0">
                <a:solidFill>
                  <a:srgbClr val="FFFFFF"/>
                </a:solidFill>
              </a:rPr>
              <a:t>Julie Kocher</a:t>
            </a:r>
          </a:p>
          <a:p>
            <a:pPr algn="l"/>
            <a:r>
              <a:rPr lang="en-US" sz="2000" dirty="0">
                <a:solidFill>
                  <a:srgbClr val="FFFFFF"/>
                </a:solidFill>
              </a:rPr>
              <a:t>US EPA, Office of Environmental Information</a:t>
            </a:r>
          </a:p>
          <a:p>
            <a:pPr algn="l"/>
            <a:r>
              <a:rPr lang="en-US" sz="2000" dirty="0">
                <a:solidFill>
                  <a:srgbClr val="FFFFFF"/>
                </a:solidFill>
              </a:rPr>
              <a:t>Fazal Mohammed, SAIC</a:t>
            </a:r>
          </a:p>
        </p:txBody>
      </p:sp>
      <p:pic>
        <p:nvPicPr>
          <p:cNvPr id="3074" name="Picture 2" descr="https://image.jimcdn.com/app/cms/image/transf/dimension=530x10000:format=jpg/path/s0d98ca04cdd9662a/image/i28a8ab448beb65d4/version/1528812729/image.jpg">
            <a:extLst>
              <a:ext uri="{FF2B5EF4-FFF2-40B4-BE49-F238E27FC236}">
                <a16:creationId xmlns:a16="http://schemas.microsoft.com/office/drawing/2014/main" id="{525161D1-1694-4E98-B834-55AE45E30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594" y="4970834"/>
            <a:ext cx="3413474" cy="128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96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AE5B606-7AF2-4FC3-AD37-530C385851EF}"/>
              </a:ext>
            </a:extLst>
          </p:cNvPr>
          <p:cNvSpPr/>
          <p:nvPr/>
        </p:nvSpPr>
        <p:spPr>
          <a:xfrm>
            <a:off x="5940838" y="2025151"/>
            <a:ext cx="2575295" cy="2423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1098" y="1396289"/>
            <a:ext cx="5277333" cy="1325563"/>
          </a:xfrm>
        </p:spPr>
        <p:txBody>
          <a:bodyPr>
            <a:normAutofit/>
          </a:bodyPr>
          <a:lstStyle/>
          <a:p>
            <a:r>
              <a:rPr lang="en-US" dirty="0"/>
              <a:t>Data Platform:</a:t>
            </a:r>
            <a:br>
              <a:rPr lang="en-US" dirty="0"/>
            </a:br>
            <a:r>
              <a:rPr lang="en-US" dirty="0"/>
              <a:t>Big Data Analytics</a:t>
            </a:r>
          </a:p>
        </p:txBody>
      </p:sp>
      <p:sp>
        <p:nvSpPr>
          <p:cNvPr id="36" name="Freeform: Shape 22">
            <a:extLst>
              <a:ext uri="{FF2B5EF4-FFF2-40B4-BE49-F238E27FC236}">
                <a16:creationId xmlns:a16="http://schemas.microsoft.com/office/drawing/2014/main" id="{432691CC-4AB8-48AF-B822-EBF7F4E9E6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3"/>
          <a:srcRect r="609" b="2"/>
          <a:stretch/>
        </p:blipFill>
        <p:spPr>
          <a:xfrm>
            <a:off x="6355999" y="1"/>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3" name="Content Placeholder 2"/>
          <p:cNvSpPr>
            <a:spLocks noGrp="1"/>
          </p:cNvSpPr>
          <p:nvPr>
            <p:ph idx="1"/>
          </p:nvPr>
        </p:nvSpPr>
        <p:spPr>
          <a:xfrm>
            <a:off x="805543" y="2871982"/>
            <a:ext cx="5272888" cy="3181684"/>
          </a:xfrm>
        </p:spPr>
        <p:txBody>
          <a:bodyPr anchor="t">
            <a:normAutofit/>
          </a:bodyPr>
          <a:lstStyle/>
          <a:p>
            <a:r>
              <a:rPr lang="en-US" sz="2000" dirty="0"/>
              <a:t>EPA’s Office of Air was able to leverage Amazon Elastic MapReduce (EMR) for analysis of a multi-terabyte dataset</a:t>
            </a:r>
          </a:p>
          <a:p>
            <a:pPr lvl="1"/>
            <a:r>
              <a:rPr lang="en-US" sz="1800" dirty="0"/>
              <a:t>EMR is a managed, scalable distributed compute framework that runs Hadoop and can also run Apache Spark, </a:t>
            </a:r>
            <a:r>
              <a:rPr lang="en-US" sz="1800" dirty="0" err="1"/>
              <a:t>Hbase</a:t>
            </a:r>
            <a:r>
              <a:rPr lang="en-US" sz="1800" dirty="0"/>
              <a:t>, Presto, </a:t>
            </a:r>
            <a:r>
              <a:rPr lang="en-US" sz="1800" dirty="0" err="1"/>
              <a:t>Flink</a:t>
            </a:r>
            <a:r>
              <a:rPr lang="en-US" sz="1800" dirty="0"/>
              <a:t> and other tools</a:t>
            </a:r>
          </a:p>
          <a:p>
            <a:pPr lvl="1"/>
            <a:r>
              <a:rPr lang="en-US" sz="1800" dirty="0"/>
              <a:t>Allows distributed interaction with data stored in Amazon S3 and DynamoDB NoSQL database</a:t>
            </a:r>
          </a:p>
        </p:txBody>
      </p:sp>
      <p:sp>
        <p:nvSpPr>
          <p:cNvPr id="37" name="Freeform: Shape 24">
            <a:extLst>
              <a:ext uri="{FF2B5EF4-FFF2-40B4-BE49-F238E27FC236}">
                <a16:creationId xmlns:a16="http://schemas.microsoft.com/office/drawing/2014/main" id="{D6A8E1B4-B839-4C58-B08A-F0B094580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l="7386" r="21221" b="-1"/>
          <a:stretch/>
        </p:blipFill>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9696" b="89741" l="9505" r="90898">
                        <a14:foregroundMark x1="90777" y1="54904" x2="90777" y2="54904"/>
                        <a14:foregroundMark x1="90938" y1="50169" x2="90938" y2="50169"/>
                        <a14:foregroundMark x1="9505" y1="48365" x2="9505" y2="48365"/>
                      </a14:backgroundRemoval>
                    </a14:imgEffect>
                  </a14:imgLayer>
                </a14:imgProps>
              </a:ext>
            </a:extLst>
          </a:blip>
          <a:stretch>
            <a:fillRect/>
          </a:stretch>
        </p:blipFill>
        <p:spPr>
          <a:xfrm>
            <a:off x="7018451" y="2826692"/>
            <a:ext cx="1462187" cy="522336"/>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1816" b="93436" l="2741" r="99333">
                        <a14:foregroundMark x1="8074" y1="56285" x2="8074" y2="56285"/>
                        <a14:foregroundMark x1="2741" y1="82263" x2="2741" y2="82263"/>
                        <a14:foregroundMark x1="17926" y1="93436" x2="17926" y2="93436"/>
                        <a14:foregroundMark x1="41556" y1="68855" x2="41556" y2="68855"/>
                        <a14:foregroundMark x1="62815" y1="65084" x2="62815" y2="65084"/>
                        <a14:foregroundMark x1="72296" y1="71788" x2="72296" y2="71788"/>
                        <a14:foregroundMark x1="68000" y1="35754" x2="68000" y2="35754"/>
                        <a14:foregroundMark x1="79185" y1="1955" x2="79185" y2="1955"/>
                        <a14:foregroundMark x1="95778" y1="18296" x2="95778" y2="18296"/>
                        <a14:foregroundMark x1="95926" y1="52514" x2="95926" y2="52514"/>
                        <a14:foregroundMark x1="99333" y1="15363" x2="99333" y2="15363"/>
                        <a14:foregroundMark x1="22444" y1="65084" x2="22444" y2="65084"/>
                        <a14:foregroundMark x1="7852" y1="46508" x2="7852" y2="46508"/>
                        <a14:foregroundMark x1="32519" y1="59637" x2="32519" y2="59637"/>
                        <a14:foregroundMark x1="53556" y1="59916" x2="53556" y2="59916"/>
                        <a14:foregroundMark x1="74074" y1="61453" x2="74074" y2="61453"/>
                        <a14:backgroundMark x1="26593" y1="16899" x2="26593" y2="16899"/>
                      </a14:backgroundRemoval>
                    </a14:imgEffect>
                  </a14:imgLayer>
                </a14:imgProps>
              </a:ext>
            </a:extLst>
          </a:blip>
          <a:stretch>
            <a:fillRect/>
          </a:stretch>
        </p:blipFill>
        <p:spPr>
          <a:xfrm>
            <a:off x="6487210" y="2364743"/>
            <a:ext cx="966532" cy="512620"/>
          </a:xfrm>
          <a:prstGeom prst="rect">
            <a:avLst/>
          </a:prstGeom>
        </p:spPr>
      </p:pic>
      <p:pic>
        <p:nvPicPr>
          <p:cNvPr id="4098" name="Picture 2" descr="Image result for amazon emr logo">
            <a:extLst>
              <a:ext uri="{FF2B5EF4-FFF2-40B4-BE49-F238E27FC236}">
                <a16:creationId xmlns:a16="http://schemas.microsoft.com/office/drawing/2014/main" id="{CECD77B8-809E-49A3-AD28-A9F058FB4E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4122" y="3060506"/>
            <a:ext cx="1182328" cy="1182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E355D1-E51D-4797-BE2D-E2AABB1EEC88}"/>
              </a:ext>
            </a:extLst>
          </p:cNvPr>
          <p:cNvSpPr txBox="1"/>
          <p:nvPr/>
        </p:nvSpPr>
        <p:spPr>
          <a:xfrm>
            <a:off x="6245828" y="3087765"/>
            <a:ext cx="742697" cy="738664"/>
          </a:xfrm>
          <a:prstGeom prst="rect">
            <a:avLst/>
          </a:prstGeom>
          <a:noFill/>
        </p:spPr>
        <p:txBody>
          <a:bodyPr wrap="square" rtlCol="0">
            <a:spAutoFit/>
          </a:bodyPr>
          <a:lstStyle/>
          <a:p>
            <a:r>
              <a:rPr lang="en-US" sz="2400" b="1" dirty="0" err="1">
                <a:solidFill>
                  <a:schemeClr val="bg1"/>
                </a:solidFill>
              </a:rPr>
              <a:t>aws</a:t>
            </a:r>
            <a:br>
              <a:rPr lang="en-US" sz="2400" b="1" dirty="0">
                <a:solidFill>
                  <a:schemeClr val="bg1"/>
                </a:solidFill>
              </a:rPr>
            </a:br>
            <a:r>
              <a:rPr lang="en-US" b="1" dirty="0">
                <a:solidFill>
                  <a:schemeClr val="bg1"/>
                </a:solidFill>
              </a:rPr>
              <a:t>EMR</a:t>
            </a:r>
          </a:p>
        </p:txBody>
      </p:sp>
    </p:spTree>
    <p:extLst>
      <p:ext uri="{BB962C8B-B14F-4D97-AF65-F5344CB8AC3E}">
        <p14:creationId xmlns:p14="http://schemas.microsoft.com/office/powerpoint/2010/main" val="23733370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089C-6B66-4318-A6AB-07DA62512C56}"/>
              </a:ext>
            </a:extLst>
          </p:cNvPr>
          <p:cNvSpPr>
            <a:spLocks noGrp="1"/>
          </p:cNvSpPr>
          <p:nvPr>
            <p:ph type="title"/>
          </p:nvPr>
        </p:nvSpPr>
        <p:spPr>
          <a:xfrm>
            <a:off x="801099" y="310719"/>
            <a:ext cx="5006336" cy="1362351"/>
          </a:xfrm>
        </p:spPr>
        <p:txBody>
          <a:bodyPr>
            <a:normAutofit/>
          </a:bodyPr>
          <a:lstStyle/>
          <a:p>
            <a:r>
              <a:rPr lang="en-US" dirty="0"/>
              <a:t>Data Platform:</a:t>
            </a:r>
            <a:br>
              <a:rPr lang="en-US" dirty="0"/>
            </a:br>
            <a:r>
              <a:rPr lang="en-US" dirty="0"/>
              <a:t>Big Data Analytics</a:t>
            </a:r>
          </a:p>
        </p:txBody>
      </p:sp>
      <p:sp>
        <p:nvSpPr>
          <p:cNvPr id="3" name="Content Placeholder 2">
            <a:extLst>
              <a:ext uri="{FF2B5EF4-FFF2-40B4-BE49-F238E27FC236}">
                <a16:creationId xmlns:a16="http://schemas.microsoft.com/office/drawing/2014/main" id="{53E44E10-26DC-4BC2-A9E5-3F587729FB62}"/>
              </a:ext>
            </a:extLst>
          </p:cNvPr>
          <p:cNvSpPr>
            <a:spLocks noGrp="1"/>
          </p:cNvSpPr>
          <p:nvPr>
            <p:ph idx="1"/>
          </p:nvPr>
        </p:nvSpPr>
        <p:spPr>
          <a:xfrm>
            <a:off x="805543" y="1673070"/>
            <a:ext cx="5006336" cy="4380596"/>
          </a:xfrm>
        </p:spPr>
        <p:txBody>
          <a:bodyPr anchor="t">
            <a:normAutofit/>
          </a:bodyPr>
          <a:lstStyle/>
          <a:p>
            <a:r>
              <a:rPr lang="en-US" sz="1800" dirty="0"/>
              <a:t>A complex Oracle query with a table join across 19 tables on our biggest server took over 20 hours.  The data was exported out as .csv files, loaded into S3 and queried using AWS Athena (built on Apache Presto) and the same SQL ran in 20 minutes – without even any optimization</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Image result for stopwatch">
            <a:extLst>
              <a:ext uri="{FF2B5EF4-FFF2-40B4-BE49-F238E27FC236}">
                <a16:creationId xmlns:a16="http://schemas.microsoft.com/office/drawing/2014/main" id="{E76705A8-582C-414C-9616-734626062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4"/>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Image result for complex data model">
            <a:extLst>
              <a:ext uri="{FF2B5EF4-FFF2-40B4-BE49-F238E27FC236}">
                <a16:creationId xmlns:a16="http://schemas.microsoft.com/office/drawing/2014/main" id="{AE38235D-293E-4A86-8ADE-4DA757E4591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Blur radius="4"/>
                    </a14:imgEffect>
                  </a14:imgLayer>
                </a14:imgProps>
              </a:ext>
              <a:ext uri="{28A0092B-C50C-407E-A947-70E740481C1C}">
                <a14:useLocalDpi xmlns:a14="http://schemas.microsoft.com/office/drawing/2010/main" val="0"/>
              </a:ext>
            </a:extLst>
          </a:blip>
          <a:srcRect/>
          <a:stretch>
            <a:fillRect/>
          </a:stretch>
        </p:blipFill>
        <p:spPr bwMode="auto">
          <a:xfrm>
            <a:off x="774465" y="3470322"/>
            <a:ext cx="5259696" cy="311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422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819A0-83D8-4582-8680-E3149836AE28}"/>
              </a:ext>
            </a:extLst>
          </p:cNvPr>
          <p:cNvSpPr>
            <a:spLocks noGrp="1"/>
          </p:cNvSpPr>
          <p:nvPr>
            <p:ph type="title"/>
          </p:nvPr>
        </p:nvSpPr>
        <p:spPr>
          <a:xfrm>
            <a:off x="655320" y="365125"/>
            <a:ext cx="5120114" cy="1692794"/>
          </a:xfrm>
        </p:spPr>
        <p:txBody>
          <a:bodyPr>
            <a:normAutofit/>
          </a:bodyPr>
          <a:lstStyle/>
          <a:p>
            <a:r>
              <a:rPr lang="en-US" dirty="0"/>
              <a:t>Next Steps/Conclusions</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551617-F1FE-4DBD-ABD4-B6D09BD3B0B8}"/>
              </a:ext>
            </a:extLst>
          </p:cNvPr>
          <p:cNvSpPr>
            <a:spLocks noGrp="1"/>
          </p:cNvSpPr>
          <p:nvPr>
            <p:ph idx="1"/>
          </p:nvPr>
        </p:nvSpPr>
        <p:spPr>
          <a:xfrm>
            <a:off x="655321" y="2575034"/>
            <a:ext cx="5120113" cy="3462228"/>
          </a:xfrm>
        </p:spPr>
        <p:txBody>
          <a:bodyPr>
            <a:normAutofit/>
          </a:bodyPr>
          <a:lstStyle/>
          <a:p>
            <a:r>
              <a:rPr lang="en-US" sz="1700" dirty="0"/>
              <a:t>Next Steps</a:t>
            </a:r>
          </a:p>
          <a:p>
            <a:pPr lvl="1"/>
            <a:r>
              <a:rPr lang="en-US" sz="1700" dirty="0"/>
              <a:t>Finalizing steps toward agency authorization and approval for production</a:t>
            </a:r>
          </a:p>
          <a:p>
            <a:pPr lvl="1"/>
            <a:r>
              <a:rPr lang="en-US" sz="1700" dirty="0"/>
              <a:t>Developing more robust and sustainable business model</a:t>
            </a:r>
          </a:p>
          <a:p>
            <a:r>
              <a:rPr lang="en-US" sz="1700" dirty="0"/>
              <a:t>Conclusions</a:t>
            </a:r>
          </a:p>
          <a:p>
            <a:pPr lvl="1"/>
            <a:r>
              <a:rPr lang="en-US" sz="1700" dirty="0"/>
              <a:t>EPA’s cloud-based data platform offers excellent opportunities to improve how data science and analysis can be supported in the future</a:t>
            </a:r>
          </a:p>
          <a:p>
            <a:pPr lvl="1"/>
            <a:r>
              <a:rPr lang="en-US" sz="1700" dirty="0"/>
              <a:t>Excellent opportunity to break new ground and improve how we can protect human health and the environment with new tools and capabilities</a:t>
            </a:r>
          </a:p>
        </p:txBody>
      </p:sp>
      <p:pic>
        <p:nvPicPr>
          <p:cNvPr id="1026" name="Picture 2" descr="Image result for gazing into the future">
            <a:extLst>
              <a:ext uri="{FF2B5EF4-FFF2-40B4-BE49-F238E27FC236}">
                <a16:creationId xmlns:a16="http://schemas.microsoft.com/office/drawing/2014/main" id="{E2B1EC98-4CA7-4957-B12B-FF8918AE53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959"/>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3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8EBF93-1C7C-494B-B23E-C52E8C3591F8}"/>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Thanks and stay tuned, exciting times are ahead…</a:t>
            </a:r>
          </a:p>
        </p:txBody>
      </p:sp>
      <p:pic>
        <p:nvPicPr>
          <p:cNvPr id="2050" name="Picture 2" descr="Related image">
            <a:extLst>
              <a:ext uri="{FF2B5EF4-FFF2-40B4-BE49-F238E27FC236}">
                <a16:creationId xmlns:a16="http://schemas.microsoft.com/office/drawing/2014/main" id="{591856DA-FBAA-4EAD-A584-20C7AF8EC7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10"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C0CCF9-DA78-41F9-821E-48793C89263B}"/>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Dave Smith </a:t>
            </a:r>
            <a:r>
              <a:rPr lang="en-US" sz="2000" dirty="0">
                <a:solidFill>
                  <a:srgbClr val="FFFFFF"/>
                </a:solidFill>
                <a:hlinkClick r:id="rId3"/>
              </a:rPr>
              <a:t>smith.davidg@epa.gov</a:t>
            </a:r>
            <a:r>
              <a:rPr lang="en-US" sz="2000" dirty="0">
                <a:solidFill>
                  <a:srgbClr val="FFFFFF"/>
                </a:solidFill>
              </a:rPr>
              <a:t> </a:t>
            </a:r>
            <a:br>
              <a:rPr lang="en-US" sz="2000" dirty="0">
                <a:solidFill>
                  <a:srgbClr val="FFFFFF"/>
                </a:solidFill>
              </a:rPr>
            </a:br>
            <a:r>
              <a:rPr lang="en-US" sz="2000" dirty="0">
                <a:solidFill>
                  <a:srgbClr val="FFFFFF"/>
                </a:solidFill>
              </a:rPr>
              <a:t>202-566-0797</a:t>
            </a:r>
          </a:p>
          <a:p>
            <a:r>
              <a:rPr lang="en-US" sz="2000" dirty="0">
                <a:solidFill>
                  <a:srgbClr val="FFFFFF"/>
                </a:solidFill>
              </a:rPr>
              <a:t>Julie Kocher </a:t>
            </a:r>
            <a:r>
              <a:rPr lang="en-US" sz="2000" dirty="0">
                <a:solidFill>
                  <a:srgbClr val="FFFFFF"/>
                </a:solidFill>
                <a:hlinkClick r:id="rId4"/>
              </a:rPr>
              <a:t>kocher.julie@epa.gov</a:t>
            </a:r>
            <a:r>
              <a:rPr lang="en-US" sz="2000" dirty="0">
                <a:solidFill>
                  <a:srgbClr val="FFFFFF"/>
                </a:solidFill>
              </a:rPr>
              <a:t> </a:t>
            </a:r>
            <a:br>
              <a:rPr lang="en-US" sz="2000" dirty="0">
                <a:solidFill>
                  <a:srgbClr val="FFFFFF"/>
                </a:solidFill>
              </a:rPr>
            </a:br>
            <a:r>
              <a:rPr lang="en-US" sz="2000" dirty="0">
                <a:solidFill>
                  <a:srgbClr val="FFFFFF"/>
                </a:solidFill>
              </a:rPr>
              <a:t>202-566-0710</a:t>
            </a:r>
          </a:p>
          <a:p>
            <a:endParaRPr lang="en-US" sz="2000" dirty="0">
              <a:solidFill>
                <a:srgbClr val="FFFFFF"/>
              </a:solidFill>
            </a:endParaRPr>
          </a:p>
        </p:txBody>
      </p:sp>
    </p:spTree>
    <p:extLst>
      <p:ext uri="{BB962C8B-B14F-4D97-AF65-F5344CB8AC3E}">
        <p14:creationId xmlns:p14="http://schemas.microsoft.com/office/powerpoint/2010/main" val="54169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B430-C655-471A-B398-CC55622DD55A}"/>
              </a:ext>
            </a:extLst>
          </p:cNvPr>
          <p:cNvSpPr>
            <a:spLocks noGrp="1"/>
          </p:cNvSpPr>
          <p:nvPr>
            <p:ph type="title"/>
          </p:nvPr>
        </p:nvSpPr>
        <p:spPr>
          <a:xfrm>
            <a:off x="762001" y="803325"/>
            <a:ext cx="5314536" cy="1325563"/>
          </a:xfrm>
        </p:spPr>
        <p:txBody>
          <a:bodyPr>
            <a:normAutofit/>
          </a:bodyPr>
          <a:lstStyle/>
          <a:p>
            <a:r>
              <a:rPr lang="en-US" sz="3100" dirty="0"/>
              <a:t>Data Platform</a:t>
            </a:r>
            <a:br>
              <a:rPr lang="en-US" sz="3100" dirty="0"/>
            </a:br>
            <a:r>
              <a:rPr lang="en-US" sz="3100" dirty="0"/>
              <a:t>A solid foundation for analytics</a:t>
            </a:r>
          </a:p>
        </p:txBody>
      </p:sp>
      <p:sp>
        <p:nvSpPr>
          <p:cNvPr id="3" name="Content Placeholder 2">
            <a:extLst>
              <a:ext uri="{FF2B5EF4-FFF2-40B4-BE49-F238E27FC236}">
                <a16:creationId xmlns:a16="http://schemas.microsoft.com/office/drawing/2014/main" id="{71A49E16-4CE5-4E7B-8612-CBE69971485A}"/>
              </a:ext>
            </a:extLst>
          </p:cNvPr>
          <p:cNvSpPr>
            <a:spLocks noGrp="1"/>
          </p:cNvSpPr>
          <p:nvPr>
            <p:ph idx="1"/>
          </p:nvPr>
        </p:nvSpPr>
        <p:spPr>
          <a:xfrm>
            <a:off x="651638" y="2279017"/>
            <a:ext cx="5931142" cy="4342500"/>
          </a:xfrm>
        </p:spPr>
        <p:txBody>
          <a:bodyPr anchor="t">
            <a:normAutofit/>
          </a:bodyPr>
          <a:lstStyle/>
          <a:p>
            <a:r>
              <a:rPr lang="en-US" sz="2000" dirty="0"/>
              <a:t>Hosts shared core datasets (spatial &amp; temporal)</a:t>
            </a:r>
          </a:p>
          <a:p>
            <a:pPr lvl="1"/>
            <a:r>
              <a:rPr lang="en-US" sz="1600" dirty="0"/>
              <a:t>Multiresolution raster, vector, tabular datasets along with multidimensional data cubes</a:t>
            </a:r>
          </a:p>
          <a:p>
            <a:pPr lvl="1"/>
            <a:r>
              <a:rPr lang="en-US" sz="1600" dirty="0"/>
              <a:t>Georeferenced and optimized for access and analysis</a:t>
            </a:r>
          </a:p>
          <a:p>
            <a:r>
              <a:rPr lang="en-US" sz="2000" dirty="0"/>
              <a:t>Supports data science and big data analytics</a:t>
            </a:r>
          </a:p>
          <a:p>
            <a:pPr lvl="1"/>
            <a:r>
              <a:rPr lang="en-US" sz="1600" dirty="0"/>
              <a:t>Analytic Notebooks</a:t>
            </a:r>
          </a:p>
          <a:p>
            <a:pPr lvl="1"/>
            <a:r>
              <a:rPr lang="en-US" sz="1600" dirty="0"/>
              <a:t>Amazon Athena</a:t>
            </a:r>
          </a:p>
          <a:p>
            <a:pPr lvl="1"/>
            <a:r>
              <a:rPr lang="en-US" sz="1600" dirty="0"/>
              <a:t>Amazon Elastic MapReduce (EMR)</a:t>
            </a:r>
          </a:p>
          <a:p>
            <a:pPr lvl="1"/>
            <a:r>
              <a:rPr lang="en-US" sz="1600" dirty="0"/>
              <a:t>AWS Lambda</a:t>
            </a:r>
          </a:p>
          <a:p>
            <a:r>
              <a:rPr lang="en-US" sz="2000" dirty="0"/>
              <a:t>Efficiencies of scale and ease of use through shared data framework and ecosystem of analytical tools</a:t>
            </a:r>
          </a:p>
          <a:p>
            <a:endParaRPr lang="en-US" sz="1700" dirty="0"/>
          </a:p>
        </p:txBody>
      </p:sp>
      <p:sp>
        <p:nvSpPr>
          <p:cNvPr id="135" name="Freeform: Shape 134">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ated image">
            <a:extLst>
              <a:ext uri="{FF2B5EF4-FFF2-40B4-BE49-F238E27FC236}">
                <a16:creationId xmlns:a16="http://schemas.microsoft.com/office/drawing/2014/main" id="{74DED3BA-0D51-4A4F-A570-09D7797F20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4" r="2512"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222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50F6E5-9DD9-4E4E-8817-A460124E752D}"/>
              </a:ext>
            </a:extLst>
          </p:cNvPr>
          <p:cNvSpPr>
            <a:spLocks noGrp="1"/>
          </p:cNvSpPr>
          <p:nvPr>
            <p:ph type="title"/>
          </p:nvPr>
        </p:nvSpPr>
        <p:spPr>
          <a:xfrm>
            <a:off x="838200" y="365125"/>
            <a:ext cx="10515600" cy="1325563"/>
          </a:xfrm>
        </p:spPr>
        <p:txBody>
          <a:bodyPr>
            <a:normAutofit/>
          </a:bodyPr>
          <a:lstStyle/>
          <a:p>
            <a:r>
              <a:rPr lang="en-US" dirty="0"/>
              <a:t>The Challenge:  Data Access, Storage, &amp; Reuse</a:t>
            </a:r>
          </a:p>
        </p:txBody>
      </p:sp>
      <p:sp>
        <p:nvSpPr>
          <p:cNvPr id="3" name="Content Placeholder 2">
            <a:extLst>
              <a:ext uri="{FF2B5EF4-FFF2-40B4-BE49-F238E27FC236}">
                <a16:creationId xmlns:a16="http://schemas.microsoft.com/office/drawing/2014/main" id="{2ECC386B-9C2F-42A8-84AD-E67A59278D6E}"/>
              </a:ext>
            </a:extLst>
          </p:cNvPr>
          <p:cNvSpPr>
            <a:spLocks noGrp="1"/>
          </p:cNvSpPr>
          <p:nvPr>
            <p:ph idx="1"/>
          </p:nvPr>
        </p:nvSpPr>
        <p:spPr>
          <a:xfrm>
            <a:off x="696307" y="2175979"/>
            <a:ext cx="5357659" cy="4785423"/>
          </a:xfrm>
        </p:spPr>
        <p:txBody>
          <a:bodyPr anchor="t">
            <a:normAutofit/>
          </a:bodyPr>
          <a:lstStyle/>
          <a:p>
            <a:r>
              <a:rPr lang="en-US" sz="2400" dirty="0">
                <a:solidFill>
                  <a:srgbClr val="FFFFFF"/>
                </a:solidFill>
              </a:rPr>
              <a:t>Models require many different large datasets</a:t>
            </a:r>
          </a:p>
          <a:p>
            <a:r>
              <a:rPr lang="en-US" sz="2400" dirty="0">
                <a:solidFill>
                  <a:srgbClr val="FFFFFF"/>
                </a:solidFill>
              </a:rPr>
              <a:t>Data management is often duplicative, stove-piped, and burdensome</a:t>
            </a:r>
          </a:p>
          <a:p>
            <a:pPr marL="0" indent="0">
              <a:buNone/>
            </a:pPr>
            <a:endParaRPr lang="en-US" sz="2400" dirty="0">
              <a:solidFill>
                <a:srgbClr val="FFFFFF"/>
              </a:solidFill>
            </a:endParaRPr>
          </a:p>
          <a:p>
            <a:pPr marL="0" indent="0">
              <a:buNone/>
            </a:pPr>
            <a:r>
              <a:rPr lang="en-US" sz="2400" dirty="0">
                <a:solidFill>
                  <a:srgbClr val="FFFFFF"/>
                </a:solidFill>
              </a:rPr>
              <a:t>A shared data platform can aid by housing large amounts of data optimized for analysis.</a:t>
            </a:r>
            <a:endParaRPr lang="en-US" sz="2000" dirty="0">
              <a:solidFill>
                <a:srgbClr val="FFFFFF"/>
              </a:solidFill>
            </a:endParaRPr>
          </a:p>
        </p:txBody>
      </p:sp>
      <p:pic>
        <p:nvPicPr>
          <p:cNvPr id="7" name="Picture 6">
            <a:extLst>
              <a:ext uri="{FF2B5EF4-FFF2-40B4-BE49-F238E27FC236}">
                <a16:creationId xmlns:a16="http://schemas.microsoft.com/office/drawing/2014/main" id="{B9A0CB94-E546-4ECE-ABA9-407405D8940A}"/>
              </a:ext>
            </a:extLst>
          </p:cNvPr>
          <p:cNvPicPr>
            <a:picLocks noChangeAspect="1"/>
          </p:cNvPicPr>
          <p:nvPr/>
        </p:nvPicPr>
        <p:blipFill>
          <a:blip r:embed="rId3"/>
          <a:stretch>
            <a:fillRect/>
          </a:stretch>
        </p:blipFill>
        <p:spPr>
          <a:xfrm>
            <a:off x="7685104" y="1876425"/>
            <a:ext cx="4294851" cy="2290187"/>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2050" name="Picture 2" descr="https://doc.arcgis.com/en/arcgis-online/reference/GUID-6FF5EE5E-2F36-421F-B94C-87AD3212CB7E-web.png">
            <a:extLst>
              <a:ext uri="{FF2B5EF4-FFF2-40B4-BE49-F238E27FC236}">
                <a16:creationId xmlns:a16="http://schemas.microsoft.com/office/drawing/2014/main" id="{BE369B4B-DEF1-463D-8963-A271B51D7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180" y="4274218"/>
            <a:ext cx="4832936" cy="2428551"/>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6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50F6E5-9DD9-4E4E-8817-A460124E752D}"/>
              </a:ext>
            </a:extLst>
          </p:cNvPr>
          <p:cNvSpPr>
            <a:spLocks noGrp="1"/>
          </p:cNvSpPr>
          <p:nvPr>
            <p:ph type="title"/>
          </p:nvPr>
        </p:nvSpPr>
        <p:spPr>
          <a:xfrm>
            <a:off x="4384039" y="365125"/>
            <a:ext cx="7164493" cy="1325563"/>
          </a:xfrm>
        </p:spPr>
        <p:txBody>
          <a:bodyPr>
            <a:normAutofit/>
          </a:bodyPr>
          <a:lstStyle/>
          <a:p>
            <a:r>
              <a:rPr lang="en-US" dirty="0"/>
              <a:t>Example: Data Access &amp; Reuse </a:t>
            </a:r>
          </a:p>
        </p:txBody>
      </p:sp>
      <p:pic>
        <p:nvPicPr>
          <p:cNvPr id="1026" name="Picture 2" descr="https://doc.arcgis.com/en/arcgis-online/reference/GUID-6FF5EE5E-2F36-421F-B94C-87AD3212CB7E-web.png">
            <a:extLst>
              <a:ext uri="{FF2B5EF4-FFF2-40B4-BE49-F238E27FC236}">
                <a16:creationId xmlns:a16="http://schemas.microsoft.com/office/drawing/2014/main" id="{A70743BD-9AA8-497A-97F4-AC979698BC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094"/>
          <a:stretch/>
        </p:blipFill>
        <p:spPr bwMode="auto">
          <a:xfrm>
            <a:off x="480060" y="890058"/>
            <a:ext cx="3425957" cy="50774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CC386B-9C2F-42A8-84AD-E67A59278D6E}"/>
              </a:ext>
            </a:extLst>
          </p:cNvPr>
          <p:cNvSpPr>
            <a:spLocks noGrp="1"/>
          </p:cNvSpPr>
          <p:nvPr>
            <p:ph idx="1"/>
          </p:nvPr>
        </p:nvSpPr>
        <p:spPr>
          <a:xfrm>
            <a:off x="4387515" y="2022601"/>
            <a:ext cx="7526062" cy="4554045"/>
          </a:xfrm>
        </p:spPr>
        <p:txBody>
          <a:bodyPr>
            <a:normAutofit/>
          </a:bodyPr>
          <a:lstStyle/>
          <a:p>
            <a:r>
              <a:rPr lang="en-US" sz="2000" dirty="0"/>
              <a:t>2 Models - HAWQS and QED/SAM - require the same data:</a:t>
            </a:r>
          </a:p>
          <a:p>
            <a:pPr lvl="1"/>
            <a:r>
              <a:rPr lang="en-US" sz="2000" dirty="0"/>
              <a:t>Topographic data</a:t>
            </a:r>
          </a:p>
          <a:p>
            <a:pPr lvl="1"/>
            <a:r>
              <a:rPr lang="en-US" sz="2000" dirty="0"/>
              <a:t>Soils data</a:t>
            </a:r>
          </a:p>
          <a:p>
            <a:pPr lvl="1"/>
            <a:r>
              <a:rPr lang="en-US" sz="2000" dirty="0"/>
              <a:t>Hydrology data</a:t>
            </a:r>
          </a:p>
          <a:p>
            <a:pPr lvl="1"/>
            <a:r>
              <a:rPr lang="en-US" sz="2000" dirty="0"/>
              <a:t>Land use/land cover data</a:t>
            </a:r>
          </a:p>
          <a:p>
            <a:pPr lvl="1"/>
            <a:r>
              <a:rPr lang="en-US" sz="2000" dirty="0"/>
              <a:t>Agricultural use pattern data</a:t>
            </a:r>
          </a:p>
          <a:p>
            <a:pPr lvl="1"/>
            <a:r>
              <a:rPr lang="en-US" sz="2000" dirty="0"/>
              <a:t>Weather data </a:t>
            </a:r>
            <a:br>
              <a:rPr lang="en-US" sz="2000" dirty="0"/>
            </a:br>
            <a:endParaRPr lang="en-US" sz="2000" dirty="0"/>
          </a:p>
          <a:p>
            <a:pPr marL="457200" lvl="1" indent="0">
              <a:buNone/>
            </a:pPr>
            <a:r>
              <a:rPr lang="en-US" sz="2000" dirty="0"/>
              <a:t>With additional inputs and modeling these in turn generate</a:t>
            </a:r>
          </a:p>
          <a:p>
            <a:pPr lvl="1"/>
            <a:r>
              <a:rPr lang="en-US" sz="2000" dirty="0"/>
              <a:t>Water quality and loadings</a:t>
            </a:r>
          </a:p>
          <a:p>
            <a:pPr lvl="1"/>
            <a:r>
              <a:rPr lang="en-US" sz="2000" dirty="0"/>
              <a:t>Ecological pesticide risk assessments</a:t>
            </a:r>
          </a:p>
          <a:p>
            <a:pPr lvl="1"/>
            <a:r>
              <a:rPr lang="en-US" sz="2000" dirty="0"/>
              <a:t>Human pesticide risk assessments</a:t>
            </a:r>
          </a:p>
          <a:p>
            <a:pPr marL="457200" lvl="1" indent="0">
              <a:buNone/>
            </a:pPr>
            <a:r>
              <a:rPr lang="en-US" sz="2000" dirty="0"/>
              <a:t>…and other outputs</a:t>
            </a:r>
          </a:p>
          <a:p>
            <a:endParaRPr lang="en-US" sz="1700" dirty="0"/>
          </a:p>
        </p:txBody>
      </p:sp>
      <p:pic>
        <p:nvPicPr>
          <p:cNvPr id="4" name="Picture 3">
            <a:extLst>
              <a:ext uri="{FF2B5EF4-FFF2-40B4-BE49-F238E27FC236}">
                <a16:creationId xmlns:a16="http://schemas.microsoft.com/office/drawing/2014/main" id="{72F850FD-89BA-4738-BC2F-D898012BE361}"/>
              </a:ext>
            </a:extLst>
          </p:cNvPr>
          <p:cNvPicPr>
            <a:picLocks noChangeAspect="1"/>
          </p:cNvPicPr>
          <p:nvPr/>
        </p:nvPicPr>
        <p:blipFill>
          <a:blip r:embed="rId4"/>
          <a:stretch>
            <a:fillRect/>
          </a:stretch>
        </p:blipFill>
        <p:spPr>
          <a:xfrm>
            <a:off x="8593584" y="2521216"/>
            <a:ext cx="2717168" cy="2012257"/>
          </a:xfrm>
          <a:prstGeom prst="rect">
            <a:avLst/>
          </a:prstGeom>
        </p:spPr>
      </p:pic>
    </p:spTree>
    <p:extLst>
      <p:ext uri="{BB962C8B-B14F-4D97-AF65-F5344CB8AC3E}">
        <p14:creationId xmlns:p14="http://schemas.microsoft.com/office/powerpoint/2010/main" val="21866017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50F6E5-9DD9-4E4E-8817-A460124E752D}"/>
              </a:ext>
            </a:extLst>
          </p:cNvPr>
          <p:cNvSpPr>
            <a:spLocks noGrp="1"/>
          </p:cNvSpPr>
          <p:nvPr>
            <p:ph type="title"/>
          </p:nvPr>
        </p:nvSpPr>
        <p:spPr>
          <a:xfrm>
            <a:off x="838200" y="811161"/>
            <a:ext cx="3335594" cy="5403370"/>
          </a:xfrm>
        </p:spPr>
        <p:txBody>
          <a:bodyPr>
            <a:normAutofit/>
          </a:bodyPr>
          <a:lstStyle/>
          <a:p>
            <a:r>
              <a:rPr lang="en-US" dirty="0">
                <a:solidFill>
                  <a:srgbClr val="FFFFFF"/>
                </a:solidFill>
              </a:rPr>
              <a:t>Data</a:t>
            </a:r>
            <a:br>
              <a:rPr lang="en-US" dirty="0">
                <a:solidFill>
                  <a:srgbClr val="FFFFFF"/>
                </a:solidFill>
              </a:rPr>
            </a:br>
            <a:r>
              <a:rPr lang="en-US" dirty="0">
                <a:solidFill>
                  <a:srgbClr val="FFFFFF"/>
                </a:solidFill>
              </a:rPr>
              <a:t>Platform: What’s Under the Hood?</a:t>
            </a:r>
          </a:p>
        </p:txBody>
      </p:sp>
      <p:sp>
        <p:nvSpPr>
          <p:cNvPr id="11"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DCD7E24-D904-4E8E-B80F-0D46F281574B}"/>
              </a:ext>
            </a:extLst>
          </p:cNvPr>
          <p:cNvGraphicFramePr>
            <a:graphicFrameLocks noGrp="1"/>
          </p:cNvGraphicFramePr>
          <p:nvPr>
            <p:ph idx="1"/>
            <p:extLst>
              <p:ext uri="{D42A27DB-BD31-4B8C-83A1-F6EECF244321}">
                <p14:modId xmlns:p14="http://schemas.microsoft.com/office/powerpoint/2010/main" val="171326097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787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F6E5-9DD9-4E4E-8817-A460124E752D}"/>
              </a:ext>
            </a:extLst>
          </p:cNvPr>
          <p:cNvSpPr>
            <a:spLocks noGrp="1"/>
          </p:cNvSpPr>
          <p:nvPr>
            <p:ph type="title"/>
          </p:nvPr>
        </p:nvSpPr>
        <p:spPr>
          <a:xfrm>
            <a:off x="762001" y="662649"/>
            <a:ext cx="5314536" cy="1325563"/>
          </a:xfrm>
        </p:spPr>
        <p:txBody>
          <a:bodyPr>
            <a:normAutofit/>
          </a:bodyPr>
          <a:lstStyle/>
          <a:p>
            <a:r>
              <a:rPr lang="en-US" sz="3400" dirty="0"/>
              <a:t>Data Platform:</a:t>
            </a:r>
            <a:br>
              <a:rPr lang="en-US" sz="3400" dirty="0"/>
            </a:br>
            <a:r>
              <a:rPr lang="en-US" sz="3400" dirty="0"/>
              <a:t>Scaling &amp; Load Balancing</a:t>
            </a:r>
          </a:p>
        </p:txBody>
      </p:sp>
      <p:sp>
        <p:nvSpPr>
          <p:cNvPr id="3" name="Content Placeholder 2">
            <a:extLst>
              <a:ext uri="{FF2B5EF4-FFF2-40B4-BE49-F238E27FC236}">
                <a16:creationId xmlns:a16="http://schemas.microsoft.com/office/drawing/2014/main" id="{2ECC386B-9C2F-42A8-84AD-E67A59278D6E}"/>
              </a:ext>
            </a:extLst>
          </p:cNvPr>
          <p:cNvSpPr>
            <a:spLocks noGrp="1"/>
          </p:cNvSpPr>
          <p:nvPr>
            <p:ph idx="1"/>
          </p:nvPr>
        </p:nvSpPr>
        <p:spPr>
          <a:xfrm>
            <a:off x="762000" y="1995854"/>
            <a:ext cx="5476988" cy="4360984"/>
          </a:xfrm>
        </p:spPr>
        <p:txBody>
          <a:bodyPr anchor="t">
            <a:noAutofit/>
          </a:bodyPr>
          <a:lstStyle/>
          <a:p>
            <a:r>
              <a:rPr lang="en-US" sz="1800" dirty="0"/>
              <a:t>Current models often have artificial constraints – limited file storage space, limits on hardware, leading to work-arounds</a:t>
            </a:r>
          </a:p>
          <a:p>
            <a:pPr lvl="1"/>
            <a:r>
              <a:rPr lang="en-US" sz="1800" dirty="0"/>
              <a:t>For example, some tools work with large datasets; the modeling tools work around file storage constraints by extracting and uncompressing data on demand – this slows processing down.  Instead, uncompressed data optimized for direct access can be made available via the data platform</a:t>
            </a:r>
          </a:p>
          <a:p>
            <a:pPr lvl="1"/>
            <a:r>
              <a:rPr lang="en-US" sz="1800" dirty="0"/>
              <a:t>Some existing multi-user tools are not able to scale adequately to support users; through re-architecting the applications and instead of having a single instance accessing local storage, the storage is separated and pointed to the data platform, and then multiple instances can run using the same dataset using elastic scaling and load balancing based on demand</a:t>
            </a:r>
          </a:p>
        </p:txBody>
      </p:sp>
      <p:sp>
        <p:nvSpPr>
          <p:cNvPr id="17"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7082A5C-2CE9-45F2-9EBD-64FEBE288E22}"/>
              </a:ext>
            </a:extLst>
          </p:cNvPr>
          <p:cNvPicPr>
            <a:picLocks noChangeAspect="1"/>
          </p:cNvPicPr>
          <p:nvPr/>
        </p:nvPicPr>
        <p:blipFill>
          <a:blip r:embed="rId3"/>
          <a:stretch>
            <a:fillRect/>
          </a:stretch>
        </p:blipFill>
        <p:spPr>
          <a:xfrm>
            <a:off x="7884057" y="890131"/>
            <a:ext cx="3796790" cy="3302533"/>
          </a:xfrm>
          <a:prstGeom prst="rect">
            <a:avLst/>
          </a:prstGeom>
        </p:spPr>
      </p:pic>
    </p:spTree>
    <p:extLst>
      <p:ext uri="{BB962C8B-B14F-4D97-AF65-F5344CB8AC3E}">
        <p14:creationId xmlns:p14="http://schemas.microsoft.com/office/powerpoint/2010/main" val="9254885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F6E5-9DD9-4E4E-8817-A460124E752D}"/>
              </a:ext>
            </a:extLst>
          </p:cNvPr>
          <p:cNvSpPr>
            <a:spLocks noGrp="1"/>
          </p:cNvSpPr>
          <p:nvPr>
            <p:ph type="title"/>
          </p:nvPr>
        </p:nvSpPr>
        <p:spPr>
          <a:xfrm>
            <a:off x="4012443" y="4928180"/>
            <a:ext cx="3521122" cy="1286354"/>
          </a:xfrm>
        </p:spPr>
        <p:txBody>
          <a:bodyPr>
            <a:normAutofit/>
          </a:bodyPr>
          <a:lstStyle/>
          <a:p>
            <a:pPr algn="r"/>
            <a:r>
              <a:rPr lang="en-US" sz="4000" dirty="0"/>
              <a:t>Analytical Tools</a:t>
            </a:r>
          </a:p>
        </p:txBody>
      </p:sp>
      <p:sp>
        <p:nvSpPr>
          <p:cNvPr id="89" name="Rectangle 88">
            <a:extLst>
              <a:ext uri="{FF2B5EF4-FFF2-40B4-BE49-F238E27FC236}">
                <a16:creationId xmlns:a16="http://schemas.microsoft.com/office/drawing/2014/main" id="{8DF8AE6E-38CD-4B2A-8E02-F099DD30EF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23293907-0F26-4752-BCD0-3AC2C5026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4CA07809-FD84-4293-BEDA-C920BB2A1F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8853"/>
            <a:ext cx="1576152" cy="1479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A06D4B98-7FBD-4771-9C71-AE026D6702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1E32D174-F8A9-4FF0-8888-1B4F5E1849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769201C5-687E-46FB-BA72-23BA40BFEE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339141A8-FDFD-4ABE-A499-72C9669F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8A439E11-755A-4258-859D-56A6B6AFCB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E916EF49-F958-4F28-A999-F8FA8D09AF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267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0" name="Picture 8" descr="Image result for geoserver logo">
            <a:extLst>
              <a:ext uri="{FF2B5EF4-FFF2-40B4-BE49-F238E27FC236}">
                <a16:creationId xmlns:a16="http://schemas.microsoft.com/office/drawing/2014/main" id="{6A3B559D-9A5C-4EE3-A3DF-5C78992DF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973" y="2020803"/>
            <a:ext cx="1750395" cy="413093"/>
          </a:xfrm>
          <a:prstGeom prst="rect">
            <a:avLst/>
          </a:prstGeom>
          <a:noFill/>
          <a:extLst>
            <a:ext uri="{909E8E84-426E-40DD-AFC4-6F175D3DCCD1}">
              <a14:hiddenFill xmlns:a14="http://schemas.microsoft.com/office/drawing/2010/main">
                <a:solidFill>
                  <a:srgbClr val="FFFFFF"/>
                </a:solidFill>
              </a14:hiddenFill>
            </a:ext>
          </a:extLst>
        </p:spPr>
      </p:pic>
      <p:sp>
        <p:nvSpPr>
          <p:cNvPr id="107" name="Right Triangle 106">
            <a:extLst>
              <a:ext uri="{FF2B5EF4-FFF2-40B4-BE49-F238E27FC236}">
                <a16:creationId xmlns:a16="http://schemas.microsoft.com/office/drawing/2014/main" id="{A7665D74-DFEA-412C-928C-F090E67084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3E84BD56-679D-4E0C-9C9B-D694ABF07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a16="http://schemas.microsoft.com/office/drawing/2014/main" id="{2335FEDF-EF88-4E68-9CF7-5A72EF32AF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03DB71A4-74AA-406D-9553-61C0C6D236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15" name="Right Triangle 114">
            <a:extLst>
              <a:ext uri="{FF2B5EF4-FFF2-40B4-BE49-F238E27FC236}">
                <a16:creationId xmlns:a16="http://schemas.microsoft.com/office/drawing/2014/main" id="{DA9994C2-211B-4BF6-B6A0-D67471594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Image result for tableau logo">
            <a:extLst>
              <a:ext uri="{FF2B5EF4-FFF2-40B4-BE49-F238E27FC236}">
                <a16:creationId xmlns:a16="http://schemas.microsoft.com/office/drawing/2014/main" id="{E47D51F2-9A25-4220-BE87-B0BC3435F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51" t="25198" r="2104" b="24991"/>
          <a:stretch/>
        </p:blipFill>
        <p:spPr bwMode="auto">
          <a:xfrm>
            <a:off x="661529" y="952500"/>
            <a:ext cx="1152898" cy="3479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Image result for jupyter logo">
            <a:extLst>
              <a:ext uri="{FF2B5EF4-FFF2-40B4-BE49-F238E27FC236}">
                <a16:creationId xmlns:a16="http://schemas.microsoft.com/office/drawing/2014/main" id="{C00263AF-074C-420C-AAEA-13CC2B19F9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5595" y="621520"/>
            <a:ext cx="1288029" cy="347768"/>
          </a:xfrm>
          <a:prstGeom prst="rect">
            <a:avLst/>
          </a:prstGeom>
          <a:noFill/>
          <a:extLst>
            <a:ext uri="{909E8E84-426E-40DD-AFC4-6F175D3DCCD1}">
              <a14:hiddenFill xmlns:a14="http://schemas.microsoft.com/office/drawing/2010/main">
                <a:solidFill>
                  <a:srgbClr val="FFFFFF"/>
                </a:solidFill>
              </a14:hiddenFill>
            </a:ext>
          </a:extLst>
        </p:spPr>
      </p:pic>
      <p:sp>
        <p:nvSpPr>
          <p:cNvPr id="117" name="Right Triangle 116">
            <a:extLst>
              <a:ext uri="{FF2B5EF4-FFF2-40B4-BE49-F238E27FC236}">
                <a16:creationId xmlns:a16="http://schemas.microsoft.com/office/drawing/2014/main" id="{837A7BE2-DF08-4ECE-A520-13927DBF4C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CC386B-9C2F-42A8-84AD-E67A59278D6E}"/>
              </a:ext>
            </a:extLst>
          </p:cNvPr>
          <p:cNvSpPr>
            <a:spLocks noGrp="1"/>
          </p:cNvSpPr>
          <p:nvPr>
            <p:ph idx="1"/>
          </p:nvPr>
        </p:nvSpPr>
        <p:spPr>
          <a:xfrm>
            <a:off x="7768971" y="3153048"/>
            <a:ext cx="4032504" cy="3219177"/>
          </a:xfrm>
        </p:spPr>
        <p:txBody>
          <a:bodyPr anchor="ctr">
            <a:noAutofit/>
          </a:bodyPr>
          <a:lstStyle/>
          <a:p>
            <a:pPr marL="0" indent="0">
              <a:buNone/>
            </a:pPr>
            <a:r>
              <a:rPr lang="en-US" sz="1600" dirty="0"/>
              <a:t>The data platform can support a rich ecosystem of tools and capabilities. Currently supporting:</a:t>
            </a:r>
          </a:p>
          <a:p>
            <a:r>
              <a:rPr lang="en-US" sz="1600" dirty="0" err="1"/>
              <a:t>Jupyter</a:t>
            </a:r>
            <a:r>
              <a:rPr lang="en-US" sz="1600" dirty="0"/>
              <a:t> Notebooks – interactive code development in  Python and other languages</a:t>
            </a:r>
          </a:p>
          <a:p>
            <a:r>
              <a:rPr lang="en-US" sz="1600" dirty="0" err="1"/>
              <a:t>Rstudio</a:t>
            </a:r>
            <a:r>
              <a:rPr lang="en-US" sz="1600" dirty="0"/>
              <a:t> – powerful and popular interactive statistics-oriented environment</a:t>
            </a:r>
          </a:p>
          <a:p>
            <a:pPr marL="0" indent="0">
              <a:buNone/>
            </a:pPr>
            <a:r>
              <a:rPr lang="en-US" sz="1600" dirty="0"/>
              <a:t>We are looking to be able to connect a variety of COTS and Open Source tools for data analysis and visualization, i.e. Qlik Sense, ArcGIS, Tableau, </a:t>
            </a:r>
            <a:r>
              <a:rPr lang="en-US" sz="1600" dirty="0" err="1"/>
              <a:t>OPeNDAP</a:t>
            </a:r>
            <a:r>
              <a:rPr lang="en-US" sz="1600" dirty="0"/>
              <a:t> and others</a:t>
            </a:r>
          </a:p>
        </p:txBody>
      </p:sp>
      <p:pic>
        <p:nvPicPr>
          <p:cNvPr id="3076" name="Picture 4" descr="Image result for arcgis logo">
            <a:extLst>
              <a:ext uri="{FF2B5EF4-FFF2-40B4-BE49-F238E27FC236}">
                <a16:creationId xmlns:a16="http://schemas.microsoft.com/office/drawing/2014/main" id="{0CE96CAC-BB10-42AB-8162-F01D600820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4" y="3811794"/>
            <a:ext cx="2114932" cy="946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Image result for rstudio logo">
            <a:extLst>
              <a:ext uri="{FF2B5EF4-FFF2-40B4-BE49-F238E27FC236}">
                <a16:creationId xmlns:a16="http://schemas.microsoft.com/office/drawing/2014/main" id="{79385016-B9C0-4AF0-A06E-C65A60EAFA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0873" y="1362627"/>
            <a:ext cx="2061395" cy="7214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qlik logo">
            <a:extLst>
              <a:ext uri="{FF2B5EF4-FFF2-40B4-BE49-F238E27FC236}">
                <a16:creationId xmlns:a16="http://schemas.microsoft.com/office/drawing/2014/main" id="{EF58A5D2-E0D1-4E6C-8A5C-9E0EC90EFD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7628" y="3372590"/>
            <a:ext cx="2391659" cy="82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148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96A2C8-8FA0-4717-BDEF-8C218E83800D}"/>
              </a:ext>
            </a:extLst>
          </p:cNvPr>
          <p:cNvPicPr>
            <a:picLocks noChangeAspect="1"/>
          </p:cNvPicPr>
          <p:nvPr/>
        </p:nvPicPr>
        <p:blipFill rotWithShape="1">
          <a:blip r:embed="rId3">
            <a:alphaModFix amt="35000"/>
            <a:extLst/>
          </a:blip>
          <a:srcRect r="7085" b="1"/>
          <a:stretch/>
        </p:blipFill>
        <p:spPr>
          <a:xfrm>
            <a:off x="-1" y="-28"/>
            <a:ext cx="12192000" cy="6855958"/>
          </a:xfrm>
          <a:prstGeom prst="rect">
            <a:avLst/>
          </a:prstGeom>
        </p:spPr>
      </p:pic>
      <p:sp>
        <p:nvSpPr>
          <p:cNvPr id="2" name="Title 1">
            <a:extLst>
              <a:ext uri="{FF2B5EF4-FFF2-40B4-BE49-F238E27FC236}">
                <a16:creationId xmlns:a16="http://schemas.microsoft.com/office/drawing/2014/main" id="{E03A5D1E-D2F0-432D-9A0C-0CA49996E569}"/>
              </a:ext>
            </a:extLst>
          </p:cNvPr>
          <p:cNvSpPr>
            <a:spLocks noGrp="1"/>
          </p:cNvSpPr>
          <p:nvPr>
            <p:ph type="title"/>
          </p:nvPr>
        </p:nvSpPr>
        <p:spPr>
          <a:xfrm>
            <a:off x="643468" y="3320859"/>
            <a:ext cx="4666470" cy="2076333"/>
          </a:xfrm>
        </p:spPr>
        <p:txBody>
          <a:bodyPr vert="horz" lIns="91440" tIns="45720" rIns="91440" bIns="45720" rtlCol="0" anchor="t">
            <a:normAutofit fontScale="90000"/>
          </a:bodyPr>
          <a:lstStyle/>
          <a:p>
            <a:pPr marL="342900" indent="-342900">
              <a:buFont typeface="Arial" panose="020B0604020202020204" pitchFamily="34" charset="0"/>
              <a:buChar char="•"/>
            </a:pPr>
            <a:r>
              <a:rPr lang="en-US" sz="2000" kern="1200" dirty="0">
                <a:solidFill>
                  <a:schemeClr val="tx1"/>
                </a:solidFill>
                <a:latin typeface="+mj-lt"/>
                <a:ea typeface="+mj-ea"/>
                <a:cs typeface="+mj-cs"/>
              </a:rPr>
              <a:t>Proof of concept:  Cloud-hosted EPA </a:t>
            </a:r>
            <a:r>
              <a:rPr lang="en-US" sz="2000" kern="1200" dirty="0" err="1">
                <a:solidFill>
                  <a:schemeClr val="tx1"/>
                </a:solidFill>
                <a:latin typeface="+mj-lt"/>
                <a:ea typeface="+mj-ea"/>
                <a:cs typeface="+mj-cs"/>
              </a:rPr>
              <a:t>Envirofacts</a:t>
            </a:r>
            <a:r>
              <a:rPr lang="en-US" sz="2000" kern="1200" dirty="0">
                <a:solidFill>
                  <a:schemeClr val="tx1"/>
                </a:solidFill>
                <a:latin typeface="+mj-lt"/>
                <a:ea typeface="+mj-ea"/>
                <a:cs typeface="+mj-cs"/>
              </a:rPr>
              <a:t> data provided with API and distributed query engine</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Colorado DPHE and MassDEP were able to access the EPA </a:t>
            </a:r>
            <a:r>
              <a:rPr lang="en-US" sz="2000" kern="1200" dirty="0" err="1">
                <a:solidFill>
                  <a:schemeClr val="tx1"/>
                </a:solidFill>
                <a:latin typeface="+mj-lt"/>
                <a:ea typeface="+mj-ea"/>
                <a:cs typeface="+mj-cs"/>
              </a:rPr>
              <a:t>Envirofacts</a:t>
            </a:r>
            <a:r>
              <a:rPr lang="en-US" sz="2000" kern="1200" dirty="0">
                <a:solidFill>
                  <a:schemeClr val="tx1"/>
                </a:solidFill>
                <a:latin typeface="+mj-lt"/>
                <a:ea typeface="+mj-ea"/>
                <a:cs typeface="+mj-cs"/>
              </a:rPr>
              <a:t> data directly using their data visualization tools (Tableau and </a:t>
            </a:r>
            <a:r>
              <a:rPr lang="en-US" sz="2000" kern="1200" dirty="0" err="1">
                <a:solidFill>
                  <a:schemeClr val="tx1"/>
                </a:solidFill>
                <a:latin typeface="+mj-lt"/>
                <a:ea typeface="+mj-ea"/>
                <a:cs typeface="+mj-cs"/>
              </a:rPr>
              <a:t>PowerBI</a:t>
            </a:r>
            <a:r>
              <a:rPr lang="en-US" sz="2000" kern="1200" dirty="0">
                <a:solidFill>
                  <a:schemeClr val="tx1"/>
                </a:solidFill>
                <a:latin typeface="+mj-lt"/>
                <a:ea typeface="+mj-ea"/>
                <a:cs typeface="+mj-cs"/>
              </a:rPr>
              <a:t>)</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A7928D14-44DA-49DB-B6B2-99237BF6672B}"/>
              </a:ext>
            </a:extLst>
          </p:cNvPr>
          <p:cNvSpPr>
            <a:spLocks noGrp="1"/>
          </p:cNvSpPr>
          <p:nvPr>
            <p:ph idx="1"/>
          </p:nvPr>
        </p:nvSpPr>
        <p:spPr>
          <a:xfrm>
            <a:off x="643467" y="2348680"/>
            <a:ext cx="4823883" cy="972180"/>
          </a:xfrm>
        </p:spPr>
        <p:txBody>
          <a:bodyPr vert="horz" lIns="91440" tIns="45720" rIns="91440" bIns="45720" rtlCol="0" anchor="b">
            <a:noAutofit/>
          </a:bodyPr>
          <a:lstStyle/>
          <a:p>
            <a:pPr marL="0" indent="0">
              <a:buNone/>
            </a:pPr>
            <a:r>
              <a:rPr lang="en-US" sz="3600" kern="1200" dirty="0">
                <a:solidFill>
                  <a:schemeClr val="tx1"/>
                </a:solidFill>
                <a:latin typeface="+mn-lt"/>
                <a:ea typeface="+mn-ea"/>
                <a:cs typeface="+mn-cs"/>
              </a:rPr>
              <a:t>Data Platform:  Improved Data Sharing with EPA Partners</a:t>
            </a:r>
          </a:p>
        </p:txBody>
      </p:sp>
      <p:sp>
        <p:nvSpPr>
          <p:cNvPr id="22" name="Freeform: Shape 21">
            <a:extLst>
              <a:ext uri="{FF2B5EF4-FFF2-40B4-BE49-F238E27FC236}">
                <a16:creationId xmlns:a16="http://schemas.microsoft.com/office/drawing/2014/main"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0AF9973-9EDA-4592-AB15-32D8DE808D7F}"/>
              </a:ext>
            </a:extLst>
          </p:cNvPr>
          <p:cNvPicPr>
            <a:picLocks noChangeAspect="1"/>
          </p:cNvPicPr>
          <p:nvPr/>
        </p:nvPicPr>
        <p:blipFill rotWithShape="1">
          <a:blip r:embed="rId4"/>
          <a:srcRect l="19309" r="29375"/>
          <a:stretch/>
        </p:blipFill>
        <p:spPr>
          <a:xfrm>
            <a:off x="6021086" y="544802"/>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9740081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BDD-5F6A-49D3-AA30-9E9B02DF1A3D}"/>
              </a:ext>
            </a:extLst>
          </p:cNvPr>
          <p:cNvSpPr>
            <a:spLocks noGrp="1"/>
          </p:cNvSpPr>
          <p:nvPr>
            <p:ph type="title"/>
          </p:nvPr>
        </p:nvSpPr>
        <p:spPr>
          <a:xfrm>
            <a:off x="660422" y="476091"/>
            <a:ext cx="4624342" cy="1917518"/>
          </a:xfrm>
        </p:spPr>
        <p:txBody>
          <a:bodyPr>
            <a:normAutofit/>
          </a:bodyPr>
          <a:lstStyle/>
          <a:p>
            <a:r>
              <a:rPr lang="en-US" dirty="0"/>
              <a:t>Data Platform:</a:t>
            </a:r>
            <a:br>
              <a:rPr lang="en-US" dirty="0"/>
            </a:br>
            <a:r>
              <a:rPr lang="en-US" dirty="0"/>
              <a:t>Analytic Pilots</a:t>
            </a:r>
          </a:p>
        </p:txBody>
      </p:sp>
      <p:sp>
        <p:nvSpPr>
          <p:cNvPr id="45" name="Oval 11">
            <a:extLst>
              <a:ext uri="{FF2B5EF4-FFF2-40B4-BE49-F238E27FC236}">
                <a16:creationId xmlns:a16="http://schemas.microsoft.com/office/drawing/2014/main"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A6183B-C827-4E90-B6A2-C49593849010}"/>
              </a:ext>
            </a:extLst>
          </p:cNvPr>
          <p:cNvPicPr>
            <a:picLocks noChangeAspect="1"/>
          </p:cNvPicPr>
          <p:nvPr/>
        </p:nvPicPr>
        <p:blipFill rotWithShape="1">
          <a:blip r:embed="rId3"/>
          <a:srcRect t="5500" r="-5" b="-5"/>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 name="Content Placeholder 2">
            <a:extLst>
              <a:ext uri="{FF2B5EF4-FFF2-40B4-BE49-F238E27FC236}">
                <a16:creationId xmlns:a16="http://schemas.microsoft.com/office/drawing/2014/main" id="{945C4C2F-2600-4137-938D-A88336259EC3}"/>
              </a:ext>
            </a:extLst>
          </p:cNvPr>
          <p:cNvSpPr>
            <a:spLocks noGrp="1"/>
          </p:cNvSpPr>
          <p:nvPr>
            <p:ph idx="1"/>
          </p:nvPr>
        </p:nvSpPr>
        <p:spPr>
          <a:xfrm>
            <a:off x="636506" y="2347495"/>
            <a:ext cx="4934828" cy="4226726"/>
          </a:xfrm>
        </p:spPr>
        <p:txBody>
          <a:bodyPr anchor="t">
            <a:normAutofit/>
          </a:bodyPr>
          <a:lstStyle/>
          <a:p>
            <a:pPr marL="0" indent="0">
              <a:buNone/>
            </a:pPr>
            <a:r>
              <a:rPr lang="en-US" sz="1800" dirty="0"/>
              <a:t>Current use cases</a:t>
            </a:r>
          </a:p>
          <a:p>
            <a:r>
              <a:rPr lang="en-US" sz="1800" dirty="0"/>
              <a:t>Remote Sensing</a:t>
            </a:r>
          </a:p>
          <a:p>
            <a:r>
              <a:rPr lang="en-US" sz="1800" dirty="0"/>
              <a:t>Machine Learning</a:t>
            </a:r>
          </a:p>
          <a:p>
            <a:r>
              <a:rPr lang="en-US" sz="1800" dirty="0"/>
              <a:t>GIS Analysis</a:t>
            </a:r>
          </a:p>
          <a:p>
            <a:r>
              <a:rPr lang="en-US" sz="1800" dirty="0"/>
              <a:t>Text Analytics</a:t>
            </a:r>
          </a:p>
          <a:p>
            <a:r>
              <a:rPr lang="en-US" sz="1800" dirty="0"/>
              <a:t>Computational Toxicology</a:t>
            </a:r>
          </a:p>
          <a:p>
            <a:pPr marL="0" indent="0">
              <a:buNone/>
            </a:pPr>
            <a:r>
              <a:rPr lang="en-US" sz="1800" dirty="0"/>
              <a:t>Able to access and analyze cloud-hosted datasets</a:t>
            </a:r>
          </a:p>
          <a:p>
            <a:pPr marL="0" indent="0">
              <a:buNone/>
            </a:pPr>
            <a:endParaRPr lang="en-US" sz="1800" dirty="0"/>
          </a:p>
          <a:p>
            <a:pPr marL="0" indent="0">
              <a:buNone/>
            </a:pPr>
            <a:r>
              <a:rPr lang="en-US" sz="1800" dirty="0"/>
              <a:t>Example screen shots:  Jupyter and </a:t>
            </a:r>
            <a:r>
              <a:rPr lang="en-US" sz="1800" dirty="0" err="1"/>
              <a:t>Rstudio</a:t>
            </a:r>
            <a:r>
              <a:rPr lang="en-US" sz="1800" dirty="0"/>
              <a:t> Analytics notebooks – currently running as on-demand instances in Docker containers in AWS environment.</a:t>
            </a:r>
          </a:p>
        </p:txBody>
      </p:sp>
      <p:sp>
        <p:nvSpPr>
          <p:cNvPr id="46" name="Freeform: Shape 13">
            <a:extLst>
              <a:ext uri="{FF2B5EF4-FFF2-40B4-BE49-F238E27FC236}">
                <a16:creationId xmlns:a16="http://schemas.microsoft.com/office/drawing/2014/main"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15">
            <a:extLst>
              <a:ext uri="{FF2B5EF4-FFF2-40B4-BE49-F238E27FC236}">
                <a16:creationId xmlns:a16="http://schemas.microsoft.com/office/drawing/2014/main"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7CB51FA-2873-4C67-9DD2-C7784EF5821A}"/>
              </a:ext>
            </a:extLst>
          </p:cNvPr>
          <p:cNvPicPr>
            <a:picLocks noChangeAspect="1"/>
          </p:cNvPicPr>
          <p:nvPr/>
        </p:nvPicPr>
        <p:blipFill rotWithShape="1">
          <a:blip r:embed="rId4"/>
          <a:srcRect l="40666" r="5082" b="-4"/>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5" name="Picture 4">
            <a:extLst>
              <a:ext uri="{FF2B5EF4-FFF2-40B4-BE49-F238E27FC236}">
                <a16:creationId xmlns:a16="http://schemas.microsoft.com/office/drawing/2014/main" id="{355437CE-D514-4F21-A37F-F22BA825DC5C}"/>
              </a:ext>
            </a:extLst>
          </p:cNvPr>
          <p:cNvPicPr>
            <a:picLocks noChangeAspect="1"/>
          </p:cNvPicPr>
          <p:nvPr/>
        </p:nvPicPr>
        <p:blipFill rotWithShape="1">
          <a:blip r:embed="rId5"/>
          <a:srcRect t="4439" r="-4" b="-4"/>
          <a:stretch/>
        </p:blipFill>
        <p:spPr>
          <a:xfrm>
            <a:off x="8278624" y="-8876"/>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8" name="Freeform: Shape 17">
            <a:extLst>
              <a:ext uri="{FF2B5EF4-FFF2-40B4-BE49-F238E27FC236}">
                <a16:creationId xmlns:a16="http://schemas.microsoft.com/office/drawing/2014/main"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EEAE4E2-F9E1-4C4E-90AB-432C58BBA5D4}"/>
              </a:ext>
            </a:extLst>
          </p:cNvPr>
          <p:cNvPicPr>
            <a:picLocks noChangeAspect="1"/>
          </p:cNvPicPr>
          <p:nvPr/>
        </p:nvPicPr>
        <p:blipFill rotWithShape="1">
          <a:blip r:embed="rId6"/>
          <a:srcRect l="29461" r="-3" b="-3"/>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41001895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77B3A20-11FF-4950-8294-B3EB3D2A7C7F}">
  <ds:schemaRefs>
    <ds:schemaRef ds:uri="ESRI.ArcGIS.Mapping.OfficeIntegration.PowerPointInfo"/>
  </ds:schemaRefs>
</ds:datastoreItem>
</file>

<file path=customXml/itemProps2.xml><?xml version="1.0" encoding="utf-8"?>
<ds:datastoreItem xmlns:ds="http://schemas.openxmlformats.org/officeDocument/2006/customXml" ds:itemID="{C334F312-3C36-4EC1-840B-3A35F40F2880}">
  <ds:schemaRefs>
    <ds:schemaRef ds:uri="ESRI.ArcGIS.Mapping.OfficeIntegration.PowerPointInfo"/>
  </ds:schemaRefs>
</ds:datastoreItem>
</file>

<file path=customXml/itemProps3.xml><?xml version="1.0" encoding="utf-8"?>
<ds:datastoreItem xmlns:ds="http://schemas.openxmlformats.org/officeDocument/2006/customXml" ds:itemID="{6E097F02-0025-4599-911B-EEA4875ADA7B}">
  <ds:schemaRefs>
    <ds:schemaRef ds:uri="ESRI.ArcGIS.Mapping.OfficeIntegration.PowerPointInfo"/>
  </ds:schemaRefs>
</ds:datastoreItem>
</file>

<file path=customXml/itemProps4.xml><?xml version="1.0" encoding="utf-8"?>
<ds:datastoreItem xmlns:ds="http://schemas.openxmlformats.org/officeDocument/2006/customXml" ds:itemID="{93C03AB9-3549-47D6-9B4E-6FA50727A9A2}">
  <ds:schemaRefs>
    <ds:schemaRef ds:uri="ESRI.ArcGIS.Mapping.OfficeIntegration.PowerPointInfo"/>
  </ds:schemaRefs>
</ds:datastoreItem>
</file>

<file path=customXml/itemProps5.xml><?xml version="1.0" encoding="utf-8"?>
<ds:datastoreItem xmlns:ds="http://schemas.openxmlformats.org/officeDocument/2006/customXml" ds:itemID="{09B5D0EB-C414-4FEA-9452-A7F6A9BCA97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3542</TotalTime>
  <Words>1933</Words>
  <Application>Microsoft Office PowerPoint</Application>
  <PresentationFormat>Widescreen</PresentationFormat>
  <Paragraphs>105</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E-Enterprise for the Environment  EPA Data Analytics Platform</vt:lpstr>
      <vt:lpstr>Data Platform A solid foundation for analytics</vt:lpstr>
      <vt:lpstr>The Challenge:  Data Access, Storage, &amp; Reuse</vt:lpstr>
      <vt:lpstr>Example: Data Access &amp; Reuse </vt:lpstr>
      <vt:lpstr>Data Platform: What’s Under the Hood?</vt:lpstr>
      <vt:lpstr>Data Platform: Scaling &amp; Load Balancing</vt:lpstr>
      <vt:lpstr>Analytical Tools</vt:lpstr>
      <vt:lpstr>Proof of concept:  Cloud-hosted EPA Envirofacts data provided with API and distributed query engine  Colorado DPHE and MassDEP were able to access the EPA Envirofacts data directly using their data visualization tools (Tableau and PowerBI)  </vt:lpstr>
      <vt:lpstr>Data Platform: Analytic Pilots</vt:lpstr>
      <vt:lpstr>Data Platform: Big Data Analytics</vt:lpstr>
      <vt:lpstr>Data Platform: Big Data Analytics</vt:lpstr>
      <vt:lpstr>Next Steps/Conclusions</vt:lpstr>
      <vt:lpstr>Thanks and stay tuned, exciting times are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David G.</dc:creator>
  <cp:lastModifiedBy>Kocher, Julie</cp:lastModifiedBy>
  <cp:revision>62</cp:revision>
  <dcterms:created xsi:type="dcterms:W3CDTF">2018-09-06T15:11:50Z</dcterms:created>
  <dcterms:modified xsi:type="dcterms:W3CDTF">2018-10-24T21:35:51Z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https://usepa-my.sharepoint.com/personal/smith_davidg_epa_gov/Documents/EDAP/Business Case/E-Enterprise Conference - Data Platform 20181025.pptx</vt:lpwstr>
  </property>
</Properties>
</file>