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2" r:id="rId6"/>
    <p:sldId id="259" r:id="rId7"/>
    <p:sldId id="261" r:id="rId8"/>
    <p:sldId id="263" r:id="rId9"/>
    <p:sldId id="260" r:id="rId10"/>
    <p:sldId id="264" r:id="rId11"/>
    <p:sldId id="274" r:id="rId12"/>
    <p:sldId id="267" r:id="rId13"/>
    <p:sldId id="269" r:id="rId14"/>
    <p:sldId id="270" r:id="rId15"/>
    <p:sldId id="271" r:id="rId16"/>
    <p:sldId id="272" r:id="rId17"/>
    <p:sldId id="268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AF21-81FC-4220-9814-50C0CEDD4339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DDFD-F554-4061-B8A4-779B3DBE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era.lee@ep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esri.com/esri/arcgis/2017/02/15/things-you-can-do-story-maps/" TargetMode="External"/><Relationship Id="rId3" Type="http://schemas.openxmlformats.org/officeDocument/2006/relationships/hyperlink" Target="https://learn.arcgis.com/en/projects/get-started-with-story-maps/" TargetMode="External"/><Relationship Id="rId7" Type="http://schemas.openxmlformats.org/officeDocument/2006/relationships/hyperlink" Target="https://blogs.esri.com/esri/arcgis/2018/01/05/10-essential-steps-story-map-success/" TargetMode="External"/><Relationship Id="rId2" Type="http://schemas.openxmlformats.org/officeDocument/2006/relationships/hyperlink" Target="https://storymaps.arcgis.com/en/resourc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llections.storymaps.esri.com/how-to-stories/" TargetMode="External"/><Relationship Id="rId5" Type="http://schemas.openxmlformats.org/officeDocument/2006/relationships/hyperlink" Target="https://blogs.esri.com/esri/arcgis/2018/01/10/story-maps-101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developerscorner.storymaps.arcgis.com/" TargetMode="External"/><Relationship Id="rId9" Type="http://schemas.openxmlformats.org/officeDocument/2006/relationships/hyperlink" Target="mailto:pera.lee@epa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era.lee@epa.g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pa.maps.arcgis.com/apps/MapSeries/index.html?appid=84f1c3dac56f4226b677d8247b0e3c07" TargetMode="External"/><Relationship Id="rId3" Type="http://schemas.openxmlformats.org/officeDocument/2006/relationships/hyperlink" Target="https://epa.maps.arcgis.com/apps/MapJournal/index.html?appid=39a761adba55427681269fa55aa92f43" TargetMode="External"/><Relationship Id="rId7" Type="http://schemas.openxmlformats.org/officeDocument/2006/relationships/hyperlink" Target="https://epa.maps.arcgis.com/apps/MapSeries/index.html?appid=d7f53c82aada45c9a60d4f732743af88" TargetMode="External"/><Relationship Id="rId2" Type="http://schemas.openxmlformats.org/officeDocument/2006/relationships/hyperlink" Target="https://epa.maps.arcgis.com/apps/Cascade/index.html?appid=bb7141ddaf9a4ca88ba5652045647a4b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pa.maps.arcgis.com/apps/MapJournal/index.html?appid=5bee1d561f314e99b625a55e6e99ca32&amp;webmap=7cdd0c823ea64fbdb28dcf4949bb9416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epa.maps.arcgis.com/apps/MapSeries/index.html?appid=56dde341e8644791917759bb23a6cf78" TargetMode="External"/><Relationship Id="rId10" Type="http://schemas.openxmlformats.org/officeDocument/2006/relationships/hyperlink" Target="https://epa.maps.arcgis.com/apps/MapJournal/index.html?appid=051533ab716c4f5e821dc361cbb1876f" TargetMode="External"/><Relationship Id="rId4" Type="http://schemas.openxmlformats.org/officeDocument/2006/relationships/hyperlink" Target="http://nifc.maps.arcgis.com/apps/MapJournal/index.html?appid=f07cf819cab543cd826752598f38930b" TargetMode="External"/><Relationship Id="rId9" Type="http://schemas.openxmlformats.org/officeDocument/2006/relationships/hyperlink" Target="https://epa.maps.arcgis.com/apps/MapJournal/index.html?appid=521e43133d824299b68db56507abaa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orymaps.arcgis.com/en/app-lis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maps.arcgis.com/en/gallery/#s=0&amp;md=storymaps-community:science-and-technology" TargetMode="External"/><Relationship Id="rId2" Type="http://schemas.openxmlformats.org/officeDocument/2006/relationships/hyperlink" Target="http://storymaps.arcgis.com/en/gallery/#s=0&amp;q=annual%20report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e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storymaps.esri.com/team-stories-2017/" TargetMode="External"/><Relationship Id="rId2" Type="http://schemas.openxmlformats.org/officeDocument/2006/relationships/hyperlink" Target="https://collections.storymaps.esri.com/how-to-stori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storymaps.arcgis.com/en/gallery/#s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6143"/>
            <a:ext cx="11898922" cy="1701727"/>
          </a:xfrm>
        </p:spPr>
        <p:txBody>
          <a:bodyPr>
            <a:normAutofit fontScale="90000"/>
          </a:bodyPr>
          <a:lstStyle/>
          <a:p>
            <a:r>
              <a:rPr lang="en-US" dirty="0"/>
              <a:t>Story Maps for communication </a:t>
            </a:r>
            <a:br>
              <a:rPr lang="en-US" dirty="0"/>
            </a:br>
            <a:r>
              <a:rPr lang="en-US" dirty="0"/>
              <a:t>and coordination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848" y="6195304"/>
            <a:ext cx="117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Lee Pera -- EPA Office of Environmental Information  --  </a:t>
            </a:r>
            <a:r>
              <a:rPr lang="en-US" sz="2400" dirty="0">
                <a:hlinkClick r:id="rId2"/>
              </a:rPr>
              <a:t>Pera.lee@epa.gov</a:t>
            </a:r>
            <a:r>
              <a:rPr lang="en-US" sz="2400" dirty="0"/>
              <a:t>  --  202-566-2332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403" r="851" b="6340"/>
          <a:stretch/>
        </p:blipFill>
        <p:spPr>
          <a:xfrm>
            <a:off x="1792094" y="1829869"/>
            <a:ext cx="8314734" cy="40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540" y="322263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" y="1520190"/>
            <a:ext cx="42862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/>
              </a:rPr>
              <a:t>Storymap</a:t>
            </a:r>
            <a:r>
              <a:rPr lang="en-US" dirty="0">
                <a:hlinkClick r:id="rId2"/>
              </a:rPr>
              <a:t> Resources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Getting Started with </a:t>
            </a:r>
            <a:r>
              <a:rPr lang="en-US" dirty="0" err="1">
                <a:hlinkClick r:id="rId3"/>
              </a:rPr>
              <a:t>Storymaps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 err="1">
                <a:hlinkClick r:id="rId5"/>
              </a:rPr>
              <a:t>Storymaps</a:t>
            </a:r>
            <a:r>
              <a:rPr lang="en-US" dirty="0">
                <a:hlinkClick r:id="rId5"/>
              </a:rPr>
              <a:t> 101 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Developer’s Resources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Instructional Story maps showing you how to build great maps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Ten essential steps for </a:t>
            </a:r>
            <a:r>
              <a:rPr lang="en-US" dirty="0" err="1">
                <a:hlinkClick r:id="rId7"/>
              </a:rPr>
              <a:t>storymap</a:t>
            </a:r>
            <a:r>
              <a:rPr lang="en-US" dirty="0">
                <a:hlinkClick r:id="rId7"/>
              </a:rPr>
              <a:t> success –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ArcGIS Blog –</a:t>
            </a:r>
            <a:r>
              <a:rPr lang="en-US" dirty="0"/>
              <a:t> 15 things you can do with </a:t>
            </a:r>
            <a:r>
              <a:rPr lang="en-US" dirty="0" err="1"/>
              <a:t>storymaps</a:t>
            </a:r>
            <a:endParaRPr lang="en-US" dirty="0"/>
          </a:p>
          <a:p>
            <a:endParaRPr lang="en-US" dirty="0"/>
          </a:p>
          <a:p>
            <a:r>
              <a:rPr lang="en-US" dirty="0"/>
              <a:t>EPA Guide to </a:t>
            </a:r>
            <a:r>
              <a:rPr lang="en-US" dirty="0" err="1"/>
              <a:t>Storymaps</a:t>
            </a:r>
            <a:r>
              <a:rPr lang="en-US" dirty="0"/>
              <a:t> – email Lee – </a:t>
            </a:r>
            <a:r>
              <a:rPr lang="en-US" dirty="0">
                <a:hlinkClick r:id="rId9"/>
              </a:rPr>
              <a:t>pera.lee@epa.gov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4229" t="15785" r="42071" b="20914"/>
          <a:stretch/>
        </p:blipFill>
        <p:spPr>
          <a:xfrm>
            <a:off x="4858336" y="1520190"/>
            <a:ext cx="6986954" cy="46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4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14475" y="383569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4E427-6896-4601-A9B8-3593F582A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14" r="25469" b="7646"/>
          <a:stretch/>
        </p:blipFill>
        <p:spPr>
          <a:xfrm>
            <a:off x="2697480" y="1542795"/>
            <a:ext cx="6777990" cy="4169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7027D2-4B15-439D-A237-234EE30F0CE9}"/>
              </a:ext>
            </a:extLst>
          </p:cNvPr>
          <p:cNvSpPr txBox="1"/>
          <p:nvPr/>
        </p:nvSpPr>
        <p:spPr>
          <a:xfrm>
            <a:off x="300848" y="6195304"/>
            <a:ext cx="1177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Lee Pera -- EPA Office of Environmental Information  --  </a:t>
            </a:r>
            <a:r>
              <a:rPr lang="en-US" sz="2400" dirty="0">
                <a:hlinkClick r:id="rId3"/>
              </a:rPr>
              <a:t>Pera.lee@epa.gov</a:t>
            </a:r>
            <a:r>
              <a:rPr lang="en-US" sz="2400" dirty="0"/>
              <a:t>  --  202-566-2332</a:t>
            </a:r>
          </a:p>
        </p:txBody>
      </p:sp>
    </p:spTree>
    <p:extLst>
      <p:ext uri="{BB962C8B-B14F-4D97-AF65-F5344CB8AC3E}">
        <p14:creationId xmlns:p14="http://schemas.microsoft.com/office/powerpoint/2010/main" val="231975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E720D7-624C-491F-8396-1D569C815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50" r="2219" b="8980"/>
          <a:stretch/>
        </p:blipFill>
        <p:spPr>
          <a:xfrm>
            <a:off x="114300" y="902970"/>
            <a:ext cx="1192149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F7B88-1297-45DF-9394-5721AA6F0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7" b="6979"/>
          <a:stretch/>
        </p:blipFill>
        <p:spPr>
          <a:xfrm>
            <a:off x="0" y="86868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2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A85179-B7D9-4800-91AB-0EFC8F4F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16" b="7812"/>
          <a:stretch/>
        </p:blipFill>
        <p:spPr>
          <a:xfrm>
            <a:off x="0" y="925830"/>
            <a:ext cx="12192000" cy="52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F7ECF-66BD-468F-86D3-C7B8298B7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1" b="5312"/>
          <a:stretch/>
        </p:blipFill>
        <p:spPr>
          <a:xfrm>
            <a:off x="0" y="557213"/>
            <a:ext cx="12192000" cy="58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5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603CA-1D39-4EF8-95B2-0E406A0D1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16" b="6645"/>
          <a:stretch/>
        </p:blipFill>
        <p:spPr>
          <a:xfrm>
            <a:off x="0" y="731520"/>
            <a:ext cx="12192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18338-2211-4AFF-8923-7FFF60B12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39" b="6812"/>
          <a:stretch/>
        </p:blipFill>
        <p:spPr>
          <a:xfrm>
            <a:off x="0" y="614363"/>
            <a:ext cx="12192000" cy="57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6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C9337-9051-4BD6-8563-213B8738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2" t="9647" r="1282" b="5145"/>
          <a:stretch/>
        </p:blipFill>
        <p:spPr>
          <a:xfrm>
            <a:off x="342900" y="662940"/>
            <a:ext cx="11692890" cy="58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6143"/>
            <a:ext cx="11898922" cy="1701727"/>
          </a:xfrm>
        </p:spPr>
        <p:txBody>
          <a:bodyPr>
            <a:normAutofit fontScale="90000"/>
          </a:bodyPr>
          <a:lstStyle/>
          <a:p>
            <a:r>
              <a:rPr lang="en-US" dirty="0"/>
              <a:t>Story Maps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AB401-24BA-4A7A-85EC-843568E6D208}"/>
              </a:ext>
            </a:extLst>
          </p:cNvPr>
          <p:cNvSpPr txBox="1"/>
          <p:nvPr/>
        </p:nvSpPr>
        <p:spPr>
          <a:xfrm>
            <a:off x="530877" y="1102427"/>
            <a:ext cx="1093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Esri</a:t>
            </a:r>
            <a:r>
              <a:rPr lang="en-US" dirty="0"/>
              <a:t> Story Maps let you combine authoritative maps with narrative text, images, and multimedia content.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C9C81-108D-45FB-9238-14454F0DB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t="9813" r="6063" b="7813"/>
          <a:stretch/>
        </p:blipFill>
        <p:spPr>
          <a:xfrm>
            <a:off x="622317" y="1554136"/>
            <a:ext cx="10350483" cy="51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40" y="1291590"/>
            <a:ext cx="11384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1: 	Get Inspired - Look at Examples</a:t>
            </a:r>
            <a:br>
              <a:rPr lang="en-US" sz="3600" dirty="0"/>
            </a:br>
            <a:r>
              <a:rPr lang="en-US" sz="3600" dirty="0"/>
              <a:t>2: 	Identify your audience</a:t>
            </a:r>
            <a:br>
              <a:rPr lang="en-US" sz="3600" dirty="0"/>
            </a:br>
            <a:r>
              <a:rPr lang="en-US" sz="3600" dirty="0"/>
              <a:t>3: 	Decide which template to use </a:t>
            </a:r>
            <a:br>
              <a:rPr lang="en-US" sz="3600" dirty="0"/>
            </a:br>
            <a:r>
              <a:rPr lang="en-US" sz="3600" dirty="0"/>
              <a:t>4: 	Assemble or create the components - maps and media</a:t>
            </a:r>
            <a:br>
              <a:rPr lang="en-US" sz="3600" dirty="0"/>
            </a:br>
            <a:r>
              <a:rPr lang="en-US" sz="3600" dirty="0"/>
              <a:t>5: 	Write text for story pieces </a:t>
            </a:r>
          </a:p>
          <a:p>
            <a:r>
              <a:rPr lang="en-US" sz="3600" dirty="0"/>
              <a:t>6: 	Build an initial draft story using </a:t>
            </a:r>
            <a:r>
              <a:rPr lang="en-US" sz="3600" dirty="0" err="1"/>
              <a:t>Esri</a:t>
            </a:r>
            <a:r>
              <a:rPr lang="en-US" sz="3600" dirty="0"/>
              <a:t> story map template</a:t>
            </a:r>
            <a:br>
              <a:rPr lang="en-US" sz="3600" dirty="0"/>
            </a:br>
            <a:r>
              <a:rPr lang="en-US" sz="3600" dirty="0"/>
              <a:t>7: 	Get feedback and revise the draft story</a:t>
            </a:r>
          </a:p>
          <a:p>
            <a:r>
              <a:rPr lang="en-US" sz="3600" dirty="0"/>
              <a:t>8. 	Test on different devices</a:t>
            </a:r>
            <a:br>
              <a:rPr lang="en-US" sz="3600" dirty="0"/>
            </a:br>
            <a:r>
              <a:rPr lang="en-US" sz="3600" dirty="0"/>
              <a:t>9: 	Share and socialize the story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68730" y="0"/>
            <a:ext cx="9136380" cy="1794510"/>
          </a:xfrm>
        </p:spPr>
        <p:txBody>
          <a:bodyPr/>
          <a:lstStyle/>
          <a:p>
            <a:r>
              <a:rPr lang="en-US" dirty="0"/>
              <a:t>STEPS IN THE PROCESS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8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540" y="116523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910" y="1154430"/>
            <a:ext cx="9799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>
                <a:hlinkClick r:id="rId2"/>
              </a:rPr>
              <a:t>Cascade Template:</a:t>
            </a:r>
            <a:r>
              <a:rPr lang="en-US" sz="2000" dirty="0"/>
              <a:t> From Eyesores to Assets, EPA Brownfields Example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Map Journal Template</a:t>
            </a:r>
            <a:r>
              <a:rPr lang="en-US" sz="2000" dirty="0">
                <a:hlinkClick r:id="rId4"/>
              </a:rPr>
              <a:t>: </a:t>
            </a:r>
            <a:r>
              <a:rPr lang="en-US" sz="2000" dirty="0"/>
              <a:t>Eastern Band of Cherokee Partnership</a:t>
            </a:r>
          </a:p>
          <a:p>
            <a:endParaRPr lang="en-US" sz="2000" dirty="0"/>
          </a:p>
          <a:p>
            <a:r>
              <a:rPr lang="en-US" sz="2000" dirty="0">
                <a:hlinkClick r:id="rId5"/>
              </a:rPr>
              <a:t>Map Series: </a:t>
            </a:r>
            <a:r>
              <a:rPr lang="en-US" sz="2000" dirty="0"/>
              <a:t>Water System Partnerships</a:t>
            </a:r>
          </a:p>
          <a:p>
            <a:endParaRPr lang="en-US" sz="2000" dirty="0"/>
          </a:p>
          <a:p>
            <a:r>
              <a:rPr lang="en-US" sz="2000" dirty="0" err="1">
                <a:hlinkClick r:id="rId6"/>
              </a:rPr>
              <a:t>Storymap</a:t>
            </a:r>
            <a:r>
              <a:rPr lang="en-US" sz="2000" dirty="0">
                <a:hlinkClick r:id="rId6"/>
              </a:rPr>
              <a:t> as Training Guide</a:t>
            </a:r>
            <a:r>
              <a:rPr lang="en-US" sz="2000" dirty="0"/>
              <a:t>: Using CFRST, EPA</a:t>
            </a:r>
          </a:p>
          <a:p>
            <a:endParaRPr lang="en-US" sz="2000" dirty="0"/>
          </a:p>
          <a:p>
            <a:r>
              <a:rPr lang="en-US" sz="2000" dirty="0">
                <a:hlinkClick r:id="rId7"/>
              </a:rPr>
              <a:t>Region 6 Grants to </a:t>
            </a:r>
          </a:p>
          <a:p>
            <a:r>
              <a:rPr lang="en-US" sz="2000" dirty="0">
                <a:hlinkClick r:id="rId7"/>
              </a:rPr>
              <a:t>States, Tribes and Communities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8"/>
              </a:rPr>
              <a:t>Water Utilities Case Studies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Emergency Response </a:t>
            </a:r>
            <a:r>
              <a:rPr lang="en-US" sz="2000" dirty="0" err="1"/>
              <a:t>Storymaps</a:t>
            </a:r>
            <a:r>
              <a:rPr lang="en-US" sz="2000" dirty="0"/>
              <a:t>:</a:t>
            </a:r>
          </a:p>
          <a:p>
            <a:r>
              <a:rPr lang="en-US" sz="2000" dirty="0">
                <a:hlinkClick r:id="rId9"/>
              </a:rPr>
              <a:t>Florence</a:t>
            </a:r>
            <a:r>
              <a:rPr lang="en-US" sz="2000" dirty="0"/>
              <a:t> and </a:t>
            </a:r>
            <a:r>
              <a:rPr lang="en-US" sz="2000" dirty="0">
                <a:hlinkClick r:id="rId10"/>
              </a:rPr>
              <a:t>Maria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7C6564-2729-4D86-BE49-0720165AF4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44" t="9480" r="14562" b="14485"/>
          <a:stretch/>
        </p:blipFill>
        <p:spPr>
          <a:xfrm>
            <a:off x="5474970" y="2881557"/>
            <a:ext cx="6461760" cy="32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9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540" y="322263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TEMPLATES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207266"/>
            <a:ext cx="111213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How to Choose</a:t>
            </a:r>
            <a:r>
              <a:rPr lang="en-US" sz="3200" dirty="0"/>
              <a:t>: https://storymaps.arcgis.com/en/app-list/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639" t="22036" r="8885" b="8241"/>
          <a:stretch/>
        </p:blipFill>
        <p:spPr>
          <a:xfrm>
            <a:off x="708660" y="2069040"/>
            <a:ext cx="9799320" cy="44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3891"/>
              </p:ext>
            </p:extLst>
          </p:nvPr>
        </p:nvGraphicFramePr>
        <p:xfrm>
          <a:off x="1211579" y="3508216"/>
          <a:ext cx="9201150" cy="2503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050">
                  <a:extLst>
                    <a:ext uri="{9D8B030D-6E8A-4147-A177-3AD203B41FA5}">
                      <a16:colId xmlns:a16="http://schemas.microsoft.com/office/drawing/2014/main" val="1384487611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735249400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2228845178"/>
                    </a:ext>
                  </a:extLst>
                </a:gridCol>
              </a:tblGrid>
              <a:tr h="618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Home Section 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Side Panel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 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388522"/>
                  </a:ext>
                </a:extLst>
              </a:tr>
              <a:tr h="6182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443084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Section 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Side Panel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 Stage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525840"/>
                  </a:ext>
                </a:extLst>
              </a:tr>
              <a:tr h="6182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85244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4018" y="1409462"/>
            <a:ext cx="11333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useful practice before creating and assembling the Story Map is to story board out the process.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good first step is to summarize the story concept in a sentence or two. A second step might be to sketch out a storyboard that diagrams the basic elements of the story and the means by which users will access it (see Table 1).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1579" y="127953"/>
            <a:ext cx="9144000" cy="912177"/>
          </a:xfrm>
        </p:spPr>
        <p:txBody>
          <a:bodyPr>
            <a:noAutofit/>
          </a:bodyPr>
          <a:lstStyle/>
          <a:p>
            <a:r>
              <a:rPr lang="en-US" dirty="0"/>
              <a:t>STORYBOARD</a:t>
            </a:r>
          </a:p>
        </p:txBody>
      </p:sp>
    </p:spTree>
    <p:extLst>
      <p:ext uri="{BB962C8B-B14F-4D97-AF65-F5344CB8AC3E}">
        <p14:creationId xmlns:p14="http://schemas.microsoft.com/office/powerpoint/2010/main" val="355099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540" y="322263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" y="1234440"/>
            <a:ext cx="1112139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organizations will be able to identify several </a:t>
            </a:r>
            <a:r>
              <a:rPr lang="en-US" sz="2800" i="1" dirty="0"/>
              <a:t>story patterns</a:t>
            </a:r>
            <a:r>
              <a:rPr lang="en-US" sz="2800" dirty="0"/>
              <a:t> that represent their most frequent storytelling needs. Common story patterns are </a:t>
            </a:r>
            <a:r>
              <a:rPr lang="en-US" sz="2800" dirty="0">
                <a:hlinkClick r:id="rId2" tooltip="Story Map Gallery: Annual reports"/>
              </a:rPr>
              <a:t>annual reports</a:t>
            </a:r>
            <a:r>
              <a:rPr lang="en-US" sz="2800" dirty="0"/>
              <a:t>, </a:t>
            </a:r>
            <a:r>
              <a:rPr lang="en-US" sz="2800" dirty="0">
                <a:hlinkClick r:id="rId3" tooltip="Story Maps gallery: Science"/>
              </a:rPr>
              <a:t>scientific publications</a:t>
            </a:r>
            <a:r>
              <a:rPr lang="en-US" sz="2800" dirty="0"/>
              <a:t>, event promotions, project summaries, and weekly briefings. It’s beneficial to have standards for each type of story pattern to establish common look and feel.</a:t>
            </a:r>
          </a:p>
          <a:p>
            <a:endParaRPr lang="en-US" sz="2800" dirty="0"/>
          </a:p>
          <a:p>
            <a:r>
              <a:rPr lang="en-US" sz="2800" dirty="0"/>
              <a:t>Be sure to consider standardizing story elements like the logo, tagline, and click-through links that appear in story headers for each type of story pattern. Your may also want to establish a standard or suggested format for story titles, subtitles, or even the tab/section names in a Map Series or Map Journal. Think about what makes each story pattern unique and establish standards that make sense for your work.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9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540" y="322263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MAKE A STORY MAP!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24" t="18906" r="26574" b="15785"/>
          <a:stretch/>
        </p:blipFill>
        <p:spPr>
          <a:xfrm>
            <a:off x="2648069" y="1154430"/>
            <a:ext cx="6392939" cy="5058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4154" y="6213231"/>
            <a:ext cx="4853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https://storymaps.arcgis.com/en/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8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540" y="322263"/>
            <a:ext cx="9144000" cy="832167"/>
          </a:xfrm>
        </p:spPr>
        <p:txBody>
          <a:bodyPr>
            <a:normAutofit fontScale="90000"/>
          </a:bodyPr>
          <a:lstStyle/>
          <a:p>
            <a:r>
              <a:rPr lang="en-US" dirty="0"/>
              <a:t>ESRI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" y="971550"/>
            <a:ext cx="9799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>
                <a:hlinkClick r:id="rId2"/>
              </a:rPr>
              <a:t>Instructional </a:t>
            </a:r>
            <a:r>
              <a:rPr lang="en-US" sz="2000" dirty="0" err="1">
                <a:hlinkClick r:id="rId2"/>
              </a:rPr>
              <a:t>Storymaps</a:t>
            </a:r>
            <a:r>
              <a:rPr lang="en-US" sz="2000" dirty="0">
                <a:hlinkClick r:id="rId2"/>
              </a:rPr>
              <a:t>: </a:t>
            </a:r>
            <a:r>
              <a:rPr lang="en-US" sz="2000" dirty="0"/>
              <a:t>“How-to stories” for all aspects of </a:t>
            </a:r>
            <a:r>
              <a:rPr lang="en-US" sz="2000" dirty="0" err="1"/>
              <a:t>storymaps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>
                <a:hlinkClick r:id="rId3"/>
              </a:rPr>
              <a:t>Esri</a:t>
            </a:r>
            <a:r>
              <a:rPr lang="en-US" sz="2000" dirty="0">
                <a:hlinkClick r:id="rId3"/>
              </a:rPr>
              <a:t> Team’s Favorite </a:t>
            </a:r>
            <a:r>
              <a:rPr lang="en-US" sz="2000" dirty="0" err="1">
                <a:hlinkClick r:id="rId3"/>
              </a:rPr>
              <a:t>Storymaps</a:t>
            </a:r>
            <a:r>
              <a:rPr lang="en-US" sz="2000" dirty="0">
                <a:hlinkClick r:id="rId3"/>
              </a:rPr>
              <a:t> 2017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>
                <a:hlinkClick r:id="rId4"/>
              </a:rPr>
              <a:t>Storymap</a:t>
            </a:r>
            <a:r>
              <a:rPr lang="en-US" sz="2000" dirty="0">
                <a:hlinkClick r:id="rId4"/>
              </a:rPr>
              <a:t> Galleries</a:t>
            </a:r>
            <a:r>
              <a:rPr lang="en-US" sz="2000" dirty="0"/>
              <a:t> – a template to display all your </a:t>
            </a:r>
            <a:r>
              <a:rPr lang="en-US" sz="2000" dirty="0" err="1"/>
              <a:t>storymaps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5B0AC-8997-47DE-8A78-DC93D62E14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818" r="2124" b="20652"/>
          <a:stretch/>
        </p:blipFill>
        <p:spPr>
          <a:xfrm>
            <a:off x="617220" y="3048922"/>
            <a:ext cx="10256520" cy="368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0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453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Story Maps for communication  and coordination </vt:lpstr>
      <vt:lpstr>Story Maps   </vt:lpstr>
      <vt:lpstr>STEPS IN THE PROCESS </vt:lpstr>
      <vt:lpstr>EXAMPLES</vt:lpstr>
      <vt:lpstr>TEMPLATES</vt:lpstr>
      <vt:lpstr>STORYBOARD</vt:lpstr>
      <vt:lpstr>STANDARDS</vt:lpstr>
      <vt:lpstr>MAKE A STORY MAP!</vt:lpstr>
      <vt:lpstr>ESRI EXAMPLES</vt:lpstr>
      <vt:lpstr>RESOURCES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Storymaps</dc:title>
  <dc:creator>Pera, Lee</dc:creator>
  <cp:lastModifiedBy>Pera, Lee</cp:lastModifiedBy>
  <cp:revision>24</cp:revision>
  <dcterms:created xsi:type="dcterms:W3CDTF">2018-02-28T18:22:51Z</dcterms:created>
  <dcterms:modified xsi:type="dcterms:W3CDTF">2018-10-24T11:34:43Z</dcterms:modified>
</cp:coreProperties>
</file>