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6" r:id="rId3"/>
    <p:sldId id="257" r:id="rId4"/>
    <p:sldId id="274" r:id="rId5"/>
    <p:sldId id="265" r:id="rId6"/>
    <p:sldId id="267" r:id="rId7"/>
    <p:sldId id="266" r:id="rId8"/>
    <p:sldId id="260" r:id="rId9"/>
    <p:sldId id="263" r:id="rId10"/>
    <p:sldId id="278" r:id="rId11"/>
    <p:sldId id="279" r:id="rId12"/>
    <p:sldId id="280" r:id="rId13"/>
    <p:sldId id="268" r:id="rId14"/>
    <p:sldId id="269" r:id="rId15"/>
    <p:sldId id="270" r:id="rId16"/>
    <p:sldId id="272" r:id="rId17"/>
    <p:sldId id="273" r:id="rId18"/>
    <p:sldId id="276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lzell, Maki" initials="MD" lastIdx="1" clrIdx="0"/>
  <p:cmAuthor id="2" name="Abigail Welch" initials="AW" lastIdx="0" clrIdx="1">
    <p:extLst>
      <p:ext uri="{19B8F6BF-5375-455C-9EA6-DF929625EA0E}">
        <p15:presenceInfo xmlns:p15="http://schemas.microsoft.com/office/powerpoint/2012/main" userId="S-1-5-21-150688922-2439765424-3455800936-26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0" autoAdjust="0"/>
    <p:restoredTop sz="94660"/>
  </p:normalViewPr>
  <p:slideViewPr>
    <p:cSldViewPr snapToGrid="0">
      <p:cViewPr varScale="1">
        <p:scale>
          <a:sx n="91" d="100"/>
          <a:sy n="91" d="100"/>
        </p:scale>
        <p:origin x="7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96512-D043-4350-91AB-AFBAE81C995A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7B80B-B7CE-4E4A-A28D-DFC57C10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4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9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 streamline ability to get data into EPA’s database-elaborate on this, describe the “front end”, challenges of STORET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3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Elaborate how much time we are saving, compare to NWIFC front end and how many clicks/time for entering it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61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Xamarin</a:t>
            </a:r>
            <a:r>
              <a:rPr lang="en-US" dirty="0"/>
              <a:t> is a cross platform mobile framework owned by Microsoft.</a:t>
            </a:r>
          </a:p>
          <a:p>
            <a:r>
              <a:rPr lang="en-US" dirty="0" err="1"/>
              <a:t>Xamarin</a:t>
            </a:r>
            <a:r>
              <a:rPr lang="en-US" dirty="0"/>
              <a:t> can support </a:t>
            </a:r>
            <a:r>
              <a:rPr lang="en-US" dirty="0" err="1"/>
              <a:t>iOS</a:t>
            </a:r>
            <a:r>
              <a:rPr lang="en-US" dirty="0"/>
              <a:t>, android, or window apps. So we can reuse the same code if we want to extend into another platform</a:t>
            </a:r>
          </a:p>
          <a:p>
            <a:r>
              <a:rPr lang="en-US" dirty="0"/>
              <a:t>The</a:t>
            </a:r>
            <a:r>
              <a:rPr lang="en-US" baseline="0" dirty="0"/>
              <a:t> app works offline by storing data on a device using SQLite, which is a database that lives on the device. SQLite connects to the SQL database via </a:t>
            </a:r>
            <a:r>
              <a:rPr lang="en-US" baseline="0" dirty="0" err="1"/>
              <a:t>ASP.NET</a:t>
            </a:r>
            <a:r>
              <a:rPr lang="en-US" baseline="0" dirty="0"/>
              <a:t> core, web API.</a:t>
            </a:r>
          </a:p>
          <a:p>
            <a:r>
              <a:rPr lang="en-US" baseline="0" dirty="0"/>
              <a:t>All of these programs are open source and don’t require fees.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79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60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3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Crop, make larger or do a video clip of data collection.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56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QA/QC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7B80B-B7CE-4E4A-A28D-DFC57C101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3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85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7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25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EC9F9-6A7A-411C-B705-4EBEB5E51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E0624-9B28-4BCB-A0E6-3DE627D03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BE5CA-43B5-4EA7-B02E-774205E45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8769A-6696-4E03-82F1-531EFA8BC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B2ECE-108B-4357-AF06-8195AA825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90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4EC4C-4378-4E5B-B438-7130B4D60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B8B48-E829-4604-A272-6D5F3C78E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67BEE-9D9B-4A94-9383-64DF90743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5BBE2-83A8-4C32-81B8-07084C071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B71B8-B951-4B2A-AAAF-53D34ED8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58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7B26-1EC8-4830-A20E-1DDA17B1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1F878-6E54-4583-8D6F-6CE62DA7E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42EB5-AE80-4890-997F-C518ABCA4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39DA4-1E87-498C-9A7B-E07DFD178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EFBC1-3D91-4428-81E5-D09F7DBFF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70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42A9-A2AE-4637-B9BA-2DECFD7C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9AA5D-D931-4E37-A272-219CE95AD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F4493-E82F-4370-A67F-6BE9F6627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26A2E-3B0A-41CC-97FB-94DD55C1A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E5111B-B45C-4A18-B135-47189EB25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DB042-43B1-4DBE-92C4-4D48B8B1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63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C1DA-0876-41A8-8690-309C79366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7679C5-0629-4B87-AE33-8E824C581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15E4D-FE86-4DCB-9392-79FBF9723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90D00-DDD7-4E2A-BF40-E9E0B1F43C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075A6F-6728-4565-9065-E326F2F6F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29C652-9D85-4790-B362-CAC972F14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E6EA0-0FFC-441F-ACEE-1E468202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A34B3A-4364-4AA3-A4B3-92790CD34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9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4755-BC2F-4755-982D-30F65E1C3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33B07A-A500-4058-B775-1BAA3430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9A2801-AFC7-48ED-86E1-FCCC0D529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C03D37-EFFC-4720-815E-C2520EE0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5824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A5E0B7-253B-4A1E-BF26-F5B65DC7C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F842FD-46D4-4BAD-962A-26536AF4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08AB3-0C39-4366-AF41-706F775F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67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3F67-03D2-46DA-99D5-B2F1C9B88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3F341-5552-4CCF-90AA-7B067F851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FC6AA-406C-474B-AE7F-AB133837C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344AE-60C4-4BCC-909E-3346C5F60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36245-3C2A-4956-99C4-F706400E6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0CB3C-383D-41CF-B0F1-1139A0CFE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5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49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F2811-F85C-4C7F-91A8-AAB573B0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2A811B-775F-4229-BF3A-868FDF836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4C3A1-B2C1-4070-BCE5-516F6CA6B6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7017A-295E-4A29-8FAE-40A81A0E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1324A-0B2D-471E-9F01-C40CCED88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B81F1-C6D8-4DA6-99E9-9DFC2E369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20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2DF2-2B44-4078-B9B2-487CFB4A2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4AD97F-B8CA-4F5C-A74B-65E558272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55ADF-E9F6-45D7-B4F2-D7DEE5AF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6EAEE-AD31-4641-A549-63A2FEF7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1AEF4-AABA-4F60-8204-EE5701AFD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529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878FC5-48BD-4001-9430-7AAFE1E691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391F9-A78B-4DB5-90EF-1834A32AE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7256C-6232-4FB3-9507-7DF22DBD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6F0F4-80A4-49B1-B7F8-FBF1A561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152CD-0B8E-4860-8C5B-3F786F530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64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01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4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9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85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76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6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86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310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ADC16C-8288-4969-89C5-FF4D4D9B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B72E0-31B1-4BA1-8E13-A2CCDC63C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9FE0E-37A2-4478-B58C-61D02B1BC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13B8A-9F62-415B-835D-B804BE9774FB}" type="datetimeFigureOut">
              <a:rPr lang="en-US" smtClean="0"/>
              <a:t>10/24/2018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7376A-A89A-4084-9979-EBC49A7EE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7A1B5-59C7-4639-9081-5033862CB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A4234-F6D1-43DF-B1AE-6B3993C2A5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0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85C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FE63C0-58BD-4346-B5FD-42A754AA7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Autofit/>
          </a:bodyPr>
          <a:lstStyle/>
          <a:p>
            <a:pPr algn="r"/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Streamlining Field to Desk: Port Gamble S’Klallam Tribe’s Strong Water Mobile Application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256E61-5279-4689-8D53-B59698CA1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 fontScale="92500" lnSpcReduction="20000"/>
          </a:bodyPr>
          <a:lstStyle/>
          <a:p>
            <a:pPr algn="r"/>
            <a:r>
              <a:rPr lang="en-US" sz="1800">
                <a:solidFill>
                  <a:srgbClr val="FFFFFF"/>
                </a:solidFill>
              </a:rPr>
              <a:t>Abigail Welch</a:t>
            </a:r>
          </a:p>
          <a:p>
            <a:pPr algn="r"/>
            <a:r>
              <a:rPr lang="en-US" sz="1800">
                <a:solidFill>
                  <a:srgbClr val="FFFFFF"/>
                </a:solidFill>
              </a:rPr>
              <a:t>Finfish Management Biologist</a:t>
            </a:r>
          </a:p>
          <a:p>
            <a:pPr algn="r"/>
            <a:endParaRPr lang="en-US" sz="1800">
              <a:solidFill>
                <a:srgbClr val="FFFFFF"/>
              </a:solidFill>
            </a:endParaRPr>
          </a:p>
          <a:p>
            <a:pPr algn="r"/>
            <a:r>
              <a:rPr lang="en-US" sz="1800">
                <a:solidFill>
                  <a:srgbClr val="FFFFFF"/>
                </a:solidFill>
              </a:rPr>
              <a:t>Maki Dalzell</a:t>
            </a:r>
          </a:p>
          <a:p>
            <a:pPr algn="r"/>
            <a:r>
              <a:rPr lang="en-US" sz="1800">
                <a:solidFill>
                  <a:srgbClr val="FFFFFF"/>
                </a:solidFill>
              </a:rPr>
              <a:t>Environmental Scientist, HDR</a:t>
            </a:r>
          </a:p>
          <a:p>
            <a:pPr algn="r"/>
            <a:endParaRPr lang="en-US" sz="1800">
              <a:solidFill>
                <a:srgbClr val="FFFFFF"/>
              </a:solidFill>
            </a:endParaRPr>
          </a:p>
          <a:p>
            <a:pPr algn="r"/>
            <a:r>
              <a:rPr lang="en-US" sz="1800">
                <a:solidFill>
                  <a:srgbClr val="FFFFFF"/>
                </a:solidFill>
              </a:rPr>
              <a:t>E-Enterprise for the Environment 2018</a:t>
            </a:r>
          </a:p>
          <a:p>
            <a:pPr algn="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D4EDCC8-ADE9-40F8-9CD8-947D7B118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2591"/>
            <a:ext cx="5459470" cy="5213793"/>
          </a:xfrm>
          <a:prstGeom prst="rect">
            <a:avLst/>
          </a:prstGeom>
        </p:spPr>
      </p:pic>
      <p:pic>
        <p:nvPicPr>
          <p:cNvPr id="1026" name="Picture 2" descr="G:\Admin\Logo\HDR\2014_Brand\Black\HDR_Logo_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287" y="5881500"/>
            <a:ext cx="1324042" cy="73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E9D6CB-2CAC-4808-9605-5E03EECD7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59" y="5372085"/>
            <a:ext cx="1324041" cy="14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26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8286-401D-44FA-A9C9-C801D44C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/>
              <a:t>WQX Mobile Application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A430-DF67-4239-8C80-E6F5AF26C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Challenges</a:t>
            </a:r>
          </a:p>
          <a:p>
            <a:r>
              <a:rPr lang="en-US" sz="2000" dirty="0"/>
              <a:t>Complex database to understand</a:t>
            </a:r>
          </a:p>
          <a:p>
            <a:r>
              <a:rPr lang="en-US" sz="2000" dirty="0"/>
              <a:t>Validation of tables</a:t>
            </a:r>
          </a:p>
          <a:p>
            <a:endParaRPr lang="en-US" sz="1800" dirty="0"/>
          </a:p>
        </p:txBody>
      </p:sp>
      <p:pic>
        <p:nvPicPr>
          <p:cNvPr id="3074" name="Picture 2" descr="\\Bel-srv01\MARKETING\MARKETING\Graphics\Photos\Environmental - GIS\DSC_06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b="1951"/>
          <a:stretch/>
        </p:blipFill>
        <p:spPr bwMode="auto"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8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8286-401D-44FA-A9C9-C801D44C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A430-DF67-4239-8C80-E6F5AF26C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098" y="2545307"/>
            <a:ext cx="5272888" cy="3181684"/>
          </a:xfrm>
        </p:spPr>
        <p:txBody>
          <a:bodyPr anchor="t">
            <a:normAutofit/>
          </a:bodyPr>
          <a:lstStyle/>
          <a:p>
            <a:r>
              <a:rPr lang="en-US" sz="2000" dirty="0"/>
              <a:t>Simplified flow having to select 10 of 3,028 characteristics</a:t>
            </a:r>
          </a:p>
          <a:p>
            <a:r>
              <a:rPr lang="en-US" sz="2000" dirty="0"/>
              <a:t>Search function added for characteristics and units</a:t>
            </a:r>
          </a:p>
          <a:p>
            <a:r>
              <a:rPr lang="en-US" sz="2000" dirty="0"/>
              <a:t>Minimize errors in the field having uniform data entry requirement and acceptable ranges for units</a:t>
            </a:r>
          </a:p>
          <a:p>
            <a:endParaRPr lang="en-US" sz="20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5" name="Picture 2" descr="C:\Users\mdalzell\Desktop\IMG_0286.PNG">
            <a:extLst>
              <a:ext uri="{FF2B5EF4-FFF2-40B4-BE49-F238E27FC236}">
                <a16:creationId xmlns:a16="http://schemas.microsoft.com/office/drawing/2014/main" id="{C2304052-12A3-4C16-92D4-F1C2D1FDD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96" y="200625"/>
            <a:ext cx="4842562" cy="645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mdalzell\Desktop\IMG_0287.PNG">
            <a:extLst>
              <a:ext uri="{FF2B5EF4-FFF2-40B4-BE49-F238E27FC236}">
                <a16:creationId xmlns:a16="http://schemas.microsoft.com/office/drawing/2014/main" id="{D8A66CFA-B434-4810-9A6A-0316998CA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43"/>
          <a:stretch/>
        </p:blipFill>
        <p:spPr bwMode="auto">
          <a:xfrm>
            <a:off x="5244916" y="4589485"/>
            <a:ext cx="5143500" cy="203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049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D9AF6-F0F0-423D-888B-AD65131C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>
                <a:solidFill>
                  <a:srgbClr val="FFFFFF"/>
                </a:solidFill>
              </a:rPr>
              <a:t>Ipad Mini with waterproof case and holder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9ADDD16-1939-4B2B-BA3E-849045418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0707" y="2926523"/>
            <a:ext cx="3997637" cy="299822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A89737D-0640-43BB-BA00-EB101A191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4213" y="2926523"/>
            <a:ext cx="3997637" cy="29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11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6BBD313-DFE1-4626-BD10-128AFDD70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69"/>
          <a:stretch/>
        </p:blipFill>
        <p:spPr>
          <a:xfrm>
            <a:off x="667994" y="669643"/>
            <a:ext cx="6186516" cy="365668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60905A-159B-405A-80A8-D0BEF1223B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75" b="44894"/>
          <a:stretch/>
        </p:blipFill>
        <p:spPr>
          <a:xfrm>
            <a:off x="5153198" y="1561809"/>
            <a:ext cx="6370808" cy="46265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520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E2BF7-2639-4D55-B609-7BE28EF9B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273"/>
          <a:stretch/>
        </p:blipFill>
        <p:spPr>
          <a:xfrm>
            <a:off x="1295385" y="822191"/>
            <a:ext cx="9601230" cy="52136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679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9D1F6-BCD2-434B-AB4F-0F4359C13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58"/>
          <a:stretch/>
        </p:blipFill>
        <p:spPr>
          <a:xfrm>
            <a:off x="2992586" y="1123527"/>
            <a:ext cx="6206822" cy="46048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360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F0334D-9E60-4779-886C-7628DFC22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00"/>
          <a:stretch/>
        </p:blipFill>
        <p:spPr>
          <a:xfrm>
            <a:off x="3438239" y="774519"/>
            <a:ext cx="5182250" cy="510624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9970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AA681-7EFF-48BC-BDE2-ED5606DF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Field to EPA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89B52-D524-4A46-BC7E-99E315360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9" y="1476337"/>
            <a:ext cx="1769776" cy="1778387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666749C-C6E6-4826-9654-1D805836235A}"/>
              </a:ext>
            </a:extLst>
          </p:cNvPr>
          <p:cNvSpPr/>
          <p:nvPr/>
        </p:nvSpPr>
        <p:spPr>
          <a:xfrm>
            <a:off x="2352907" y="2174488"/>
            <a:ext cx="1332125" cy="423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B1B140-1D7A-41E7-A7DF-183D08A08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61" y="1470569"/>
            <a:ext cx="2715482" cy="1831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F4F4B4-F2E3-4E77-9B66-EBC67D3F5AF9}"/>
              </a:ext>
            </a:extLst>
          </p:cNvPr>
          <p:cNvSpPr txBox="1"/>
          <p:nvPr/>
        </p:nvSpPr>
        <p:spPr>
          <a:xfrm>
            <a:off x="4502447" y="1857698"/>
            <a:ext cx="1281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PGST network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Sync data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9864645-F4ED-4E78-89E7-D94AD89D8AE5}"/>
              </a:ext>
            </a:extLst>
          </p:cNvPr>
          <p:cNvSpPr/>
          <p:nvPr/>
        </p:nvSpPr>
        <p:spPr>
          <a:xfrm>
            <a:off x="6703489" y="2072674"/>
            <a:ext cx="1249564" cy="423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EF0C0D-2FC5-481A-8E6A-3A583A8E1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91" y="808334"/>
            <a:ext cx="3035338" cy="27129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F06C1F-F742-469B-A233-B30808F71DBA}"/>
              </a:ext>
            </a:extLst>
          </p:cNvPr>
          <p:cNvSpPr txBox="1"/>
          <p:nvPr/>
        </p:nvSpPr>
        <p:spPr>
          <a:xfrm>
            <a:off x="9501294" y="843240"/>
            <a:ext cx="797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TWQD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8D5BA13-3B4F-4F75-B6F2-5C8525FCC467}"/>
              </a:ext>
            </a:extLst>
          </p:cNvPr>
          <p:cNvSpPr/>
          <p:nvPr/>
        </p:nvSpPr>
        <p:spPr>
          <a:xfrm rot="2804949">
            <a:off x="9795863" y="4037645"/>
            <a:ext cx="438912" cy="11897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70BCA6-C616-4345-A7D7-9EAD648DF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98" y="3735760"/>
            <a:ext cx="3151936" cy="2826135"/>
          </a:xfrm>
          <a:prstGeom prst="rect">
            <a:avLst/>
          </a:prstGeom>
        </p:spPr>
      </p:pic>
      <p:sp>
        <p:nvSpPr>
          <p:cNvPr id="26" name="Arrow: Left 25">
            <a:extLst>
              <a:ext uri="{FF2B5EF4-FFF2-40B4-BE49-F238E27FC236}">
                <a16:creationId xmlns:a16="http://schemas.microsoft.com/office/drawing/2014/main" id="{4253CBA0-F0A5-4422-B9A6-11522F108855}"/>
              </a:ext>
            </a:extLst>
          </p:cNvPr>
          <p:cNvSpPr/>
          <p:nvPr/>
        </p:nvSpPr>
        <p:spPr>
          <a:xfrm>
            <a:off x="4643999" y="4919586"/>
            <a:ext cx="1139952" cy="37490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65B577E-E48B-4536-8F59-560BA8BB3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08" y="3738524"/>
            <a:ext cx="3168703" cy="28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61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397980-5D44-4FD2-B858-4C3CB7036D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4D77C3-99CD-499E-B6EC-3384EE84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DB353-50D8-4093-BA12-D49CB183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PGST Resources: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Northwest Indian Fisheries Commission</a:t>
            </a:r>
            <a:r>
              <a:rPr lang="en-US" sz="2000">
                <a:solidFill>
                  <a:srgbClr val="FFFFFF"/>
                </a:solidFill>
              </a:rPr>
              <a:t>/ SSHIAP  </a:t>
            </a:r>
            <a:r>
              <a:rPr lang="en-US" sz="2000" dirty="0">
                <a:solidFill>
                  <a:srgbClr val="FFFFFF"/>
                </a:solidFill>
              </a:rPr>
              <a:t>https://nwifc.org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HDR Inc: www.hdrinc.com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Windsor Solutions: www.windsorsolutions.com</a:t>
            </a:r>
          </a:p>
        </p:txBody>
      </p:sp>
    </p:spTree>
    <p:extLst>
      <p:ext uri="{BB962C8B-B14F-4D97-AF65-F5344CB8AC3E}">
        <p14:creationId xmlns:p14="http://schemas.microsoft.com/office/powerpoint/2010/main" val="460362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5081A6-4372-44CC-8784-5037DE4BD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7" b="4754"/>
          <a:stretch/>
        </p:blipFill>
        <p:spPr>
          <a:xfrm>
            <a:off x="5878849" y="53019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DED19-1314-42E2-B17F-53D9C3CE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AB5F6-B44D-4909-86B0-3DFFBB0D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5223528" cy="3769921"/>
          </a:xfrm>
        </p:spPr>
        <p:txBody>
          <a:bodyPr>
            <a:normAutofit/>
          </a:bodyPr>
          <a:lstStyle/>
          <a:p>
            <a:r>
              <a:rPr lang="en-US" sz="2000" dirty="0"/>
              <a:t>Located in the northwest corner of Washington state. One of 29 federally recognized tribes in WA state.</a:t>
            </a:r>
          </a:p>
          <a:p>
            <a:r>
              <a:rPr lang="en-US" sz="2000" dirty="0"/>
              <a:t>Reservation consists of 1,700 acres </a:t>
            </a:r>
          </a:p>
          <a:p>
            <a:r>
              <a:rPr lang="en-US" sz="2000" dirty="0"/>
              <a:t>1,300 enrolled members</a:t>
            </a:r>
          </a:p>
          <a:p>
            <a:r>
              <a:rPr lang="en-US" sz="2000" dirty="0"/>
              <a:t>Treaty rights to harvest fish, wildlife, and other natural resources under a co-management process</a:t>
            </a:r>
          </a:p>
          <a:p>
            <a:r>
              <a:rPr lang="en-US" sz="2000" dirty="0"/>
              <a:t>Usual and Accustomed areas includes 1250 river miles and 2250 square miles of marine areas. </a:t>
            </a: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8115DCE-54AE-4713-8CB0-876C9681895B}"/>
              </a:ext>
            </a:extLst>
          </p:cNvPr>
          <p:cNvSpPr/>
          <p:nvPr/>
        </p:nvSpPr>
        <p:spPr>
          <a:xfrm>
            <a:off x="11184834" y="3193773"/>
            <a:ext cx="337931" cy="245166"/>
          </a:xfrm>
          <a:prstGeom prst="star5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CF7440-8F45-4D28-88F7-70E98B374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065" y="231289"/>
            <a:ext cx="2628900" cy="1743075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86C2B65B-481B-4AD7-ADC6-60317C22973D}"/>
              </a:ext>
            </a:extLst>
          </p:cNvPr>
          <p:cNvSpPr/>
          <p:nvPr/>
        </p:nvSpPr>
        <p:spPr>
          <a:xfrm>
            <a:off x="3505199" y="596348"/>
            <a:ext cx="322693" cy="33226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60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79273F-8158-47C1-BD07-99870447E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Natural Resources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A39A54-F651-4BD7-8159-111CB657E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1" b="-5"/>
          <a:stretch/>
        </p:blipFill>
        <p:spPr>
          <a:xfrm>
            <a:off x="320040" y="532251"/>
            <a:ext cx="3425609" cy="354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CEE9F-B70E-450C-9275-FB712ABA53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6" r="5672" b="-2"/>
          <a:stretch/>
        </p:blipFill>
        <p:spPr>
          <a:xfrm>
            <a:off x="4385729" y="528253"/>
            <a:ext cx="3433324" cy="355659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7A90545-5CD8-4BC4-AEED-065FB30890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3" r="-2" b="2074"/>
          <a:stretch/>
        </p:blipFill>
        <p:spPr>
          <a:xfrm>
            <a:off x="8449725" y="555471"/>
            <a:ext cx="3423916" cy="354678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86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AEA97-8F87-44DD-8BC4-55BAEEE28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br>
              <a:rPr lang="en-US" sz="3700" b="1" u="sng"/>
            </a:br>
            <a:br>
              <a:rPr lang="en-US" sz="3700" b="1" u="sng"/>
            </a:br>
            <a:endParaRPr lang="en-US" sz="3700" b="1" u="sng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FAC29E-D4A5-4A6A-AC69-E2FB9E741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306" y="810881"/>
            <a:ext cx="2209004" cy="29453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4EDA13-EE71-48ED-AB0D-FD88593C4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4173" y="810882"/>
            <a:ext cx="2432986" cy="181257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CBC268-EF03-407C-BFD4-7CEAB1B99A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930" y="4279769"/>
            <a:ext cx="2639757" cy="17620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B03055-18C8-4351-8213-8A72308606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9206" y="3096468"/>
            <a:ext cx="1662919" cy="29563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B10B3-AE3A-4485-BE27-45A0A650D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3925" y="1301660"/>
            <a:ext cx="3732245" cy="4359244"/>
          </a:xfrm>
        </p:spPr>
        <p:txBody>
          <a:bodyPr>
            <a:normAutofit fontScale="92500" lnSpcReduction="20000"/>
          </a:bodyPr>
          <a:lstStyle/>
          <a:p>
            <a:pPr marL="114300" lvl="2" indent="-1588">
              <a:buNone/>
            </a:pPr>
            <a:r>
              <a:rPr lang="en-US" sz="4000" dirty="0"/>
              <a:t>Fisheries Management</a:t>
            </a:r>
          </a:p>
          <a:p>
            <a:pPr marL="457200" lvl="2" indent="-344488">
              <a:buNone/>
            </a:pPr>
            <a:endParaRPr lang="en-US" sz="1700" dirty="0"/>
          </a:p>
          <a:p>
            <a:pPr marL="457200" lvl="2" indent="-344488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200" dirty="0"/>
              <a:t>Finfish</a:t>
            </a:r>
          </a:p>
          <a:p>
            <a:pPr marL="457200" lvl="2" indent="-344488">
              <a:buNone/>
            </a:pPr>
            <a:r>
              <a:rPr lang="en-US" sz="2200" dirty="0"/>
              <a:t>	Hatchery &amp; Net Pen program</a:t>
            </a:r>
          </a:p>
          <a:p>
            <a:pPr marL="457200" lvl="2" indent="-344488">
              <a:buNone/>
            </a:pPr>
            <a:r>
              <a:rPr lang="en-US" sz="2200" dirty="0"/>
              <a:t>	Harvest</a:t>
            </a:r>
          </a:p>
          <a:p>
            <a:pPr marL="457200" lvl="2" indent="-344488">
              <a:buNone/>
            </a:pPr>
            <a:r>
              <a:rPr lang="en-US" sz="2200" dirty="0"/>
              <a:t>	Commercial sampling</a:t>
            </a:r>
          </a:p>
          <a:p>
            <a:pPr marL="457200" lvl="2" indent="-344488">
              <a:buNone/>
            </a:pPr>
            <a:endParaRPr lang="en-US" sz="2200" dirty="0"/>
          </a:p>
          <a:p>
            <a:pPr marL="457200" lvl="2" indent="-344488">
              <a:buNone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200" dirty="0"/>
              <a:t>Shellfish</a:t>
            </a:r>
          </a:p>
          <a:p>
            <a:pPr marL="457200" lvl="2" indent="-344488">
              <a:buNone/>
            </a:pPr>
            <a:r>
              <a:rPr lang="en-US" sz="2200" dirty="0"/>
              <a:t>	Harvest</a:t>
            </a:r>
          </a:p>
          <a:p>
            <a:pPr marL="457200" lvl="2" indent="-344488">
              <a:buNone/>
            </a:pPr>
            <a:r>
              <a:rPr lang="en-US" sz="2200" dirty="0"/>
              <a:t>	Beach Surveys</a:t>
            </a:r>
          </a:p>
          <a:p>
            <a:pPr marL="457200" lvl="2" indent="-344488">
              <a:buNone/>
            </a:pPr>
            <a:r>
              <a:rPr lang="en-US" sz="2200" dirty="0"/>
              <a:t>	</a:t>
            </a:r>
            <a:r>
              <a:rPr lang="en-US" sz="2200" dirty="0" err="1"/>
              <a:t>Flupsy</a:t>
            </a:r>
            <a:r>
              <a:rPr lang="en-US" sz="2200" dirty="0"/>
              <a:t>-Floating </a:t>
            </a:r>
            <a:r>
              <a:rPr lang="en-US" sz="2200" dirty="0" err="1"/>
              <a:t>Upweller</a:t>
            </a:r>
            <a:r>
              <a:rPr lang="en-US" sz="2200" dirty="0"/>
              <a:t> System</a:t>
            </a:r>
          </a:p>
          <a:p>
            <a:pPr marL="457200" lvl="2" indent="0">
              <a:buNone/>
            </a:pPr>
            <a:r>
              <a:rPr lang="en-US" sz="19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185336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42469-A07A-4FF7-92C5-3AF29573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/>
              <a:t>Habitat Research &amp;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F2A72-C24C-4FC3-A879-14C6039E0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48467"/>
            <a:ext cx="4595071" cy="3628495"/>
          </a:xfrm>
        </p:spPr>
        <p:txBody>
          <a:bodyPr>
            <a:normAutofit/>
          </a:bodyPr>
          <a:lstStyle/>
          <a:p>
            <a:r>
              <a:rPr lang="en-US" sz="2000" dirty="0"/>
              <a:t>Salmon Recovery</a:t>
            </a:r>
          </a:p>
          <a:p>
            <a:r>
              <a:rPr lang="en-US" sz="2000" dirty="0"/>
              <a:t>Forestry</a:t>
            </a:r>
          </a:p>
          <a:p>
            <a:r>
              <a:rPr lang="en-US" sz="2000" dirty="0"/>
              <a:t>Wildlife/Hunting</a:t>
            </a:r>
          </a:p>
          <a:p>
            <a:r>
              <a:rPr lang="en-US" sz="2000" dirty="0"/>
              <a:t>Elk surveys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DD329C-8F77-4E8D-BC6E-ABD5703CB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36" y="321734"/>
            <a:ext cx="2054860" cy="273981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B7EDAA-F9B9-415F-A4E0-DB614D5B4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2775" y="509482"/>
            <a:ext cx="2364317" cy="23643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ED656-0DA9-48A5-B372-433E0D1DAA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7401" y="3796452"/>
            <a:ext cx="3413197" cy="25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29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B47C6-A1B7-418E-B950-42E5E8D7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r>
              <a:rPr lang="en-US"/>
              <a:t>Environmental Programs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7FDF09C-1801-4FB6-9DD0-50F38D207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9" y="810881"/>
            <a:ext cx="2945339" cy="294533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0FFC8A-5DFA-413E-B159-4617705F5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97" y="907752"/>
            <a:ext cx="2434338" cy="161883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EAF2F0-9C29-4223-A099-B086EA3157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8" y="4279769"/>
            <a:ext cx="2649681" cy="176203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026A5BF-4104-42AB-BA37-DD7237C276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97" y="3357450"/>
            <a:ext cx="2434338" cy="2434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009C3-3A71-4DF3-9700-9821CF2D1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pPr lvl="1"/>
            <a:r>
              <a:rPr lang="en-US" sz="2000" dirty="0"/>
              <a:t>Brownfields</a:t>
            </a:r>
          </a:p>
          <a:p>
            <a:pPr lvl="1"/>
            <a:r>
              <a:rPr lang="en-US" sz="2000" dirty="0"/>
              <a:t>Climate Change</a:t>
            </a:r>
          </a:p>
          <a:p>
            <a:pPr lvl="1"/>
            <a:r>
              <a:rPr lang="en-US" sz="2000" dirty="0"/>
              <a:t>Protection/Restoration</a:t>
            </a:r>
          </a:p>
          <a:p>
            <a:pPr lvl="1"/>
            <a:r>
              <a:rPr lang="en-US" sz="2000" dirty="0"/>
              <a:t>Shoreline Management</a:t>
            </a:r>
          </a:p>
          <a:p>
            <a:pPr lvl="1"/>
            <a:r>
              <a:rPr lang="en-US" sz="2000" dirty="0"/>
              <a:t>Water Resources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734871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9A4E-F77B-4D25-A0B2-6F65BF79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3578"/>
            <a:ext cx="4595071" cy="1645501"/>
          </a:xfrm>
        </p:spPr>
        <p:txBody>
          <a:bodyPr>
            <a:normAutofit/>
          </a:bodyPr>
          <a:lstStyle/>
          <a:p>
            <a:r>
              <a:rPr lang="en-US" dirty="0"/>
              <a:t>WQX Data Flow</a:t>
            </a:r>
          </a:p>
        </p:txBody>
      </p:sp>
      <p:sp>
        <p:nvSpPr>
          <p:cNvPr id="18" name="Content Placeholder 13">
            <a:extLst>
              <a:ext uri="{FF2B5EF4-FFF2-40B4-BE49-F238E27FC236}">
                <a16:creationId xmlns:a16="http://schemas.microsoft.com/office/drawing/2014/main" id="{EEEA0D75-DE69-4132-981D-D5F66806B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749"/>
            <a:ext cx="4595071" cy="3978214"/>
          </a:xfrm>
        </p:spPr>
        <p:txBody>
          <a:bodyPr>
            <a:normAutofit/>
          </a:bodyPr>
          <a:lstStyle/>
          <a:p>
            <a:r>
              <a:rPr lang="en-US" sz="1800" dirty="0"/>
              <a:t>First successful data flow to EPA</a:t>
            </a:r>
          </a:p>
          <a:p>
            <a:r>
              <a:rPr lang="en-US" sz="1800" dirty="0"/>
              <a:t>Monthly sampling on 13 different creeks and streams throughout the reservation.</a:t>
            </a:r>
          </a:p>
          <a:p>
            <a:r>
              <a:rPr lang="en-US" sz="1800" dirty="0"/>
              <a:t>Quarterly submittals to EPA-106 grant requirements. </a:t>
            </a:r>
          </a:p>
          <a:p>
            <a:r>
              <a:rPr lang="en-US" sz="1800" dirty="0"/>
              <a:t>Needed to streamline data entry into STORET</a:t>
            </a:r>
          </a:p>
          <a:p>
            <a:r>
              <a:rPr lang="en-US" sz="1800" dirty="0"/>
              <a:t>Utilizes the NWIFC front end but uses PGST’s own network node (2009 Readiness grant). </a:t>
            </a:r>
          </a:p>
          <a:p>
            <a:r>
              <a:rPr lang="en-US" sz="1800" dirty="0"/>
              <a:t>Paper to database data entry time consuming</a:t>
            </a:r>
          </a:p>
          <a:p>
            <a:r>
              <a:rPr lang="en-US" sz="1800" dirty="0"/>
              <a:t>Mobile App that can sync to our database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6100914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34ECAFDA-D145-40A2-A557-3293CC497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4359"/>
          <a:stretch/>
        </p:blipFill>
        <p:spPr>
          <a:xfrm>
            <a:off x="6420908" y="341812"/>
            <a:ext cx="2364317" cy="269965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5E6901-D03D-4925-A11C-AF1917D30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" r="-4" b="13851"/>
          <a:stretch/>
        </p:blipFill>
        <p:spPr>
          <a:xfrm>
            <a:off x="9502775" y="341812"/>
            <a:ext cx="2364317" cy="26996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96C50-57D4-40F1-8353-9CCB5BB68F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r="2949" b="-2"/>
          <a:stretch/>
        </p:blipFill>
        <p:spPr>
          <a:xfrm>
            <a:off x="7512764" y="3725092"/>
            <a:ext cx="3257368" cy="28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0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8286-401D-44FA-A9C9-C801D44C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US"/>
              <a:t>WQX Mobile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A430-DF67-4239-8C80-E6F5AF26C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en-US" sz="2000" dirty="0"/>
              <a:t>2017 Grant awarded </a:t>
            </a:r>
          </a:p>
          <a:p>
            <a:r>
              <a:rPr lang="en-US" sz="2000" dirty="0"/>
              <a:t>Goals</a:t>
            </a:r>
          </a:p>
          <a:p>
            <a:pPr lvl="1"/>
            <a:r>
              <a:rPr lang="en-US" sz="2000" dirty="0"/>
              <a:t>Paperless in the field</a:t>
            </a:r>
          </a:p>
          <a:p>
            <a:pPr lvl="1"/>
            <a:r>
              <a:rPr lang="en-US" sz="2000" dirty="0"/>
              <a:t>Ability to function offline, data transfers can resume when connection is restored. </a:t>
            </a:r>
          </a:p>
          <a:p>
            <a:pPr lvl="1"/>
            <a:r>
              <a:rPr lang="en-US" sz="2000" dirty="0"/>
              <a:t>Rapid Collection</a:t>
            </a:r>
          </a:p>
          <a:p>
            <a:pPr lvl="1"/>
            <a:r>
              <a:rPr lang="en-US" sz="2000" dirty="0"/>
              <a:t>Increased availability of timely, high quality data to improve decision making</a:t>
            </a:r>
          </a:p>
          <a:p>
            <a:pPr lvl="1"/>
            <a:r>
              <a:rPr lang="en-US" sz="2000" dirty="0"/>
              <a:t>Affordable maintenance fees</a:t>
            </a:r>
          </a:p>
        </p:txBody>
      </p:sp>
      <p:pic>
        <p:nvPicPr>
          <p:cNvPr id="6" name="Picture 2" descr="\\Bel-srv01\MARKETING\MARKETING\Graphics\Photos\Environmental - GIS\iPad\DSC_0843.JPG">
            <a:extLst>
              <a:ext uri="{FF2B5EF4-FFF2-40B4-BE49-F238E27FC236}">
                <a16:creationId xmlns:a16="http://schemas.microsoft.com/office/drawing/2014/main" id="{29D25252-BC00-430F-87B0-92260C1EC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365125"/>
            <a:ext cx="40974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Bel-srv01\MARKETING\MARKETING\Graphics\Photos\iPad-Tablet\_KEP0495.jpg">
            <a:extLst>
              <a:ext uri="{FF2B5EF4-FFF2-40B4-BE49-F238E27FC236}">
                <a16:creationId xmlns:a16="http://schemas.microsoft.com/office/drawing/2014/main" id="{15A49577-953F-4929-82F9-B9ACCF207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513" y="3724270"/>
            <a:ext cx="412195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9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E8286-401D-44FA-A9C9-C801D44C1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US"/>
              <a:t>WQX Mobile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A430-DF67-4239-8C80-E6F5AF26C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en-US" sz="2000" dirty="0"/>
              <a:t>Platform: iOS</a:t>
            </a:r>
          </a:p>
          <a:p>
            <a:r>
              <a:rPr lang="en-US" sz="2000" dirty="0"/>
              <a:t>Mobile Framework: Xamarin</a:t>
            </a:r>
          </a:p>
          <a:p>
            <a:r>
              <a:rPr lang="en-US" sz="2000" dirty="0"/>
              <a:t>Data Connection: ASP.NET core, web API</a:t>
            </a:r>
          </a:p>
          <a:p>
            <a:r>
              <a:rPr lang="en-US" sz="2000" dirty="0"/>
              <a:t>Works offline</a:t>
            </a:r>
          </a:p>
          <a:p>
            <a:r>
              <a:rPr lang="en-US" sz="2000" dirty="0"/>
              <a:t>One-way sync</a:t>
            </a:r>
          </a:p>
          <a:p>
            <a:r>
              <a:rPr lang="en-US" sz="2000" dirty="0"/>
              <a:t>Installs and updates are distributed via custom app store or iTunes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882" y="428812"/>
            <a:ext cx="3996386" cy="2607642"/>
          </a:xfrm>
          <a:prstGeom prst="rect">
            <a:avLst/>
          </a:prstGeom>
        </p:spPr>
      </p:pic>
      <p:pic>
        <p:nvPicPr>
          <p:cNvPr id="1026" name="Picture 2" descr="\\Bel-srv01\MARKETING\MARKETING\Graphics\Photos\iPad-Tablet\DSC_06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882" y="3786562"/>
            <a:ext cx="3996386" cy="267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547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2318</TotalTime>
  <Words>501</Words>
  <Application>Microsoft Office PowerPoint</Application>
  <PresentationFormat>Widescreen</PresentationFormat>
  <Paragraphs>100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1_Office Theme</vt:lpstr>
      <vt:lpstr> Streamlining Field to Desk: Port Gamble S’Klallam Tribe’s Strong Water Mobile Application</vt:lpstr>
      <vt:lpstr>About Us</vt:lpstr>
      <vt:lpstr>Natural Resources</vt:lpstr>
      <vt:lpstr>  </vt:lpstr>
      <vt:lpstr>Habitat Research &amp; Monitoring</vt:lpstr>
      <vt:lpstr>Environmental Programs</vt:lpstr>
      <vt:lpstr>WQX Data Flow</vt:lpstr>
      <vt:lpstr>WQX Mobile Application</vt:lpstr>
      <vt:lpstr>WQX Mobile Application</vt:lpstr>
      <vt:lpstr>WQX Mobile Application</vt:lpstr>
      <vt:lpstr>Benefits</vt:lpstr>
      <vt:lpstr>Ipad Mini with waterproof case and holder</vt:lpstr>
      <vt:lpstr>PowerPoint Presentation</vt:lpstr>
      <vt:lpstr>PowerPoint Presentation</vt:lpstr>
      <vt:lpstr>PowerPoint Presentation</vt:lpstr>
      <vt:lpstr>PowerPoint Presentation</vt:lpstr>
      <vt:lpstr>From the Field to EPA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Gamble S’Klallam Tribe </dc:title>
  <dc:creator>Abigail Welch</dc:creator>
  <cp:lastModifiedBy>Abigail Welch</cp:lastModifiedBy>
  <cp:revision>86</cp:revision>
  <dcterms:created xsi:type="dcterms:W3CDTF">2018-02-24T04:39:09Z</dcterms:created>
  <dcterms:modified xsi:type="dcterms:W3CDTF">2018-10-24T23:48:23Z</dcterms:modified>
</cp:coreProperties>
</file>