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63" r:id="rId5"/>
    <p:sldMasterId id="2147483673" r:id="rId6"/>
    <p:sldMasterId id="2147483707" r:id="rId7"/>
    <p:sldMasterId id="2147483719" r:id="rId8"/>
    <p:sldMasterId id="2147483722" r:id="rId9"/>
    <p:sldMasterId id="2147483729" r:id="rId10"/>
  </p:sldMasterIdLst>
  <p:notesMasterIdLst>
    <p:notesMasterId r:id="rId36"/>
  </p:notesMasterIdLst>
  <p:sldIdLst>
    <p:sldId id="256" r:id="rId11"/>
    <p:sldId id="275" r:id="rId12"/>
    <p:sldId id="285" r:id="rId13"/>
    <p:sldId id="295" r:id="rId14"/>
    <p:sldId id="263" r:id="rId15"/>
    <p:sldId id="280" r:id="rId16"/>
    <p:sldId id="268" r:id="rId17"/>
    <p:sldId id="276" r:id="rId18"/>
    <p:sldId id="289" r:id="rId19"/>
    <p:sldId id="277" r:id="rId20"/>
    <p:sldId id="283" r:id="rId21"/>
    <p:sldId id="288" r:id="rId22"/>
    <p:sldId id="287" r:id="rId23"/>
    <p:sldId id="284" r:id="rId24"/>
    <p:sldId id="291" r:id="rId25"/>
    <p:sldId id="269" r:id="rId26"/>
    <p:sldId id="278" r:id="rId27"/>
    <p:sldId id="281" r:id="rId28"/>
    <p:sldId id="272" r:id="rId29"/>
    <p:sldId id="279" r:id="rId30"/>
    <p:sldId id="257" r:id="rId31"/>
    <p:sldId id="265" r:id="rId32"/>
    <p:sldId id="266" r:id="rId33"/>
    <p:sldId id="292" r:id="rId34"/>
    <p:sldId id="293" r:id="rId35"/>
  </p:sldIdLst>
  <p:sldSz cx="12192000" cy="6858000"/>
  <p:notesSz cx="6858000" cy="9144000"/>
  <p:embeddedFontLst>
    <p:embeddedFont>
      <p:font typeface="Calibri Light" panose="020F0302020204030204" pitchFamily="34" charset="0"/>
      <p:regular r:id="rId37"/>
      <p:italic r:id="rId38"/>
    </p:embeddedFont>
    <p:embeddedFont>
      <p:font typeface="Montserrat" panose="00000500000000000000" pitchFamily="50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A9CE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9" autoAdjust="0"/>
    <p:restoredTop sz="78222" autoAdjust="0"/>
  </p:normalViewPr>
  <p:slideViewPr>
    <p:cSldViewPr snapToGrid="0">
      <p:cViewPr varScale="1">
        <p:scale>
          <a:sx n="81" d="100"/>
          <a:sy n="81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53C28-0328-4BF5-B150-C86DFB4F1EC5}" type="datetimeFigureOut">
              <a:rPr lang="en-US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8C1F-E290-4A6D-9055-6CC4349FD9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7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used by both Internal and External staff </a:t>
            </a:r>
          </a:p>
          <a:p>
            <a:endParaRPr lang="en-US" baseline="0" dirty="0"/>
          </a:p>
          <a:p>
            <a:r>
              <a:rPr lang="en-US" baseline="0" dirty="0"/>
              <a:t>Provide spatial information for Sites and Site Features</a:t>
            </a:r>
          </a:p>
          <a:p>
            <a:endParaRPr lang="en-US" baseline="0" dirty="0"/>
          </a:p>
          <a:p>
            <a:r>
              <a:rPr lang="en-US" dirty="0"/>
              <a:t>Also provides the basis for GIS Inquiry for both internal</a:t>
            </a:r>
            <a:r>
              <a:rPr lang="en-US" baseline="0" dirty="0"/>
              <a:t> and external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an</a:t>
            </a:r>
            <a:r>
              <a:rPr lang="en-US" baseline="0" dirty="0"/>
              <a:t> enhancement driven by DHEC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DHEC</a:t>
            </a:r>
            <a:r>
              <a:rPr lang="en-US" baseline="0" dirty="0"/>
              <a:t> </a:t>
            </a:r>
            <a:r>
              <a:rPr lang="en-US" dirty="0"/>
              <a:t>programs to be aware of what was</a:t>
            </a:r>
            <a:r>
              <a:rPr lang="en-US" baseline="0" dirty="0"/>
              <a:t> happening on other sites</a:t>
            </a:r>
          </a:p>
          <a:p>
            <a:endParaRPr lang="en-US" baseline="0" dirty="0"/>
          </a:p>
          <a:p>
            <a:r>
              <a:rPr lang="en-US" baseline="0" dirty="0"/>
              <a:t>The portfolio allows related sites to be grouped together providing the ability to show alerts on one site on all related sites</a:t>
            </a:r>
          </a:p>
          <a:p>
            <a:endParaRPr lang="en-US" baseline="0" dirty="0"/>
          </a:p>
          <a:p>
            <a:r>
              <a:rPr lang="en-US" baseline="0" dirty="0"/>
              <a:t>For example – Active compliance actions or outstanding balances owed on related sites may prevent DHEC from issuing a permit.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2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nVIRO</a:t>
            </a:r>
            <a:r>
              <a:rPr lang="en-US" baseline="0" dirty="0"/>
              <a:t> has a Mobile Inspection component called </a:t>
            </a:r>
            <a:r>
              <a:rPr lang="en-US" baseline="0" dirty="0" err="1"/>
              <a:t>nSPECT</a:t>
            </a:r>
            <a:endParaRPr lang="en-US" baseline="0" dirty="0"/>
          </a:p>
          <a:p>
            <a:br>
              <a:rPr lang="en-US" baseline="0" dirty="0"/>
            </a:br>
            <a:r>
              <a:rPr lang="en-US" baseline="0" dirty="0"/>
              <a:t>Tablet based</a:t>
            </a:r>
          </a:p>
          <a:p>
            <a:r>
              <a:rPr lang="en-US" baseline="0" dirty="0"/>
              <a:t>Supports user configurable inspection forms</a:t>
            </a:r>
          </a:p>
          <a:p>
            <a:endParaRPr lang="en-US" baseline="0" dirty="0"/>
          </a:p>
          <a:p>
            <a:r>
              <a:rPr lang="en-US" baseline="0" dirty="0"/>
              <a:t>Can operate in a connected or disconnected mode.</a:t>
            </a:r>
          </a:p>
          <a:p>
            <a:endParaRPr lang="en-US" baseline="0" dirty="0"/>
          </a:p>
          <a:p>
            <a:r>
              <a:rPr lang="en-US" dirty="0"/>
              <a:t>We</a:t>
            </a:r>
            <a:r>
              <a:rPr lang="en-US" baseline="0" dirty="0"/>
              <a:t> just completed development of a new downloadable App for Android and IOS (screen shots)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89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last very important thing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Integration</a:t>
            </a:r>
            <a:r>
              <a:rPr lang="en-US" baseline="0" dirty="0">
                <a:cs typeface="Calibri"/>
              </a:rPr>
              <a:t> with EPA systems</a:t>
            </a:r>
          </a:p>
          <a:p>
            <a:endParaRPr lang="en-US" baseline="0" dirty="0">
              <a:cs typeface="Calibri"/>
            </a:endParaRPr>
          </a:p>
          <a:p>
            <a:r>
              <a:rPr lang="en-US" baseline="0" dirty="0">
                <a:cs typeface="Calibri"/>
              </a:rPr>
              <a:t>Automated flows to EPA vi OpenNode2 for ICIS/NPDES, ICIS/Air, </a:t>
            </a:r>
            <a:r>
              <a:rPr lang="en-US" baseline="0" dirty="0" err="1">
                <a:cs typeface="Calibri"/>
              </a:rPr>
              <a:t>RCRAInfo</a:t>
            </a:r>
            <a:endParaRPr lang="en-US" baseline="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8C1F-E290-4A6D-9055-6CC4349FD9C1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77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76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Biz transformation in action – data validation, we saw sites in the middle of the ocean, Africa</a:t>
            </a:r>
          </a:p>
          <a:p>
            <a:r>
              <a:rPr lang="en-US" dirty="0"/>
              <a:t>Self service – live view of data, critical to emergency response</a:t>
            </a:r>
          </a:p>
          <a:p>
            <a:r>
              <a:rPr lang="en-US" dirty="0"/>
              <a:t>Peak into lesson learned on planning </a:t>
            </a:r>
          </a:p>
          <a:p>
            <a:r>
              <a:rPr lang="en-US" dirty="0"/>
              <a:t>	Plan how to use features – site types as example, IW went crazy, need to scale back and understand better. </a:t>
            </a:r>
          </a:p>
          <a:p>
            <a:r>
              <a:rPr lang="en-US" dirty="0"/>
              <a:t>	Shows the EFIS legacy mentality carrying over where programs had too much individual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3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0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5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3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4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Windsor’s Enterprise Solution</a:t>
            </a:r>
            <a:r>
              <a:rPr lang="en-US" baseline="0" dirty="0"/>
              <a:t> for Permitting Compliance and Enforcement</a:t>
            </a:r>
          </a:p>
          <a:p>
            <a:endParaRPr lang="en-US" baseline="0" dirty="0"/>
          </a:p>
          <a:p>
            <a:r>
              <a:rPr lang="en-US" baseline="0" dirty="0"/>
              <a:t>Key benefit for DHEC, are regular enhancement releases</a:t>
            </a:r>
          </a:p>
          <a:p>
            <a:r>
              <a:rPr lang="en-US" baseline="0" dirty="0"/>
              <a:t> - First, Windsor has continued to invest in the product making enhancements and developing new features</a:t>
            </a:r>
          </a:p>
          <a:p>
            <a:r>
              <a:rPr lang="en-US" baseline="0" dirty="0"/>
              <a:t> - Windsor collaborates with DHEC and other states to implement enhancements or new features that they desire </a:t>
            </a:r>
          </a:p>
          <a:p>
            <a:r>
              <a:rPr lang="en-US" baseline="0" dirty="0"/>
              <a:t> - Each state benefits from the enhancements contributed by Windsor and the other states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nVIRO</a:t>
            </a:r>
            <a:r>
              <a:rPr lang="en-US" dirty="0"/>
              <a:t> supports the core regulatory lifecycle:  </a:t>
            </a:r>
          </a:p>
          <a:p>
            <a:r>
              <a:rPr lang="en-US" dirty="0"/>
              <a:t>Applications – Account registration, online</a:t>
            </a:r>
            <a:r>
              <a:rPr lang="en-US" baseline="0" dirty="0"/>
              <a:t> </a:t>
            </a:r>
            <a:r>
              <a:rPr lang="en-US" dirty="0"/>
              <a:t>submittal of applications, </a:t>
            </a:r>
            <a:r>
              <a:rPr lang="en-US" baseline="0" dirty="0"/>
              <a:t>other service requests</a:t>
            </a:r>
            <a:endParaRPr lang="en-US" dirty="0"/>
          </a:p>
          <a:p>
            <a:r>
              <a:rPr lang="en-US" dirty="0"/>
              <a:t>Permitting – New</a:t>
            </a:r>
            <a:r>
              <a:rPr lang="en-US" baseline="0" dirty="0"/>
              <a:t> permits and permit revisions, specification of  permit conditions, reporting schedules, generation of permit docs </a:t>
            </a:r>
            <a:endParaRPr lang="en-US" dirty="0"/>
          </a:p>
          <a:p>
            <a:r>
              <a:rPr lang="en-US" dirty="0"/>
              <a:t>Compliance Reporting – Online</a:t>
            </a:r>
            <a:r>
              <a:rPr lang="en-US" baseline="0" dirty="0"/>
              <a:t> submittal of required or as-needed reports, Discharge Monitoring Reports</a:t>
            </a:r>
            <a:endParaRPr lang="en-US" dirty="0"/>
          </a:p>
          <a:p>
            <a:r>
              <a:rPr lang="en-US" dirty="0"/>
              <a:t>Evaluations –  Records</a:t>
            </a:r>
            <a:r>
              <a:rPr lang="en-US" baseline="0" dirty="0"/>
              <a:t> review or Inspections, tablet based inspection forms (</a:t>
            </a:r>
            <a:r>
              <a:rPr lang="en-US" baseline="0" dirty="0" err="1"/>
              <a:t>nSPECT</a:t>
            </a:r>
            <a:r>
              <a:rPr lang="en-US" baseline="0" dirty="0"/>
              <a:t>), Violation identification</a:t>
            </a:r>
            <a:endParaRPr lang="en-US" dirty="0">
              <a:cs typeface="Calibri"/>
            </a:endParaRPr>
          </a:p>
          <a:p>
            <a:r>
              <a:rPr lang="en-US" dirty="0"/>
              <a:t>Enforcement</a:t>
            </a:r>
            <a:r>
              <a:rPr lang="en-US" dirty="0">
                <a:cs typeface="Calibri"/>
              </a:rPr>
              <a:t> - Informal </a:t>
            </a:r>
            <a:r>
              <a:rPr lang="en-US" baseline="0" dirty="0">
                <a:cs typeface="Calibri"/>
              </a:rPr>
              <a:t>or Formal actions, specification of compliance reporting schedules, penalties / fines</a:t>
            </a:r>
          </a:p>
          <a:p>
            <a:r>
              <a:rPr lang="en-US" baseline="0" dirty="0">
                <a:cs typeface="Calibri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8C1F-E290-4A6D-9055-6CC4349FD9C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0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/>
              <a:t>nVIRO</a:t>
            </a:r>
            <a:r>
              <a:rPr lang="en-US" dirty="0"/>
              <a:t> core  the fundamental functions of an Environmental Regulatory Agency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AND augments these with dynamic user-configurable capabilities.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This promotes </a:t>
            </a:r>
            <a:r>
              <a:rPr lang="en-US" b="1" i="1" dirty="0"/>
              <a:t>agency wide standardization</a:t>
            </a:r>
            <a:r>
              <a:rPr lang="en-US" dirty="0"/>
              <a:t> and sharing where most valuable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While also supporting </a:t>
            </a:r>
            <a:r>
              <a:rPr lang="en-US" b="1" i="1" dirty="0"/>
              <a:t>program-specific</a:t>
            </a:r>
            <a:r>
              <a:rPr lang="en-US" dirty="0"/>
              <a:t> configuration</a:t>
            </a:r>
            <a:r>
              <a:rPr lang="en-US" baseline="0" dirty="0"/>
              <a:t> of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Applications Inspection and data maintenance forms, workflows, notifications, document templates and reports where necessary. 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Program staff can make the majority of required modifications to the system resulting from regulatory or policy change themselves, with no need for vendor or IT support. 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This provides two additional significant, and sometimes undervalued, benefits: </a:t>
            </a:r>
            <a:r>
              <a:rPr lang="en-US" b="1" dirty="0"/>
              <a:t>agility and sustainability</a:t>
            </a:r>
            <a:r>
              <a:rPr lang="en-US" dirty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By shifting the responsibility for making system changes ( such as adding or</a:t>
            </a:r>
            <a:r>
              <a:rPr lang="en-US" baseline="0" dirty="0"/>
              <a:t> editing forms</a:t>
            </a:r>
            <a:r>
              <a:rPr lang="en-US" dirty="0"/>
              <a:t>, changing workflow processes, creating new fees etc</a:t>
            </a:r>
            <a:r>
              <a:rPr lang="en-US"/>
              <a:t>.) shifts</a:t>
            </a:r>
            <a:r>
              <a:rPr lang="en-US" baseline="0"/>
              <a:t> </a:t>
            </a:r>
            <a:r>
              <a:rPr lang="en-US"/>
              <a:t>from </a:t>
            </a:r>
            <a:r>
              <a:rPr lang="en-US" dirty="0"/>
              <a:t>IT/consultants to the end users, agency staff can respond to change more easily and more rapidly.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nVIRO</a:t>
            </a:r>
            <a:r>
              <a:rPr lang="en-US" dirty="0"/>
              <a:t> was built to support the spectrum of key stakeholders  including </a:t>
            </a:r>
          </a:p>
          <a:p>
            <a:r>
              <a:rPr lang="en-US" dirty="0"/>
              <a:t>- external agency “customers” (licensees, </a:t>
            </a:r>
            <a:r>
              <a:rPr lang="en-US" dirty="0" err="1"/>
              <a:t>regulatees</a:t>
            </a:r>
            <a:r>
              <a:rPr lang="en-US" dirty="0"/>
              <a:t>, reservations)</a:t>
            </a:r>
          </a:p>
          <a:p>
            <a:r>
              <a:rPr lang="en-US" dirty="0"/>
              <a:t>- internal agency staff</a:t>
            </a:r>
          </a:p>
          <a:p>
            <a:r>
              <a:rPr lang="en-US" dirty="0"/>
              <a:t>- and the general public (GIS based inquiry,</a:t>
            </a:r>
            <a:r>
              <a:rPr lang="en-US" baseline="0" dirty="0"/>
              <a:t> </a:t>
            </a:r>
            <a:r>
              <a:rPr lang="en-US" dirty="0"/>
              <a:t>complaint submission, responding</a:t>
            </a:r>
            <a:r>
              <a:rPr lang="en-US" baseline="0" dirty="0"/>
              <a:t> to</a:t>
            </a:r>
            <a:r>
              <a:rPr lang="en-US" dirty="0"/>
              <a:t> public notices). </a:t>
            </a:r>
          </a:p>
          <a:p>
            <a:endParaRPr lang="en-US" dirty="0"/>
          </a:p>
          <a:p>
            <a:r>
              <a:rPr lang="en-US" dirty="0"/>
              <a:t>Wherever appropriate, </a:t>
            </a:r>
            <a:r>
              <a:rPr lang="en-US" dirty="0" err="1"/>
              <a:t>nVIRO</a:t>
            </a:r>
            <a:r>
              <a:rPr lang="en-US" dirty="0"/>
              <a:t> uses the same user interface for these different stakeholders, which reduces redundancy and improves communication between parties.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8C1F-E290-4A6D-9055-6CC4349FD9C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Allows the regulated community to see</a:t>
            </a:r>
            <a:r>
              <a:rPr lang="en-US" baseline="0" dirty="0"/>
              <a:t> at a glance what is important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Priority Actions to be taken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Invoices to needing to be paid etc.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By clicking on an item the system takes them to the screens needed to complete the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</a:t>
            </a:r>
            <a:r>
              <a:rPr lang="en-US" baseline="0" dirty="0"/>
              <a:t> Forms are a key component </a:t>
            </a:r>
          </a:p>
          <a:p>
            <a:r>
              <a:rPr lang="en-US" baseline="0" dirty="0"/>
              <a:t>- User configurable</a:t>
            </a:r>
          </a:p>
          <a:p>
            <a:r>
              <a:rPr lang="en-US" baseline="0" dirty="0"/>
              <a:t>- Fully featured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Used</a:t>
            </a:r>
            <a:r>
              <a:rPr lang="en-US" baseline="0" dirty="0"/>
              <a:t> to create custom </a:t>
            </a:r>
            <a:r>
              <a:rPr lang="en-US" dirty="0"/>
              <a:t>Application Forms, Service Requests, Permittee</a:t>
            </a:r>
            <a:r>
              <a:rPr lang="en-US" baseline="0" dirty="0"/>
              <a:t> Reporting/Reporting Schedules</a:t>
            </a:r>
          </a:p>
          <a:p>
            <a:endParaRPr lang="en-US" baseline="0" dirty="0"/>
          </a:p>
          <a:p>
            <a:r>
              <a:rPr lang="en-US" baseline="0" dirty="0"/>
              <a:t>Also leveraged by </a:t>
            </a:r>
            <a:r>
              <a:rPr lang="en-US" baseline="0" dirty="0" err="1"/>
              <a:t>nVIIRO</a:t>
            </a:r>
            <a:r>
              <a:rPr lang="en-US" baseline="0" dirty="0"/>
              <a:t> to extend the system – What we call “Program Component Forms”.  </a:t>
            </a:r>
          </a:p>
          <a:p>
            <a:r>
              <a:rPr lang="en-US" baseline="0" dirty="0"/>
              <a:t>Allows programs to extend the system for data they wish to maintain.</a:t>
            </a:r>
          </a:p>
          <a:p>
            <a:r>
              <a:rPr lang="en-US" baseline="0" dirty="0"/>
              <a:t>Regulatory change comes along requiring a program to collect another data point?  It’s no problem.  They just add a field to the component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8C1F-E290-4A6D-9055-6CC4349FD9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2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4499" y="603849"/>
            <a:ext cx="5842957" cy="2286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4499" y="3019246"/>
            <a:ext cx="5842957" cy="750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F7A82F-31FA-468B-8AB2-60CA10580C09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209407-AF09-4722-8B17-6DA269924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7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2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2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6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1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5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3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D2DFAF-CAEB-493C-8722-9E33F72B7471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D87954-5768-4F4D-A34C-CBEB0DD0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53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70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1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6061075" y="365125"/>
            <a:ext cx="55340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6061075" y="2667786"/>
            <a:ext cx="5534025" cy="4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484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862" y="0"/>
            <a:ext cx="5552386" cy="3157979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06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2539"/>
            <a:ext cx="5181600" cy="3694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82539"/>
            <a:ext cx="5181600" cy="3694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372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640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82442"/>
            <a:ext cx="515778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06354"/>
            <a:ext cx="5157787" cy="2858776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82442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06354"/>
            <a:ext cx="5183188" cy="2858776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27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015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140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1631"/>
            <a:ext cx="6172200" cy="4873625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1606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18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7197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0220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72179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75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966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9DFBED-3333-482B-A163-951E9987D61B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522708-1A17-47BC-896C-94D9742A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7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19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9DFBED-3333-482B-A163-951E9987D61B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522708-1A17-47BC-896C-94D9742A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86342"/>
            <a:ext cx="5156200" cy="3807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6342"/>
            <a:ext cx="5156200" cy="3807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34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158756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474793"/>
            <a:ext cx="5158316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3298705"/>
            <a:ext cx="5158316" cy="2877808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74793"/>
            <a:ext cx="518371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98705"/>
            <a:ext cx="5183717" cy="2877808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71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64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311215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841441"/>
            <a:ext cx="6172200" cy="434370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911416"/>
            <a:ext cx="3932767" cy="327372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51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311215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841441"/>
            <a:ext cx="6172200" cy="43437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911416"/>
            <a:ext cx="3932767" cy="32737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3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11851" y="365126"/>
            <a:ext cx="5441949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11851" y="3235325"/>
            <a:ext cx="544194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defRPr sz="24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4935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609851"/>
            <a:ext cx="105156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5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A5546F-A219-42AA-BD0A-76EEE4D36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61075" y="365125"/>
            <a:ext cx="55340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F44728-FD2F-4149-9719-B645E6932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61075" y="2197100"/>
            <a:ext cx="5534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1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B0F0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A994EE6-3AB9-4AA1-99AD-CE668927E2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15728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8B8D8AC-1CD0-4EB5-860E-DCB77CD2CC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617788"/>
            <a:ext cx="105156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6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31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03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88063" y="532912"/>
            <a:ext cx="4381500" cy="2286000"/>
          </a:xfrm>
        </p:spPr>
        <p:txBody>
          <a:bodyPr/>
          <a:lstStyle/>
          <a:p>
            <a:r>
              <a:rPr lang="en-US" dirty="0"/>
              <a:t>Implementing an ePermitting Solution in South Carolina</a:t>
            </a:r>
            <a:endParaRPr lang="en-US" altLang="en-US" dirty="0"/>
          </a:p>
        </p:txBody>
      </p:sp>
      <p:sp>
        <p:nvSpPr>
          <p:cNvPr id="6147" name="Subtitle 2"/>
          <p:cNvSpPr>
            <a:spLocks noGrp="1"/>
          </p:cNvSpPr>
          <p:nvPr>
            <p:ph idx="1"/>
          </p:nvPr>
        </p:nvSpPr>
        <p:spPr>
          <a:xfrm>
            <a:off x="6088063" y="3019425"/>
            <a:ext cx="4381500" cy="750888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Michael Sheehan, SC DHEC</a:t>
            </a:r>
          </a:p>
          <a:p>
            <a:pPr eaLnBrk="1" hangingPunct="1"/>
            <a:r>
              <a:rPr lang="en-US" altLang="en-US" sz="2000" dirty="0"/>
              <a:t>John Kostakos, Windsor Solutions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42A4A14-B3C0-4565-93A9-7EAFE4907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3260" y="1144134"/>
            <a:ext cx="8288740" cy="57528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A484EA-F31C-46E3-916A-6F95BF3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435608"/>
            <a:ext cx="3932767" cy="804672"/>
          </a:xfrm>
        </p:spPr>
        <p:txBody>
          <a:bodyPr/>
          <a:lstStyle/>
          <a:p>
            <a:r>
              <a:rPr lang="en-US" sz="2800" dirty="0" err="1"/>
              <a:t>nVIRO</a:t>
            </a:r>
            <a:endParaRPr lang="en-US" sz="2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927551-229E-4A60-B377-F1C9380B2AAC}"/>
              </a:ext>
            </a:extLst>
          </p:cNvPr>
          <p:cNvSpPr txBox="1">
            <a:spLocks/>
          </p:cNvSpPr>
          <p:nvPr/>
        </p:nvSpPr>
        <p:spPr>
          <a:xfrm>
            <a:off x="840318" y="2312091"/>
            <a:ext cx="3932767" cy="3873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/>
            <a:r>
              <a:rPr lang="en-US" dirty="0">
                <a:ea typeface="Open Sans"/>
                <a:cs typeface="Open Sans"/>
              </a:rPr>
              <a:t>Online Access</a:t>
            </a:r>
          </a:p>
          <a:p>
            <a:pPr marL="342900" indent="-342900" defTabSz="914400"/>
            <a:r>
              <a:rPr lang="en-US" dirty="0">
                <a:ea typeface="Open Sans"/>
                <a:cs typeface="Open Sans"/>
              </a:rPr>
              <a:t>Public Users</a:t>
            </a:r>
          </a:p>
          <a:p>
            <a:pPr marL="342900" indent="-342900" defTabSz="914400"/>
            <a:r>
              <a:rPr lang="en-US" dirty="0">
                <a:ea typeface="Open Sans"/>
                <a:cs typeface="Open Sans"/>
              </a:rPr>
              <a:t>Regulated Community</a:t>
            </a:r>
          </a:p>
          <a:p>
            <a:pPr marL="342900" indent="-342900" defTabSz="914400"/>
            <a:r>
              <a:rPr lang="en-US" dirty="0">
                <a:ea typeface="Open Sans"/>
                <a:cs typeface="Open Sans"/>
              </a:rPr>
              <a:t>Internal Staff</a:t>
            </a:r>
          </a:p>
          <a:p>
            <a:pPr marL="342900" indent="-342900" defTabSz="914400"/>
            <a:endParaRPr lang="en-US" dirty="0">
              <a:ea typeface="Open Sans"/>
              <a:cs typeface="Open Sans"/>
            </a:endParaRPr>
          </a:p>
          <a:p>
            <a:pPr marL="342900" indent="-342900" defTabSz="914400"/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9537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84EA-F31C-46E3-916A-6F95BF3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302654"/>
            <a:ext cx="3932767" cy="958065"/>
          </a:xfrm>
        </p:spPr>
        <p:txBody>
          <a:bodyPr/>
          <a:lstStyle/>
          <a:p>
            <a:r>
              <a:rPr lang="en-US" sz="2800" dirty="0"/>
              <a:t>External User Dashboard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27551-229E-4A60-B377-F1C9380B2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312091"/>
            <a:ext cx="3932767" cy="3873050"/>
          </a:xfrm>
        </p:spPr>
        <p:txBody>
          <a:bodyPr/>
          <a:lstStyle/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Actions Needed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Due / Past Due</a:t>
            </a:r>
            <a:endParaRPr lang="en-US" dirty="0"/>
          </a:p>
          <a:p>
            <a:pPr lvl="1">
              <a:buChar char="•"/>
            </a:pPr>
            <a:r>
              <a:rPr lang="en-US" dirty="0">
                <a:ea typeface="Open Sans"/>
                <a:cs typeface="Open Sans"/>
              </a:rPr>
              <a:t>   Renewals, Reports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Outstanding Financials 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Submission Status 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One-Click access to related item </a:t>
            </a:r>
          </a:p>
          <a:p>
            <a:pPr marL="342900" indent="-342900">
              <a:buChar char="•"/>
            </a:pPr>
            <a:endParaRPr lang="en-US" dirty="0">
              <a:ea typeface="Open Sans"/>
              <a:cs typeface="Open Sans"/>
            </a:endParaRPr>
          </a:p>
        </p:txBody>
      </p:sp>
      <p:pic>
        <p:nvPicPr>
          <p:cNvPr id="8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F9CBA43-0647-4507-B149-40346BD2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36" y="1382628"/>
            <a:ext cx="7245663" cy="48929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32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84EA-F31C-46E3-916A-6F95BF3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302654"/>
            <a:ext cx="3932767" cy="958065"/>
          </a:xfrm>
        </p:spPr>
        <p:txBody>
          <a:bodyPr/>
          <a:lstStyle/>
          <a:p>
            <a:r>
              <a:rPr lang="en-US" sz="2800" dirty="0"/>
              <a:t>Dynamic Forms (</a:t>
            </a:r>
            <a:r>
              <a:rPr lang="en-US" sz="2800" dirty="0" err="1"/>
              <a:t>nFORM</a:t>
            </a:r>
            <a:r>
              <a:rPr lang="en-US" sz="2800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27551-229E-4A60-B377-F1C9380B2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312091"/>
            <a:ext cx="3251569" cy="3873050"/>
          </a:xfrm>
        </p:spPr>
        <p:txBody>
          <a:bodyPr/>
          <a:lstStyle/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User Customizable 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Navigable Sections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Advanced controls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Conditional Controls / Sections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Calculations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Online Fee Payments</a:t>
            </a:r>
          </a:p>
          <a:p>
            <a:pPr marL="342900" indent="-342900">
              <a:buChar char="•"/>
            </a:pPr>
            <a:endParaRPr lang="en-US" dirty="0">
              <a:ea typeface="Open Sans"/>
              <a:cs typeface="Open Sans"/>
            </a:endParaRPr>
          </a:p>
        </p:txBody>
      </p:sp>
      <p:pic>
        <p:nvPicPr>
          <p:cNvPr id="5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D92407A-C97E-42AA-834C-63CA141C4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442" y="1869068"/>
            <a:ext cx="8057628" cy="4245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31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84EA-F31C-46E3-916A-6F95BF3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302654"/>
            <a:ext cx="3932767" cy="958065"/>
          </a:xfrm>
        </p:spPr>
        <p:txBody>
          <a:bodyPr/>
          <a:lstStyle/>
          <a:p>
            <a:r>
              <a:rPr lang="en-US" sz="2800" dirty="0"/>
              <a:t>Site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27551-229E-4A60-B377-F1C9380B2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312091"/>
            <a:ext cx="2960157" cy="3873050"/>
          </a:xfrm>
        </p:spPr>
        <p:txBody>
          <a:bodyPr>
            <a:normAutofit lnSpcReduction="10000"/>
          </a:bodyPr>
          <a:lstStyle/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Site Features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Points, Lines Polygons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GIS Layers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Layer Intersections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Measurements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Reference in Permits (e.g. Limits)</a:t>
            </a:r>
          </a:p>
          <a:p>
            <a:pPr marL="342900" indent="-342900">
              <a:buChar char="•"/>
            </a:pPr>
            <a:endParaRPr lang="en-US" dirty="0">
              <a:ea typeface="Open Sans"/>
              <a:cs typeface="Open Sans"/>
            </a:endParaRPr>
          </a:p>
        </p:txBody>
      </p:sp>
      <p:pic>
        <p:nvPicPr>
          <p:cNvPr id="5" name="Picture 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A22BFDB6-046B-4C6C-B789-F0C74D8ED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1605787"/>
            <a:ext cx="8039100" cy="44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624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5B2DDA-5F20-455E-92C7-4D3C97A07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87" y="1261919"/>
            <a:ext cx="5594531" cy="5165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3886AD2-8E3B-455F-BFA1-4AA3F834F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186" y="1227083"/>
            <a:ext cx="2273126" cy="10636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EDF87B7-AC6D-49F0-AF62-E5742EE36047}"/>
              </a:ext>
            </a:extLst>
          </p:cNvPr>
          <p:cNvSpPr/>
          <p:nvPr/>
        </p:nvSpPr>
        <p:spPr>
          <a:xfrm>
            <a:off x="5569603" y="1540545"/>
            <a:ext cx="679654" cy="43672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A484EA-F31C-46E3-916A-6F95BF3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74" y="1666467"/>
            <a:ext cx="3932767" cy="958065"/>
          </a:xfrm>
        </p:spPr>
        <p:txBody>
          <a:bodyPr/>
          <a:lstStyle/>
          <a:p>
            <a:r>
              <a:rPr lang="en-US" sz="2800" dirty="0"/>
              <a:t>Portfolios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E927551-229E-4A60-B377-F1C9380B2AAC}"/>
              </a:ext>
            </a:extLst>
          </p:cNvPr>
          <p:cNvSpPr txBox="1">
            <a:spLocks/>
          </p:cNvSpPr>
          <p:nvPr/>
        </p:nvSpPr>
        <p:spPr>
          <a:xfrm>
            <a:off x="692274" y="2611459"/>
            <a:ext cx="4437075" cy="23794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/>
            <a:r>
              <a:rPr lang="en-US" dirty="0">
                <a:ea typeface="Open Sans"/>
                <a:cs typeface="Open Sans"/>
              </a:rPr>
              <a:t>Ability to group related Sites into “Portfolios”</a:t>
            </a:r>
          </a:p>
          <a:p>
            <a:pPr marL="457200" lvl="1" indent="0" defTabSz="914400">
              <a:buNone/>
            </a:pPr>
            <a:endParaRPr lang="en-US" dirty="0">
              <a:ea typeface="Open Sans"/>
              <a:cs typeface="Open Sans"/>
            </a:endParaRPr>
          </a:p>
          <a:p>
            <a:pPr marL="342900" indent="-342900" defTabSz="914400"/>
            <a:r>
              <a:rPr lang="en-US" dirty="0">
                <a:ea typeface="Open Sans"/>
                <a:cs typeface="Open Sans"/>
              </a:rPr>
              <a:t>Alerts displayed on each related site</a:t>
            </a:r>
          </a:p>
          <a:p>
            <a:pPr marL="342900" indent="-342900" defTabSz="914400"/>
            <a:endParaRPr lang="en-US" dirty="0">
              <a:ea typeface="Open Sans"/>
              <a:cs typeface="Open Sans"/>
            </a:endParaRPr>
          </a:p>
          <a:p>
            <a:pPr marL="342900" indent="-342900" defTabSz="914400"/>
            <a:endParaRPr lang="en-US" dirty="0">
              <a:ea typeface="Open Sans"/>
              <a:cs typeface="Open Sans"/>
            </a:endParaRPr>
          </a:p>
          <a:p>
            <a:pPr marL="342900" indent="-342900" defTabSz="914400"/>
            <a:endParaRPr lang="en-US" dirty="0">
              <a:ea typeface="Open Sans"/>
              <a:cs typeface="Open Sans"/>
            </a:endParaRPr>
          </a:p>
          <a:p>
            <a:pPr marL="342900" indent="-342900" defTabSz="914400"/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3065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13" y="1205118"/>
            <a:ext cx="2571060" cy="4113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484EA-F31C-46E3-916A-6F95BF3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302654"/>
            <a:ext cx="3932767" cy="958065"/>
          </a:xfrm>
        </p:spPr>
        <p:txBody>
          <a:bodyPr/>
          <a:lstStyle/>
          <a:p>
            <a:r>
              <a:rPr lang="en-US" sz="2800" dirty="0"/>
              <a:t>Mobile Inspections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27551-229E-4A60-B377-F1C9380B2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312091"/>
            <a:ext cx="3287545" cy="3873050"/>
          </a:xfrm>
        </p:spPr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Tablet based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User configurable inspection forms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Connected or disconnected mode</a:t>
            </a:r>
          </a:p>
          <a:p>
            <a:pPr marL="342900" indent="-342900">
              <a:buChar char="•"/>
            </a:pPr>
            <a:endParaRPr lang="en-US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dirty="0">
              <a:ea typeface="Open Sans"/>
              <a:cs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43" y="1806070"/>
            <a:ext cx="2571060" cy="4113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18" y="1806070"/>
            <a:ext cx="2571060" cy="411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49" y="2449397"/>
            <a:ext cx="2571060" cy="41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9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EPA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4915"/>
            <a:ext cx="10515600" cy="3702050"/>
          </a:xfrm>
        </p:spPr>
        <p:txBody>
          <a:bodyPr/>
          <a:lstStyle/>
          <a:p>
            <a:r>
              <a:rPr lang="en-US" dirty="0"/>
              <a:t>EPA Reporting </a:t>
            </a:r>
          </a:p>
          <a:p>
            <a:pPr lvl="1"/>
            <a:r>
              <a:rPr lang="en-US" dirty="0"/>
              <a:t>ICIS/NPDES </a:t>
            </a:r>
          </a:p>
          <a:p>
            <a:pPr lvl="1"/>
            <a:r>
              <a:rPr lang="en-US" dirty="0"/>
              <a:t>ICIS/Air</a:t>
            </a:r>
          </a:p>
          <a:p>
            <a:pPr lvl="1"/>
            <a:r>
              <a:rPr lang="en-US" dirty="0" err="1"/>
              <a:t>RCRAInfo</a:t>
            </a:r>
            <a:r>
              <a:rPr lang="en-US" dirty="0"/>
              <a:t> (planned)</a:t>
            </a:r>
          </a:p>
          <a:p>
            <a:r>
              <a:rPr lang="en-US" dirty="0"/>
              <a:t>No manual data entry</a:t>
            </a:r>
          </a:p>
          <a:p>
            <a:r>
              <a:rPr lang="en-US" dirty="0"/>
              <a:t>Automatic Flow to EPA via OpenNode2 and standard plug-ins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9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8A68-B6E8-4515-B845-4DDB4A95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F4BBB-41C0-4A12-9399-DD091A555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Program, &amp;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41"/>
            <a:ext cx="7498278" cy="3323272"/>
          </a:xfrm>
        </p:spPr>
        <p:txBody>
          <a:bodyPr/>
          <a:lstStyle/>
          <a:p>
            <a:r>
              <a:rPr lang="en-US" dirty="0">
                <a:ea typeface="Open Sans"/>
                <a:cs typeface="Open Sans"/>
              </a:rPr>
              <a:t>Change Resistors</a:t>
            </a:r>
            <a:endParaRPr lang="en-US" dirty="0"/>
          </a:p>
          <a:p>
            <a:pPr lvl="1"/>
            <a:r>
              <a:rPr lang="en-US" dirty="0">
                <a:ea typeface="Open Sans"/>
                <a:cs typeface="Open Sans"/>
              </a:rPr>
              <a:t>Program &amp; IT Staff Roles </a:t>
            </a:r>
          </a:p>
          <a:p>
            <a:pPr lvl="2"/>
            <a:r>
              <a:rPr lang="en-US" dirty="0">
                <a:ea typeface="Open Sans"/>
                <a:cs typeface="Open Sans"/>
              </a:rPr>
              <a:t>Address fear and uncertainty of change</a:t>
            </a:r>
          </a:p>
          <a:p>
            <a:r>
              <a:rPr lang="en-US" dirty="0">
                <a:ea typeface="Open Sans"/>
                <a:cs typeface="Open Sans"/>
              </a:rPr>
              <a:t>Communication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Consistent and frequent</a:t>
            </a:r>
          </a:p>
          <a:p>
            <a:r>
              <a:rPr lang="en-US" dirty="0">
                <a:ea typeface="Open Sans"/>
                <a:cs typeface="Open Sans"/>
              </a:rPr>
              <a:t>Focus on process, not forms</a:t>
            </a:r>
          </a:p>
          <a:p>
            <a:r>
              <a:rPr lang="en-US" dirty="0">
                <a:ea typeface="Open Sans"/>
                <a:cs typeface="Open Sans"/>
              </a:rPr>
              <a:t>Interaction with Public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B1661-6B41-431A-8889-1FEC5F48498A}"/>
              </a:ext>
            </a:extLst>
          </p:cNvPr>
          <p:cNvSpPr/>
          <p:nvPr/>
        </p:nvSpPr>
        <p:spPr>
          <a:xfrm>
            <a:off x="921327" y="5719190"/>
            <a:ext cx="6942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>
              <a:buNone/>
            </a:pPr>
            <a:r>
              <a:rPr lang="en-US" sz="1600" dirty="0"/>
              <a:t>FUN FACT - Before being known as the Palmetto State, South Carolina was known as the Iodine State.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78D47-4E11-4352-B7E9-0383BA58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733" y="1475167"/>
            <a:ext cx="3431848" cy="46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1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8594"/>
            <a:ext cx="6524501" cy="3173433"/>
          </a:xfrm>
        </p:spPr>
        <p:txBody>
          <a:bodyPr/>
          <a:lstStyle/>
          <a:p>
            <a:r>
              <a:rPr lang="en-US" dirty="0">
                <a:ea typeface="Open Sans"/>
                <a:cs typeface="Open Sans"/>
              </a:rPr>
              <a:t>Dependent projects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Migration to state DTO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Data </a:t>
            </a:r>
          </a:p>
          <a:p>
            <a:r>
              <a:rPr lang="en-US" dirty="0">
                <a:ea typeface="Open Sans"/>
                <a:cs typeface="Open Sans"/>
              </a:rPr>
              <a:t>Scheduling Considerations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Financials, reporting</a:t>
            </a:r>
          </a:p>
          <a:p>
            <a:r>
              <a:rPr lang="en-US" dirty="0">
                <a:ea typeface="Open Sans"/>
                <a:cs typeface="Open Sans"/>
              </a:rPr>
              <a:t>Identify Program "Super Users“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Implementation and ongoing support</a:t>
            </a: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pPr lvl="1"/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A0FB-5E57-41BA-82E6-6A24AAAE699D}"/>
              </a:ext>
            </a:extLst>
          </p:cNvPr>
          <p:cNvSpPr/>
          <p:nvPr/>
        </p:nvSpPr>
        <p:spPr>
          <a:xfrm>
            <a:off x="838200" y="5782751"/>
            <a:ext cx="7415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>
              <a:buNone/>
            </a:pPr>
            <a:r>
              <a:rPr lang="en-US" sz="1600" dirty="0"/>
              <a:t>FUN FACT - Duncan Park Baseball Stadium in Spartanburg is the oldest minor league stadium in the nation.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4C8C6-7D5E-4A1E-97CC-C7B9C51F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342" y="1463040"/>
            <a:ext cx="3413133" cy="47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0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8A68-B6E8-4515-B845-4DDB4A95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4607048" cy="2852737"/>
          </a:xfrm>
        </p:spPr>
        <p:txBody>
          <a:bodyPr/>
          <a:lstStyle/>
          <a:p>
            <a:r>
              <a:rPr lang="en-US" dirty="0"/>
              <a:t>Project 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F4BBB-41C0-4A12-9399-DD091A555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76" y="4868883"/>
            <a:ext cx="10515600" cy="1220768"/>
          </a:xfrm>
        </p:spPr>
        <p:txBody>
          <a:bodyPr/>
          <a:lstStyle/>
          <a:p>
            <a:r>
              <a:rPr lang="en-US" dirty="0">
                <a:ea typeface="Open Sans"/>
                <a:cs typeface="Open Sans"/>
              </a:rPr>
              <a:t>DHEC Online Services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1015B-D6F1-4C43-8AF8-ED7A111F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562" y="1709739"/>
            <a:ext cx="6048081" cy="44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7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8A68-B6E8-4515-B845-4DDB4A95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 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F4BBB-41C0-4A12-9399-DD091A555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FF609E05-E092-4326-A0CD-03B133BDF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03" y="1221197"/>
            <a:ext cx="9043594" cy="54052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4" y="2428597"/>
            <a:ext cx="7082642" cy="317711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Dams</a:t>
            </a:r>
          </a:p>
          <a:p>
            <a:pPr lvl="1"/>
            <a:r>
              <a:rPr lang="en-US" dirty="0"/>
              <a:t>Statewide Inspections completed 2 months ahead of schedule</a:t>
            </a:r>
          </a:p>
          <a:p>
            <a:r>
              <a:rPr lang="en-US" dirty="0"/>
              <a:t>ORCM – Critical Areas &amp; CZC</a:t>
            </a:r>
          </a:p>
          <a:p>
            <a:pPr lvl="1"/>
            <a:r>
              <a:rPr lang="en-US" dirty="0"/>
              <a:t>Online Permit Application Submissions by regulated community</a:t>
            </a:r>
          </a:p>
          <a:p>
            <a:pPr lvl="1"/>
            <a:r>
              <a:rPr lang="en-US" dirty="0"/>
              <a:t>Integrated workflow with other programs (e.g., Stormwater)</a:t>
            </a:r>
            <a:endParaRPr lang="en-US" dirty="0">
              <a:ea typeface="Open Sans"/>
              <a:cs typeface="Open Sans"/>
            </a:endParaRPr>
          </a:p>
          <a:p>
            <a:r>
              <a:rPr lang="en-US" dirty="0"/>
              <a:t>Stormwater</a:t>
            </a:r>
          </a:p>
          <a:p>
            <a:pPr lvl="1"/>
            <a:r>
              <a:rPr lang="en-US" dirty="0"/>
              <a:t>External Rollout starting 2019</a:t>
            </a:r>
          </a:p>
          <a:p>
            <a:r>
              <a:rPr lang="en-US" dirty="0"/>
              <a:t>Data availability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5E245-29EC-4C34-A1DC-CB37D71D9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84" y="1571183"/>
            <a:ext cx="3476441" cy="43092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622A14-60B1-4693-ACF8-7D1EF3A8A493}"/>
              </a:ext>
            </a:extLst>
          </p:cNvPr>
          <p:cNvSpPr/>
          <p:nvPr/>
        </p:nvSpPr>
        <p:spPr>
          <a:xfrm>
            <a:off x="838200" y="5880384"/>
            <a:ext cx="7415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dirty="0"/>
              <a:t>FUN FACT – SC entered the Union on May 23, 1788 as the 8th state.</a:t>
            </a:r>
          </a:p>
        </p:txBody>
      </p:sp>
    </p:spTree>
    <p:extLst>
      <p:ext uri="{BB962C8B-B14F-4D97-AF65-F5344CB8AC3E}">
        <p14:creationId xmlns:p14="http://schemas.microsoft.com/office/powerpoint/2010/main" val="181493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Noteworthy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617788"/>
            <a:ext cx="7142019" cy="3538537"/>
          </a:xfrm>
        </p:spPr>
        <p:txBody>
          <a:bodyPr/>
          <a:lstStyle/>
          <a:p>
            <a:r>
              <a:rPr lang="en-US" dirty="0">
                <a:ea typeface="Open Sans"/>
                <a:cs typeface="Open Sans"/>
              </a:rPr>
              <a:t>Over 10,000 form submissions received</a:t>
            </a:r>
          </a:p>
          <a:p>
            <a:r>
              <a:rPr lang="en-US" dirty="0">
                <a:ea typeface="Open Sans"/>
                <a:cs typeface="Open Sans"/>
              </a:rPr>
              <a:t>1,529 verified external user accounts</a:t>
            </a:r>
          </a:p>
          <a:p>
            <a:r>
              <a:rPr lang="en-US" dirty="0">
                <a:ea typeface="Open Sans"/>
                <a:cs typeface="Open Sans"/>
              </a:rPr>
              <a:t>3,381 external user logins</a:t>
            </a:r>
          </a:p>
          <a:p>
            <a:r>
              <a:rPr lang="en-US" dirty="0">
                <a:ea typeface="Open Sans"/>
                <a:cs typeface="Open Sans"/>
              </a:rPr>
              <a:t>Over $1.5m in charges created </a:t>
            </a:r>
          </a:p>
          <a:p>
            <a:r>
              <a:rPr lang="en-US" dirty="0"/>
              <a:t>Significant reduction in SW document templates (from 157 to under 33)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CB5E5-58A3-48CB-A91D-6AAA4DE4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988" y="1535407"/>
            <a:ext cx="3390476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1137"/>
              </p:ext>
            </p:extLst>
          </p:nvPr>
        </p:nvGraphicFramePr>
        <p:xfrm>
          <a:off x="1126274" y="2274845"/>
          <a:ext cx="10348331" cy="348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9040">
                  <a:extLst>
                    <a:ext uri="{9D8B030D-6E8A-4147-A177-3AD203B41FA5}">
                      <a16:colId xmlns:a16="http://schemas.microsoft.com/office/drawing/2014/main" val="45570071"/>
                    </a:ext>
                  </a:extLst>
                </a:gridCol>
                <a:gridCol w="1589170">
                  <a:extLst>
                    <a:ext uri="{9D8B030D-6E8A-4147-A177-3AD203B41FA5}">
                      <a16:colId xmlns:a16="http://schemas.microsoft.com/office/drawing/2014/main" val="1649101690"/>
                    </a:ext>
                  </a:extLst>
                </a:gridCol>
                <a:gridCol w="1658424">
                  <a:extLst>
                    <a:ext uri="{9D8B030D-6E8A-4147-A177-3AD203B41FA5}">
                      <a16:colId xmlns:a16="http://schemas.microsoft.com/office/drawing/2014/main" val="2096315427"/>
                    </a:ext>
                  </a:extLst>
                </a:gridCol>
                <a:gridCol w="2184794">
                  <a:extLst>
                    <a:ext uri="{9D8B030D-6E8A-4147-A177-3AD203B41FA5}">
                      <a16:colId xmlns:a16="http://schemas.microsoft.com/office/drawing/2014/main" val="2366055464"/>
                    </a:ext>
                  </a:extLst>
                </a:gridCol>
                <a:gridCol w="1726903">
                  <a:extLst>
                    <a:ext uri="{9D8B030D-6E8A-4147-A177-3AD203B41FA5}">
                      <a16:colId xmlns:a16="http://schemas.microsoft.com/office/drawing/2014/main" val="3831186421"/>
                    </a:ext>
                  </a:extLst>
                </a:gridCol>
              </a:tblGrid>
              <a:tr h="981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Program Area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Application</a:t>
                      </a:r>
                      <a:br>
                        <a:rPr lang="en-US" sz="1800" b="1" u="none" strike="noStrike">
                          <a:effectLst/>
                        </a:rPr>
                      </a:br>
                      <a:r>
                        <a:rPr lang="en-US" sz="1800" b="1" u="none" strike="noStrike">
                          <a:effectLst/>
                        </a:rPr>
                        <a:t>Forms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Inspection Forms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Custom Data Entry </a:t>
                      </a:r>
                      <a:br>
                        <a:rPr lang="en-US" sz="1800" b="1" u="none" strike="noStrike" dirty="0">
                          <a:effectLst/>
                        </a:rPr>
                      </a:br>
                      <a:r>
                        <a:rPr lang="en-US" sz="1800" b="1" u="none" strike="noStrike" dirty="0">
                          <a:effectLst/>
                        </a:rPr>
                        <a:t>(Component) Forms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Document</a:t>
                      </a:r>
                      <a:br>
                        <a:rPr lang="en-US" sz="1800" b="1" u="none" strike="noStrike" dirty="0">
                          <a:effectLst/>
                        </a:rPr>
                      </a:br>
                      <a:r>
                        <a:rPr lang="en-US" sz="1800" b="1" u="none" strike="noStrike" dirty="0">
                          <a:effectLst/>
                        </a:rPr>
                        <a:t>Templates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1715716"/>
                  </a:ext>
                </a:extLst>
              </a:tr>
              <a:tr h="414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OCRM - Critical Area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25015"/>
                  </a:ext>
                </a:extLst>
              </a:tr>
              <a:tr h="435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LWM - Infectious Waste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379804"/>
                  </a:ext>
                </a:extLst>
              </a:tr>
              <a:tr h="414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Water - Agriculture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0340974"/>
                  </a:ext>
                </a:extLst>
              </a:tr>
              <a:tr h="414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Water - Wastewater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9134169"/>
                  </a:ext>
                </a:extLst>
              </a:tr>
              <a:tr h="414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Water - Dams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188018"/>
                  </a:ext>
                </a:extLst>
              </a:tr>
              <a:tr h="414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Water - Stormwater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406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197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8A68-B6E8-4515-B845-4DDB4A95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1120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4063-0220-482A-BC08-B9F285C4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320753"/>
            <a:ext cx="6625489" cy="852431"/>
          </a:xfrm>
        </p:spPr>
        <p:txBody>
          <a:bodyPr/>
          <a:lstStyle/>
          <a:p>
            <a:r>
              <a:rPr lang="en-US" dirty="0"/>
              <a:t>Project Definition &amp;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BE2CA-3457-454E-B215-84B6799AE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518851"/>
            <a:ext cx="6625489" cy="3280558"/>
          </a:xfrm>
        </p:spPr>
        <p:txBody>
          <a:bodyPr/>
          <a:lstStyle/>
          <a:p>
            <a:r>
              <a:rPr lang="en-US" dirty="0"/>
              <a:t>ePermitting is the agency’s official solution for permitting and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lifecycle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Inspections, enforcement, complaints, and finance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Air, Land, Water, &amp; Environmental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Integrations with existing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Contractor search, many GIS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Emergency response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3E9A4C-1B7A-4FC5-AF40-225B60184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1418090"/>
            <a:ext cx="3252711" cy="48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DF91A5-4941-4D94-8125-506CC8889C7F}"/>
              </a:ext>
            </a:extLst>
          </p:cNvPr>
          <p:cNvSpPr/>
          <p:nvPr/>
        </p:nvSpPr>
        <p:spPr>
          <a:xfrm>
            <a:off x="840318" y="5966536"/>
            <a:ext cx="6662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>
              <a:buNone/>
            </a:pPr>
            <a:r>
              <a:rPr lang="en-US" sz="1600" dirty="0"/>
              <a:t>FUN FACT - The state dance of South Carolina is the Shag!</a:t>
            </a:r>
          </a:p>
        </p:txBody>
      </p:sp>
    </p:spTree>
    <p:extLst>
      <p:ext uri="{BB962C8B-B14F-4D97-AF65-F5344CB8AC3E}">
        <p14:creationId xmlns:p14="http://schemas.microsoft.com/office/powerpoint/2010/main" val="231558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51667"/>
            <a:ext cx="6662057" cy="3567113"/>
          </a:xfrm>
        </p:spPr>
        <p:txBody>
          <a:bodyPr/>
          <a:lstStyle/>
          <a:p>
            <a:r>
              <a:rPr lang="en-US" dirty="0"/>
              <a:t>Reduce risk</a:t>
            </a:r>
          </a:p>
          <a:p>
            <a:pPr lvl="1"/>
            <a:r>
              <a:rPr lang="en-US" dirty="0"/>
              <a:t>Aging legacy system</a:t>
            </a:r>
          </a:p>
          <a:p>
            <a:r>
              <a:rPr lang="en-US" dirty="0"/>
              <a:t>Empower customers</a:t>
            </a:r>
          </a:p>
          <a:p>
            <a:pPr lvl="1"/>
            <a:r>
              <a:rPr lang="en-US" dirty="0"/>
              <a:t>Self-service for internal and external users</a:t>
            </a:r>
          </a:p>
          <a:p>
            <a:r>
              <a:rPr lang="en-US" dirty="0"/>
              <a:t>Business transformation</a:t>
            </a:r>
          </a:p>
          <a:p>
            <a:pPr lvl="1"/>
            <a:r>
              <a:rPr lang="en-US" dirty="0"/>
              <a:t>Standardization &amp; Streamlining</a:t>
            </a:r>
          </a:p>
          <a:p>
            <a:pPr lvl="1"/>
            <a:r>
              <a:rPr lang="en-US" dirty="0"/>
              <a:t>Customer 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8926D-4567-4B42-B269-0B59FBDE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0" y="1421826"/>
            <a:ext cx="3566160" cy="2377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4A791A-7BC3-4FD6-B0D6-1546CC15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39" y="3981698"/>
            <a:ext cx="3586031" cy="23548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C0CB23-9D49-4292-B82D-2C58D8ECA00C}"/>
              </a:ext>
            </a:extLst>
          </p:cNvPr>
          <p:cNvSpPr/>
          <p:nvPr/>
        </p:nvSpPr>
        <p:spPr>
          <a:xfrm>
            <a:off x="838199" y="6167248"/>
            <a:ext cx="6662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>
              <a:buNone/>
            </a:pPr>
            <a:r>
              <a:rPr lang="en-US" sz="1600" dirty="0"/>
              <a:t>FUN FACT – The salamander is the official SC state amphibian!  </a:t>
            </a:r>
          </a:p>
        </p:txBody>
      </p:sp>
    </p:spTree>
    <p:extLst>
      <p:ext uri="{BB962C8B-B14F-4D97-AF65-F5344CB8AC3E}">
        <p14:creationId xmlns:p14="http://schemas.microsoft.com/office/powerpoint/2010/main" val="19873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&amp;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8556"/>
            <a:ext cx="7082642" cy="3303843"/>
          </a:xfrm>
        </p:spPr>
        <p:txBody>
          <a:bodyPr/>
          <a:lstStyle/>
          <a:p>
            <a:r>
              <a:rPr lang="en-US" dirty="0">
                <a:ea typeface="Open Sans"/>
                <a:cs typeface="Open Sans"/>
              </a:rPr>
              <a:t>Pilot programs </a:t>
            </a:r>
          </a:p>
          <a:p>
            <a:pPr lvl="1"/>
            <a:r>
              <a:rPr lang="en-US" dirty="0">
                <a:ea typeface="Open Sans"/>
                <a:cs typeface="Open Sans"/>
              </a:rPr>
              <a:t>Dams and Infectious Waste</a:t>
            </a:r>
          </a:p>
          <a:p>
            <a:r>
              <a:rPr lang="en-US" dirty="0">
                <a:ea typeface="Open Sans"/>
                <a:cs typeface="Open Sans"/>
              </a:rPr>
              <a:t>OCRM (CA &amp; CZC), Stormwater, Agriculture</a:t>
            </a:r>
          </a:p>
          <a:p>
            <a:r>
              <a:rPr lang="en-US" dirty="0">
                <a:ea typeface="Open Sans"/>
                <a:cs typeface="Open Sans"/>
              </a:rPr>
              <a:t>Focus on enterprise capabilities</a:t>
            </a:r>
          </a:p>
          <a:p>
            <a:r>
              <a:rPr lang="en-US" dirty="0">
                <a:ea typeface="Open Sans"/>
                <a:cs typeface="Open Sans"/>
              </a:rPr>
              <a:t>Very close to finishing the implementation of wastewater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7E08E-351F-4982-B2DC-F63D38DB5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1" y="1560285"/>
            <a:ext cx="3278579" cy="45790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EF9FAD-6734-448E-A30A-22CA89F48DC7}"/>
              </a:ext>
            </a:extLst>
          </p:cNvPr>
          <p:cNvSpPr/>
          <p:nvPr/>
        </p:nvSpPr>
        <p:spPr>
          <a:xfrm>
            <a:off x="838200" y="5970029"/>
            <a:ext cx="7415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dirty="0"/>
              <a:t>FUN FACT – Sumter SC has the largest Gingko farm in the world.</a:t>
            </a:r>
          </a:p>
        </p:txBody>
      </p:sp>
    </p:spTree>
    <p:extLst>
      <p:ext uri="{BB962C8B-B14F-4D97-AF65-F5344CB8AC3E}">
        <p14:creationId xmlns:p14="http://schemas.microsoft.com/office/powerpoint/2010/main" val="205899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8A68-B6E8-4515-B845-4DDB4A95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F4BBB-41C0-4A12-9399-DD091A555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0023"/>
            <a:ext cx="10515600" cy="3816941"/>
          </a:xfrm>
        </p:spPr>
        <p:txBody>
          <a:bodyPr/>
          <a:lstStyle/>
          <a:p>
            <a:r>
              <a:rPr lang="en-US" dirty="0"/>
              <a:t>COTS Solution</a:t>
            </a:r>
          </a:p>
          <a:p>
            <a:pPr lvl="1"/>
            <a:r>
              <a:rPr lang="en-US" dirty="0"/>
              <a:t>Currently in production at DHEC + 4 other States </a:t>
            </a:r>
          </a:p>
          <a:p>
            <a:r>
              <a:rPr lang="en-US" dirty="0"/>
              <a:t>Why did DHEC select </a:t>
            </a:r>
            <a:r>
              <a:rPr lang="en-US" dirty="0" err="1"/>
              <a:t>nVIRO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Supports Core Regulatory Life-Cycle</a:t>
            </a:r>
          </a:p>
          <a:p>
            <a:pPr lvl="1"/>
            <a:r>
              <a:rPr lang="en-US" dirty="0"/>
              <a:t>User Configurability</a:t>
            </a:r>
          </a:p>
          <a:p>
            <a:pPr lvl="1"/>
            <a:r>
              <a:rPr lang="en-US" dirty="0"/>
              <a:t>Online access - Internal Users, Registered Users, and Public</a:t>
            </a:r>
          </a:p>
          <a:p>
            <a:pPr lvl="1"/>
            <a:r>
              <a:rPr lang="en-US" dirty="0"/>
              <a:t>Ongoing enhancement releases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2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B676F5-90CC-4994-A5F5-B30D4936D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3084" y="1170445"/>
            <a:ext cx="7080653" cy="538891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A484EA-F31C-46E3-916A-6F95BF3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438275"/>
            <a:ext cx="3932767" cy="800946"/>
          </a:xfrm>
        </p:spPr>
        <p:txBody>
          <a:bodyPr/>
          <a:lstStyle/>
          <a:p>
            <a:r>
              <a:rPr lang="en-US" sz="2800" dirty="0" err="1"/>
              <a:t>nVIRO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27551-229E-4A60-B377-F1C9380B2AAC}"/>
              </a:ext>
            </a:extLst>
          </p:cNvPr>
          <p:cNvSpPr txBox="1">
            <a:spLocks/>
          </p:cNvSpPr>
          <p:nvPr/>
        </p:nvSpPr>
        <p:spPr>
          <a:xfrm>
            <a:off x="840318" y="2290593"/>
            <a:ext cx="4184528" cy="3873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/>
            <a:r>
              <a:rPr lang="en-US" dirty="0">
                <a:ea typeface="Open Sans"/>
                <a:cs typeface="Open Sans"/>
              </a:rPr>
              <a:t>Supports Core Regulatory Life-Cycle</a:t>
            </a:r>
          </a:p>
          <a:p>
            <a:pPr marL="800100" lvl="1" indent="-342900" defTabSz="914400"/>
            <a:r>
              <a:rPr lang="en-US" dirty="0">
                <a:ea typeface="Open Sans"/>
                <a:cs typeface="Open Sans"/>
              </a:rPr>
              <a:t>Applications</a:t>
            </a:r>
          </a:p>
          <a:p>
            <a:pPr marL="800100" lvl="1" indent="-342900" defTabSz="914400"/>
            <a:r>
              <a:rPr lang="en-US" dirty="0">
                <a:ea typeface="Open Sans"/>
                <a:cs typeface="Open Sans"/>
              </a:rPr>
              <a:t>Permitting</a:t>
            </a:r>
          </a:p>
          <a:p>
            <a:pPr marL="800100" lvl="1" indent="-342900" defTabSz="914400"/>
            <a:r>
              <a:rPr lang="en-US" dirty="0">
                <a:ea typeface="Open Sans"/>
                <a:cs typeface="Open Sans"/>
              </a:rPr>
              <a:t>Compliance Reporting</a:t>
            </a:r>
          </a:p>
          <a:p>
            <a:pPr marL="800100" lvl="1" indent="-342900" defTabSz="914400"/>
            <a:r>
              <a:rPr lang="en-US" dirty="0">
                <a:ea typeface="Open Sans"/>
                <a:cs typeface="Open Sans"/>
              </a:rPr>
              <a:t>Evaluations </a:t>
            </a:r>
          </a:p>
          <a:p>
            <a:pPr marL="800100" lvl="1" indent="-342900" defTabSz="914400"/>
            <a:r>
              <a:rPr lang="en-US" dirty="0">
                <a:ea typeface="Open Sans"/>
                <a:cs typeface="Open Sans"/>
              </a:rPr>
              <a:t>Enforcement</a:t>
            </a:r>
          </a:p>
          <a:p>
            <a:pPr marL="342900" indent="-342900" defTabSz="914400"/>
            <a:r>
              <a:rPr lang="en-US" dirty="0">
                <a:ea typeface="Open Sans"/>
                <a:cs typeface="Open Sans"/>
              </a:rPr>
              <a:t>CROMERR</a:t>
            </a:r>
          </a:p>
        </p:txBody>
      </p:sp>
    </p:spTree>
    <p:extLst>
      <p:ext uri="{BB962C8B-B14F-4D97-AF65-F5344CB8AC3E}">
        <p14:creationId xmlns:p14="http://schemas.microsoft.com/office/powerpoint/2010/main" val="46733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84EA-F31C-46E3-916A-6F95BF3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435608"/>
            <a:ext cx="3932767" cy="804672"/>
          </a:xfrm>
        </p:spPr>
        <p:txBody>
          <a:bodyPr anchor="ctr"/>
          <a:lstStyle/>
          <a:p>
            <a:r>
              <a:rPr lang="en-US" sz="2800" dirty="0" err="1"/>
              <a:t>nVIRO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27551-229E-4A60-B377-F1C9380B2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312091"/>
            <a:ext cx="3932767" cy="3873050"/>
          </a:xfrm>
        </p:spPr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Core Functions + User Configurability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Promotes agency-wide standardization and sharing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Allows programs to maintain their own configuration</a:t>
            </a:r>
          </a:p>
          <a:p>
            <a:pPr marL="342900" indent="-342900">
              <a:buChar char="•"/>
            </a:pPr>
            <a:r>
              <a:rPr lang="en-US" dirty="0">
                <a:ea typeface="Open Sans"/>
                <a:cs typeface="Open Sans"/>
              </a:rPr>
              <a:t>More rapid response to change</a:t>
            </a:r>
          </a:p>
          <a:p>
            <a:pPr marL="342900" indent="-342900">
              <a:buChar char="•"/>
            </a:pPr>
            <a:endParaRPr lang="en-US" dirty="0">
              <a:ea typeface="Open Sans"/>
              <a:cs typeface="Open Sans"/>
            </a:endParaRPr>
          </a:p>
          <a:p>
            <a:pPr lvl="1"/>
            <a:endParaRPr lang="en-US" dirty="0">
              <a:ea typeface="Open Sans"/>
              <a:cs typeface="Open Sans"/>
            </a:endParaRPr>
          </a:p>
          <a:p>
            <a:pPr marL="342900" indent="-342900">
              <a:buChar char="•"/>
            </a:pPr>
            <a:endParaRPr lang="en-US" dirty="0">
              <a:ea typeface="Open Sans"/>
              <a:cs typeface="Open San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36648CF-C79A-4A94-9D94-08DDFEF1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19676" y="1095376"/>
            <a:ext cx="6846092" cy="53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5094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(Title Slide)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422EF0E1-A3C6-44BA-9D96-4A2ECC02210D}"/>
    </a:ext>
  </a:extLst>
</a:theme>
</file>

<file path=ppt/theme/theme2.xml><?xml version="1.0" encoding="utf-8"?>
<a:theme xmlns:a="http://schemas.openxmlformats.org/drawingml/2006/main" name="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6B0DE9A8-42F4-4A83-BEA7-756DB3384D9A}"/>
    </a:ext>
  </a:extLst>
</a:theme>
</file>

<file path=ppt/theme/theme3.xml><?xml version="1.0" encoding="utf-8"?>
<a:theme xmlns:a="http://schemas.openxmlformats.org/drawingml/2006/main" name="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act Us (Final Slide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ver (Title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Widescreen.pot [Compatibility Mode]" id="{531394B0-46D5-4EB4-B9CB-38A7B814D3CF}" vid="{F7DA23CA-AA72-4AB1-ABD4-BB69B6857A9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Widescreen.pot [Compatibility Mode]" id="{531394B0-46D5-4EB4-B9CB-38A7B814D3CF}" vid="{02E7EB1B-9042-4B86-92DB-35C575574E47}"/>
    </a:ext>
  </a:extLst>
</a:theme>
</file>

<file path=ppt/theme/theme7.xml><?xml version="1.0" encoding="utf-8"?>
<a:theme xmlns:a="http://schemas.openxmlformats.org/drawingml/2006/main" name="2_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Widescreen.pot [Compatibility Mode]" id="{531394B0-46D5-4EB4-B9CB-38A7B814D3CF}" vid="{16C77183-AE42-42A9-B800-203402DF121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2F6A31AB73C4ABA88EBBA750FD927" ma:contentTypeVersion="12" ma:contentTypeDescription="Create a new document." ma:contentTypeScope="" ma:versionID="f8f67db25dfbd0c882786614f0c966ee">
  <xsd:schema xmlns:xsd="http://www.w3.org/2001/XMLSchema" xmlns:xs="http://www.w3.org/2001/XMLSchema" xmlns:p="http://schemas.microsoft.com/office/2006/metadata/properties" xmlns:ns2="4f65813e-a1ab-4ce0-8884-3ccb0ee4e7b3" xmlns:ns3="45c0c345-89df-4a94-b881-9cd16ccaa810" targetNamespace="http://schemas.microsoft.com/office/2006/metadata/properties" ma:root="true" ma:fieldsID="c45a0cb95fe55735bf4e61efb7f53eb6" ns2:_="" ns3:_="">
    <xsd:import namespace="4f65813e-a1ab-4ce0-8884-3ccb0ee4e7b3"/>
    <xsd:import namespace="45c0c345-89df-4a94-b881-9cd16ccaa8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Program_x0020_Deployment_x0020_Statu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5813e-a1ab-4ce0-8884-3ccb0ee4e7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0c345-89df-4a94-b881-9cd16ccaa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Program_x0020_Deployment_x0020_Status" ma:index="14" nillable="true" ma:displayName="Program Deployment Status" ma:internalName="Program_x0020_Deployment_x0020_Status">
      <xsd:simpleType>
        <xsd:restriction base="dms:Choice">
          <xsd:enumeration value="Deployed"/>
          <xsd:enumeration value="In Process"/>
          <xsd:enumeration value="Future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am_x0020_Deployment_x0020_Status xmlns="45c0c345-89df-4a94-b881-9cd16ccaa810" xsi:nil="true"/>
  </documentManagement>
</p:properties>
</file>

<file path=customXml/itemProps1.xml><?xml version="1.0" encoding="utf-8"?>
<ds:datastoreItem xmlns:ds="http://schemas.openxmlformats.org/officeDocument/2006/customXml" ds:itemID="{2EC6C9C1-AB2F-4838-9ED8-1A75A3C321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CA349-3259-485E-B209-53F62E897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5813e-a1ab-4ce0-8884-3ccb0ee4e7b3"/>
    <ds:schemaRef ds:uri="45c0c345-89df-4a94-b881-9cd16ccaa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E6794-6D2F-4244-9232-FC1C5B6AF31E}">
  <ds:schemaRefs>
    <ds:schemaRef ds:uri="http://schemas.microsoft.com/office/2006/metadata/properties"/>
    <ds:schemaRef ds:uri="4f65813e-a1ab-4ce0-8884-3ccb0ee4e7b3"/>
    <ds:schemaRef ds:uri="45c0c345-89df-4a94-b881-9cd16ccaa810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DHEC_Photos_Standard</Template>
  <TotalTime>5918</TotalTime>
  <Words>988</Words>
  <Application>Microsoft Office PowerPoint</Application>
  <PresentationFormat>Widescreen</PresentationFormat>
  <Paragraphs>266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Calibri Light</vt:lpstr>
      <vt:lpstr>Montserrat</vt:lpstr>
      <vt:lpstr>Calibri</vt:lpstr>
      <vt:lpstr>Open Sans</vt:lpstr>
      <vt:lpstr>Arial</vt:lpstr>
      <vt:lpstr>Cover (Title Slide)</vt:lpstr>
      <vt:lpstr>Interior Slides</vt:lpstr>
      <vt:lpstr>Contact Us (Final Slide)</vt:lpstr>
      <vt:lpstr>1_Contact Us (Final Slide)</vt:lpstr>
      <vt:lpstr>1_Cover (Title Slide)</vt:lpstr>
      <vt:lpstr>Custom Design</vt:lpstr>
      <vt:lpstr>2_Contact Us (Final Slide)</vt:lpstr>
      <vt:lpstr>Implementing an ePermitting Solution in South Carolina</vt:lpstr>
      <vt:lpstr>Project  Overview</vt:lpstr>
      <vt:lpstr>Project Definition &amp; Scope</vt:lpstr>
      <vt:lpstr>Project Drivers</vt:lpstr>
      <vt:lpstr>Programs &amp; Timeline</vt:lpstr>
      <vt:lpstr>System Overview</vt:lpstr>
      <vt:lpstr>nVIRO</vt:lpstr>
      <vt:lpstr>nVIRO</vt:lpstr>
      <vt:lpstr>nVIRO</vt:lpstr>
      <vt:lpstr>nVIRO</vt:lpstr>
      <vt:lpstr>External User Dashboard</vt:lpstr>
      <vt:lpstr>Dynamic Forms (nFORM)</vt:lpstr>
      <vt:lpstr>Site Plan</vt:lpstr>
      <vt:lpstr>Portfolios</vt:lpstr>
      <vt:lpstr>Mobile Inspections</vt:lpstr>
      <vt:lpstr>Integration with EPA Systems</vt:lpstr>
      <vt:lpstr>Challenges and Lessons Learned</vt:lpstr>
      <vt:lpstr>Program, &amp; Process</vt:lpstr>
      <vt:lpstr>Project</vt:lpstr>
      <vt:lpstr>Significant Results</vt:lpstr>
      <vt:lpstr>PowerPoint Presentation</vt:lpstr>
      <vt:lpstr>Significant Results</vt:lpstr>
      <vt:lpstr>Noteworthy stats</vt:lpstr>
      <vt:lpstr>Stats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Kostakos</dc:creator>
  <cp:lastModifiedBy>Sheehan, Michael N.</cp:lastModifiedBy>
  <cp:revision>81</cp:revision>
  <dcterms:created xsi:type="dcterms:W3CDTF">2018-10-01T18:25:56Z</dcterms:created>
  <dcterms:modified xsi:type="dcterms:W3CDTF">2018-10-23T22:25:27Z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0x010100BA82F6A31AB73C4ABA88EBBA750FD927</vt:lpwstr>
  </property>
</Properties>
</file>