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  <p:sldMasterId id="2147483669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crata_16x9_Content Slide">
  <p:cSld name="Socrata_16x9_Content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1428749" y="601500"/>
            <a:ext cx="10401301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1428750" y="1183273"/>
            <a:ext cx="10401300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1428750" y="2103438"/>
            <a:ext cx="10401300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ry">
  <p:cSld name="Large Imager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1428749" y="2103438"/>
            <a:ext cx="5103813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6718300" y="0"/>
            <a:ext cx="548172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428749" y="601500"/>
            <a:ext cx="4591051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3"/>
          </p:nvPr>
        </p:nvSpPr>
        <p:spPr>
          <a:xfrm>
            <a:off x="1428750" y="1198641"/>
            <a:ext cx="4591051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1346487" y="1515896"/>
            <a:ext cx="970413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1346487" y="5047990"/>
            <a:ext cx="5013325" cy="1026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1346487" y="2868196"/>
            <a:ext cx="7845425" cy="1204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crata_16x9_Section">
  <p:cSld name="Socrata_16x9_Sec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1346487" y="3447660"/>
            <a:ext cx="970413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1346487" y="4855944"/>
            <a:ext cx="9702513" cy="1204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346487" y="1609033"/>
            <a:ext cx="9704130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1346487" y="2961333"/>
            <a:ext cx="9704130" cy="258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AutoNum type="arabicPeriod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2"/>
          </p:nvPr>
        </p:nvSpPr>
        <p:spPr>
          <a:xfrm>
            <a:off x="1371601" y="2208912"/>
            <a:ext cx="4208463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Text">
  <p:cSld name="Comparison -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1346487" y="601500"/>
            <a:ext cx="9704130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1371601" y="1201379"/>
            <a:ext cx="4208463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2"/>
          </p:nvPr>
        </p:nvSpPr>
        <p:spPr>
          <a:xfrm>
            <a:off x="1346200" y="1947863"/>
            <a:ext cx="4690533" cy="369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3"/>
          </p:nvPr>
        </p:nvSpPr>
        <p:spPr>
          <a:xfrm>
            <a:off x="6724151" y="1947862"/>
            <a:ext cx="4690533" cy="369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Visual 3x">
  <p:cSld name="Comparison - Visual 3x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1346487" y="601500"/>
            <a:ext cx="9704130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1371601" y="1201379"/>
            <a:ext cx="4208463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1371601" y="4112683"/>
            <a:ext cx="2929467" cy="158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44444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3"/>
          </p:nvPr>
        </p:nvSpPr>
        <p:spPr>
          <a:xfrm>
            <a:off x="4746376" y="4112683"/>
            <a:ext cx="2929467" cy="158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44444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4"/>
          </p:nvPr>
        </p:nvSpPr>
        <p:spPr>
          <a:xfrm>
            <a:off x="8121152" y="4112683"/>
            <a:ext cx="2929467" cy="158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44444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>
            <a:spLocks noGrp="1"/>
          </p:cNvSpPr>
          <p:nvPr>
            <p:ph type="pic" idx="5"/>
          </p:nvPr>
        </p:nvSpPr>
        <p:spPr>
          <a:xfrm>
            <a:off x="1371601" y="2150533"/>
            <a:ext cx="2928939" cy="1879071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18"/>
          <p:cNvSpPr>
            <a:spLocks noGrp="1"/>
          </p:cNvSpPr>
          <p:nvPr>
            <p:ph type="pic" idx="6"/>
          </p:nvPr>
        </p:nvSpPr>
        <p:spPr>
          <a:xfrm>
            <a:off x="4746904" y="2150533"/>
            <a:ext cx="2928939" cy="1879071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8"/>
          <p:cNvSpPr>
            <a:spLocks noGrp="1"/>
          </p:cNvSpPr>
          <p:nvPr>
            <p:ph type="pic" idx="7"/>
          </p:nvPr>
        </p:nvSpPr>
        <p:spPr>
          <a:xfrm>
            <a:off x="8121678" y="2150532"/>
            <a:ext cx="2928939" cy="1879071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8"/>
          <p:cNvSpPr/>
          <p:nvPr/>
        </p:nvSpPr>
        <p:spPr>
          <a:xfrm>
            <a:off x="1371600" y="4030828"/>
            <a:ext cx="2935224" cy="66941"/>
          </a:xfrm>
          <a:prstGeom prst="rect">
            <a:avLst/>
          </a:prstGeom>
          <a:solidFill>
            <a:srgbClr val="EE1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4744288" y="4030828"/>
            <a:ext cx="2935224" cy="66941"/>
          </a:xfrm>
          <a:prstGeom prst="rect">
            <a:avLst/>
          </a:prstGeom>
          <a:solidFill>
            <a:srgbClr val="EE1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8121287" y="4030114"/>
            <a:ext cx="2935224" cy="66941"/>
          </a:xfrm>
          <a:prstGeom prst="rect">
            <a:avLst/>
          </a:prstGeom>
          <a:solidFill>
            <a:srgbClr val="EE1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Width List">
  <p:cSld name="Full Width Lis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1346487" y="601500"/>
            <a:ext cx="9704130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1371601" y="1201379"/>
            <a:ext cx="4208463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2"/>
          </p:nvPr>
        </p:nvSpPr>
        <p:spPr>
          <a:xfrm>
            <a:off x="1371601" y="2151062"/>
            <a:ext cx="9679016" cy="3792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None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Imagery">
  <p:cSld name="Small Imager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1346487" y="601500"/>
            <a:ext cx="9704130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1371601" y="1201379"/>
            <a:ext cx="4208463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2"/>
          </p:nvPr>
        </p:nvSpPr>
        <p:spPr>
          <a:xfrm>
            <a:off x="1371601" y="2151062"/>
            <a:ext cx="4648199" cy="379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>
            <a:spLocks noGrp="1"/>
          </p:cNvSpPr>
          <p:nvPr>
            <p:ph type="pic" idx="3"/>
          </p:nvPr>
        </p:nvSpPr>
        <p:spPr>
          <a:xfrm>
            <a:off x="6584600" y="2319470"/>
            <a:ext cx="4621213" cy="3181350"/>
          </a:xfrm>
          <a:prstGeom prst="rect">
            <a:avLst/>
          </a:prstGeom>
          <a:noFill/>
          <a:ln>
            <a:noFill/>
          </a:ln>
        </p:spPr>
      </p:sp>
      <p:sp>
        <p:nvSpPr>
          <p:cNvPr id="107" name="Google Shape;107;p20"/>
          <p:cNvSpPr/>
          <p:nvPr/>
        </p:nvSpPr>
        <p:spPr>
          <a:xfrm>
            <a:off x="6581775" y="5467350"/>
            <a:ext cx="4626864" cy="66941"/>
          </a:xfrm>
          <a:prstGeom prst="rect">
            <a:avLst/>
          </a:prstGeom>
          <a:solidFill>
            <a:srgbClr val="EE1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ry">
  <p:cSld name="Large Imager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346487" y="601500"/>
            <a:ext cx="4673313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1371601" y="1201379"/>
            <a:ext cx="4208463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2"/>
          </p:nvPr>
        </p:nvSpPr>
        <p:spPr>
          <a:xfrm>
            <a:off x="1371601" y="2151062"/>
            <a:ext cx="4648199" cy="379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2" name="Google Shape;112;p21"/>
          <p:cNvSpPr>
            <a:spLocks noGrp="1"/>
          </p:cNvSpPr>
          <p:nvPr>
            <p:ph type="pic" idx="3"/>
          </p:nvPr>
        </p:nvSpPr>
        <p:spPr>
          <a:xfrm>
            <a:off x="6584599" y="0"/>
            <a:ext cx="5615421" cy="6858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428749" y="1515896"/>
            <a:ext cx="1040128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1428749" y="5047991"/>
            <a:ext cx="10401299" cy="31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1428749" y="2850090"/>
            <a:ext cx="10401299" cy="1204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crata_16x9_Content Slide">
  <p:cSld name="Socrata_16x9_Content Slide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>
            <a:spLocks noGrp="1"/>
          </p:cNvSpPr>
          <p:nvPr>
            <p:ph type="title"/>
          </p:nvPr>
        </p:nvSpPr>
        <p:spPr>
          <a:xfrm>
            <a:off x="1346487" y="601500"/>
            <a:ext cx="9704130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1371601" y="1201379"/>
            <a:ext cx="4208463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2"/>
          </p:nvPr>
        </p:nvSpPr>
        <p:spPr>
          <a:xfrm>
            <a:off x="1346200" y="1947863"/>
            <a:ext cx="10483850" cy="454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crata_16x9_Section">
  <p:cSld name="Socrata_16x9_Sec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428749" y="3447660"/>
            <a:ext cx="10401301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428750" y="4837838"/>
            <a:ext cx="10401300" cy="1204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1422635" y="1609033"/>
            <a:ext cx="10407414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1428750" y="2961333"/>
            <a:ext cx="10401299" cy="2584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292929"/>
              </a:buClr>
              <a:buSzPts val="1400"/>
              <a:buFont typeface="Open Sans"/>
              <a:buAutoNum type="arabicPeriod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1422635" y="2199184"/>
            <a:ext cx="10407414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crata_16x9_Content Slide">
  <p:cSld name="1_Socrata_16x9_Content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2116180" y="601500"/>
            <a:ext cx="8895246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2116180" y="1192575"/>
            <a:ext cx="4208463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/>
          <p:nvPr/>
        </p:nvSpPr>
        <p:spPr>
          <a:xfrm rot="-5400000">
            <a:off x="-2031275" y="3089365"/>
            <a:ext cx="6858000" cy="679269"/>
          </a:xfrm>
          <a:prstGeom prst="rect">
            <a:avLst/>
          </a:prstGeom>
          <a:solidFill>
            <a:schemeClr val="dk2">
              <a:alpha val="24705"/>
            </a:schemeClr>
          </a:solidFill>
          <a:ln>
            <a:noFill/>
          </a:ln>
        </p:spPr>
        <p:txBody>
          <a:bodyPr spcFirstLastPara="1" wrap="square" lIns="91425" tIns="0" rIns="91425" bIns="1828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INSTRUCTION SLIDE – DO NOT PRESENT</a:t>
            </a:r>
            <a:endParaRPr sz="2400" b="0" i="0" u="none" strike="noStrike" cap="non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2" name="Google Shape;32;p6"/>
          <p:cNvCxnSpPr/>
          <p:nvPr/>
        </p:nvCxnSpPr>
        <p:spPr>
          <a:xfrm>
            <a:off x="173736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292929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Text">
  <p:cSld name="Comparison -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1428749" y="1947863"/>
            <a:ext cx="5103813" cy="454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2"/>
          </p:nvPr>
        </p:nvSpPr>
        <p:spPr>
          <a:xfrm>
            <a:off x="6737756" y="1947862"/>
            <a:ext cx="5102352" cy="454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1428749" y="601500"/>
            <a:ext cx="10401301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3"/>
          </p:nvPr>
        </p:nvSpPr>
        <p:spPr>
          <a:xfrm>
            <a:off x="1428750" y="1198641"/>
            <a:ext cx="10401300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Visual 3x">
  <p:cSld name="Comparison - Visual 3x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1439697" y="4068439"/>
            <a:ext cx="3200400" cy="2427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44444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5034927" y="4068439"/>
            <a:ext cx="3200400" cy="2427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44444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3"/>
          </p:nvPr>
        </p:nvSpPr>
        <p:spPr>
          <a:xfrm>
            <a:off x="8629124" y="4068439"/>
            <a:ext cx="3200400" cy="2427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44444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>
            <a:spLocks noGrp="1"/>
          </p:cNvSpPr>
          <p:nvPr>
            <p:ph type="pic" idx="4"/>
          </p:nvPr>
        </p:nvSpPr>
        <p:spPr>
          <a:xfrm>
            <a:off x="1439697" y="2106289"/>
            <a:ext cx="3200400" cy="1879071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8"/>
          <p:cNvSpPr>
            <a:spLocks noGrp="1"/>
          </p:cNvSpPr>
          <p:nvPr>
            <p:ph type="pic" idx="5"/>
          </p:nvPr>
        </p:nvSpPr>
        <p:spPr>
          <a:xfrm>
            <a:off x="5035455" y="2106289"/>
            <a:ext cx="3200400" cy="1879071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8"/>
          <p:cNvSpPr>
            <a:spLocks noGrp="1"/>
          </p:cNvSpPr>
          <p:nvPr>
            <p:ph type="pic" idx="6"/>
          </p:nvPr>
        </p:nvSpPr>
        <p:spPr>
          <a:xfrm>
            <a:off x="8629650" y="2106288"/>
            <a:ext cx="3200400" cy="1879071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8"/>
          <p:cNvSpPr/>
          <p:nvPr/>
        </p:nvSpPr>
        <p:spPr>
          <a:xfrm>
            <a:off x="1439696" y="3986584"/>
            <a:ext cx="3200400" cy="66941"/>
          </a:xfrm>
          <a:prstGeom prst="rect">
            <a:avLst/>
          </a:prstGeom>
          <a:solidFill>
            <a:srgbClr val="EE1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6" name="Google Shape;46;p8"/>
          <p:cNvSpPr/>
          <p:nvPr/>
        </p:nvSpPr>
        <p:spPr>
          <a:xfrm>
            <a:off x="5032839" y="3986584"/>
            <a:ext cx="3200400" cy="66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8629259" y="3985870"/>
            <a:ext cx="3200400" cy="669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428749" y="601500"/>
            <a:ext cx="10401301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7"/>
          </p:nvPr>
        </p:nvSpPr>
        <p:spPr>
          <a:xfrm>
            <a:off x="1428750" y="1198641"/>
            <a:ext cx="10401300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 Width List">
  <p:cSld name="Full Width Lis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1428749" y="2103438"/>
            <a:ext cx="10401301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428749" y="601500"/>
            <a:ext cx="10401301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1428750" y="1198641"/>
            <a:ext cx="10401300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Imagery">
  <p:cSld name="Small Imager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1428749" y="2103438"/>
            <a:ext cx="5103814" cy="4392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>
            <a:spLocks noGrp="1"/>
          </p:cNvSpPr>
          <p:nvPr>
            <p:ph type="pic" idx="2"/>
          </p:nvPr>
        </p:nvSpPr>
        <p:spPr>
          <a:xfrm>
            <a:off x="6718300" y="2103438"/>
            <a:ext cx="4621213" cy="318135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10"/>
          <p:cNvSpPr/>
          <p:nvPr/>
        </p:nvSpPr>
        <p:spPr>
          <a:xfrm>
            <a:off x="6715475" y="5251318"/>
            <a:ext cx="4626864" cy="66941"/>
          </a:xfrm>
          <a:prstGeom prst="rect">
            <a:avLst/>
          </a:prstGeom>
          <a:solidFill>
            <a:srgbClr val="EE1C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1428749" y="601500"/>
            <a:ext cx="10401301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3"/>
          </p:nvPr>
        </p:nvSpPr>
        <p:spPr>
          <a:xfrm>
            <a:off x="1428750" y="1198641"/>
            <a:ext cx="10401300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1" y="1"/>
            <a:ext cx="982825" cy="6858000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982824" y="0"/>
            <a:ext cx="82438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2884" y="6010411"/>
            <a:ext cx="570993" cy="60890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/>
          <p:nvPr/>
        </p:nvSpPr>
        <p:spPr>
          <a:xfrm>
            <a:off x="1056553" y="1"/>
            <a:ext cx="11135447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982824" y="0"/>
            <a:ext cx="82438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9" name="Google Shape;69;p13" descr="Socrata Logo vertical.eps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56253" y="6057900"/>
            <a:ext cx="505809" cy="55345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1428749" y="601500"/>
            <a:ext cx="10401301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A8A8A8"/>
              </a:buClr>
              <a:buFont typeface="Open Sans"/>
              <a:buNone/>
            </a:pPr>
            <a:r>
              <a:rPr lang="en-US" sz="3600" b="0" i="0" u="none" strike="noStrike" cap="none">
                <a:solidFill>
                  <a:srgbClr val="A8A8A8"/>
                </a:solidFill>
                <a:latin typeface="Open Sans"/>
                <a:ea typeface="Open Sans"/>
                <a:cs typeface="Open Sans"/>
                <a:sym typeface="Open Sans"/>
              </a:rPr>
              <a:t>Open Data Personas</a:t>
            </a:r>
            <a:endParaRPr sz="3600" b="0" i="0" u="none" strike="noStrike" cap="none">
              <a:solidFill>
                <a:srgbClr val="A8A8A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29" name="Google Shape;129;p24"/>
          <p:cNvGrpSpPr/>
          <p:nvPr/>
        </p:nvGrpSpPr>
        <p:grpSpPr>
          <a:xfrm>
            <a:off x="6765693" y="4289453"/>
            <a:ext cx="1862191" cy="2225647"/>
            <a:chOff x="6765693" y="4289453"/>
            <a:chExt cx="1862191" cy="2225647"/>
          </a:xfrm>
        </p:grpSpPr>
        <p:sp>
          <p:nvSpPr>
            <p:cNvPr id="130" name="Google Shape;130;p24"/>
            <p:cNvSpPr/>
            <p:nvPr/>
          </p:nvSpPr>
          <p:spPr>
            <a:xfrm>
              <a:off x="6765693" y="4289453"/>
              <a:ext cx="1862191" cy="15855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1" name="Google Shape;131;p24"/>
            <p:cNvSpPr/>
            <p:nvPr/>
          </p:nvSpPr>
          <p:spPr>
            <a:xfrm>
              <a:off x="6765693" y="5875020"/>
              <a:ext cx="1862191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ISAAC</a:t>
              </a: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ctr" rtl="0">
                <a:spcBef>
                  <a:spcPts val="200"/>
                </a:spcBef>
                <a:spcAft>
                  <a:spcPts val="20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Government IT Pro </a:t>
              </a:r>
              <a:endParaRPr/>
            </a:p>
          </p:txBody>
        </p:sp>
        <p:pic>
          <p:nvPicPr>
            <p:cNvPr id="132" name="Google Shape;132;p24"/>
            <p:cNvPicPr preferRelativeResize="0"/>
            <p:nvPr/>
          </p:nvPicPr>
          <p:blipFill rotWithShape="1">
            <a:blip r:embed="rId3">
              <a:alphaModFix/>
            </a:blip>
            <a:srcRect t="1" b="21827"/>
            <a:stretch/>
          </p:blipFill>
          <p:spPr>
            <a:xfrm>
              <a:off x="7041638" y="4351704"/>
              <a:ext cx="1310300" cy="153127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3" name="Google Shape;133;p24"/>
          <p:cNvSpPr/>
          <p:nvPr/>
        </p:nvSpPr>
        <p:spPr>
          <a:xfrm>
            <a:off x="3563527" y="1828799"/>
            <a:ext cx="1862191" cy="15855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4"/>
          <p:cNvSpPr/>
          <p:nvPr/>
        </p:nvSpPr>
        <p:spPr>
          <a:xfrm>
            <a:off x="3563527" y="3414366"/>
            <a:ext cx="1862191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AARON</a:t>
            </a:r>
            <a:endParaRPr/>
          </a:p>
          <a:p>
            <a:pPr marL="0" marR="0" lvl="0" indent="0" algn="ctr" rtl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Advocate Citizen</a:t>
            </a:r>
            <a:endParaRPr/>
          </a:p>
        </p:txBody>
      </p:sp>
      <p:grpSp>
        <p:nvGrpSpPr>
          <p:cNvPr id="135" name="Google Shape;135;p24"/>
          <p:cNvGrpSpPr/>
          <p:nvPr/>
        </p:nvGrpSpPr>
        <p:grpSpPr>
          <a:xfrm>
            <a:off x="4630917" y="4289453"/>
            <a:ext cx="1862191" cy="2225647"/>
            <a:chOff x="4630917" y="4289453"/>
            <a:chExt cx="1862191" cy="2225647"/>
          </a:xfrm>
        </p:grpSpPr>
        <p:sp>
          <p:nvSpPr>
            <p:cNvPr id="136" name="Google Shape;136;p24"/>
            <p:cNvSpPr/>
            <p:nvPr/>
          </p:nvSpPr>
          <p:spPr>
            <a:xfrm>
              <a:off x="4630917" y="4289453"/>
              <a:ext cx="1862191" cy="15855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37" name="Google Shape;137;p24"/>
            <p:cNvSpPr/>
            <p:nvPr/>
          </p:nvSpPr>
          <p:spPr>
            <a:xfrm>
              <a:off x="4630917" y="5875020"/>
              <a:ext cx="1862191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PAM</a:t>
              </a:r>
              <a:endParaRPr/>
            </a:p>
            <a:p>
              <a:pPr marL="0" marR="0" lvl="0" indent="0" algn="ctr" rtl="0">
                <a:spcBef>
                  <a:spcPts val="200"/>
                </a:spcBef>
                <a:spcAft>
                  <a:spcPts val="20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Program Manager</a:t>
              </a:r>
              <a:endParaRPr/>
            </a:p>
          </p:txBody>
        </p:sp>
        <p:pic>
          <p:nvPicPr>
            <p:cNvPr id="138" name="Google Shape;138;p24"/>
            <p:cNvPicPr preferRelativeResize="0"/>
            <p:nvPr/>
          </p:nvPicPr>
          <p:blipFill rotWithShape="1">
            <a:blip r:embed="rId4">
              <a:alphaModFix/>
            </a:blip>
            <a:srcRect l="12775" r="12775" b="18450"/>
            <a:stretch/>
          </p:blipFill>
          <p:spPr>
            <a:xfrm>
              <a:off x="4894196" y="4388084"/>
              <a:ext cx="1364714" cy="149489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9" name="Google Shape;139;p24"/>
          <p:cNvGrpSpPr/>
          <p:nvPr/>
        </p:nvGrpSpPr>
        <p:grpSpPr>
          <a:xfrm>
            <a:off x="7833080" y="1828799"/>
            <a:ext cx="1862191" cy="2225647"/>
            <a:chOff x="7833080" y="1828799"/>
            <a:chExt cx="1862191" cy="2225647"/>
          </a:xfrm>
        </p:grpSpPr>
        <p:sp>
          <p:nvSpPr>
            <p:cNvPr id="140" name="Google Shape;140;p24"/>
            <p:cNvSpPr/>
            <p:nvPr/>
          </p:nvSpPr>
          <p:spPr>
            <a:xfrm>
              <a:off x="7833080" y="1828799"/>
              <a:ext cx="1862191" cy="15855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7833080" y="3414366"/>
              <a:ext cx="1862191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ANNE</a:t>
              </a: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ctr" rtl="0">
                <a:spcBef>
                  <a:spcPts val="200"/>
                </a:spcBef>
                <a:spcAft>
                  <a:spcPts val="20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Intelligence Analyst</a:t>
              </a:r>
              <a:endParaRPr/>
            </a:p>
          </p:txBody>
        </p:sp>
        <p:pic>
          <p:nvPicPr>
            <p:cNvPr id="142" name="Google Shape;142;p24"/>
            <p:cNvPicPr preferRelativeResize="0"/>
            <p:nvPr/>
          </p:nvPicPr>
          <p:blipFill rotWithShape="1">
            <a:blip r:embed="rId5">
              <a:alphaModFix/>
            </a:blip>
            <a:srcRect l="13495" r="13494" b="21209"/>
            <a:stretch/>
          </p:blipFill>
          <p:spPr>
            <a:xfrm>
              <a:off x="8081621" y="1944627"/>
              <a:ext cx="1361924" cy="146973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3" name="Google Shape;143;p24"/>
          <p:cNvGrpSpPr/>
          <p:nvPr/>
        </p:nvGrpSpPr>
        <p:grpSpPr>
          <a:xfrm>
            <a:off x="2496140" y="4289453"/>
            <a:ext cx="1862191" cy="2225647"/>
            <a:chOff x="2496140" y="4289453"/>
            <a:chExt cx="1862191" cy="2225647"/>
          </a:xfrm>
        </p:grpSpPr>
        <p:sp>
          <p:nvSpPr>
            <p:cNvPr id="144" name="Google Shape;144;p24"/>
            <p:cNvSpPr/>
            <p:nvPr/>
          </p:nvSpPr>
          <p:spPr>
            <a:xfrm>
              <a:off x="2496140" y="4289453"/>
              <a:ext cx="1862191" cy="15855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2496140" y="5875020"/>
              <a:ext cx="1862191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DORA</a:t>
              </a: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ctr" rtl="0">
                <a:spcBef>
                  <a:spcPts val="200"/>
                </a:spcBef>
                <a:spcAft>
                  <a:spcPts val="20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Chief Data Officer</a:t>
              </a:r>
              <a:endParaRPr/>
            </a:p>
          </p:txBody>
        </p:sp>
        <p:pic>
          <p:nvPicPr>
            <p:cNvPr id="146" name="Google Shape;146;p24"/>
            <p:cNvPicPr preferRelativeResize="0"/>
            <p:nvPr/>
          </p:nvPicPr>
          <p:blipFill rotWithShape="1">
            <a:blip r:embed="rId6">
              <a:alphaModFix/>
            </a:blip>
            <a:srcRect l="16257" t="1" r="16257" b="17155"/>
            <a:stretch/>
          </p:blipFill>
          <p:spPr>
            <a:xfrm>
              <a:off x="2797810" y="4337645"/>
              <a:ext cx="1258850" cy="154533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7" name="Google Shape;147;p24"/>
          <p:cNvGrpSpPr/>
          <p:nvPr/>
        </p:nvGrpSpPr>
        <p:grpSpPr>
          <a:xfrm>
            <a:off x="1428750" y="1828799"/>
            <a:ext cx="1862191" cy="2225647"/>
            <a:chOff x="1428750" y="1828799"/>
            <a:chExt cx="1862191" cy="2225647"/>
          </a:xfrm>
        </p:grpSpPr>
        <p:sp>
          <p:nvSpPr>
            <p:cNvPr id="148" name="Google Shape;148;p24"/>
            <p:cNvSpPr/>
            <p:nvPr/>
          </p:nvSpPr>
          <p:spPr>
            <a:xfrm>
              <a:off x="1428750" y="1828799"/>
              <a:ext cx="1862191" cy="15855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1428750" y="3414366"/>
              <a:ext cx="1862191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LAURA</a:t>
              </a: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ctr" rtl="0">
                <a:spcBef>
                  <a:spcPts val="200"/>
                </a:spcBef>
                <a:spcAft>
                  <a:spcPts val="20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Local Citizen</a:t>
              </a:r>
              <a:endParaRPr/>
            </a:p>
          </p:txBody>
        </p:sp>
        <p:pic>
          <p:nvPicPr>
            <p:cNvPr id="150" name="Google Shape;150;p24"/>
            <p:cNvPicPr preferRelativeResize="0"/>
            <p:nvPr/>
          </p:nvPicPr>
          <p:blipFill rotWithShape="1">
            <a:blip r:embed="rId7">
              <a:alphaModFix/>
            </a:blip>
            <a:srcRect l="17675" r="17676" b="25459"/>
            <a:stretch/>
          </p:blipFill>
          <p:spPr>
            <a:xfrm>
              <a:off x="1739404" y="2056999"/>
              <a:ext cx="1177218" cy="135736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1" name="Google Shape;151;p24"/>
          <p:cNvGrpSpPr/>
          <p:nvPr/>
        </p:nvGrpSpPr>
        <p:grpSpPr>
          <a:xfrm>
            <a:off x="5698303" y="1828799"/>
            <a:ext cx="1862191" cy="2225647"/>
            <a:chOff x="5698303" y="1828799"/>
            <a:chExt cx="1862191" cy="2225647"/>
          </a:xfrm>
        </p:grpSpPr>
        <p:sp>
          <p:nvSpPr>
            <p:cNvPr id="152" name="Google Shape;152;p24"/>
            <p:cNvSpPr/>
            <p:nvPr/>
          </p:nvSpPr>
          <p:spPr>
            <a:xfrm>
              <a:off x="5698303" y="1828799"/>
              <a:ext cx="1862191" cy="15855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3" name="Google Shape;153;p24"/>
            <p:cNvSpPr/>
            <p:nvPr/>
          </p:nvSpPr>
          <p:spPr>
            <a:xfrm>
              <a:off x="5698303" y="3414366"/>
              <a:ext cx="1862191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DAVE</a:t>
              </a: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ctr" rtl="0">
                <a:spcBef>
                  <a:spcPts val="200"/>
                </a:spcBef>
                <a:spcAft>
                  <a:spcPts val="20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Enthusiast Civic Hacker</a:t>
              </a:r>
              <a:endParaRPr/>
            </a:p>
          </p:txBody>
        </p:sp>
        <p:pic>
          <p:nvPicPr>
            <p:cNvPr id="154" name="Google Shape;154;p24"/>
            <p:cNvPicPr preferRelativeResize="0"/>
            <p:nvPr/>
          </p:nvPicPr>
          <p:blipFill rotWithShape="1">
            <a:blip r:embed="rId8">
              <a:alphaModFix/>
            </a:blip>
            <a:srcRect l="21866" r="21867" b="16730"/>
            <a:stretch/>
          </p:blipFill>
          <p:spPr>
            <a:xfrm flipH="1">
              <a:off x="6104610" y="1861069"/>
              <a:ext cx="1049576" cy="155329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55" name="Google Shape;155;p24"/>
          <p:cNvGrpSpPr/>
          <p:nvPr/>
        </p:nvGrpSpPr>
        <p:grpSpPr>
          <a:xfrm>
            <a:off x="8900470" y="4289453"/>
            <a:ext cx="1862191" cy="2225647"/>
            <a:chOff x="8900470" y="4289453"/>
            <a:chExt cx="1862191" cy="2225647"/>
          </a:xfrm>
        </p:grpSpPr>
        <p:sp>
          <p:nvSpPr>
            <p:cNvPr id="156" name="Google Shape;156;p24"/>
            <p:cNvSpPr/>
            <p:nvPr/>
          </p:nvSpPr>
          <p:spPr>
            <a:xfrm>
              <a:off x="8900470" y="4289453"/>
              <a:ext cx="1862191" cy="158556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157" name="Google Shape;157;p24"/>
            <p:cNvSpPr/>
            <p:nvPr/>
          </p:nvSpPr>
          <p:spPr>
            <a:xfrm>
              <a:off x="8900470" y="5875020"/>
              <a:ext cx="1862191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GERRY</a:t>
              </a:r>
              <a:endPara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marL="0" marR="0" lvl="0" indent="0" algn="ctr" rtl="0">
                <a:spcBef>
                  <a:spcPts val="200"/>
                </a:spcBef>
                <a:spcAft>
                  <a:spcPts val="200"/>
                </a:spcAft>
                <a:buNone/>
              </a:pPr>
              <a:r>
                <a:rPr lang="en-US" sz="12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rPr>
                <a:t>GIS Analyst</a:t>
              </a:r>
              <a:endParaRPr/>
            </a:p>
          </p:txBody>
        </p:sp>
        <p:pic>
          <p:nvPicPr>
            <p:cNvPr id="158" name="Google Shape;158;p24"/>
            <p:cNvPicPr preferRelativeResize="0"/>
            <p:nvPr/>
          </p:nvPicPr>
          <p:blipFill rotWithShape="1">
            <a:blip r:embed="rId9">
              <a:alphaModFix/>
            </a:blip>
            <a:srcRect l="15481" r="15481" b="17156"/>
            <a:stretch/>
          </p:blipFill>
          <p:spPr>
            <a:xfrm>
              <a:off x="9187660" y="4329685"/>
              <a:ext cx="1287810" cy="15453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9" name="Google Shape;159;p24"/>
          <p:cNvSpPr/>
          <p:nvPr/>
        </p:nvSpPr>
        <p:spPr>
          <a:xfrm>
            <a:off x="9967859" y="1828799"/>
            <a:ext cx="1862191" cy="15855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24"/>
          <p:cNvSpPr/>
          <p:nvPr/>
        </p:nvSpPr>
        <p:spPr>
          <a:xfrm>
            <a:off x="9967859" y="3414366"/>
            <a:ext cx="1862191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SAMMY</a:t>
            </a:r>
            <a:endParaRPr sz="14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Subject Matter Expert</a:t>
            </a:r>
            <a:endParaRPr/>
          </a:p>
        </p:txBody>
      </p:sp>
      <p:pic>
        <p:nvPicPr>
          <p:cNvPr id="161" name="Google Shape;161;p24"/>
          <p:cNvPicPr preferRelativeResize="0"/>
          <p:nvPr/>
        </p:nvPicPr>
        <p:blipFill rotWithShape="1">
          <a:blip r:embed="rId10">
            <a:alphaModFix/>
          </a:blip>
          <a:srcRect b="12708"/>
          <a:stretch/>
        </p:blipFill>
        <p:spPr>
          <a:xfrm>
            <a:off x="10298083" y="1837933"/>
            <a:ext cx="1205369" cy="1576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4"/>
          <p:cNvPicPr preferRelativeResize="0"/>
          <p:nvPr/>
        </p:nvPicPr>
        <p:blipFill rotWithShape="1">
          <a:blip r:embed="rId11">
            <a:alphaModFix/>
          </a:blip>
          <a:srcRect b="16504"/>
          <a:stretch/>
        </p:blipFill>
        <p:spPr>
          <a:xfrm>
            <a:off x="3845795" y="1941463"/>
            <a:ext cx="1341932" cy="1472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>
            <a:spLocks noGrp="1"/>
          </p:cNvSpPr>
          <p:nvPr>
            <p:ph type="title"/>
          </p:nvPr>
        </p:nvSpPr>
        <p:spPr>
          <a:xfrm>
            <a:off x="1428749" y="601500"/>
            <a:ext cx="10401301" cy="57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A8A8A8"/>
              </a:buClr>
              <a:buFont typeface="Open Sans"/>
              <a:buNone/>
            </a:pPr>
            <a:r>
              <a:rPr lang="en-US" sz="3600" b="0" i="0" u="none" strike="noStrike" cap="none">
                <a:solidFill>
                  <a:srgbClr val="A8A8A8"/>
                </a:solidFill>
                <a:latin typeface="Open Sans"/>
                <a:ea typeface="Open Sans"/>
                <a:cs typeface="Open Sans"/>
                <a:sym typeface="Open Sans"/>
              </a:rPr>
              <a:t>Socrata Builds for Personas</a:t>
            </a:r>
            <a:endParaRPr/>
          </a:p>
        </p:txBody>
      </p:sp>
      <p:sp>
        <p:nvSpPr>
          <p:cNvPr id="169" name="Google Shape;169;p25"/>
          <p:cNvSpPr txBox="1">
            <a:spLocks noGrp="1"/>
          </p:cNvSpPr>
          <p:nvPr>
            <p:ph type="body" idx="1"/>
          </p:nvPr>
        </p:nvSpPr>
        <p:spPr>
          <a:xfrm>
            <a:off x="1428750" y="1183273"/>
            <a:ext cx="10401300" cy="43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E1C24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rgbClr val="EE1C24"/>
                </a:solidFill>
                <a:latin typeface="Open Sans"/>
                <a:ea typeface="Open Sans"/>
                <a:cs typeface="Open Sans"/>
                <a:sym typeface="Open Sans"/>
              </a:rPr>
              <a:t>Open Data Personas</a:t>
            </a:r>
            <a:endParaRPr sz="2400" b="0" i="0" u="none" strike="noStrike" cap="none">
              <a:solidFill>
                <a:srgbClr val="EE1C2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0" name="Google Shape;170;p25"/>
          <p:cNvSpPr txBox="1">
            <a:spLocks noGrp="1"/>
          </p:cNvSpPr>
          <p:nvPr>
            <p:ph type="body" idx="2"/>
          </p:nvPr>
        </p:nvSpPr>
        <p:spPr>
          <a:xfrm>
            <a:off x="1428750" y="2095500"/>
            <a:ext cx="5103813" cy="4400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ymbo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 persona represents a cluster of users who exhibit similar behavioral patterns in their purchasing decisions, use of technology or products, customer service preferences, lifestyle choices, and the like. 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ymbo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Behaviors, attitudes, and motivations are common to a persona regardless of age, gender, education, and other typical demographics. In fact, personas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vastly span demographics.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2"/>
              </a:buClr>
              <a:buSzPts val="1800"/>
              <a:buFont typeface="Noto Symbol"/>
              <a:buChar char="▪"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Our software is built to support the following personas. </a:t>
            </a:r>
            <a:endParaRPr/>
          </a:p>
        </p:txBody>
      </p:sp>
      <p:sp>
        <p:nvSpPr>
          <p:cNvPr id="171" name="Google Shape;171;p25"/>
          <p:cNvSpPr/>
          <p:nvPr/>
        </p:nvSpPr>
        <p:spPr>
          <a:xfrm>
            <a:off x="6718300" y="5416134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6718300" y="6199045"/>
            <a:ext cx="1608473" cy="316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PAM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Program Manager</a:t>
            </a:r>
            <a:endParaRPr/>
          </a:p>
        </p:txBody>
      </p:sp>
      <p:sp>
        <p:nvSpPr>
          <p:cNvPr id="173" name="Google Shape;173;p25"/>
          <p:cNvSpPr/>
          <p:nvPr/>
        </p:nvSpPr>
        <p:spPr>
          <a:xfrm>
            <a:off x="6718300" y="4174490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6718300" y="4957401"/>
            <a:ext cx="1608473" cy="316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ANNE</a:t>
            </a:r>
            <a:endParaRPr sz="105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Intelligence Analyst</a:t>
            </a:r>
            <a:endParaRPr/>
          </a:p>
        </p:txBody>
      </p:sp>
      <p:sp>
        <p:nvSpPr>
          <p:cNvPr id="175" name="Google Shape;175;p25"/>
          <p:cNvSpPr/>
          <p:nvPr/>
        </p:nvSpPr>
        <p:spPr>
          <a:xfrm>
            <a:off x="6718300" y="2554637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6718300" y="3337548"/>
            <a:ext cx="1608473" cy="316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LAURA</a:t>
            </a:r>
            <a:endParaRPr sz="105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Local Citizen</a:t>
            </a:r>
            <a:endParaRPr/>
          </a:p>
        </p:txBody>
      </p:sp>
      <p:sp>
        <p:nvSpPr>
          <p:cNvPr id="177" name="Google Shape;177;p25"/>
          <p:cNvSpPr/>
          <p:nvPr/>
        </p:nvSpPr>
        <p:spPr>
          <a:xfrm>
            <a:off x="10221577" y="5416134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10221577" y="6199045"/>
            <a:ext cx="1608473" cy="316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GERRY</a:t>
            </a:r>
            <a:endParaRPr sz="105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GIS Analyst</a:t>
            </a:r>
            <a:endParaRPr/>
          </a:p>
        </p:txBody>
      </p:sp>
      <p:sp>
        <p:nvSpPr>
          <p:cNvPr id="179" name="Google Shape;179;p25"/>
          <p:cNvSpPr/>
          <p:nvPr/>
        </p:nvSpPr>
        <p:spPr>
          <a:xfrm>
            <a:off x="10221577" y="4174490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10221577" y="4957401"/>
            <a:ext cx="1608473" cy="316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DORA</a:t>
            </a:r>
            <a:endParaRPr sz="105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Chief Data Officer</a:t>
            </a:r>
            <a:endParaRPr/>
          </a:p>
        </p:txBody>
      </p:sp>
      <p:sp>
        <p:nvSpPr>
          <p:cNvPr id="181" name="Google Shape;181;p25"/>
          <p:cNvSpPr/>
          <p:nvPr/>
        </p:nvSpPr>
        <p:spPr>
          <a:xfrm>
            <a:off x="10221577" y="2554637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25"/>
          <p:cNvSpPr/>
          <p:nvPr/>
        </p:nvSpPr>
        <p:spPr>
          <a:xfrm>
            <a:off x="10221577" y="3337548"/>
            <a:ext cx="1608473" cy="316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DAVE</a:t>
            </a:r>
            <a:endParaRPr sz="105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Enthusiast Civic Hacker</a:t>
            </a:r>
            <a:endParaRPr/>
          </a:p>
        </p:txBody>
      </p:sp>
      <p:sp>
        <p:nvSpPr>
          <p:cNvPr id="183" name="Google Shape;183;p25"/>
          <p:cNvSpPr/>
          <p:nvPr/>
        </p:nvSpPr>
        <p:spPr>
          <a:xfrm>
            <a:off x="8469939" y="5416134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4" name="Google Shape;184;p25"/>
          <p:cNvSpPr/>
          <p:nvPr/>
        </p:nvSpPr>
        <p:spPr>
          <a:xfrm>
            <a:off x="8469939" y="6199045"/>
            <a:ext cx="1608473" cy="316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ISAAC</a:t>
            </a:r>
            <a:endParaRPr sz="105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Government IT Pro </a:t>
            </a:r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8469939" y="2554637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6" name="Google Shape;186;p25"/>
          <p:cNvSpPr/>
          <p:nvPr/>
        </p:nvSpPr>
        <p:spPr>
          <a:xfrm>
            <a:off x="8469939" y="3337548"/>
            <a:ext cx="1608473" cy="316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AARON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Advocate Citizen</a:t>
            </a:r>
            <a:endParaRPr/>
          </a:p>
        </p:txBody>
      </p:sp>
      <p:sp>
        <p:nvSpPr>
          <p:cNvPr id="187" name="Google Shape;187;p25"/>
          <p:cNvSpPr/>
          <p:nvPr/>
        </p:nvSpPr>
        <p:spPr>
          <a:xfrm>
            <a:off x="8469939" y="4174490"/>
            <a:ext cx="1608473" cy="782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8" name="Google Shape;188;p25"/>
          <p:cNvSpPr/>
          <p:nvPr/>
        </p:nvSpPr>
        <p:spPr>
          <a:xfrm>
            <a:off x="8469939" y="4957401"/>
            <a:ext cx="1608473" cy="316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7315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SAMMY</a:t>
            </a:r>
            <a:endParaRPr sz="105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Subject Matter Expert</a:t>
            </a:r>
            <a:endParaRPr/>
          </a:p>
        </p:txBody>
      </p:sp>
      <p:pic>
        <p:nvPicPr>
          <p:cNvPr id="189" name="Google Shape;189;p25"/>
          <p:cNvPicPr preferRelativeResize="0"/>
          <p:nvPr/>
        </p:nvPicPr>
        <p:blipFill rotWithShape="1">
          <a:blip r:embed="rId3">
            <a:alphaModFix/>
          </a:blip>
          <a:srcRect l="12775" r="12775" b="18450"/>
          <a:stretch/>
        </p:blipFill>
        <p:spPr>
          <a:xfrm>
            <a:off x="7185606" y="5460904"/>
            <a:ext cx="673860" cy="738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5"/>
          <p:cNvPicPr preferRelativeResize="0"/>
          <p:nvPr/>
        </p:nvPicPr>
        <p:blipFill rotWithShape="1">
          <a:blip r:embed="rId4">
            <a:alphaModFix/>
          </a:blip>
          <a:srcRect l="13495" r="13494" b="21209"/>
          <a:stretch/>
        </p:blipFill>
        <p:spPr>
          <a:xfrm>
            <a:off x="7186295" y="4231682"/>
            <a:ext cx="672482" cy="72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5"/>
          <p:cNvPicPr preferRelativeResize="0"/>
          <p:nvPr/>
        </p:nvPicPr>
        <p:blipFill rotWithShape="1">
          <a:blip r:embed="rId5">
            <a:alphaModFix/>
          </a:blip>
          <a:srcRect l="17675" r="17676" b="25459"/>
          <a:stretch/>
        </p:blipFill>
        <p:spPr>
          <a:xfrm>
            <a:off x="7231897" y="2667315"/>
            <a:ext cx="581279" cy="670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5"/>
          <p:cNvPicPr preferRelativeResize="0"/>
          <p:nvPr/>
        </p:nvPicPr>
        <p:blipFill rotWithShape="1">
          <a:blip r:embed="rId6">
            <a:alphaModFix/>
          </a:blip>
          <a:srcRect l="16257" t="1" r="16257" b="17155"/>
          <a:stretch/>
        </p:blipFill>
        <p:spPr>
          <a:xfrm>
            <a:off x="10715020" y="4194355"/>
            <a:ext cx="621587" cy="76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5"/>
          <p:cNvPicPr preferRelativeResize="0"/>
          <p:nvPr/>
        </p:nvPicPr>
        <p:blipFill rotWithShape="1">
          <a:blip r:embed="rId7">
            <a:alphaModFix/>
          </a:blip>
          <a:srcRect l="15481" r="15481" b="17156"/>
          <a:stretch/>
        </p:blipFill>
        <p:spPr>
          <a:xfrm>
            <a:off x="10707870" y="5435999"/>
            <a:ext cx="635886" cy="763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5"/>
          <p:cNvPicPr preferRelativeResize="0"/>
          <p:nvPr/>
        </p:nvPicPr>
        <p:blipFill rotWithShape="1">
          <a:blip r:embed="rId8">
            <a:alphaModFix/>
          </a:blip>
          <a:srcRect t="1" b="21827"/>
          <a:stretch/>
        </p:blipFill>
        <p:spPr>
          <a:xfrm>
            <a:off x="10702318" y="2581444"/>
            <a:ext cx="646991" cy="756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5"/>
          <p:cNvPicPr preferRelativeResize="0"/>
          <p:nvPr/>
        </p:nvPicPr>
        <p:blipFill rotWithShape="1">
          <a:blip r:embed="rId9">
            <a:alphaModFix/>
          </a:blip>
          <a:srcRect l="21866" r="21867" b="16730"/>
          <a:stretch/>
        </p:blipFill>
        <p:spPr>
          <a:xfrm flipH="1">
            <a:off x="9015049" y="5432068"/>
            <a:ext cx="518252" cy="76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5"/>
          <p:cNvPicPr preferRelativeResize="0"/>
          <p:nvPr/>
        </p:nvPicPr>
        <p:blipFill rotWithShape="1">
          <a:blip r:embed="rId10">
            <a:alphaModFix/>
          </a:blip>
          <a:srcRect b="12708"/>
          <a:stretch/>
        </p:blipFill>
        <p:spPr>
          <a:xfrm>
            <a:off x="8986165" y="4204057"/>
            <a:ext cx="576021" cy="753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5"/>
          <p:cNvPicPr preferRelativeResize="0"/>
          <p:nvPr/>
        </p:nvPicPr>
        <p:blipFill rotWithShape="1">
          <a:blip r:embed="rId11">
            <a:alphaModFix/>
          </a:blip>
          <a:srcRect b="16504"/>
          <a:stretch/>
        </p:blipFill>
        <p:spPr>
          <a:xfrm>
            <a:off x="8953534" y="2633679"/>
            <a:ext cx="641282" cy="70387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5"/>
          <p:cNvSpPr/>
          <p:nvPr/>
        </p:nvSpPr>
        <p:spPr>
          <a:xfrm>
            <a:off x="6612907" y="2140689"/>
            <a:ext cx="237597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Public User Personas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25"/>
          <p:cNvSpPr/>
          <p:nvPr/>
        </p:nvSpPr>
        <p:spPr>
          <a:xfrm>
            <a:off x="6612907" y="3735193"/>
            <a:ext cx="30510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Government User Personas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ocrata-2014-template">
  <a:themeElements>
    <a:clrScheme name="Socrata_Template_Final">
      <a:dk1>
        <a:srgbClr val="525252"/>
      </a:dk1>
      <a:lt1>
        <a:srgbClr val="FFFFFF"/>
      </a:lt1>
      <a:dk2>
        <a:srgbClr val="EE1C24"/>
      </a:dk2>
      <a:lt2>
        <a:srgbClr val="A5A5A5"/>
      </a:lt2>
      <a:accent1>
        <a:srgbClr val="5B9BD5"/>
      </a:accent1>
      <a:accent2>
        <a:srgbClr val="4472C4"/>
      </a:accent2>
      <a:accent3>
        <a:srgbClr val="525252"/>
      </a:accent3>
      <a:accent4>
        <a:srgbClr val="1F3864"/>
      </a:accent4>
      <a:accent5>
        <a:srgbClr val="16B4AA"/>
      </a:accent5>
      <a:accent6>
        <a:srgbClr val="FFC000"/>
      </a:accent6>
      <a:hlink>
        <a:srgbClr val="5B9BD5"/>
      </a:hlink>
      <a:folHlink>
        <a:srgbClr val="EE1C2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ark Theme">
  <a:themeElements>
    <a:clrScheme name="Socrata">
      <a:dk1>
        <a:srgbClr val="000000"/>
      </a:dk1>
      <a:lt1>
        <a:srgbClr val="FFFFFF"/>
      </a:lt1>
      <a:dk2>
        <a:srgbClr val="EE1C2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Macintosh PowerPoint</Application>
  <PresentationFormat>Widescreen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Noto Symbol</vt:lpstr>
      <vt:lpstr>Open Sans</vt:lpstr>
      <vt:lpstr>Socrata-2014-template</vt:lpstr>
      <vt:lpstr>Dark Theme</vt:lpstr>
      <vt:lpstr>Open Data Personas</vt:lpstr>
      <vt:lpstr>Socrata Builds for Personas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Socrata Builds for Personas</dc:title>
  <cp:lastModifiedBy>Ewan Simpson</cp:lastModifiedBy>
  <cp:revision>2</cp:revision>
  <dcterms:modified xsi:type="dcterms:W3CDTF">2018-10-24T13:03:58Z</dcterms:modified>
</cp:coreProperties>
</file>