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43"/>
  </p:sldMasterIdLst>
  <p:notesMasterIdLst>
    <p:notesMasterId r:id="rId67"/>
  </p:notesMasterIdLst>
  <p:handoutMasterIdLst>
    <p:handoutMasterId r:id="rId68"/>
  </p:handoutMasterIdLst>
  <p:sldIdLst>
    <p:sldId id="256" r:id="rId44"/>
    <p:sldId id="258" r:id="rId45"/>
    <p:sldId id="257" r:id="rId46"/>
    <p:sldId id="259" r:id="rId47"/>
    <p:sldId id="289" r:id="rId48"/>
    <p:sldId id="290" r:id="rId49"/>
    <p:sldId id="274" r:id="rId50"/>
    <p:sldId id="291" r:id="rId51"/>
    <p:sldId id="277" r:id="rId52"/>
    <p:sldId id="294" r:id="rId53"/>
    <p:sldId id="293" r:id="rId54"/>
    <p:sldId id="292" r:id="rId55"/>
    <p:sldId id="285" r:id="rId56"/>
    <p:sldId id="287" r:id="rId57"/>
    <p:sldId id="260" r:id="rId58"/>
    <p:sldId id="284" r:id="rId59"/>
    <p:sldId id="279" r:id="rId60"/>
    <p:sldId id="280" r:id="rId61"/>
    <p:sldId id="281" r:id="rId62"/>
    <p:sldId id="282" r:id="rId63"/>
    <p:sldId id="283" r:id="rId64"/>
    <p:sldId id="265" r:id="rId65"/>
    <p:sldId id="266" r:id="rId6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ugh, Palmer" initials="HP" lastIdx="2" clrIdx="0">
    <p:extLst>
      <p:ext uri="{19B8F6BF-5375-455C-9EA6-DF929625EA0E}">
        <p15:presenceInfo xmlns:p15="http://schemas.microsoft.com/office/powerpoint/2012/main" userId="S-1-5-21-1339303556-449845944-1601390327-147608" providerId="AD"/>
      </p:ext>
    </p:extLst>
  </p:cmAuthor>
  <p:cmAuthor id="2" name="Bell, Krystel L HQ" initials="BKLH" lastIdx="11" clrIdx="1">
    <p:extLst>
      <p:ext uri="{19B8F6BF-5375-455C-9EA6-DF929625EA0E}">
        <p15:presenceInfo xmlns:p15="http://schemas.microsoft.com/office/powerpoint/2012/main" userId="S-1-5-21-4070642156-458634915-1301419412-65102" providerId="AD"/>
      </p:ext>
    </p:extLst>
  </p:cmAuthor>
  <p:cmAuthor id="3" name="Klein, Amy S CIV USARMY USACE (US)" initials="KASCUU(" lastIdx="9" clrIdx="2">
    <p:extLst>
      <p:ext uri="{19B8F6BF-5375-455C-9EA6-DF929625EA0E}">
        <p15:presenceInfo xmlns:p15="http://schemas.microsoft.com/office/powerpoint/2012/main" userId="Klein, Amy S CIV USARMY USACE (US)" providerId="None"/>
      </p:ext>
    </p:extLst>
  </p:cmAuthor>
  <p:cmAuthor id="4" name="Olson, David B CIV USARMY CEHQ (US)" initials="ODBCUC(" lastIdx="8" clrIdx="3">
    <p:extLst>
      <p:ext uri="{19B8F6BF-5375-455C-9EA6-DF929625EA0E}">
        <p15:presenceInfo xmlns:p15="http://schemas.microsoft.com/office/powerpoint/2012/main" userId="S-1-5-21-4070642156-458634915-1301419412-1696" providerId="AD"/>
      </p:ext>
    </p:extLst>
  </p:cmAuthor>
  <p:cmAuthor id="5" name="Jensen, Stacey M CIV HQDA ASA CW" initials="JSMCHAC" lastIdx="5" clrIdx="4">
    <p:extLst>
      <p:ext uri="{19B8F6BF-5375-455C-9EA6-DF929625EA0E}">
        <p15:presenceInfo xmlns:p15="http://schemas.microsoft.com/office/powerpoint/2012/main" userId="S-1-5-21-412667653-668731278-4213794525-6872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411" autoAdjust="0"/>
    <p:restoredTop sz="95244" autoAdjust="0"/>
  </p:normalViewPr>
  <p:slideViewPr>
    <p:cSldViewPr snapToGrid="0">
      <p:cViewPr varScale="1">
        <p:scale>
          <a:sx n="42" d="100"/>
          <a:sy n="42" d="100"/>
        </p:scale>
        <p:origin x="72" y="1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customXml" Target="../customXml/item26.xml"/><Relationship Id="rId39" Type="http://schemas.openxmlformats.org/officeDocument/2006/relationships/customXml" Target="../customXml/item39.xml"/><Relationship Id="rId21" Type="http://schemas.openxmlformats.org/officeDocument/2006/relationships/customXml" Target="../customXml/item21.xml"/><Relationship Id="rId34" Type="http://schemas.openxmlformats.org/officeDocument/2006/relationships/customXml" Target="../customXml/item34.xml"/><Relationship Id="rId42" Type="http://schemas.openxmlformats.org/officeDocument/2006/relationships/customXml" Target="../customXml/item42.xml"/><Relationship Id="rId47" Type="http://schemas.openxmlformats.org/officeDocument/2006/relationships/slide" Target="slides/slide4.xml"/><Relationship Id="rId50" Type="http://schemas.openxmlformats.org/officeDocument/2006/relationships/slide" Target="slides/slide7.xml"/><Relationship Id="rId55" Type="http://schemas.openxmlformats.org/officeDocument/2006/relationships/slide" Target="slides/slide12.xml"/><Relationship Id="rId63" Type="http://schemas.openxmlformats.org/officeDocument/2006/relationships/slide" Target="slides/slide20.xml"/><Relationship Id="rId68" Type="http://schemas.openxmlformats.org/officeDocument/2006/relationships/handoutMaster" Target="handoutMasters/handoutMaster1.xml"/><Relationship Id="rId7" Type="http://schemas.openxmlformats.org/officeDocument/2006/relationships/customXml" Target="../customXml/item7.xml"/><Relationship Id="rId71"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customXml" Target="../customXml/item29.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customXml" Target="../customXml/item37.xml"/><Relationship Id="rId40" Type="http://schemas.openxmlformats.org/officeDocument/2006/relationships/customXml" Target="../customXml/item40.xml"/><Relationship Id="rId45" Type="http://schemas.openxmlformats.org/officeDocument/2006/relationships/slide" Target="slides/slide2.xml"/><Relationship Id="rId53" Type="http://schemas.openxmlformats.org/officeDocument/2006/relationships/slide" Target="slides/slide10.xml"/><Relationship Id="rId58" Type="http://schemas.openxmlformats.org/officeDocument/2006/relationships/slide" Target="slides/slide15.xml"/><Relationship Id="rId66" Type="http://schemas.openxmlformats.org/officeDocument/2006/relationships/slide" Target="slides/slide23.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slide" Target="slides/slide6.xml"/><Relationship Id="rId57" Type="http://schemas.openxmlformats.org/officeDocument/2006/relationships/slide" Target="slides/slide14.xml"/><Relationship Id="rId61" Type="http://schemas.openxmlformats.org/officeDocument/2006/relationships/slide" Target="slides/slide18.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customXml" Target="../customXml/item31.xml"/><Relationship Id="rId44" Type="http://schemas.openxmlformats.org/officeDocument/2006/relationships/slide" Target="slides/slide1.xml"/><Relationship Id="rId52" Type="http://schemas.openxmlformats.org/officeDocument/2006/relationships/slide" Target="slides/slide9.xml"/><Relationship Id="rId60" Type="http://schemas.openxmlformats.org/officeDocument/2006/relationships/slide" Target="slides/slide17.xml"/><Relationship Id="rId65" Type="http://schemas.openxmlformats.org/officeDocument/2006/relationships/slide" Target="slides/slide22.xml"/><Relationship Id="rId73"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slideMaster" Target="slideMasters/slideMaster1.xml"/><Relationship Id="rId48" Type="http://schemas.openxmlformats.org/officeDocument/2006/relationships/slide" Target="slides/slide5.xml"/><Relationship Id="rId56" Type="http://schemas.openxmlformats.org/officeDocument/2006/relationships/slide" Target="slides/slide13.xml"/><Relationship Id="rId64" Type="http://schemas.openxmlformats.org/officeDocument/2006/relationships/slide" Target="slides/slide21.xml"/><Relationship Id="rId69" Type="http://schemas.openxmlformats.org/officeDocument/2006/relationships/commentAuthors" Target="commentAuthors.xml"/><Relationship Id="rId8" Type="http://schemas.openxmlformats.org/officeDocument/2006/relationships/customXml" Target="../customXml/item8.xml"/><Relationship Id="rId51" Type="http://schemas.openxmlformats.org/officeDocument/2006/relationships/slide" Target="slides/slide8.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slide" Target="slides/slide3.xml"/><Relationship Id="rId59" Type="http://schemas.openxmlformats.org/officeDocument/2006/relationships/slide" Target="slides/slide16.xml"/><Relationship Id="rId67" Type="http://schemas.openxmlformats.org/officeDocument/2006/relationships/notesMaster" Target="notesMasters/notesMaster1.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slide" Target="slides/slide11.xml"/><Relationship Id="rId62" Type="http://schemas.openxmlformats.org/officeDocument/2006/relationships/slide" Target="slides/slide19.xml"/><Relationship Id="rId7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2117" tIns="46058" rIns="92117" bIns="46058"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6578"/>
          </a:xfrm>
          <a:prstGeom prst="rect">
            <a:avLst/>
          </a:prstGeom>
        </p:spPr>
        <p:txBody>
          <a:bodyPr vert="horz" lIns="92117" tIns="46058" rIns="92117" bIns="46058" rtlCol="0"/>
          <a:lstStyle>
            <a:lvl1pPr algn="r">
              <a:defRPr sz="1200"/>
            </a:lvl1pPr>
          </a:lstStyle>
          <a:p>
            <a:fld id="{D0C58AEE-2D7B-40F5-A81B-D32AAC498522}" type="datetimeFigureOut">
              <a:rPr lang="en-US" smtClean="0"/>
              <a:t>6/20/2019</a:t>
            </a:fld>
            <a:endParaRPr lang="en-US"/>
          </a:p>
        </p:txBody>
      </p:sp>
      <p:sp>
        <p:nvSpPr>
          <p:cNvPr id="4" name="Footer Placeholder 3"/>
          <p:cNvSpPr>
            <a:spLocks noGrp="1"/>
          </p:cNvSpPr>
          <p:nvPr>
            <p:ph type="ftr" sz="quarter" idx="2"/>
          </p:nvPr>
        </p:nvSpPr>
        <p:spPr>
          <a:xfrm>
            <a:off x="1" y="8829822"/>
            <a:ext cx="3038475" cy="466578"/>
          </a:xfrm>
          <a:prstGeom prst="rect">
            <a:avLst/>
          </a:prstGeom>
        </p:spPr>
        <p:txBody>
          <a:bodyPr vert="horz" lIns="92117" tIns="46058" rIns="92117" bIns="46058"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822"/>
            <a:ext cx="3038475" cy="466578"/>
          </a:xfrm>
          <a:prstGeom prst="rect">
            <a:avLst/>
          </a:prstGeom>
        </p:spPr>
        <p:txBody>
          <a:bodyPr vert="horz" lIns="92117" tIns="46058" rIns="92117" bIns="46058" rtlCol="0" anchor="b"/>
          <a:lstStyle>
            <a:lvl1pPr algn="r">
              <a:defRPr sz="1200"/>
            </a:lvl1pPr>
          </a:lstStyle>
          <a:p>
            <a:fld id="{E5CF795B-79B1-4A3D-BFC7-4E0AF2B06EDD}" type="slidenum">
              <a:rPr lang="en-US" smtClean="0"/>
              <a:t>‹#›</a:t>
            </a:fld>
            <a:endParaRPr lang="en-US"/>
          </a:p>
        </p:txBody>
      </p:sp>
    </p:spTree>
    <p:extLst>
      <p:ext uri="{BB962C8B-B14F-4D97-AF65-F5344CB8AC3E}">
        <p14:creationId xmlns:p14="http://schemas.microsoft.com/office/powerpoint/2010/main" val="3173747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517" tIns="46758" rIns="93517" bIns="46758" rtlCol="0"/>
          <a:lstStyle>
            <a:lvl1pPr algn="l">
              <a:defRPr sz="1200"/>
            </a:lvl1pPr>
          </a:lstStyle>
          <a:p>
            <a:endParaRPr lang="en-US"/>
          </a:p>
        </p:txBody>
      </p:sp>
      <p:sp>
        <p:nvSpPr>
          <p:cNvPr id="3" name="Date Placeholder 2"/>
          <p:cNvSpPr>
            <a:spLocks noGrp="1"/>
          </p:cNvSpPr>
          <p:nvPr>
            <p:ph type="dt" idx="1"/>
          </p:nvPr>
        </p:nvSpPr>
        <p:spPr>
          <a:xfrm>
            <a:off x="3970939" y="0"/>
            <a:ext cx="3037840" cy="466435"/>
          </a:xfrm>
          <a:prstGeom prst="rect">
            <a:avLst/>
          </a:prstGeom>
        </p:spPr>
        <p:txBody>
          <a:bodyPr vert="horz" lIns="93517" tIns="46758" rIns="93517" bIns="46758" rtlCol="0"/>
          <a:lstStyle>
            <a:lvl1pPr algn="r">
              <a:defRPr sz="1200"/>
            </a:lvl1pPr>
          </a:lstStyle>
          <a:p>
            <a:fld id="{23A40A0C-76EF-4BD3-A5BF-6B3F120AEA8B}" type="datetimeFigureOut">
              <a:rPr lang="en-US" smtClean="0"/>
              <a:t>6/20/2019</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517" tIns="46758" rIns="93517" bIns="46758" rtlCol="0" anchor="ctr"/>
          <a:lstStyle/>
          <a:p>
            <a:endParaRPr lang="en-US"/>
          </a:p>
        </p:txBody>
      </p:sp>
      <p:sp>
        <p:nvSpPr>
          <p:cNvPr id="5" name="Notes Placeholder 4"/>
          <p:cNvSpPr>
            <a:spLocks noGrp="1"/>
          </p:cNvSpPr>
          <p:nvPr>
            <p:ph type="body" sz="quarter" idx="3"/>
          </p:nvPr>
        </p:nvSpPr>
        <p:spPr>
          <a:xfrm>
            <a:off x="701041" y="4473894"/>
            <a:ext cx="5608320" cy="3660458"/>
          </a:xfrm>
          <a:prstGeom prst="rect">
            <a:avLst/>
          </a:prstGeom>
        </p:spPr>
        <p:txBody>
          <a:bodyPr vert="horz" lIns="93517" tIns="46758" rIns="93517" bIns="4675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3517" tIns="46758" rIns="93517" bIns="46758"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9"/>
            <a:ext cx="3037840" cy="466434"/>
          </a:xfrm>
          <a:prstGeom prst="rect">
            <a:avLst/>
          </a:prstGeom>
        </p:spPr>
        <p:txBody>
          <a:bodyPr vert="horz" lIns="93517" tIns="46758" rIns="93517" bIns="46758" rtlCol="0" anchor="b"/>
          <a:lstStyle>
            <a:lvl1pPr algn="r">
              <a:defRPr sz="1200"/>
            </a:lvl1pPr>
          </a:lstStyle>
          <a:p>
            <a:fld id="{7A9F9903-EB22-442E-95F2-3AB5D6CDADC9}" type="slidenum">
              <a:rPr lang="en-US" smtClean="0"/>
              <a:t>‹#›</a:t>
            </a:fld>
            <a:endParaRPr lang="en-US"/>
          </a:p>
        </p:txBody>
      </p:sp>
    </p:spTree>
    <p:extLst>
      <p:ext uri="{BB962C8B-B14F-4D97-AF65-F5344CB8AC3E}">
        <p14:creationId xmlns:p14="http://schemas.microsoft.com/office/powerpoint/2010/main" val="2735910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1</a:t>
            </a:fld>
            <a:endParaRPr lang="en-US"/>
          </a:p>
        </p:txBody>
      </p:sp>
    </p:spTree>
    <p:extLst>
      <p:ext uri="{BB962C8B-B14F-4D97-AF65-F5344CB8AC3E}">
        <p14:creationId xmlns:p14="http://schemas.microsoft.com/office/powerpoint/2010/main" val="3725491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18</a:t>
            </a:fld>
            <a:endParaRPr lang="en-US"/>
          </a:p>
        </p:txBody>
      </p:sp>
    </p:spTree>
    <p:extLst>
      <p:ext uri="{BB962C8B-B14F-4D97-AF65-F5344CB8AC3E}">
        <p14:creationId xmlns:p14="http://schemas.microsoft.com/office/powerpoint/2010/main" val="3074455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19</a:t>
            </a:fld>
            <a:endParaRPr lang="en-US"/>
          </a:p>
        </p:txBody>
      </p:sp>
    </p:spTree>
    <p:extLst>
      <p:ext uri="{BB962C8B-B14F-4D97-AF65-F5344CB8AC3E}">
        <p14:creationId xmlns:p14="http://schemas.microsoft.com/office/powerpoint/2010/main" val="2937664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20</a:t>
            </a:fld>
            <a:endParaRPr lang="en-US"/>
          </a:p>
        </p:txBody>
      </p:sp>
    </p:spTree>
    <p:extLst>
      <p:ext uri="{BB962C8B-B14F-4D97-AF65-F5344CB8AC3E}">
        <p14:creationId xmlns:p14="http://schemas.microsoft.com/office/powerpoint/2010/main" val="1688222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21</a:t>
            </a:fld>
            <a:endParaRPr lang="en-US"/>
          </a:p>
        </p:txBody>
      </p:sp>
    </p:spTree>
    <p:extLst>
      <p:ext uri="{BB962C8B-B14F-4D97-AF65-F5344CB8AC3E}">
        <p14:creationId xmlns:p14="http://schemas.microsoft.com/office/powerpoint/2010/main" val="3820846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167">
              <a:defRPr/>
            </a:pPr>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22</a:t>
            </a:fld>
            <a:endParaRPr lang="en-US"/>
          </a:p>
        </p:txBody>
      </p:sp>
    </p:spTree>
    <p:extLst>
      <p:ext uri="{BB962C8B-B14F-4D97-AF65-F5344CB8AC3E}">
        <p14:creationId xmlns:p14="http://schemas.microsoft.com/office/powerpoint/2010/main" val="23473187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23</a:t>
            </a:fld>
            <a:endParaRPr lang="en-US"/>
          </a:p>
        </p:txBody>
      </p:sp>
    </p:spTree>
    <p:extLst>
      <p:ext uri="{BB962C8B-B14F-4D97-AF65-F5344CB8AC3E}">
        <p14:creationId xmlns:p14="http://schemas.microsoft.com/office/powerpoint/2010/main" val="140275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1167">
              <a:defRPr/>
            </a:pPr>
            <a:fld id="{7A9F9903-EB22-442E-95F2-3AB5D6CDADC9}" type="slidenum">
              <a:rPr lang="en-US">
                <a:solidFill>
                  <a:prstClr val="black"/>
                </a:solidFill>
                <a:latin typeface="Calibri" panose="020F0502020204030204"/>
              </a:rPr>
              <a:pPr defTabSz="921167">
                <a:defRPr/>
              </a:pPr>
              <a:t>2</a:t>
            </a:fld>
            <a:endParaRPr lang="en-US">
              <a:solidFill>
                <a:prstClr val="black"/>
              </a:solidFill>
              <a:latin typeface="Calibri" panose="020F0502020204030204"/>
            </a:endParaRPr>
          </a:p>
        </p:txBody>
      </p:sp>
    </p:spTree>
    <p:extLst>
      <p:ext uri="{BB962C8B-B14F-4D97-AF65-F5344CB8AC3E}">
        <p14:creationId xmlns:p14="http://schemas.microsoft.com/office/powerpoint/2010/main" val="3453243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3</a:t>
            </a:fld>
            <a:endParaRPr lang="en-US"/>
          </a:p>
        </p:txBody>
      </p:sp>
    </p:spTree>
    <p:extLst>
      <p:ext uri="{BB962C8B-B14F-4D97-AF65-F5344CB8AC3E}">
        <p14:creationId xmlns:p14="http://schemas.microsoft.com/office/powerpoint/2010/main" val="2620782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4</a:t>
            </a:fld>
            <a:endParaRPr lang="en-US"/>
          </a:p>
        </p:txBody>
      </p:sp>
    </p:spTree>
    <p:extLst>
      <p:ext uri="{BB962C8B-B14F-4D97-AF65-F5344CB8AC3E}">
        <p14:creationId xmlns:p14="http://schemas.microsoft.com/office/powerpoint/2010/main" val="1535613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167">
              <a:defRPr/>
            </a:pPr>
            <a:r>
              <a:rPr lang="en-US" dirty="0"/>
              <a:t>To provide compensatory mitigation for Department of the Army permits, mitigation banks and ILF programs must be approved by the Corps.  The Corps approves a mitigation banking instrument or ILF program instrument, which is the legal document for the establishment, operation, and use of that mitigation bank or ILF program.  The current regulations require the Corps to solicit public comment on each proposed mitigation bank or ILF program and consult with an interagency review team (IRT) prior to deciding whether to approve the mitigation banking or ILF program instrument. </a:t>
            </a:r>
          </a:p>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7</a:t>
            </a:fld>
            <a:endParaRPr lang="en-US"/>
          </a:p>
        </p:txBody>
      </p:sp>
    </p:spTree>
    <p:extLst>
      <p:ext uri="{BB962C8B-B14F-4D97-AF65-F5344CB8AC3E}">
        <p14:creationId xmlns:p14="http://schemas.microsoft.com/office/powerpoint/2010/main" val="4166481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9</a:t>
            </a:fld>
            <a:endParaRPr lang="en-US"/>
          </a:p>
        </p:txBody>
      </p:sp>
    </p:spTree>
    <p:extLst>
      <p:ext uri="{BB962C8B-B14F-4D97-AF65-F5344CB8AC3E}">
        <p14:creationId xmlns:p14="http://schemas.microsoft.com/office/powerpoint/2010/main" val="3792014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15</a:t>
            </a:fld>
            <a:endParaRPr lang="en-US"/>
          </a:p>
        </p:txBody>
      </p:sp>
    </p:spTree>
    <p:extLst>
      <p:ext uri="{BB962C8B-B14F-4D97-AF65-F5344CB8AC3E}">
        <p14:creationId xmlns:p14="http://schemas.microsoft.com/office/powerpoint/2010/main" val="2030895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16</a:t>
            </a:fld>
            <a:endParaRPr lang="en-US"/>
          </a:p>
        </p:txBody>
      </p:sp>
    </p:spTree>
    <p:extLst>
      <p:ext uri="{BB962C8B-B14F-4D97-AF65-F5344CB8AC3E}">
        <p14:creationId xmlns:p14="http://schemas.microsoft.com/office/powerpoint/2010/main" val="3979703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9F9903-EB22-442E-95F2-3AB5D6CDADC9}" type="slidenum">
              <a:rPr lang="en-US" smtClean="0"/>
              <a:t>17</a:t>
            </a:fld>
            <a:endParaRPr lang="en-US"/>
          </a:p>
        </p:txBody>
      </p:sp>
    </p:spTree>
    <p:extLst>
      <p:ext uri="{BB962C8B-B14F-4D97-AF65-F5344CB8AC3E}">
        <p14:creationId xmlns:p14="http://schemas.microsoft.com/office/powerpoint/2010/main" val="943565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C2B0CF8-9AEC-42A1-8312-644FEEA66ACD}" type="datetime1">
              <a:rPr lang="en-US" smtClean="0"/>
              <a:t>6/20/2019</a:t>
            </a:fld>
            <a:endParaRPr lang="en-US"/>
          </a:p>
        </p:txBody>
      </p:sp>
      <p:sp>
        <p:nvSpPr>
          <p:cNvPr id="6" name="Slide Number Placeholder 5"/>
          <p:cNvSpPr>
            <a:spLocks noGrp="1"/>
          </p:cNvSpPr>
          <p:nvPr>
            <p:ph type="sldNum" sz="quarter" idx="12"/>
          </p:nvPr>
        </p:nvSpPr>
        <p:spPr/>
        <p:txBody>
          <a:bodyPr/>
          <a:lstStyle/>
          <a:p>
            <a:fld id="{5325CDEA-EAD2-47A0-972D-8FA10D2D4218}" type="slidenum">
              <a:rPr lang="en-US" smtClean="0"/>
              <a:t>‹#›</a:t>
            </a:fld>
            <a:endParaRPr lang="en-US" dirty="0"/>
          </a:p>
        </p:txBody>
      </p:sp>
    </p:spTree>
    <p:extLst>
      <p:ext uri="{BB962C8B-B14F-4D97-AF65-F5344CB8AC3E}">
        <p14:creationId xmlns:p14="http://schemas.microsoft.com/office/powerpoint/2010/main" val="2390435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A78CD-22F0-4AC3-BCEE-0B5E678F6327}" type="datetime1">
              <a:rPr lang="en-US" smtClean="0"/>
              <a:t>6/20/2019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CDEA-EAD2-47A0-972D-8FA10D2D4218}" type="slidenum">
              <a:rPr lang="en-US" smtClean="0"/>
              <a:t>‹#›</a:t>
            </a:fld>
            <a:endParaRPr lang="en-US"/>
          </a:p>
        </p:txBody>
      </p:sp>
    </p:spTree>
    <p:extLst>
      <p:ext uri="{BB962C8B-B14F-4D97-AF65-F5344CB8AC3E}">
        <p14:creationId xmlns:p14="http://schemas.microsoft.com/office/powerpoint/2010/main" val="3523360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5F6B9D-C1AB-4ACB-9FBC-5A3017A919BC}" type="datetime1">
              <a:rPr lang="en-US" smtClean="0"/>
              <a:t>6/20/2019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CDEA-EAD2-47A0-972D-8FA10D2D4218}" type="slidenum">
              <a:rPr lang="en-US" smtClean="0"/>
              <a:t>‹#›</a:t>
            </a:fld>
            <a:endParaRPr lang="en-US"/>
          </a:p>
        </p:txBody>
      </p:sp>
    </p:spTree>
    <p:extLst>
      <p:ext uri="{BB962C8B-B14F-4D97-AF65-F5344CB8AC3E}">
        <p14:creationId xmlns:p14="http://schemas.microsoft.com/office/powerpoint/2010/main" val="3782312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DD6E2C-6BBC-4393-BE85-CAD6445E2768}" type="datetime1">
              <a:rPr lang="en-US" smtClean="0"/>
              <a:t>6/20/2019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CDEA-EAD2-47A0-972D-8FA10D2D4218}" type="slidenum">
              <a:rPr lang="en-US" smtClean="0"/>
              <a:t>‹#›</a:t>
            </a:fld>
            <a:endParaRPr lang="en-US"/>
          </a:p>
        </p:txBody>
      </p:sp>
    </p:spTree>
    <p:extLst>
      <p:ext uri="{BB962C8B-B14F-4D97-AF65-F5344CB8AC3E}">
        <p14:creationId xmlns:p14="http://schemas.microsoft.com/office/powerpoint/2010/main" val="2339810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73A88F-0AB8-4B28-9503-E93243EDE243}" type="datetime1">
              <a:rPr lang="en-US" smtClean="0"/>
              <a:t>6/20/2019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CDEA-EAD2-47A0-972D-8FA10D2D4218}" type="slidenum">
              <a:rPr lang="en-US" smtClean="0"/>
              <a:t>‹#›</a:t>
            </a:fld>
            <a:endParaRPr lang="en-US"/>
          </a:p>
        </p:txBody>
      </p:sp>
    </p:spTree>
    <p:extLst>
      <p:ext uri="{BB962C8B-B14F-4D97-AF65-F5344CB8AC3E}">
        <p14:creationId xmlns:p14="http://schemas.microsoft.com/office/powerpoint/2010/main" val="3655845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57C5C2-1CC7-40A7-ACC3-9A380E331C6B}" type="datetime1">
              <a:rPr lang="en-US" smtClean="0"/>
              <a:t>6/20/2019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CDEA-EAD2-47A0-972D-8FA10D2D4218}" type="slidenum">
              <a:rPr lang="en-US" smtClean="0"/>
              <a:t>‹#›</a:t>
            </a:fld>
            <a:endParaRPr lang="en-US"/>
          </a:p>
        </p:txBody>
      </p:sp>
    </p:spTree>
    <p:extLst>
      <p:ext uri="{BB962C8B-B14F-4D97-AF65-F5344CB8AC3E}">
        <p14:creationId xmlns:p14="http://schemas.microsoft.com/office/powerpoint/2010/main" val="575207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0F77442-A8E8-4F86-AFAB-FFCA66B525AD}" type="datetime1">
              <a:rPr lang="en-US" smtClean="0"/>
              <a:t>6/20/2019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25CDEA-EAD2-47A0-972D-8FA10D2D4218}" type="slidenum">
              <a:rPr lang="en-US" smtClean="0"/>
              <a:t>‹#›</a:t>
            </a:fld>
            <a:endParaRPr lang="en-US"/>
          </a:p>
        </p:txBody>
      </p:sp>
    </p:spTree>
    <p:extLst>
      <p:ext uri="{BB962C8B-B14F-4D97-AF65-F5344CB8AC3E}">
        <p14:creationId xmlns:p14="http://schemas.microsoft.com/office/powerpoint/2010/main" val="98644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67F239-0847-43F4-BB63-8F34D0D1E7F8}" type="datetime1">
              <a:rPr lang="en-US" smtClean="0"/>
              <a:t>6/20/2019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25CDEA-EAD2-47A0-972D-8FA10D2D4218}" type="slidenum">
              <a:rPr lang="en-US" smtClean="0"/>
              <a:t>‹#›</a:t>
            </a:fld>
            <a:endParaRPr lang="en-US"/>
          </a:p>
        </p:txBody>
      </p:sp>
    </p:spTree>
    <p:extLst>
      <p:ext uri="{BB962C8B-B14F-4D97-AF65-F5344CB8AC3E}">
        <p14:creationId xmlns:p14="http://schemas.microsoft.com/office/powerpoint/2010/main" val="3874666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62976-6E62-46E1-AF71-18D1CC9DA5C4}" type="datetime1">
              <a:rPr lang="en-US" smtClean="0"/>
              <a:t>6/20/2019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25CDEA-EAD2-47A0-972D-8FA10D2D4218}" type="slidenum">
              <a:rPr lang="en-US" smtClean="0"/>
              <a:t>‹#›</a:t>
            </a:fld>
            <a:endParaRPr lang="en-US"/>
          </a:p>
        </p:txBody>
      </p:sp>
    </p:spTree>
    <p:extLst>
      <p:ext uri="{BB962C8B-B14F-4D97-AF65-F5344CB8AC3E}">
        <p14:creationId xmlns:p14="http://schemas.microsoft.com/office/powerpoint/2010/main" val="818509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6BC7814-C336-4A8C-B76D-305FFDC5726D}" type="datetime1">
              <a:rPr lang="en-US" smtClean="0"/>
              <a:t>6/20/2019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CDEA-EAD2-47A0-972D-8FA10D2D4218}" type="slidenum">
              <a:rPr lang="en-US" smtClean="0"/>
              <a:t>‹#›</a:t>
            </a:fld>
            <a:endParaRPr lang="en-US"/>
          </a:p>
        </p:txBody>
      </p:sp>
    </p:spTree>
    <p:extLst>
      <p:ext uri="{BB962C8B-B14F-4D97-AF65-F5344CB8AC3E}">
        <p14:creationId xmlns:p14="http://schemas.microsoft.com/office/powerpoint/2010/main" val="957751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57BF44-1DF5-4C8B-A469-0BCD852E29D8}" type="datetime1">
              <a:rPr lang="en-US" smtClean="0"/>
              <a:t>6/20/2019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CDEA-EAD2-47A0-972D-8FA10D2D4218}" type="slidenum">
              <a:rPr lang="en-US" smtClean="0"/>
              <a:t>‹#›</a:t>
            </a:fld>
            <a:endParaRPr lang="en-US"/>
          </a:p>
        </p:txBody>
      </p:sp>
    </p:spTree>
    <p:extLst>
      <p:ext uri="{BB962C8B-B14F-4D97-AF65-F5344CB8AC3E}">
        <p14:creationId xmlns:p14="http://schemas.microsoft.com/office/powerpoint/2010/main" val="566110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58B7AA-EC94-405A-B089-1A7BF081EA88}" type="datetime1">
              <a:rPr lang="en-US" smtClean="0"/>
              <a:t>6/20/2019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5CDEA-EAD2-47A0-972D-8FA10D2D4218}" type="slidenum">
              <a:rPr lang="en-US" smtClean="0"/>
              <a:t>‹#›</a:t>
            </a:fld>
            <a:endParaRPr lang="en-US"/>
          </a:p>
        </p:txBody>
      </p:sp>
    </p:spTree>
    <p:extLst>
      <p:ext uri="{BB962C8B-B14F-4D97-AF65-F5344CB8AC3E}">
        <p14:creationId xmlns:p14="http://schemas.microsoft.com/office/powerpoint/2010/main" val="301341795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MitigationRuleAmendment@usace.army.mi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itigationrulestates2019.eventbrite.com/" TargetMode="External"/><Relationship Id="rId4" Type="http://schemas.openxmlformats.org/officeDocument/2006/relationships/hyperlink" Target="mailto:MitigationRuleStates@epa.gov"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MitigationRuleAmendment@usace.army.mi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mailto:Gude.Karen@epa.gov" TargetMode="External"/><Relationship Id="rId5" Type="http://schemas.openxmlformats.org/officeDocument/2006/relationships/hyperlink" Target="mailto:MitigationRuleTribes@epa.gov" TargetMode="External"/><Relationship Id="rId4" Type="http://schemas.openxmlformats.org/officeDocument/2006/relationships/hyperlink" Target="mailto:Stacey.M.Jensen.civ@mail.mi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26765"/>
            <a:ext cx="9144000" cy="2569890"/>
          </a:xfrm>
        </p:spPr>
        <p:txBody>
          <a:bodyPr>
            <a:noAutofit/>
          </a:bodyPr>
          <a:lstStyle/>
          <a:p>
            <a:r>
              <a:rPr lang="en-US" sz="4400" dirty="0"/>
              <a:t>Proposed Mitigation Rule </a:t>
            </a:r>
            <a:br>
              <a:rPr lang="en-US" sz="4400" dirty="0"/>
            </a:br>
            <a:r>
              <a:rPr lang="en-US" sz="4400" dirty="0"/>
              <a:t>Amendment Rulemaking</a:t>
            </a:r>
            <a:br>
              <a:rPr lang="en-US" sz="4400" dirty="0"/>
            </a:br>
            <a:br>
              <a:rPr lang="en-US" sz="4400" dirty="0"/>
            </a:br>
            <a:r>
              <a:rPr lang="en-US" sz="4400" i="1" dirty="0"/>
              <a:t>Pre-Proposal State and Local Government Outreach</a:t>
            </a:r>
          </a:p>
        </p:txBody>
      </p:sp>
      <p:sp>
        <p:nvSpPr>
          <p:cNvPr id="4" name="Subtitle 2"/>
          <p:cNvSpPr txBox="1">
            <a:spLocks/>
          </p:cNvSpPr>
          <p:nvPr/>
        </p:nvSpPr>
        <p:spPr>
          <a:xfrm>
            <a:off x="1524000" y="5313087"/>
            <a:ext cx="9144000" cy="87110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June 20, 2019</a:t>
            </a:r>
          </a:p>
        </p:txBody>
      </p:sp>
      <p:pic>
        <p:nvPicPr>
          <p:cNvPr id="1027" name="Picture 3" descr="epa">
            <a:extLst>
              <a:ext uri="{FF2B5EF4-FFF2-40B4-BE49-F238E27FC236}">
                <a16:creationId xmlns:a16="http://schemas.microsoft.com/office/drawing/2014/main" id="{4491110A-3360-45A0-8056-B1B7CAF6C5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49658" y="323449"/>
            <a:ext cx="1411983" cy="1464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a:stretch>
            <a:fillRect/>
          </a:stretch>
        </p:blipFill>
        <p:spPr>
          <a:xfrm>
            <a:off x="462474" y="323449"/>
            <a:ext cx="1937826" cy="1562213"/>
          </a:xfrm>
          <a:prstGeom prst="rect">
            <a:avLst/>
          </a:prstGeom>
        </p:spPr>
      </p:pic>
    </p:spTree>
    <p:extLst>
      <p:ext uri="{BB962C8B-B14F-4D97-AF65-F5344CB8AC3E}">
        <p14:creationId xmlns:p14="http://schemas.microsoft.com/office/powerpoint/2010/main" val="2410197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1E1D7-4A22-437D-AC36-A6D66E928F31}"/>
              </a:ext>
            </a:extLst>
          </p:cNvPr>
          <p:cNvSpPr>
            <a:spLocks noGrp="1"/>
          </p:cNvSpPr>
          <p:nvPr>
            <p:ph type="title"/>
          </p:nvPr>
        </p:nvSpPr>
        <p:spPr/>
        <p:txBody>
          <a:bodyPr/>
          <a:lstStyle/>
          <a:p>
            <a:r>
              <a:rPr lang="en-US" dirty="0"/>
              <a:t>Mitigation Rule - Background</a:t>
            </a:r>
          </a:p>
        </p:txBody>
      </p:sp>
      <p:sp>
        <p:nvSpPr>
          <p:cNvPr id="3" name="Content Placeholder 2">
            <a:extLst>
              <a:ext uri="{FF2B5EF4-FFF2-40B4-BE49-F238E27FC236}">
                <a16:creationId xmlns:a16="http://schemas.microsoft.com/office/drawing/2014/main" id="{0AD33613-3CC8-4DF0-B66E-FC822B434FA0}"/>
              </a:ext>
            </a:extLst>
          </p:cNvPr>
          <p:cNvSpPr>
            <a:spLocks noGrp="1"/>
          </p:cNvSpPr>
          <p:nvPr>
            <p:ph idx="1"/>
          </p:nvPr>
        </p:nvSpPr>
        <p:spPr/>
        <p:txBody>
          <a:bodyPr/>
          <a:lstStyle/>
          <a:p>
            <a:r>
              <a:rPr lang="en-US" dirty="0"/>
              <a:t>The Mitigation Rule requires the Corps to solicit public comment on each proposed mitigation bank or ILF program and consult with an interagency review team (IRT) prior to deciding whether to approve the mitigation banking or ILF program instrument. </a:t>
            </a:r>
          </a:p>
          <a:p>
            <a:pPr marL="228600" lvl="1">
              <a:spcBef>
                <a:spcPts val="1000"/>
              </a:spcBef>
            </a:pPr>
            <a:r>
              <a:rPr lang="en-US" sz="2800" dirty="0"/>
              <a:t>During review of mitigation banks and ILF programs, the Corps may be required to conduct Section 7 consultation under the Endangered Species Act, Section 106 consultation under the National</a:t>
            </a:r>
            <a:r>
              <a:rPr lang="en-US" sz="2800" baseline="0" dirty="0"/>
              <a:t> Historical Preservation Act</a:t>
            </a:r>
            <a:r>
              <a:rPr lang="en-US" sz="2800" dirty="0"/>
              <a:t>, and/or government-to-government consultation with tribes, depending on the potential impacts of the proposal. </a:t>
            </a:r>
            <a:endParaRPr lang="en-US" dirty="0"/>
          </a:p>
        </p:txBody>
      </p:sp>
      <p:sp>
        <p:nvSpPr>
          <p:cNvPr id="5" name="Slide Number Placeholder 4">
            <a:extLst>
              <a:ext uri="{FF2B5EF4-FFF2-40B4-BE49-F238E27FC236}">
                <a16:creationId xmlns:a16="http://schemas.microsoft.com/office/drawing/2014/main" id="{A6A55115-8F63-4795-A46A-9BD9406FEF41}"/>
              </a:ext>
            </a:extLst>
          </p:cNvPr>
          <p:cNvSpPr>
            <a:spLocks noGrp="1"/>
          </p:cNvSpPr>
          <p:nvPr>
            <p:ph type="sldNum" sz="quarter" idx="12"/>
          </p:nvPr>
        </p:nvSpPr>
        <p:spPr/>
        <p:txBody>
          <a:bodyPr/>
          <a:lstStyle/>
          <a:p>
            <a:fld id="{5325CDEA-EAD2-47A0-972D-8FA10D2D4218}" type="slidenum">
              <a:rPr lang="en-US" smtClean="0"/>
              <a:t>10</a:t>
            </a:fld>
            <a:endParaRPr lang="en-US"/>
          </a:p>
        </p:txBody>
      </p:sp>
      <p:sp>
        <p:nvSpPr>
          <p:cNvPr id="4" name="Date Placeholder 3">
            <a:extLst>
              <a:ext uri="{FF2B5EF4-FFF2-40B4-BE49-F238E27FC236}">
                <a16:creationId xmlns:a16="http://schemas.microsoft.com/office/drawing/2014/main" id="{674DC145-790D-4495-A5A6-23BF90BE053B}"/>
              </a:ext>
            </a:extLst>
          </p:cNvPr>
          <p:cNvSpPr>
            <a:spLocks noGrp="1"/>
          </p:cNvSpPr>
          <p:nvPr>
            <p:ph type="dt" sz="half" idx="10"/>
          </p:nvPr>
        </p:nvSpPr>
        <p:spPr/>
        <p:txBody>
          <a:bodyPr/>
          <a:lstStyle/>
          <a:p>
            <a:fld id="{721E49EE-7B60-479B-9C57-AC03C36D1F4D}" type="datetime1">
              <a:rPr lang="en-US" smtClean="0"/>
              <a:t>6/20/2019</a:t>
            </a:fld>
            <a:endParaRPr lang="en-US"/>
          </a:p>
        </p:txBody>
      </p:sp>
    </p:spTree>
    <p:extLst>
      <p:ext uri="{BB962C8B-B14F-4D97-AF65-F5344CB8AC3E}">
        <p14:creationId xmlns:p14="http://schemas.microsoft.com/office/powerpoint/2010/main" val="3102766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Interagency Review Team (IRT)</a:t>
            </a:r>
          </a:p>
        </p:txBody>
      </p:sp>
      <p:sp>
        <p:nvSpPr>
          <p:cNvPr id="3" name="Content Placeholder 2"/>
          <p:cNvSpPr>
            <a:spLocks noGrp="1"/>
          </p:cNvSpPr>
          <p:nvPr>
            <p:ph idx="1"/>
          </p:nvPr>
        </p:nvSpPr>
        <p:spPr/>
        <p:txBody>
          <a:bodyPr/>
          <a:lstStyle/>
          <a:p>
            <a:r>
              <a:rPr lang="en-US" dirty="0"/>
              <a:t>The IRT, as described in the Rule:</a:t>
            </a:r>
          </a:p>
          <a:p>
            <a:pPr lvl="1"/>
            <a:r>
              <a:rPr lang="en-US" sz="2800" dirty="0"/>
              <a:t>Is chaired by the Corps.</a:t>
            </a:r>
          </a:p>
          <a:p>
            <a:pPr lvl="1"/>
            <a:r>
              <a:rPr lang="en-US" sz="2800" dirty="0"/>
              <a:t>May include representatives from EPA, U.S. Fish and Wildlife Service, NOAA Fisheries, the Natural Resources Conservation Service, and other federal agencies, as appropriate. </a:t>
            </a:r>
          </a:p>
          <a:p>
            <a:pPr lvl="1"/>
            <a:r>
              <a:rPr lang="en-US" sz="2800" dirty="0"/>
              <a:t>May also include appropriate federal, tribal, state, and local regulatory and resource agencies, as appropriate.</a:t>
            </a:r>
          </a:p>
          <a:p>
            <a:pPr lvl="1"/>
            <a:r>
              <a:rPr lang="en-US" sz="2800" dirty="0"/>
              <a:t>Is responsible for facilitating the establishment of mitigation banks and ILF program instruments.</a:t>
            </a:r>
          </a:p>
          <a:p>
            <a:endParaRPr lang="en-US" dirty="0"/>
          </a:p>
        </p:txBody>
      </p:sp>
      <p:sp>
        <p:nvSpPr>
          <p:cNvPr id="5" name="Slide Number Placeholder 4"/>
          <p:cNvSpPr>
            <a:spLocks noGrp="1"/>
          </p:cNvSpPr>
          <p:nvPr>
            <p:ph type="sldNum" sz="quarter" idx="12"/>
          </p:nvPr>
        </p:nvSpPr>
        <p:spPr/>
        <p:txBody>
          <a:bodyPr/>
          <a:lstStyle/>
          <a:p>
            <a:fld id="{5325CDEA-EAD2-47A0-972D-8FA10D2D4218}" type="slidenum">
              <a:rPr lang="en-US" smtClean="0"/>
              <a:t>11</a:t>
            </a:fld>
            <a:endParaRPr lang="en-US"/>
          </a:p>
        </p:txBody>
      </p:sp>
      <p:sp>
        <p:nvSpPr>
          <p:cNvPr id="4" name="Date Placeholder 3">
            <a:extLst>
              <a:ext uri="{FF2B5EF4-FFF2-40B4-BE49-F238E27FC236}">
                <a16:creationId xmlns:a16="http://schemas.microsoft.com/office/drawing/2014/main" id="{BC6631AF-3549-44F5-9DAE-B41808187130}"/>
              </a:ext>
            </a:extLst>
          </p:cNvPr>
          <p:cNvSpPr>
            <a:spLocks noGrp="1"/>
          </p:cNvSpPr>
          <p:nvPr>
            <p:ph type="dt" sz="half" idx="10"/>
          </p:nvPr>
        </p:nvSpPr>
        <p:spPr/>
        <p:txBody>
          <a:bodyPr/>
          <a:lstStyle/>
          <a:p>
            <a:fld id="{9FF07CE8-0036-4938-9A6A-D9BD9E1EB64D}" type="datetime1">
              <a:rPr lang="en-US" smtClean="0"/>
              <a:t>6/20/2019</a:t>
            </a:fld>
            <a:endParaRPr lang="en-US"/>
          </a:p>
        </p:txBody>
      </p:sp>
    </p:spTree>
    <p:extLst>
      <p:ext uri="{BB962C8B-B14F-4D97-AF65-F5344CB8AC3E}">
        <p14:creationId xmlns:p14="http://schemas.microsoft.com/office/powerpoint/2010/main" val="1144415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230372"/>
            <a:ext cx="10871200" cy="1325563"/>
          </a:xfrm>
        </p:spPr>
        <p:txBody>
          <a:bodyPr>
            <a:normAutofit/>
          </a:bodyPr>
          <a:lstStyle/>
          <a:p>
            <a:r>
              <a:rPr lang="en-US" sz="4000" dirty="0"/>
              <a:t>Legislative Outline for Rebuilding Infrastructure in America (February 2018)</a:t>
            </a:r>
          </a:p>
        </p:txBody>
      </p:sp>
      <p:sp>
        <p:nvSpPr>
          <p:cNvPr id="3" name="Content Placeholder 2"/>
          <p:cNvSpPr>
            <a:spLocks noGrp="1"/>
          </p:cNvSpPr>
          <p:nvPr>
            <p:ph idx="1"/>
          </p:nvPr>
        </p:nvSpPr>
        <p:spPr>
          <a:xfrm>
            <a:off x="587141" y="1825625"/>
            <a:ext cx="11080984" cy="4351338"/>
          </a:xfrm>
        </p:spPr>
        <p:txBody>
          <a:bodyPr>
            <a:normAutofit/>
          </a:bodyPr>
          <a:lstStyle/>
          <a:p>
            <a:r>
              <a:rPr lang="en-US" dirty="0"/>
              <a:t>The Administration’s Legislative Principle B(10)</a:t>
            </a:r>
            <a:r>
              <a:rPr lang="en-US" i="1" dirty="0"/>
              <a:t>: Remove duplication in the Review Process for Mitigation Banking by Eliminating the Interagency Review Team </a:t>
            </a:r>
            <a:r>
              <a:rPr lang="en-US" dirty="0"/>
              <a:t>states:</a:t>
            </a:r>
          </a:p>
          <a:p>
            <a:pPr lvl="1"/>
            <a:r>
              <a:rPr lang="en-US" dirty="0"/>
              <a:t>IRT approval timelines often are extended beyond those specified in the Mitigation Rule.</a:t>
            </a:r>
          </a:p>
          <a:p>
            <a:pPr lvl="1"/>
            <a:r>
              <a:rPr lang="en-US" dirty="0"/>
              <a:t>The final approval of a mitigation bank often is delayed because time required to resolve disagreements among the IRT. </a:t>
            </a:r>
          </a:p>
          <a:p>
            <a:pPr lvl="1"/>
            <a:r>
              <a:rPr lang="en-US" dirty="0"/>
              <a:t>Removing the second review would enhance the efficiency of the mitigation bank approval timeframes. </a:t>
            </a:r>
          </a:p>
          <a:p>
            <a:pPr lvl="1"/>
            <a:r>
              <a:rPr lang="en-US" dirty="0"/>
              <a:t>The members of the IRT would still have an opportunity to review and comment through the public participation process required in the Mitigation Rule.  </a:t>
            </a:r>
          </a:p>
        </p:txBody>
      </p:sp>
      <p:sp>
        <p:nvSpPr>
          <p:cNvPr id="5" name="Slide Number Placeholder 4"/>
          <p:cNvSpPr>
            <a:spLocks noGrp="1"/>
          </p:cNvSpPr>
          <p:nvPr>
            <p:ph type="sldNum" sz="quarter" idx="12"/>
          </p:nvPr>
        </p:nvSpPr>
        <p:spPr/>
        <p:txBody>
          <a:bodyPr/>
          <a:lstStyle/>
          <a:p>
            <a:fld id="{5325CDEA-EAD2-47A0-972D-8FA10D2D4218}" type="slidenum">
              <a:rPr lang="en-US" smtClean="0"/>
              <a:t>12</a:t>
            </a:fld>
            <a:endParaRPr lang="en-US"/>
          </a:p>
        </p:txBody>
      </p:sp>
      <p:sp>
        <p:nvSpPr>
          <p:cNvPr id="4" name="Date Placeholder 3">
            <a:extLst>
              <a:ext uri="{FF2B5EF4-FFF2-40B4-BE49-F238E27FC236}">
                <a16:creationId xmlns:a16="http://schemas.microsoft.com/office/drawing/2014/main" id="{8A548C1B-CE32-4D25-BDB8-ABD8A954B8CF}"/>
              </a:ext>
            </a:extLst>
          </p:cNvPr>
          <p:cNvSpPr>
            <a:spLocks noGrp="1"/>
          </p:cNvSpPr>
          <p:nvPr>
            <p:ph type="dt" sz="half" idx="10"/>
          </p:nvPr>
        </p:nvSpPr>
        <p:spPr/>
        <p:txBody>
          <a:bodyPr/>
          <a:lstStyle/>
          <a:p>
            <a:fld id="{FE9F19C7-5852-4710-AF59-0FEC363EB076}" type="datetime1">
              <a:rPr lang="en-US" smtClean="0"/>
              <a:t>6/20/2019</a:t>
            </a:fld>
            <a:endParaRPr lang="en-US"/>
          </a:p>
        </p:txBody>
      </p:sp>
    </p:spTree>
    <p:extLst>
      <p:ext uri="{BB962C8B-B14F-4D97-AF65-F5344CB8AC3E}">
        <p14:creationId xmlns:p14="http://schemas.microsoft.com/office/powerpoint/2010/main" val="2778835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8E465-708F-48FC-8410-183B16378723}"/>
              </a:ext>
            </a:extLst>
          </p:cNvPr>
          <p:cNvSpPr>
            <a:spLocks noGrp="1"/>
          </p:cNvSpPr>
          <p:nvPr>
            <p:ph type="title"/>
          </p:nvPr>
        </p:nvSpPr>
        <p:spPr/>
        <p:txBody>
          <a:bodyPr>
            <a:normAutofit/>
          </a:bodyPr>
          <a:lstStyle/>
          <a:p>
            <a:r>
              <a:rPr lang="en-US" dirty="0"/>
              <a:t>Potential Changes for Consideration</a:t>
            </a:r>
          </a:p>
        </p:txBody>
      </p:sp>
      <p:sp>
        <p:nvSpPr>
          <p:cNvPr id="3" name="Content Placeholder 2">
            <a:extLst>
              <a:ext uri="{FF2B5EF4-FFF2-40B4-BE49-F238E27FC236}">
                <a16:creationId xmlns:a16="http://schemas.microsoft.com/office/drawing/2014/main" id="{51C27B87-500E-424A-BCD1-DD95BA921B40}"/>
              </a:ext>
            </a:extLst>
          </p:cNvPr>
          <p:cNvSpPr>
            <a:spLocks noGrp="1"/>
          </p:cNvSpPr>
          <p:nvPr>
            <p:ph idx="1"/>
          </p:nvPr>
        </p:nvSpPr>
        <p:spPr>
          <a:xfrm>
            <a:off x="729672" y="1533236"/>
            <a:ext cx="10624127" cy="4643727"/>
          </a:xfrm>
        </p:spPr>
        <p:txBody>
          <a:bodyPr>
            <a:normAutofit/>
          </a:bodyPr>
          <a:lstStyle/>
          <a:p>
            <a:r>
              <a:rPr lang="en-US" dirty="0"/>
              <a:t>Removal of the IRT Process</a:t>
            </a:r>
          </a:p>
          <a:p>
            <a:r>
              <a:rPr lang="en-US" dirty="0"/>
              <a:t>Alternatives to add efficiencies in mitigation bank and ILF program evaluation</a:t>
            </a:r>
          </a:p>
          <a:p>
            <a:r>
              <a:rPr lang="en-US" dirty="0"/>
              <a:t>Compliance with Miscellaneous Receipts Statute </a:t>
            </a:r>
          </a:p>
          <a:p>
            <a:r>
              <a:rPr lang="en-US" dirty="0"/>
              <a:t>ILF program accounting</a:t>
            </a:r>
          </a:p>
          <a:p>
            <a:r>
              <a:rPr lang="en-US" dirty="0"/>
              <a:t>Multipurpose compensation projects</a:t>
            </a:r>
          </a:p>
          <a:p>
            <a:r>
              <a:rPr lang="en-US" dirty="0"/>
              <a:t>Changes to the mitigation regulations to address Tribal/State assumption of the Section 404 program</a:t>
            </a:r>
          </a:p>
          <a:p>
            <a:r>
              <a:rPr lang="en-US" dirty="0"/>
              <a:t>Clarity for principal unit of credits for stream mitigation projects</a:t>
            </a:r>
          </a:p>
        </p:txBody>
      </p:sp>
      <p:sp>
        <p:nvSpPr>
          <p:cNvPr id="5" name="Slide Number Placeholder 4">
            <a:extLst>
              <a:ext uri="{FF2B5EF4-FFF2-40B4-BE49-F238E27FC236}">
                <a16:creationId xmlns:a16="http://schemas.microsoft.com/office/drawing/2014/main" id="{F4408163-03C9-4399-B41F-CD7EB006A78F}"/>
              </a:ext>
            </a:extLst>
          </p:cNvPr>
          <p:cNvSpPr>
            <a:spLocks noGrp="1"/>
          </p:cNvSpPr>
          <p:nvPr>
            <p:ph type="sldNum" sz="quarter" idx="12"/>
          </p:nvPr>
        </p:nvSpPr>
        <p:spPr/>
        <p:txBody>
          <a:bodyPr/>
          <a:lstStyle/>
          <a:p>
            <a:fld id="{5325CDEA-EAD2-47A0-972D-8FA10D2D4218}" type="slidenum">
              <a:rPr lang="en-US" smtClean="0"/>
              <a:t>13</a:t>
            </a:fld>
            <a:endParaRPr lang="en-US"/>
          </a:p>
        </p:txBody>
      </p:sp>
      <p:sp>
        <p:nvSpPr>
          <p:cNvPr id="4" name="Date Placeholder 3">
            <a:extLst>
              <a:ext uri="{FF2B5EF4-FFF2-40B4-BE49-F238E27FC236}">
                <a16:creationId xmlns:a16="http://schemas.microsoft.com/office/drawing/2014/main" id="{B7D4D6ED-E1C2-411C-923F-1EA6367E853B}"/>
              </a:ext>
            </a:extLst>
          </p:cNvPr>
          <p:cNvSpPr>
            <a:spLocks noGrp="1"/>
          </p:cNvSpPr>
          <p:nvPr>
            <p:ph type="dt" sz="half" idx="10"/>
          </p:nvPr>
        </p:nvSpPr>
        <p:spPr/>
        <p:txBody>
          <a:bodyPr/>
          <a:lstStyle/>
          <a:p>
            <a:fld id="{036ABB4A-C912-4CCF-A7B4-8D64C8AFB4E5}" type="datetime1">
              <a:rPr lang="en-US" smtClean="0"/>
              <a:t>6/20/2019</a:t>
            </a:fld>
            <a:endParaRPr lang="en-US"/>
          </a:p>
        </p:txBody>
      </p:sp>
    </p:spTree>
    <p:extLst>
      <p:ext uri="{BB962C8B-B14F-4D97-AF65-F5344CB8AC3E}">
        <p14:creationId xmlns:p14="http://schemas.microsoft.com/office/powerpoint/2010/main" val="2197517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75AE5-7CA3-49F4-9B9D-096A8249B27E}"/>
              </a:ext>
            </a:extLst>
          </p:cNvPr>
          <p:cNvSpPr>
            <a:spLocks noGrp="1"/>
          </p:cNvSpPr>
          <p:nvPr>
            <p:ph type="title"/>
          </p:nvPr>
        </p:nvSpPr>
        <p:spPr>
          <a:xfrm>
            <a:off x="626445" y="336844"/>
            <a:ext cx="10515600" cy="1325563"/>
          </a:xfrm>
        </p:spPr>
        <p:txBody>
          <a:bodyPr>
            <a:normAutofit/>
          </a:bodyPr>
          <a:lstStyle/>
          <a:p>
            <a:r>
              <a:rPr lang="en-US" dirty="0"/>
              <a:t>Removal of the IRT Process</a:t>
            </a:r>
          </a:p>
        </p:txBody>
      </p:sp>
      <p:sp>
        <p:nvSpPr>
          <p:cNvPr id="3" name="Content Placeholder 2">
            <a:extLst>
              <a:ext uri="{FF2B5EF4-FFF2-40B4-BE49-F238E27FC236}">
                <a16:creationId xmlns:a16="http://schemas.microsoft.com/office/drawing/2014/main" id="{30658978-5113-41F2-9F54-C4D00855B4A0}"/>
              </a:ext>
            </a:extLst>
          </p:cNvPr>
          <p:cNvSpPr>
            <a:spLocks noGrp="1"/>
          </p:cNvSpPr>
          <p:nvPr>
            <p:ph idx="1"/>
          </p:nvPr>
        </p:nvSpPr>
        <p:spPr>
          <a:xfrm>
            <a:off x="703446" y="1553745"/>
            <a:ext cx="10650354" cy="4716253"/>
          </a:xfrm>
        </p:spPr>
        <p:txBody>
          <a:bodyPr>
            <a:normAutofit/>
          </a:bodyPr>
          <a:lstStyle/>
          <a:p>
            <a:pPr marL="228600" lvl="1">
              <a:spcBef>
                <a:spcPts val="1000"/>
              </a:spcBef>
            </a:pPr>
            <a:r>
              <a:rPr lang="en-US" sz="3200" dirty="0"/>
              <a:t>The Agencies seek suggestions for rule changes that continue to provide opportunities for federal, tribal, state, and local input, while making the review process more efficient. </a:t>
            </a:r>
          </a:p>
          <a:p>
            <a:pPr marL="228600" lvl="1">
              <a:spcBef>
                <a:spcPts val="1000"/>
              </a:spcBef>
            </a:pPr>
            <a:r>
              <a:rPr lang="en-US" sz="3200" dirty="0"/>
              <a:t>For example, whether to remove the IRT process and include this review during the 30-day public comment period.</a:t>
            </a:r>
          </a:p>
        </p:txBody>
      </p:sp>
      <p:sp>
        <p:nvSpPr>
          <p:cNvPr id="5" name="Slide Number Placeholder 4">
            <a:extLst>
              <a:ext uri="{FF2B5EF4-FFF2-40B4-BE49-F238E27FC236}">
                <a16:creationId xmlns:a16="http://schemas.microsoft.com/office/drawing/2014/main" id="{B6408521-5FA5-48CB-BAC2-B73A11470072}"/>
              </a:ext>
            </a:extLst>
          </p:cNvPr>
          <p:cNvSpPr>
            <a:spLocks noGrp="1"/>
          </p:cNvSpPr>
          <p:nvPr>
            <p:ph type="sldNum" sz="quarter" idx="12"/>
          </p:nvPr>
        </p:nvSpPr>
        <p:spPr/>
        <p:txBody>
          <a:bodyPr/>
          <a:lstStyle/>
          <a:p>
            <a:fld id="{5325CDEA-EAD2-47A0-972D-8FA10D2D4218}" type="slidenum">
              <a:rPr lang="en-US" smtClean="0"/>
              <a:t>14</a:t>
            </a:fld>
            <a:endParaRPr lang="en-US"/>
          </a:p>
        </p:txBody>
      </p:sp>
      <p:sp>
        <p:nvSpPr>
          <p:cNvPr id="4" name="Date Placeholder 3">
            <a:extLst>
              <a:ext uri="{FF2B5EF4-FFF2-40B4-BE49-F238E27FC236}">
                <a16:creationId xmlns:a16="http://schemas.microsoft.com/office/drawing/2014/main" id="{47B60709-1B8A-47D2-965C-F768142BF07B}"/>
              </a:ext>
            </a:extLst>
          </p:cNvPr>
          <p:cNvSpPr>
            <a:spLocks noGrp="1"/>
          </p:cNvSpPr>
          <p:nvPr>
            <p:ph type="dt" sz="half" idx="10"/>
          </p:nvPr>
        </p:nvSpPr>
        <p:spPr/>
        <p:txBody>
          <a:bodyPr/>
          <a:lstStyle/>
          <a:p>
            <a:fld id="{74793192-AE0C-41CE-9C0F-2CE005D9E222}" type="datetime1">
              <a:rPr lang="en-US" smtClean="0"/>
              <a:t>6/20/2019</a:t>
            </a:fld>
            <a:endParaRPr lang="en-US"/>
          </a:p>
        </p:txBody>
      </p:sp>
    </p:spTree>
    <p:extLst>
      <p:ext uri="{BB962C8B-B14F-4D97-AF65-F5344CB8AC3E}">
        <p14:creationId xmlns:p14="http://schemas.microsoft.com/office/powerpoint/2010/main" val="846569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193" y="452718"/>
            <a:ext cx="11317997" cy="1400530"/>
          </a:xfrm>
        </p:spPr>
        <p:txBody>
          <a:bodyPr>
            <a:normAutofit/>
          </a:bodyPr>
          <a:lstStyle/>
          <a:p>
            <a:r>
              <a:rPr lang="en-US" dirty="0"/>
              <a:t>Mitigation Bank and ILF Program Proposal Review</a:t>
            </a:r>
          </a:p>
        </p:txBody>
      </p:sp>
      <p:sp>
        <p:nvSpPr>
          <p:cNvPr id="3" name="Content Placeholder 2"/>
          <p:cNvSpPr>
            <a:spLocks noGrp="1"/>
          </p:cNvSpPr>
          <p:nvPr>
            <p:ph idx="1"/>
          </p:nvPr>
        </p:nvSpPr>
        <p:spPr>
          <a:xfrm>
            <a:off x="639508" y="1683948"/>
            <a:ext cx="10325866" cy="4841702"/>
          </a:xfrm>
        </p:spPr>
        <p:txBody>
          <a:bodyPr>
            <a:normAutofit/>
          </a:bodyPr>
          <a:lstStyle/>
          <a:p>
            <a:r>
              <a:rPr lang="en-US" sz="3200" dirty="0"/>
              <a:t>The Agencies also seek comment on:</a:t>
            </a:r>
          </a:p>
          <a:p>
            <a:pPr lvl="1"/>
            <a:r>
              <a:rPr lang="en-US" sz="3200" dirty="0"/>
              <a:t>Alternatives to removing the IRT process to improve the efficiency of bank and ILF proposal evaluation, such as:</a:t>
            </a:r>
          </a:p>
          <a:p>
            <a:pPr lvl="2"/>
            <a:r>
              <a:rPr lang="en-US" sz="3200" dirty="0"/>
              <a:t>Revising the existing IRT process; and/or</a:t>
            </a:r>
          </a:p>
          <a:p>
            <a:pPr lvl="2"/>
            <a:r>
              <a:rPr lang="en-US" sz="3200" dirty="0"/>
              <a:t>Implementing other administrative changes to improve mitigation bank and in-lieu fee program review process.</a:t>
            </a:r>
          </a:p>
        </p:txBody>
      </p:sp>
      <p:sp>
        <p:nvSpPr>
          <p:cNvPr id="4" name="Slide Number Placeholder 3"/>
          <p:cNvSpPr>
            <a:spLocks noGrp="1"/>
          </p:cNvSpPr>
          <p:nvPr>
            <p:ph type="sldNum" sz="quarter" idx="12"/>
          </p:nvPr>
        </p:nvSpPr>
        <p:spPr/>
        <p:txBody>
          <a:bodyPr/>
          <a:lstStyle/>
          <a:p>
            <a:fld id="{5325CDEA-EAD2-47A0-972D-8FA10D2D4218}" type="slidenum">
              <a:rPr lang="en-US" smtClean="0"/>
              <a:t>15</a:t>
            </a:fld>
            <a:endParaRPr lang="en-US"/>
          </a:p>
        </p:txBody>
      </p:sp>
      <p:sp>
        <p:nvSpPr>
          <p:cNvPr id="5" name="Date Placeholder 4">
            <a:extLst>
              <a:ext uri="{FF2B5EF4-FFF2-40B4-BE49-F238E27FC236}">
                <a16:creationId xmlns:a16="http://schemas.microsoft.com/office/drawing/2014/main" id="{EED09EAE-0939-48FC-9197-2793C5D28EF4}"/>
              </a:ext>
            </a:extLst>
          </p:cNvPr>
          <p:cNvSpPr>
            <a:spLocks noGrp="1"/>
          </p:cNvSpPr>
          <p:nvPr>
            <p:ph type="dt" sz="half" idx="10"/>
          </p:nvPr>
        </p:nvSpPr>
        <p:spPr/>
        <p:txBody>
          <a:bodyPr/>
          <a:lstStyle/>
          <a:p>
            <a:fld id="{9D012C61-EED4-4681-939F-385065890F2D}" type="datetime1">
              <a:rPr lang="en-US" smtClean="0"/>
              <a:t>6/20/2019</a:t>
            </a:fld>
            <a:endParaRPr lang="en-US"/>
          </a:p>
        </p:txBody>
      </p:sp>
    </p:spTree>
    <p:extLst>
      <p:ext uri="{BB962C8B-B14F-4D97-AF65-F5344CB8AC3E}">
        <p14:creationId xmlns:p14="http://schemas.microsoft.com/office/powerpoint/2010/main" val="595778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4768" y="349481"/>
            <a:ext cx="11044445" cy="1400530"/>
          </a:xfrm>
        </p:spPr>
        <p:txBody>
          <a:bodyPr/>
          <a:lstStyle/>
          <a:p>
            <a:r>
              <a:rPr lang="en-US" dirty="0"/>
              <a:t>Compliance with the Miscellaneous Receipts</a:t>
            </a:r>
            <a:r>
              <a:rPr lang="en-US" dirty="0">
                <a:solidFill>
                  <a:srgbClr val="00B0F0"/>
                </a:solidFill>
              </a:rPr>
              <a:t> </a:t>
            </a:r>
            <a:r>
              <a:rPr lang="en-US" dirty="0"/>
              <a:t>Statute</a:t>
            </a:r>
            <a:endParaRPr lang="en-US" strike="sngStrike" dirty="0"/>
          </a:p>
        </p:txBody>
      </p:sp>
      <p:sp>
        <p:nvSpPr>
          <p:cNvPr id="3" name="Content Placeholder 2"/>
          <p:cNvSpPr>
            <a:spLocks noGrp="1"/>
          </p:cNvSpPr>
          <p:nvPr>
            <p:ph idx="1"/>
          </p:nvPr>
        </p:nvSpPr>
        <p:spPr>
          <a:xfrm>
            <a:off x="724768" y="2123504"/>
            <a:ext cx="10260732" cy="4936265"/>
          </a:xfrm>
        </p:spPr>
        <p:txBody>
          <a:bodyPr>
            <a:normAutofit/>
          </a:bodyPr>
          <a:lstStyle/>
          <a:p>
            <a:pPr>
              <a:lnSpc>
                <a:spcPct val="80000"/>
              </a:lnSpc>
            </a:pPr>
            <a:r>
              <a:rPr lang="en-US" sz="3100" dirty="0"/>
              <a:t>Financial assurances are funds set aside to provide a high level of confidence that the compensatory mitigation will be successfully completed. </a:t>
            </a:r>
          </a:p>
          <a:p>
            <a:pPr>
              <a:lnSpc>
                <a:spcPct val="80000"/>
              </a:lnSpc>
            </a:pPr>
            <a:r>
              <a:rPr lang="en-US" sz="3100" dirty="0"/>
              <a:t>To better address compliance with the Miscellaneous Receipts Statute (31 U.S.C. 3302(b)), the Agencies are considering proposing modifications to better reflect how the Corps can implement financial assurances to ensure that the Corps would not be in actual or constructive receipt of financial assurance funds.</a:t>
            </a:r>
          </a:p>
        </p:txBody>
      </p:sp>
      <p:sp>
        <p:nvSpPr>
          <p:cNvPr id="4" name="Slide Number Placeholder 3"/>
          <p:cNvSpPr>
            <a:spLocks noGrp="1"/>
          </p:cNvSpPr>
          <p:nvPr>
            <p:ph type="sldNum" sz="quarter" idx="12"/>
          </p:nvPr>
        </p:nvSpPr>
        <p:spPr/>
        <p:txBody>
          <a:bodyPr/>
          <a:lstStyle/>
          <a:p>
            <a:fld id="{5325CDEA-EAD2-47A0-972D-8FA10D2D4218}" type="slidenum">
              <a:rPr lang="en-US" smtClean="0"/>
              <a:t>16</a:t>
            </a:fld>
            <a:endParaRPr lang="en-US"/>
          </a:p>
        </p:txBody>
      </p:sp>
      <p:sp>
        <p:nvSpPr>
          <p:cNvPr id="5" name="Date Placeholder 4">
            <a:extLst>
              <a:ext uri="{FF2B5EF4-FFF2-40B4-BE49-F238E27FC236}">
                <a16:creationId xmlns:a16="http://schemas.microsoft.com/office/drawing/2014/main" id="{7AD01DA1-4D11-4852-ABDD-3C455AF4855F}"/>
              </a:ext>
            </a:extLst>
          </p:cNvPr>
          <p:cNvSpPr>
            <a:spLocks noGrp="1"/>
          </p:cNvSpPr>
          <p:nvPr>
            <p:ph type="dt" sz="half" idx="10"/>
          </p:nvPr>
        </p:nvSpPr>
        <p:spPr/>
        <p:txBody>
          <a:bodyPr/>
          <a:lstStyle/>
          <a:p>
            <a:fld id="{0304B6E4-2D37-4BE3-8677-35FE19421523}" type="datetime1">
              <a:rPr lang="en-US" smtClean="0"/>
              <a:t>6/20/2019</a:t>
            </a:fld>
            <a:endParaRPr lang="en-US"/>
          </a:p>
        </p:txBody>
      </p:sp>
    </p:spTree>
    <p:extLst>
      <p:ext uri="{BB962C8B-B14F-4D97-AF65-F5344CB8AC3E}">
        <p14:creationId xmlns:p14="http://schemas.microsoft.com/office/powerpoint/2010/main" val="3594999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39638"/>
            <a:ext cx="9977554" cy="1400530"/>
          </a:xfrm>
        </p:spPr>
        <p:txBody>
          <a:bodyPr/>
          <a:lstStyle/>
          <a:p>
            <a:r>
              <a:rPr lang="en-US" dirty="0"/>
              <a:t>ILF Program Accounts</a:t>
            </a:r>
          </a:p>
        </p:txBody>
      </p:sp>
      <p:sp>
        <p:nvSpPr>
          <p:cNvPr id="3" name="Content Placeholder 2"/>
          <p:cNvSpPr>
            <a:spLocks noGrp="1"/>
          </p:cNvSpPr>
          <p:nvPr>
            <p:ph idx="1"/>
          </p:nvPr>
        </p:nvSpPr>
        <p:spPr>
          <a:xfrm>
            <a:off x="776748" y="1640169"/>
            <a:ext cx="10577052" cy="5065670"/>
          </a:xfrm>
        </p:spPr>
        <p:txBody>
          <a:bodyPr>
            <a:normAutofit lnSpcReduction="10000"/>
          </a:bodyPr>
          <a:lstStyle/>
          <a:p>
            <a:r>
              <a:rPr lang="en-US" sz="3400" dirty="0"/>
              <a:t>Once an ILF program is approved, an ILF program account must be established at a financial institution to ensure funds are used within a reasonable period of time to provide compensatory mitigation. </a:t>
            </a:r>
          </a:p>
          <a:p>
            <a:r>
              <a:rPr lang="en-US" sz="3400" dirty="0"/>
              <a:t>The Agencies are taking comments on whether revisions to Mitigation Rule text are needed to:</a:t>
            </a:r>
          </a:p>
          <a:p>
            <a:pPr lvl="1"/>
            <a:r>
              <a:rPr lang="en-US" sz="2800" dirty="0"/>
              <a:t>Improve tracking program account funds</a:t>
            </a:r>
          </a:p>
          <a:p>
            <a:pPr lvl="1"/>
            <a:r>
              <a:rPr lang="en-US" sz="2800" dirty="0"/>
              <a:t>Allow for periodic third-party audits of the ILF program; and</a:t>
            </a:r>
          </a:p>
          <a:p>
            <a:pPr lvl="1"/>
            <a:r>
              <a:rPr lang="en-US" sz="2800" dirty="0"/>
              <a:t>Add clarity to when program account funds may be used to provide alternative compensatory mitigation as determined necessary by the Corps. </a:t>
            </a:r>
          </a:p>
          <a:p>
            <a:pPr lvl="2"/>
            <a:endParaRPr lang="en-US" sz="2400" dirty="0"/>
          </a:p>
        </p:txBody>
      </p:sp>
      <p:sp>
        <p:nvSpPr>
          <p:cNvPr id="4" name="Slide Number Placeholder 3"/>
          <p:cNvSpPr>
            <a:spLocks noGrp="1"/>
          </p:cNvSpPr>
          <p:nvPr>
            <p:ph type="sldNum" sz="quarter" idx="12"/>
          </p:nvPr>
        </p:nvSpPr>
        <p:spPr/>
        <p:txBody>
          <a:bodyPr/>
          <a:lstStyle/>
          <a:p>
            <a:fld id="{5325CDEA-EAD2-47A0-972D-8FA10D2D4218}" type="slidenum">
              <a:rPr lang="en-US" smtClean="0"/>
              <a:t>17</a:t>
            </a:fld>
            <a:endParaRPr lang="en-US" dirty="0"/>
          </a:p>
        </p:txBody>
      </p:sp>
      <p:sp>
        <p:nvSpPr>
          <p:cNvPr id="5" name="Date Placeholder 4">
            <a:extLst>
              <a:ext uri="{FF2B5EF4-FFF2-40B4-BE49-F238E27FC236}">
                <a16:creationId xmlns:a16="http://schemas.microsoft.com/office/drawing/2014/main" id="{2B820F82-610D-4EC0-8EF2-3862602600F5}"/>
              </a:ext>
            </a:extLst>
          </p:cNvPr>
          <p:cNvSpPr>
            <a:spLocks noGrp="1"/>
          </p:cNvSpPr>
          <p:nvPr>
            <p:ph type="dt" sz="half" idx="10"/>
          </p:nvPr>
        </p:nvSpPr>
        <p:spPr/>
        <p:txBody>
          <a:bodyPr/>
          <a:lstStyle/>
          <a:p>
            <a:fld id="{237DD1D5-ACC6-4D84-AF35-5893B75890D1}" type="datetime1">
              <a:rPr lang="en-US" smtClean="0"/>
              <a:t>6/20/2019</a:t>
            </a:fld>
            <a:endParaRPr lang="en-US"/>
          </a:p>
        </p:txBody>
      </p:sp>
    </p:spTree>
    <p:extLst>
      <p:ext uri="{BB962C8B-B14F-4D97-AF65-F5344CB8AC3E}">
        <p14:creationId xmlns:p14="http://schemas.microsoft.com/office/powerpoint/2010/main" val="3770324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507" y="198780"/>
            <a:ext cx="11219824" cy="1400530"/>
          </a:xfrm>
        </p:spPr>
        <p:txBody>
          <a:bodyPr>
            <a:normAutofit/>
          </a:bodyPr>
          <a:lstStyle/>
          <a:p>
            <a:r>
              <a:rPr lang="en-US" dirty="0"/>
              <a:t>Multipurpose Compensation Projects</a:t>
            </a:r>
          </a:p>
        </p:txBody>
      </p:sp>
      <p:sp>
        <p:nvSpPr>
          <p:cNvPr id="3" name="Content Placeholder 2"/>
          <p:cNvSpPr>
            <a:spLocks noGrp="1"/>
          </p:cNvSpPr>
          <p:nvPr>
            <p:ph idx="1"/>
          </p:nvPr>
        </p:nvSpPr>
        <p:spPr>
          <a:xfrm>
            <a:off x="361507" y="1561748"/>
            <a:ext cx="11429999" cy="4887366"/>
          </a:xfrm>
        </p:spPr>
        <p:txBody>
          <a:bodyPr>
            <a:normAutofit lnSpcReduction="10000"/>
          </a:bodyPr>
          <a:lstStyle/>
          <a:p>
            <a:r>
              <a:rPr lang="en-US" sz="3000" dirty="0"/>
              <a:t>A multipurpose compensatory mitigation project provides compensation to satisfy regulatory or statutory requirements in addition to compensation under the Section 404 program:</a:t>
            </a:r>
          </a:p>
          <a:p>
            <a:pPr lvl="1"/>
            <a:r>
              <a:rPr lang="en-US" sz="2800" dirty="0"/>
              <a:t>Endangered Species Act</a:t>
            </a:r>
          </a:p>
          <a:p>
            <a:pPr lvl="1"/>
            <a:r>
              <a:rPr lang="en-US" sz="2800" dirty="0"/>
              <a:t>Magnuson-Stevens Fishery and Conservation Management Act</a:t>
            </a:r>
          </a:p>
          <a:p>
            <a:pPr lvl="1"/>
            <a:r>
              <a:rPr lang="en-US" sz="2800" dirty="0"/>
              <a:t>Natural Resource Damage Assessments</a:t>
            </a:r>
          </a:p>
          <a:p>
            <a:pPr lvl="1"/>
            <a:r>
              <a:rPr lang="en-US" sz="2800" dirty="0"/>
              <a:t>Natural resources of traditional religious or cultural importance to tribes</a:t>
            </a:r>
          </a:p>
          <a:p>
            <a:pPr lvl="1"/>
            <a:r>
              <a:rPr lang="en-US" sz="2800" dirty="0"/>
              <a:t>Other tribal, state, or local programs, such as water quality programs</a:t>
            </a:r>
          </a:p>
          <a:p>
            <a:pPr marL="228600" lvl="1">
              <a:spcBef>
                <a:spcPts val="1000"/>
              </a:spcBef>
            </a:pPr>
            <a:r>
              <a:rPr lang="en-US" sz="3000" dirty="0"/>
              <a:t>The Agencies are taking comments on whether modifications to the Mitigation Rule are needed to provide clarification on aspects of multipurpose compensation projects including credit generation and accounting to ensure authorized impacts are appropriately offset.</a:t>
            </a:r>
          </a:p>
        </p:txBody>
      </p:sp>
      <p:sp>
        <p:nvSpPr>
          <p:cNvPr id="4" name="Slide Number Placeholder 3"/>
          <p:cNvSpPr>
            <a:spLocks noGrp="1"/>
          </p:cNvSpPr>
          <p:nvPr>
            <p:ph type="sldNum" sz="quarter" idx="12"/>
          </p:nvPr>
        </p:nvSpPr>
        <p:spPr/>
        <p:txBody>
          <a:bodyPr/>
          <a:lstStyle/>
          <a:p>
            <a:fld id="{5325CDEA-EAD2-47A0-972D-8FA10D2D4218}" type="slidenum">
              <a:rPr lang="en-US" smtClean="0"/>
              <a:t>18</a:t>
            </a:fld>
            <a:endParaRPr lang="en-US"/>
          </a:p>
        </p:txBody>
      </p:sp>
      <p:sp>
        <p:nvSpPr>
          <p:cNvPr id="5" name="Date Placeholder 4">
            <a:extLst>
              <a:ext uri="{FF2B5EF4-FFF2-40B4-BE49-F238E27FC236}">
                <a16:creationId xmlns:a16="http://schemas.microsoft.com/office/drawing/2014/main" id="{8B1033D2-8D4E-4912-A3A8-C700445EA3A2}"/>
              </a:ext>
            </a:extLst>
          </p:cNvPr>
          <p:cNvSpPr>
            <a:spLocks noGrp="1"/>
          </p:cNvSpPr>
          <p:nvPr>
            <p:ph type="dt" sz="half" idx="10"/>
          </p:nvPr>
        </p:nvSpPr>
        <p:spPr/>
        <p:txBody>
          <a:bodyPr/>
          <a:lstStyle/>
          <a:p>
            <a:fld id="{4B1513D8-D604-417A-857E-540914F6AB50}" type="datetime1">
              <a:rPr lang="en-US" smtClean="0"/>
              <a:t>6/20/2019</a:t>
            </a:fld>
            <a:endParaRPr lang="en-US"/>
          </a:p>
        </p:txBody>
      </p:sp>
    </p:spTree>
    <p:extLst>
      <p:ext uri="{BB962C8B-B14F-4D97-AF65-F5344CB8AC3E}">
        <p14:creationId xmlns:p14="http://schemas.microsoft.com/office/powerpoint/2010/main" val="4180159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153" y="249805"/>
            <a:ext cx="10899005" cy="1218931"/>
          </a:xfrm>
        </p:spPr>
        <p:txBody>
          <a:bodyPr>
            <a:normAutofit fontScale="90000"/>
          </a:bodyPr>
          <a:lstStyle/>
          <a:p>
            <a:r>
              <a:rPr lang="en-US" sz="4900" dirty="0"/>
              <a:t>Tribal/State Assumption of the 404 Program</a:t>
            </a:r>
            <a:endParaRPr lang="en-US" dirty="0"/>
          </a:p>
        </p:txBody>
      </p:sp>
      <p:sp>
        <p:nvSpPr>
          <p:cNvPr id="3" name="Content Placeholder 2"/>
          <p:cNvSpPr>
            <a:spLocks noGrp="1"/>
          </p:cNvSpPr>
          <p:nvPr>
            <p:ph idx="1"/>
          </p:nvPr>
        </p:nvSpPr>
        <p:spPr>
          <a:xfrm>
            <a:off x="541688" y="1588444"/>
            <a:ext cx="10899006" cy="4653329"/>
          </a:xfrm>
        </p:spPr>
        <p:txBody>
          <a:bodyPr>
            <a:normAutofit fontScale="92500" lnSpcReduction="20000"/>
          </a:bodyPr>
          <a:lstStyle/>
          <a:p>
            <a:r>
              <a:rPr lang="en-US" sz="3000" dirty="0"/>
              <a:t>Under CWA Section 404(g), states or tribes may assume administration of the Section 404 permitting program. </a:t>
            </a:r>
          </a:p>
          <a:p>
            <a:r>
              <a:rPr lang="en-US" sz="3000" dirty="0"/>
              <a:t>The Agencies are seeking comment on any revisions to the rule text that would accommodate state and/or tribal assumption of the Section 404 program.</a:t>
            </a:r>
          </a:p>
          <a:p>
            <a:r>
              <a:rPr lang="en-US" sz="3000" dirty="0"/>
              <a:t>The Agencies are interested in whether to clarify any aspects of the 2008 Rule that may be considered challenging for state and tribal assumption of the Section 404 program;  </a:t>
            </a:r>
          </a:p>
          <a:p>
            <a:pPr lvl="1"/>
            <a:r>
              <a:rPr lang="en-US" sz="2600" dirty="0"/>
              <a:t>For example, some revisions could include:</a:t>
            </a:r>
          </a:p>
          <a:p>
            <a:pPr lvl="2"/>
            <a:r>
              <a:rPr lang="en-US" sz="2600" dirty="0"/>
              <a:t>Adding the definition of “permitting authority” included at 40 CFR 230.3 to the definitions section of the 2008 Mitigation Rule (33 CFR 332.2/40 CFR 230.92).</a:t>
            </a:r>
          </a:p>
          <a:p>
            <a:pPr lvl="2"/>
            <a:r>
              <a:rPr lang="en-US" sz="2600" dirty="0"/>
              <a:t>Providing additional clarification regarding bank/ILF review and use in the context of state/tribal assumed programs.</a:t>
            </a:r>
            <a:endParaRPr lang="en-US" sz="3000" dirty="0"/>
          </a:p>
        </p:txBody>
      </p:sp>
      <p:sp>
        <p:nvSpPr>
          <p:cNvPr id="4" name="Slide Number Placeholder 3"/>
          <p:cNvSpPr>
            <a:spLocks noGrp="1"/>
          </p:cNvSpPr>
          <p:nvPr>
            <p:ph type="sldNum" sz="quarter" idx="12"/>
          </p:nvPr>
        </p:nvSpPr>
        <p:spPr/>
        <p:txBody>
          <a:bodyPr/>
          <a:lstStyle/>
          <a:p>
            <a:fld id="{5325CDEA-EAD2-47A0-972D-8FA10D2D4218}" type="slidenum">
              <a:rPr lang="en-US" smtClean="0"/>
              <a:t>19</a:t>
            </a:fld>
            <a:endParaRPr lang="en-US"/>
          </a:p>
        </p:txBody>
      </p:sp>
      <p:sp>
        <p:nvSpPr>
          <p:cNvPr id="5" name="Date Placeholder 4">
            <a:extLst>
              <a:ext uri="{FF2B5EF4-FFF2-40B4-BE49-F238E27FC236}">
                <a16:creationId xmlns:a16="http://schemas.microsoft.com/office/drawing/2014/main" id="{37121A7A-7A82-4AE2-B3F4-96A8E80220D8}"/>
              </a:ext>
            </a:extLst>
          </p:cNvPr>
          <p:cNvSpPr>
            <a:spLocks noGrp="1"/>
          </p:cNvSpPr>
          <p:nvPr>
            <p:ph type="dt" sz="half" idx="10"/>
          </p:nvPr>
        </p:nvSpPr>
        <p:spPr/>
        <p:txBody>
          <a:bodyPr/>
          <a:lstStyle/>
          <a:p>
            <a:fld id="{4F214F98-B2C2-484B-AEAC-F74337E6B716}" type="datetime1">
              <a:rPr lang="en-US" smtClean="0"/>
              <a:t>6/20/2019</a:t>
            </a:fld>
            <a:endParaRPr lang="en-US"/>
          </a:p>
        </p:txBody>
      </p:sp>
    </p:spTree>
    <p:extLst>
      <p:ext uri="{BB962C8B-B14F-4D97-AF65-F5344CB8AC3E}">
        <p14:creationId xmlns:p14="http://schemas.microsoft.com/office/powerpoint/2010/main" val="2117047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Logistics</a:t>
            </a:r>
          </a:p>
        </p:txBody>
      </p:sp>
      <p:sp>
        <p:nvSpPr>
          <p:cNvPr id="3" name="Content Placeholder 2"/>
          <p:cNvSpPr>
            <a:spLocks noGrp="1"/>
          </p:cNvSpPr>
          <p:nvPr>
            <p:ph idx="1"/>
          </p:nvPr>
        </p:nvSpPr>
        <p:spPr>
          <a:xfrm>
            <a:off x="838200" y="1430201"/>
            <a:ext cx="10515600" cy="3022529"/>
          </a:xfrm>
        </p:spPr>
        <p:txBody>
          <a:bodyPr>
            <a:noAutofit/>
          </a:bodyPr>
          <a:lstStyle/>
          <a:p>
            <a:r>
              <a:rPr lang="en-US" dirty="0"/>
              <a:t>Call in for folks joining via telephone </a:t>
            </a:r>
          </a:p>
          <a:p>
            <a:r>
              <a:rPr lang="en-US" dirty="0"/>
              <a:t>General facility information</a:t>
            </a:r>
          </a:p>
          <a:p>
            <a:r>
              <a:rPr lang="en-US" dirty="0"/>
              <a:t>Agenda</a:t>
            </a:r>
          </a:p>
          <a:p>
            <a:r>
              <a:rPr lang="en-US" dirty="0"/>
              <a:t>How participants can ask questions in the end</a:t>
            </a:r>
          </a:p>
          <a:p>
            <a:r>
              <a:rPr lang="en-US" dirty="0"/>
              <a:t>Introductions </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25CDEA-EAD2-47A0-972D-8FA10D2D421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Date Placeholder 3">
            <a:extLst>
              <a:ext uri="{FF2B5EF4-FFF2-40B4-BE49-F238E27FC236}">
                <a16:creationId xmlns:a16="http://schemas.microsoft.com/office/drawing/2014/main" id="{CEBC0E8C-9C59-4E1F-AD15-5C42EA3DFC61}"/>
              </a:ext>
            </a:extLst>
          </p:cNvPr>
          <p:cNvSpPr>
            <a:spLocks noGrp="1"/>
          </p:cNvSpPr>
          <p:nvPr>
            <p:ph type="dt" sz="half" idx="10"/>
          </p:nvPr>
        </p:nvSpPr>
        <p:spPr/>
        <p:txBody>
          <a:bodyPr/>
          <a:lstStyle/>
          <a:p>
            <a:fld id="{1CD22021-D97F-4EF0-888E-A66AFDC9027E}" type="datetime1">
              <a:rPr lang="en-US" smtClean="0"/>
              <a:t>6/20/2019</a:t>
            </a:fld>
            <a:endParaRPr lang="en-US"/>
          </a:p>
        </p:txBody>
      </p:sp>
    </p:spTree>
    <p:extLst>
      <p:ext uri="{BB962C8B-B14F-4D97-AF65-F5344CB8AC3E}">
        <p14:creationId xmlns:p14="http://schemas.microsoft.com/office/powerpoint/2010/main" val="205485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608" y="47601"/>
            <a:ext cx="9977554" cy="1400530"/>
          </a:xfrm>
        </p:spPr>
        <p:txBody>
          <a:bodyPr/>
          <a:lstStyle/>
          <a:p>
            <a:r>
              <a:rPr lang="en-US" dirty="0"/>
              <a:t>Quantification of Stream Mitigation</a:t>
            </a:r>
          </a:p>
        </p:txBody>
      </p:sp>
      <p:sp>
        <p:nvSpPr>
          <p:cNvPr id="3" name="Content Placeholder 2"/>
          <p:cNvSpPr>
            <a:spLocks noGrp="1"/>
          </p:cNvSpPr>
          <p:nvPr>
            <p:ph idx="1"/>
          </p:nvPr>
        </p:nvSpPr>
        <p:spPr>
          <a:xfrm>
            <a:off x="530608" y="1434164"/>
            <a:ext cx="10923455" cy="5239610"/>
          </a:xfrm>
        </p:spPr>
        <p:txBody>
          <a:bodyPr>
            <a:normAutofit/>
          </a:bodyPr>
          <a:lstStyle/>
          <a:p>
            <a:r>
              <a:rPr lang="en-US" sz="2800" dirty="0"/>
              <a:t>The Mitigation Rule defines th</a:t>
            </a:r>
            <a:r>
              <a:rPr lang="en-US" dirty="0"/>
              <a:t>e principal units of credits and debits as </a:t>
            </a:r>
            <a:r>
              <a:rPr lang="en-US" sz="2800" dirty="0"/>
              <a:t>acres, linear feet, functional assessment units, or other suitable metrics of particular resource types. </a:t>
            </a:r>
            <a:endParaRPr lang="en-US" dirty="0"/>
          </a:p>
          <a:p>
            <a:r>
              <a:rPr lang="en-US" dirty="0"/>
              <a:t>The Agencies are seeking input on approaches to quantify stream mitigation credits that better reflect the total amount of stream ecosystem restored, enhanced, or preserved in rivers and larger streams, and stream-wetland complexes, while maximizing available credits and opportunities for larger compensatory mitigation projects within a given watershed. </a:t>
            </a:r>
          </a:p>
          <a:p>
            <a:pPr lvl="1"/>
            <a:r>
              <a:rPr lang="en-US" dirty="0"/>
              <a:t>For example, whether linear feet, square feet, or some other metric that considers stream length, width, order, and/or flow regime should be the preferred credit metric.</a:t>
            </a:r>
          </a:p>
        </p:txBody>
      </p:sp>
      <p:sp>
        <p:nvSpPr>
          <p:cNvPr id="4" name="Slide Number Placeholder 3"/>
          <p:cNvSpPr>
            <a:spLocks noGrp="1"/>
          </p:cNvSpPr>
          <p:nvPr>
            <p:ph type="sldNum" sz="quarter" idx="12"/>
          </p:nvPr>
        </p:nvSpPr>
        <p:spPr/>
        <p:txBody>
          <a:bodyPr/>
          <a:lstStyle/>
          <a:p>
            <a:fld id="{5325CDEA-EAD2-47A0-972D-8FA10D2D4218}" type="slidenum">
              <a:rPr lang="en-US" smtClean="0"/>
              <a:t>20</a:t>
            </a:fld>
            <a:endParaRPr lang="en-US"/>
          </a:p>
        </p:txBody>
      </p:sp>
      <p:sp>
        <p:nvSpPr>
          <p:cNvPr id="5" name="Date Placeholder 4">
            <a:extLst>
              <a:ext uri="{FF2B5EF4-FFF2-40B4-BE49-F238E27FC236}">
                <a16:creationId xmlns:a16="http://schemas.microsoft.com/office/drawing/2014/main" id="{0202A366-DD3B-4161-BE5D-F55A2D0D77E5}"/>
              </a:ext>
            </a:extLst>
          </p:cNvPr>
          <p:cNvSpPr>
            <a:spLocks noGrp="1"/>
          </p:cNvSpPr>
          <p:nvPr>
            <p:ph type="dt" sz="half" idx="10"/>
          </p:nvPr>
        </p:nvSpPr>
        <p:spPr/>
        <p:txBody>
          <a:bodyPr/>
          <a:lstStyle/>
          <a:p>
            <a:fld id="{CC66F71B-1E5D-41F7-8AD8-C0D8F2E3D1EB}" type="datetime1">
              <a:rPr lang="en-US" smtClean="0"/>
              <a:t>6/20/2019</a:t>
            </a:fld>
            <a:endParaRPr lang="en-US"/>
          </a:p>
        </p:txBody>
      </p:sp>
    </p:spTree>
    <p:extLst>
      <p:ext uri="{BB962C8B-B14F-4D97-AF65-F5344CB8AC3E}">
        <p14:creationId xmlns:p14="http://schemas.microsoft.com/office/powerpoint/2010/main" val="1381263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730" y="396185"/>
            <a:ext cx="11024399" cy="1400530"/>
          </a:xfrm>
        </p:spPr>
        <p:txBody>
          <a:bodyPr>
            <a:normAutofit fontScale="90000"/>
          </a:bodyPr>
          <a:lstStyle/>
          <a:p>
            <a:r>
              <a:rPr lang="en-US" sz="4900" dirty="0"/>
              <a:t>In Summary Agencies Seeking Input Regarding:</a:t>
            </a:r>
            <a:br>
              <a:rPr lang="en-US" dirty="0"/>
            </a:br>
            <a:endParaRPr lang="en-US" dirty="0"/>
          </a:p>
        </p:txBody>
      </p:sp>
      <p:sp>
        <p:nvSpPr>
          <p:cNvPr id="3" name="Content Placeholder 2"/>
          <p:cNvSpPr>
            <a:spLocks noGrp="1"/>
          </p:cNvSpPr>
          <p:nvPr>
            <p:ph idx="1"/>
          </p:nvPr>
        </p:nvSpPr>
        <p:spPr>
          <a:xfrm>
            <a:off x="524577" y="1472623"/>
            <a:ext cx="10635259" cy="5188525"/>
          </a:xfrm>
        </p:spPr>
        <p:txBody>
          <a:bodyPr>
            <a:normAutofit fontScale="85000" lnSpcReduction="20000"/>
          </a:bodyPr>
          <a:lstStyle/>
          <a:p>
            <a:r>
              <a:rPr lang="en-US" dirty="0"/>
              <a:t>Whether the IRT process should be eliminated or modified; </a:t>
            </a:r>
          </a:p>
          <a:p>
            <a:r>
              <a:rPr lang="en-US" dirty="0"/>
              <a:t>Whether other administrative changes are needed to improve mitigation bank and in-lieu fee program review process;</a:t>
            </a:r>
          </a:p>
          <a:p>
            <a:r>
              <a:rPr lang="en-US" dirty="0"/>
              <a:t>Whether the Agencies should make changes to address the Miscellaneous Receipts Statute; </a:t>
            </a:r>
          </a:p>
          <a:p>
            <a:r>
              <a:rPr lang="en-US" dirty="0"/>
              <a:t>Whether changes need to be made to the requirements associated with ILF program accounts; </a:t>
            </a:r>
          </a:p>
          <a:p>
            <a:r>
              <a:rPr lang="en-US" dirty="0"/>
              <a:t>Whether clarity is needed to facilitate multipurpose compensation projects;</a:t>
            </a:r>
          </a:p>
          <a:p>
            <a:r>
              <a:rPr lang="en-US" dirty="0"/>
              <a:t>Whether changes are needed to accommodate State/Tribal assumption of the Section 404 program; and</a:t>
            </a:r>
          </a:p>
          <a:p>
            <a:r>
              <a:rPr lang="en-US" dirty="0"/>
              <a:t>Approaches to quantify stream mitigation credits that better reflect the total amount of stream ecosystem restored, enhanced, or preserved in rivers and larger streams, and stream-wetland complexes, while maximizing available credits and opportunities for larger compensatory mitigation projects within a given watershed.  </a:t>
            </a:r>
          </a:p>
        </p:txBody>
      </p:sp>
      <p:sp>
        <p:nvSpPr>
          <p:cNvPr id="4" name="Slide Number Placeholder 3"/>
          <p:cNvSpPr>
            <a:spLocks noGrp="1"/>
          </p:cNvSpPr>
          <p:nvPr>
            <p:ph type="sldNum" sz="quarter" idx="12"/>
          </p:nvPr>
        </p:nvSpPr>
        <p:spPr/>
        <p:txBody>
          <a:bodyPr/>
          <a:lstStyle/>
          <a:p>
            <a:fld id="{5325CDEA-EAD2-47A0-972D-8FA10D2D4218}" type="slidenum">
              <a:rPr lang="en-US" smtClean="0"/>
              <a:t>21</a:t>
            </a:fld>
            <a:endParaRPr lang="en-US"/>
          </a:p>
        </p:txBody>
      </p:sp>
      <p:sp>
        <p:nvSpPr>
          <p:cNvPr id="5" name="Date Placeholder 4">
            <a:extLst>
              <a:ext uri="{FF2B5EF4-FFF2-40B4-BE49-F238E27FC236}">
                <a16:creationId xmlns:a16="http://schemas.microsoft.com/office/drawing/2014/main" id="{42CB408A-9469-4721-AAB4-4AC68E20B024}"/>
              </a:ext>
            </a:extLst>
          </p:cNvPr>
          <p:cNvSpPr>
            <a:spLocks noGrp="1"/>
          </p:cNvSpPr>
          <p:nvPr>
            <p:ph type="dt" sz="half" idx="10"/>
          </p:nvPr>
        </p:nvSpPr>
        <p:spPr/>
        <p:txBody>
          <a:bodyPr/>
          <a:lstStyle/>
          <a:p>
            <a:fld id="{F9183374-C3EE-4EA2-B696-7CF29FAEF1B5}" type="datetime1">
              <a:rPr lang="en-US" smtClean="0"/>
              <a:t>6/20/2019</a:t>
            </a:fld>
            <a:endParaRPr lang="en-US"/>
          </a:p>
        </p:txBody>
      </p:sp>
    </p:spTree>
    <p:extLst>
      <p:ext uri="{BB962C8B-B14F-4D97-AF65-F5344CB8AC3E}">
        <p14:creationId xmlns:p14="http://schemas.microsoft.com/office/powerpoint/2010/main" val="161263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651" y="311071"/>
            <a:ext cx="10515600" cy="1325563"/>
          </a:xfrm>
        </p:spPr>
        <p:txBody>
          <a:bodyPr/>
          <a:lstStyle/>
          <a:p>
            <a:r>
              <a:rPr lang="en-US" dirty="0"/>
              <a:t>Next Steps</a:t>
            </a:r>
          </a:p>
        </p:txBody>
      </p:sp>
      <p:sp>
        <p:nvSpPr>
          <p:cNvPr id="3" name="Content Placeholder 2"/>
          <p:cNvSpPr>
            <a:spLocks noGrp="1"/>
          </p:cNvSpPr>
          <p:nvPr>
            <p:ph idx="1"/>
            <p:extLst/>
          </p:nvPr>
        </p:nvSpPr>
        <p:spPr>
          <a:xfrm>
            <a:off x="429650" y="1494978"/>
            <a:ext cx="11415562" cy="5256997"/>
          </a:xfrm>
        </p:spPr>
        <p:txBody>
          <a:bodyPr vert="horz" lIns="91440" tIns="45720" rIns="91440" bIns="45720" rtlCol="0" anchor="t">
            <a:normAutofit/>
          </a:bodyPr>
          <a:lstStyle/>
          <a:p>
            <a:r>
              <a:rPr lang="en-US" b="1" dirty="0"/>
              <a:t>August 9, 2019 – </a:t>
            </a:r>
            <a:r>
              <a:rPr lang="en-US" dirty="0"/>
              <a:t>The Pre-Proposal Comment Period Concludes</a:t>
            </a:r>
          </a:p>
          <a:p>
            <a:pPr lvl="1"/>
            <a:r>
              <a:rPr lang="en-US" dirty="0"/>
              <a:t>Comments can be submitted to </a:t>
            </a:r>
            <a:r>
              <a:rPr lang="en-US" dirty="0">
                <a:hlinkClick r:id="rId3"/>
              </a:rPr>
              <a:t>MitigationRuleAmendment@usace.army.mil</a:t>
            </a:r>
            <a:r>
              <a:rPr lang="en-US" dirty="0"/>
              <a:t> and copied to </a:t>
            </a:r>
            <a:r>
              <a:rPr lang="en-US" dirty="0">
                <a:hlinkClick r:id="rId4"/>
              </a:rPr>
              <a:t>MitigationRuleStates@epa.gov</a:t>
            </a:r>
            <a:endParaRPr lang="en-US" dirty="0"/>
          </a:p>
          <a:p>
            <a:pPr lvl="1"/>
            <a:endParaRPr lang="en-US" dirty="0"/>
          </a:p>
          <a:p>
            <a:r>
              <a:rPr lang="en-US" b="1" dirty="0"/>
              <a:t>July 23, 2019 </a:t>
            </a:r>
            <a:r>
              <a:rPr lang="en-US" dirty="0"/>
              <a:t>-  Webinar for state and local governments on Tuesday, July 23, 2019 from 1:00-3:00 p.m. </a:t>
            </a:r>
          </a:p>
          <a:p>
            <a:pPr lvl="1"/>
            <a:r>
              <a:rPr lang="en-US" dirty="0"/>
              <a:t>To register, visit </a:t>
            </a:r>
            <a:r>
              <a:rPr lang="en-US" dirty="0">
                <a:hlinkClick r:id="rId5"/>
              </a:rPr>
              <a:t>https://mitigationrulestates2019.eventbrite.com</a:t>
            </a:r>
            <a:r>
              <a:rPr lang="en-US" dirty="0"/>
              <a:t>  </a:t>
            </a:r>
          </a:p>
          <a:p>
            <a:endParaRPr lang="en-US" dirty="0"/>
          </a:p>
          <a:p>
            <a:pPr marL="457200" lvl="1" indent="0">
              <a:buNone/>
            </a:pPr>
            <a:endParaRPr lang="en-US" dirty="0"/>
          </a:p>
          <a:p>
            <a:pPr lvl="1"/>
            <a:endParaRPr lang="en-US" dirty="0"/>
          </a:p>
        </p:txBody>
      </p:sp>
      <p:sp>
        <p:nvSpPr>
          <p:cNvPr id="4" name="Slide Number Placeholder 3"/>
          <p:cNvSpPr>
            <a:spLocks noGrp="1"/>
          </p:cNvSpPr>
          <p:nvPr>
            <p:ph type="sldNum" sz="quarter" idx="12"/>
          </p:nvPr>
        </p:nvSpPr>
        <p:spPr/>
        <p:txBody>
          <a:bodyPr/>
          <a:lstStyle/>
          <a:p>
            <a:fld id="{5325CDEA-EAD2-47A0-972D-8FA10D2D4218}" type="slidenum">
              <a:rPr lang="en-US" smtClean="0"/>
              <a:t>22</a:t>
            </a:fld>
            <a:endParaRPr lang="en-US"/>
          </a:p>
        </p:txBody>
      </p:sp>
      <p:sp>
        <p:nvSpPr>
          <p:cNvPr id="5" name="Date Placeholder 4">
            <a:extLst>
              <a:ext uri="{FF2B5EF4-FFF2-40B4-BE49-F238E27FC236}">
                <a16:creationId xmlns:a16="http://schemas.microsoft.com/office/drawing/2014/main" id="{8786FF3B-8138-4C74-AFC9-FD815C2076A4}"/>
              </a:ext>
            </a:extLst>
          </p:cNvPr>
          <p:cNvSpPr>
            <a:spLocks noGrp="1"/>
          </p:cNvSpPr>
          <p:nvPr>
            <p:ph type="dt" sz="half" idx="10"/>
          </p:nvPr>
        </p:nvSpPr>
        <p:spPr/>
        <p:txBody>
          <a:bodyPr/>
          <a:lstStyle/>
          <a:p>
            <a:fld id="{C6BD6D91-823E-4D4C-B6CF-1C18E104EFB4}" type="datetime1">
              <a:rPr lang="en-US" smtClean="0"/>
              <a:t>6/20/2019</a:t>
            </a:fld>
            <a:endParaRPr lang="en-US"/>
          </a:p>
        </p:txBody>
      </p:sp>
    </p:spTree>
    <p:extLst>
      <p:ext uri="{BB962C8B-B14F-4D97-AF65-F5344CB8AC3E}">
        <p14:creationId xmlns:p14="http://schemas.microsoft.com/office/powerpoint/2010/main" val="7815295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502" y="221124"/>
            <a:ext cx="10515600" cy="1325563"/>
          </a:xfrm>
        </p:spPr>
        <p:txBody>
          <a:bodyPr/>
          <a:lstStyle/>
          <a:p>
            <a:r>
              <a:rPr lang="en-US" dirty="0"/>
              <a:t>Contact Information</a:t>
            </a:r>
          </a:p>
        </p:txBody>
      </p:sp>
      <p:sp>
        <p:nvSpPr>
          <p:cNvPr id="3" name="Content Placeholder 2"/>
          <p:cNvSpPr>
            <a:spLocks noGrp="1"/>
          </p:cNvSpPr>
          <p:nvPr>
            <p:ph idx="1"/>
          </p:nvPr>
        </p:nvSpPr>
        <p:spPr>
          <a:xfrm>
            <a:off x="532526" y="1482934"/>
            <a:ext cx="10707688" cy="5016500"/>
          </a:xfrm>
        </p:spPr>
        <p:txBody>
          <a:bodyPr>
            <a:normAutofit/>
          </a:bodyPr>
          <a:lstStyle/>
          <a:p>
            <a:pPr marL="0" indent="0">
              <a:buNone/>
            </a:pPr>
            <a:r>
              <a:rPr lang="en-US" u="sng" dirty="0"/>
              <a:t>Contacts</a:t>
            </a:r>
          </a:p>
          <a:p>
            <a:pPr lvl="1">
              <a:spcAft>
                <a:spcPts val="600"/>
              </a:spcAft>
            </a:pPr>
            <a:r>
              <a:rPr lang="en-US" dirty="0"/>
              <a:t>Krystel Bell, HQUSACE Regulatory Program</a:t>
            </a:r>
          </a:p>
          <a:p>
            <a:pPr lvl="2">
              <a:spcAft>
                <a:spcPts val="600"/>
              </a:spcAft>
            </a:pPr>
            <a:r>
              <a:rPr lang="en-US" dirty="0"/>
              <a:t>202-761-4614,</a:t>
            </a:r>
            <a:r>
              <a:rPr lang="en-US" dirty="0">
                <a:hlinkClick r:id="rId3"/>
              </a:rPr>
              <a:t> MitigationRuleAmendment@usace.army.mil</a:t>
            </a:r>
            <a:endParaRPr lang="en-US" dirty="0"/>
          </a:p>
          <a:p>
            <a:pPr lvl="1">
              <a:spcAft>
                <a:spcPts val="600"/>
              </a:spcAft>
            </a:pPr>
            <a:r>
              <a:rPr lang="en-US" dirty="0"/>
              <a:t>Stacey Jensen ASA(CW), Assistant for Tribal and Regulatory Affairs</a:t>
            </a:r>
          </a:p>
          <a:p>
            <a:pPr lvl="2">
              <a:spcAft>
                <a:spcPts val="600"/>
              </a:spcAft>
            </a:pPr>
            <a:r>
              <a:rPr lang="en-US" dirty="0"/>
              <a:t>703-695-6791, </a:t>
            </a:r>
            <a:r>
              <a:rPr lang="en-US" dirty="0">
                <a:hlinkClick r:id="rId4"/>
              </a:rPr>
              <a:t>Stacey.M.Jensen.civ@mail.mil</a:t>
            </a:r>
            <a:endParaRPr lang="en-US" dirty="0"/>
          </a:p>
          <a:p>
            <a:pPr lvl="1">
              <a:spcAft>
                <a:spcPts val="600"/>
              </a:spcAft>
            </a:pPr>
            <a:r>
              <a:rPr lang="en-US" dirty="0"/>
              <a:t>Charles Kovatch, EPA HQ Office of Water</a:t>
            </a:r>
          </a:p>
          <a:p>
            <a:pPr lvl="2">
              <a:spcAft>
                <a:spcPts val="600"/>
              </a:spcAft>
            </a:pPr>
            <a:r>
              <a:rPr lang="en-US" dirty="0"/>
              <a:t>202-566-0399, </a:t>
            </a:r>
            <a:r>
              <a:rPr lang="en-US" dirty="0">
                <a:hlinkClick r:id="rId5"/>
              </a:rPr>
              <a:t>MitigationRuleTribes@epa.gov</a:t>
            </a:r>
            <a:r>
              <a:rPr lang="en-US" dirty="0"/>
              <a:t> </a:t>
            </a:r>
          </a:p>
          <a:p>
            <a:pPr lvl="1"/>
            <a:r>
              <a:rPr lang="en-US" dirty="0"/>
              <a:t>Andrew Hanson, EPA HQ Office of Intergovernmental Relations </a:t>
            </a:r>
          </a:p>
          <a:p>
            <a:pPr lvl="2"/>
            <a:r>
              <a:rPr lang="en-US" dirty="0"/>
              <a:t>202-564-3664, </a:t>
            </a:r>
            <a:r>
              <a:rPr lang="en-US" dirty="0">
                <a:hlinkClick r:id="rId6"/>
              </a:rPr>
              <a:t>Hanson.Andrew@epa.gov</a:t>
            </a:r>
            <a:endParaRPr lang="en-US" dirty="0"/>
          </a:p>
          <a:p>
            <a:endParaRPr lang="en-US" dirty="0"/>
          </a:p>
        </p:txBody>
      </p:sp>
      <p:sp>
        <p:nvSpPr>
          <p:cNvPr id="4" name="Slide Number Placeholder 3"/>
          <p:cNvSpPr>
            <a:spLocks noGrp="1"/>
          </p:cNvSpPr>
          <p:nvPr>
            <p:ph type="sldNum" sz="quarter" idx="12"/>
          </p:nvPr>
        </p:nvSpPr>
        <p:spPr/>
        <p:txBody>
          <a:bodyPr/>
          <a:lstStyle/>
          <a:p>
            <a:fld id="{5325CDEA-EAD2-47A0-972D-8FA10D2D4218}" type="slidenum">
              <a:rPr lang="en-US" smtClean="0"/>
              <a:t>23</a:t>
            </a:fld>
            <a:endParaRPr lang="en-US"/>
          </a:p>
        </p:txBody>
      </p:sp>
      <p:sp>
        <p:nvSpPr>
          <p:cNvPr id="5" name="Date Placeholder 4">
            <a:extLst>
              <a:ext uri="{FF2B5EF4-FFF2-40B4-BE49-F238E27FC236}">
                <a16:creationId xmlns:a16="http://schemas.microsoft.com/office/drawing/2014/main" id="{401CDFA7-F33F-4D4C-A72D-227CDF55E84F}"/>
              </a:ext>
            </a:extLst>
          </p:cNvPr>
          <p:cNvSpPr>
            <a:spLocks noGrp="1"/>
          </p:cNvSpPr>
          <p:nvPr>
            <p:ph type="dt" sz="half" idx="10"/>
          </p:nvPr>
        </p:nvSpPr>
        <p:spPr/>
        <p:txBody>
          <a:bodyPr/>
          <a:lstStyle/>
          <a:p>
            <a:fld id="{541693B9-052F-4811-8C00-CE0F820B61F8}" type="datetime1">
              <a:rPr lang="en-US" smtClean="0"/>
              <a:t>6/20/2019</a:t>
            </a:fld>
            <a:endParaRPr lang="en-US"/>
          </a:p>
        </p:txBody>
      </p:sp>
    </p:spTree>
    <p:extLst>
      <p:ext uri="{BB962C8B-B14F-4D97-AF65-F5344CB8AC3E}">
        <p14:creationId xmlns:p14="http://schemas.microsoft.com/office/powerpoint/2010/main" val="852018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6778"/>
            <a:ext cx="10515600" cy="1325563"/>
          </a:xfrm>
        </p:spPr>
        <p:txBody>
          <a:bodyPr/>
          <a:lstStyle/>
          <a:p>
            <a:r>
              <a:rPr lang="en-US" dirty="0"/>
              <a:t>Why Are We Here?</a:t>
            </a:r>
          </a:p>
        </p:txBody>
      </p:sp>
      <p:sp>
        <p:nvSpPr>
          <p:cNvPr id="3" name="Content Placeholder 2"/>
          <p:cNvSpPr>
            <a:spLocks noGrp="1"/>
          </p:cNvSpPr>
          <p:nvPr>
            <p:ph idx="1"/>
          </p:nvPr>
        </p:nvSpPr>
        <p:spPr>
          <a:xfrm>
            <a:off x="838200" y="1482341"/>
            <a:ext cx="10606238" cy="4874009"/>
          </a:xfrm>
        </p:spPr>
        <p:txBody>
          <a:bodyPr>
            <a:normAutofit/>
          </a:bodyPr>
          <a:lstStyle/>
          <a:p>
            <a:r>
              <a:rPr lang="en-US" dirty="0"/>
              <a:t>The Corps and EPA (the Agencies) are beginning consultation and coordination with state and local governments on the Agencies’ proposed rulemaking to revise the compensatory mitigation regulations.</a:t>
            </a:r>
          </a:p>
          <a:p>
            <a:r>
              <a:rPr lang="en-US" dirty="0"/>
              <a:t>This presentation will provide you with information regarding the Agencies’ questions for considerations for revising the compensatory mitigation regulations.</a:t>
            </a:r>
          </a:p>
          <a:p>
            <a:r>
              <a:rPr lang="en-US" dirty="0"/>
              <a:t>The Agencies are seeking your feedback about how this rulemaking might affect state and local governments and any recommendations regarding content of a rulemaking that you may have.</a:t>
            </a:r>
          </a:p>
        </p:txBody>
      </p:sp>
      <p:sp>
        <p:nvSpPr>
          <p:cNvPr id="4" name="Slide Number Placeholder 3"/>
          <p:cNvSpPr>
            <a:spLocks noGrp="1"/>
          </p:cNvSpPr>
          <p:nvPr>
            <p:ph type="sldNum" sz="quarter" idx="12"/>
          </p:nvPr>
        </p:nvSpPr>
        <p:spPr/>
        <p:txBody>
          <a:bodyPr/>
          <a:lstStyle/>
          <a:p>
            <a:fld id="{5325CDEA-EAD2-47A0-972D-8FA10D2D4218}" type="slidenum">
              <a:rPr lang="en-US" smtClean="0"/>
              <a:t>3</a:t>
            </a:fld>
            <a:endParaRPr lang="en-US"/>
          </a:p>
        </p:txBody>
      </p:sp>
      <p:sp>
        <p:nvSpPr>
          <p:cNvPr id="5" name="Date Placeholder 4">
            <a:extLst>
              <a:ext uri="{FF2B5EF4-FFF2-40B4-BE49-F238E27FC236}">
                <a16:creationId xmlns:a16="http://schemas.microsoft.com/office/drawing/2014/main" id="{A7351674-4056-47F4-A7F1-4FF2BA13FBB8}"/>
              </a:ext>
            </a:extLst>
          </p:cNvPr>
          <p:cNvSpPr>
            <a:spLocks noGrp="1"/>
          </p:cNvSpPr>
          <p:nvPr>
            <p:ph type="dt" sz="half" idx="10"/>
          </p:nvPr>
        </p:nvSpPr>
        <p:spPr/>
        <p:txBody>
          <a:bodyPr/>
          <a:lstStyle/>
          <a:p>
            <a:fld id="{D620089C-F230-43C6-A486-67EBF46C9FC7}" type="datetime1">
              <a:rPr lang="en-US" smtClean="0"/>
              <a:t>6/20/2019</a:t>
            </a:fld>
            <a:endParaRPr lang="en-US"/>
          </a:p>
        </p:txBody>
      </p:sp>
    </p:spTree>
    <p:extLst>
      <p:ext uri="{BB962C8B-B14F-4D97-AF65-F5344CB8AC3E}">
        <p14:creationId xmlns:p14="http://schemas.microsoft.com/office/powerpoint/2010/main" val="2930678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1125"/>
            <a:ext cx="10515600" cy="1325563"/>
          </a:xfrm>
        </p:spPr>
        <p:txBody>
          <a:bodyPr/>
          <a:lstStyle/>
          <a:p>
            <a:r>
              <a:rPr lang="en-US" dirty="0"/>
              <a:t>Background</a:t>
            </a:r>
          </a:p>
        </p:txBody>
      </p:sp>
      <p:sp>
        <p:nvSpPr>
          <p:cNvPr id="3" name="Content Placeholder 2"/>
          <p:cNvSpPr>
            <a:spLocks noGrp="1"/>
          </p:cNvSpPr>
          <p:nvPr>
            <p:ph idx="1"/>
          </p:nvPr>
        </p:nvSpPr>
        <p:spPr>
          <a:xfrm>
            <a:off x="698500" y="1436688"/>
            <a:ext cx="10833100" cy="5163617"/>
          </a:xfrm>
        </p:spPr>
        <p:txBody>
          <a:bodyPr>
            <a:normAutofit/>
          </a:bodyPr>
          <a:lstStyle/>
          <a:p>
            <a:r>
              <a:rPr lang="en-US" dirty="0"/>
              <a:t>Section 404 of the Clean Water Act authorizes the Corps or a State or Tribe that has assumed the 404 Program to issue permits for discharges of dredged or fill material in waters of the United States. </a:t>
            </a:r>
          </a:p>
          <a:p>
            <a:r>
              <a:rPr lang="en-US" dirty="0"/>
              <a:t>During the review of applications for Department of the Army permits, the Corps is required to consider mitigation.</a:t>
            </a:r>
          </a:p>
          <a:p>
            <a:r>
              <a:rPr lang="en-US" dirty="0"/>
              <a:t>When there is a proposed discharge, all appropriate and practicable steps must first be taken to avoid and minimize impacts to aquatic resources.</a:t>
            </a:r>
            <a:endParaRPr lang="en-US" sz="1800" dirty="0"/>
          </a:p>
          <a:p>
            <a:r>
              <a:rPr lang="en-US" dirty="0"/>
              <a:t>For unavoidable impacts, compensatory mitigation may be required to replace the loss of wetland, stream, and/or other aquatic resource functions.</a:t>
            </a:r>
          </a:p>
        </p:txBody>
      </p:sp>
      <p:sp>
        <p:nvSpPr>
          <p:cNvPr id="4" name="Slide Number Placeholder 3"/>
          <p:cNvSpPr>
            <a:spLocks noGrp="1"/>
          </p:cNvSpPr>
          <p:nvPr>
            <p:ph type="sldNum" sz="quarter" idx="12"/>
          </p:nvPr>
        </p:nvSpPr>
        <p:spPr/>
        <p:txBody>
          <a:bodyPr/>
          <a:lstStyle/>
          <a:p>
            <a:fld id="{5325CDEA-EAD2-47A0-972D-8FA10D2D4218}" type="slidenum">
              <a:rPr lang="en-US" smtClean="0"/>
              <a:t>4</a:t>
            </a:fld>
            <a:endParaRPr lang="en-US"/>
          </a:p>
        </p:txBody>
      </p:sp>
      <p:sp>
        <p:nvSpPr>
          <p:cNvPr id="5" name="Date Placeholder 4">
            <a:extLst>
              <a:ext uri="{FF2B5EF4-FFF2-40B4-BE49-F238E27FC236}">
                <a16:creationId xmlns:a16="http://schemas.microsoft.com/office/drawing/2014/main" id="{F6AA835E-2CAD-45FA-A5DF-EDF4B7FAD8AD}"/>
              </a:ext>
            </a:extLst>
          </p:cNvPr>
          <p:cNvSpPr>
            <a:spLocks noGrp="1"/>
          </p:cNvSpPr>
          <p:nvPr>
            <p:ph type="dt" sz="half" idx="10"/>
          </p:nvPr>
        </p:nvSpPr>
        <p:spPr/>
        <p:txBody>
          <a:bodyPr/>
          <a:lstStyle/>
          <a:p>
            <a:fld id="{1FB6F1F6-181E-4ADF-B2FA-2198AD4123B6}" type="datetime1">
              <a:rPr lang="en-US" smtClean="0"/>
              <a:t>6/20/2019</a:t>
            </a:fld>
            <a:endParaRPr lang="en-US"/>
          </a:p>
        </p:txBody>
      </p:sp>
    </p:spTree>
    <p:extLst>
      <p:ext uri="{BB962C8B-B14F-4D97-AF65-F5344CB8AC3E}">
        <p14:creationId xmlns:p14="http://schemas.microsoft.com/office/powerpoint/2010/main" val="2498717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Compensatory Mitigation?</a:t>
            </a:r>
          </a:p>
        </p:txBody>
      </p:sp>
      <p:sp>
        <p:nvSpPr>
          <p:cNvPr id="3" name="Content Placeholder 2"/>
          <p:cNvSpPr>
            <a:spLocks noGrp="1"/>
          </p:cNvSpPr>
          <p:nvPr>
            <p:ph idx="1"/>
          </p:nvPr>
        </p:nvSpPr>
        <p:spPr>
          <a:xfrm>
            <a:off x="647700" y="1690688"/>
            <a:ext cx="10706100" cy="4486275"/>
          </a:xfrm>
        </p:spPr>
        <p:txBody>
          <a:bodyPr>
            <a:normAutofit/>
          </a:bodyPr>
          <a:lstStyle/>
          <a:p>
            <a:r>
              <a:rPr lang="en-US" dirty="0"/>
              <a:t>Compensatory mitigation refers to the restoration, establishment, enhancement, and/or preservation of wetlands, streams, or other aquatic resources conducted for the purpose of offsetting impacts to these resources authorized by permits issued under Section 404 of the Clean Water Act and/or Section 10 of the Rivers and Harbors Act of 1899. </a:t>
            </a:r>
          </a:p>
          <a:p>
            <a:r>
              <a:rPr lang="en-US" dirty="0"/>
              <a:t>The Corps (or other approved state/tribal authority) is responsible for determining the appropriate type and amount of compensatory mitigation for Section 404 permit actions. </a:t>
            </a:r>
          </a:p>
          <a:p>
            <a:endParaRPr lang="en-US" dirty="0"/>
          </a:p>
        </p:txBody>
      </p:sp>
      <p:sp>
        <p:nvSpPr>
          <p:cNvPr id="5" name="Slide Number Placeholder 4"/>
          <p:cNvSpPr>
            <a:spLocks noGrp="1"/>
          </p:cNvSpPr>
          <p:nvPr>
            <p:ph type="sldNum" sz="quarter" idx="12"/>
          </p:nvPr>
        </p:nvSpPr>
        <p:spPr/>
        <p:txBody>
          <a:bodyPr/>
          <a:lstStyle/>
          <a:p>
            <a:fld id="{5325CDEA-EAD2-47A0-972D-8FA10D2D4218}" type="slidenum">
              <a:rPr lang="en-US" smtClean="0"/>
              <a:t>5</a:t>
            </a:fld>
            <a:endParaRPr lang="en-US"/>
          </a:p>
        </p:txBody>
      </p:sp>
      <p:sp>
        <p:nvSpPr>
          <p:cNvPr id="4" name="Date Placeholder 3">
            <a:extLst>
              <a:ext uri="{FF2B5EF4-FFF2-40B4-BE49-F238E27FC236}">
                <a16:creationId xmlns:a16="http://schemas.microsoft.com/office/drawing/2014/main" id="{AFEC4EA5-4826-41F6-9E84-4394BFA11DD9}"/>
              </a:ext>
            </a:extLst>
          </p:cNvPr>
          <p:cNvSpPr>
            <a:spLocks noGrp="1"/>
          </p:cNvSpPr>
          <p:nvPr>
            <p:ph type="dt" sz="half" idx="10"/>
          </p:nvPr>
        </p:nvSpPr>
        <p:spPr/>
        <p:txBody>
          <a:bodyPr/>
          <a:lstStyle/>
          <a:p>
            <a:fld id="{87D31827-47C0-4AE1-BD1E-A6B8FAE71BCF}" type="datetime1">
              <a:rPr lang="en-US" smtClean="0"/>
              <a:t>6/20/2019</a:t>
            </a:fld>
            <a:endParaRPr lang="en-US"/>
          </a:p>
        </p:txBody>
      </p:sp>
    </p:spTree>
    <p:extLst>
      <p:ext uri="{BB962C8B-B14F-4D97-AF65-F5344CB8AC3E}">
        <p14:creationId xmlns:p14="http://schemas.microsoft.com/office/powerpoint/2010/main" val="3987743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100" y="278502"/>
            <a:ext cx="10515600" cy="1325563"/>
          </a:xfrm>
        </p:spPr>
        <p:txBody>
          <a:bodyPr/>
          <a:lstStyle/>
          <a:p>
            <a:r>
              <a:rPr lang="en-US" dirty="0"/>
              <a:t>Why was this rule developed?</a:t>
            </a:r>
          </a:p>
        </p:txBody>
      </p:sp>
      <p:sp>
        <p:nvSpPr>
          <p:cNvPr id="3" name="Content Placeholder 2"/>
          <p:cNvSpPr>
            <a:spLocks noGrp="1"/>
          </p:cNvSpPr>
          <p:nvPr>
            <p:ph idx="1"/>
          </p:nvPr>
        </p:nvSpPr>
        <p:spPr>
          <a:xfrm>
            <a:off x="673100" y="1690688"/>
            <a:ext cx="10845800" cy="4486275"/>
          </a:xfrm>
        </p:spPr>
        <p:txBody>
          <a:bodyPr>
            <a:normAutofit/>
          </a:bodyPr>
          <a:lstStyle/>
          <a:p>
            <a:r>
              <a:rPr lang="en-US" sz="3200" dirty="0"/>
              <a:t>The 2004 National Defense Authorization Act, Section 314 required the Corps to promulgate a regulation to:</a:t>
            </a:r>
          </a:p>
          <a:p>
            <a:pPr lvl="1"/>
            <a:r>
              <a:rPr lang="en-US" sz="2800" dirty="0"/>
              <a:t>Maximize available credits and opportunities for wetland mitigation, </a:t>
            </a:r>
          </a:p>
          <a:p>
            <a:pPr lvl="1"/>
            <a:r>
              <a:rPr lang="en-US" sz="2800" dirty="0"/>
              <a:t>Provide flexibility for regional variation in wetland condition, functions, and values, and </a:t>
            </a:r>
          </a:p>
          <a:p>
            <a:pPr lvl="1"/>
            <a:r>
              <a:rPr lang="en-US" sz="2800" dirty="0"/>
              <a:t>Establish equivalent standards for mitigation banks, in-lieu fee programs (ILF programs), and </a:t>
            </a:r>
            <a:r>
              <a:rPr lang="en-US" sz="2800" dirty="0" err="1"/>
              <a:t>permittee</a:t>
            </a:r>
            <a:r>
              <a:rPr lang="en-US" sz="2800" dirty="0"/>
              <a:t>-responsible mitigation. </a:t>
            </a:r>
          </a:p>
          <a:p>
            <a:pPr lvl="1"/>
            <a:r>
              <a:rPr lang="en-US" sz="2800" dirty="0"/>
              <a:t>During the rulemaking process, this became a joint rule with the EPA.</a:t>
            </a:r>
          </a:p>
        </p:txBody>
      </p:sp>
      <p:sp>
        <p:nvSpPr>
          <p:cNvPr id="5" name="Slide Number Placeholder 4"/>
          <p:cNvSpPr>
            <a:spLocks noGrp="1"/>
          </p:cNvSpPr>
          <p:nvPr>
            <p:ph type="sldNum" sz="quarter" idx="12"/>
          </p:nvPr>
        </p:nvSpPr>
        <p:spPr/>
        <p:txBody>
          <a:bodyPr/>
          <a:lstStyle/>
          <a:p>
            <a:fld id="{5325CDEA-EAD2-47A0-972D-8FA10D2D4218}" type="slidenum">
              <a:rPr lang="en-US" smtClean="0"/>
              <a:t>6</a:t>
            </a:fld>
            <a:endParaRPr lang="en-US"/>
          </a:p>
        </p:txBody>
      </p:sp>
      <p:sp>
        <p:nvSpPr>
          <p:cNvPr id="4" name="Date Placeholder 3">
            <a:extLst>
              <a:ext uri="{FF2B5EF4-FFF2-40B4-BE49-F238E27FC236}">
                <a16:creationId xmlns:a16="http://schemas.microsoft.com/office/drawing/2014/main" id="{1B21C717-069F-4F81-A511-A2C087285051}"/>
              </a:ext>
            </a:extLst>
          </p:cNvPr>
          <p:cNvSpPr>
            <a:spLocks noGrp="1"/>
          </p:cNvSpPr>
          <p:nvPr>
            <p:ph type="dt" sz="half" idx="10"/>
          </p:nvPr>
        </p:nvSpPr>
        <p:spPr/>
        <p:txBody>
          <a:bodyPr/>
          <a:lstStyle/>
          <a:p>
            <a:fld id="{EA0D10AB-1C36-4382-B9D7-B5900A78FF97}" type="datetime1">
              <a:rPr lang="en-US" smtClean="0"/>
              <a:t>6/20/2019</a:t>
            </a:fld>
            <a:endParaRPr lang="en-US"/>
          </a:p>
        </p:txBody>
      </p:sp>
    </p:spTree>
    <p:extLst>
      <p:ext uri="{BB962C8B-B14F-4D97-AF65-F5344CB8AC3E}">
        <p14:creationId xmlns:p14="http://schemas.microsoft.com/office/powerpoint/2010/main" val="3616389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Mitigation Rule - Background</a:t>
            </a:r>
          </a:p>
        </p:txBody>
      </p:sp>
      <p:sp>
        <p:nvSpPr>
          <p:cNvPr id="3" name="Content Placeholder 2"/>
          <p:cNvSpPr>
            <a:spLocks noGrp="1"/>
          </p:cNvSpPr>
          <p:nvPr>
            <p:ph idx="1"/>
          </p:nvPr>
        </p:nvSpPr>
        <p:spPr>
          <a:xfrm>
            <a:off x="838200" y="1309816"/>
            <a:ext cx="10845800" cy="5290489"/>
          </a:xfrm>
        </p:spPr>
        <p:txBody>
          <a:bodyPr>
            <a:normAutofit/>
          </a:bodyPr>
          <a:lstStyle/>
          <a:p>
            <a:pPr marL="0" indent="0">
              <a:buNone/>
            </a:pPr>
            <a:endParaRPr lang="en-US" sz="2000" dirty="0"/>
          </a:p>
          <a:p>
            <a:r>
              <a:rPr lang="en-US" dirty="0"/>
              <a:t>In 2008, the Agencies issued joint regulations clarifying compensation requirements for losses of aquatic resources at 33 CFR Part 332/40 CFR Part 230, Subpart J.</a:t>
            </a:r>
          </a:p>
          <a:p>
            <a:r>
              <a:rPr lang="en-US" dirty="0"/>
              <a:t>The Mitigation Rule incorporates recommendations from the National Research Council for improving the planning, development, implementation, and performance of wetland compensatory mitigation projects. </a:t>
            </a:r>
          </a:p>
          <a:p>
            <a:r>
              <a:rPr lang="en-US" dirty="0"/>
              <a:t>The regulation recognizes three mechanisms for providing compensatory mitigation: mitigation banks, in-lieu fee (ILF) programs, and </a:t>
            </a:r>
            <a:r>
              <a:rPr lang="en-US" dirty="0" err="1"/>
              <a:t>permittee</a:t>
            </a:r>
            <a:r>
              <a:rPr lang="en-US" dirty="0"/>
              <a:t>-responsible mitigation. </a:t>
            </a:r>
          </a:p>
        </p:txBody>
      </p:sp>
      <p:sp>
        <p:nvSpPr>
          <p:cNvPr id="4" name="Slide Number Placeholder 3"/>
          <p:cNvSpPr>
            <a:spLocks noGrp="1"/>
          </p:cNvSpPr>
          <p:nvPr>
            <p:ph type="sldNum" sz="quarter" idx="12"/>
          </p:nvPr>
        </p:nvSpPr>
        <p:spPr/>
        <p:txBody>
          <a:bodyPr/>
          <a:lstStyle/>
          <a:p>
            <a:fld id="{5325CDEA-EAD2-47A0-972D-8FA10D2D4218}" type="slidenum">
              <a:rPr lang="en-US" smtClean="0"/>
              <a:t>7</a:t>
            </a:fld>
            <a:endParaRPr lang="en-US"/>
          </a:p>
        </p:txBody>
      </p:sp>
      <p:sp>
        <p:nvSpPr>
          <p:cNvPr id="5" name="Date Placeholder 4">
            <a:extLst>
              <a:ext uri="{FF2B5EF4-FFF2-40B4-BE49-F238E27FC236}">
                <a16:creationId xmlns:a16="http://schemas.microsoft.com/office/drawing/2014/main" id="{859D82AF-5A80-49C4-B342-CA16F1C4E018}"/>
              </a:ext>
            </a:extLst>
          </p:cNvPr>
          <p:cNvSpPr>
            <a:spLocks noGrp="1"/>
          </p:cNvSpPr>
          <p:nvPr>
            <p:ph type="dt" sz="half" idx="10"/>
          </p:nvPr>
        </p:nvSpPr>
        <p:spPr/>
        <p:txBody>
          <a:bodyPr/>
          <a:lstStyle/>
          <a:p>
            <a:fld id="{14158E68-AF13-4F46-8D0E-D25EBC0BB93A}" type="datetime1">
              <a:rPr lang="en-US" smtClean="0"/>
              <a:t>6/20/2019</a:t>
            </a:fld>
            <a:endParaRPr lang="en-US"/>
          </a:p>
        </p:txBody>
      </p:sp>
    </p:spTree>
    <p:extLst>
      <p:ext uri="{BB962C8B-B14F-4D97-AF65-F5344CB8AC3E}">
        <p14:creationId xmlns:p14="http://schemas.microsoft.com/office/powerpoint/2010/main" val="2639404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300" y="288925"/>
            <a:ext cx="10515600" cy="1325563"/>
          </a:xfrm>
        </p:spPr>
        <p:txBody>
          <a:bodyPr/>
          <a:lstStyle/>
          <a:p>
            <a:r>
              <a:rPr lang="en-US" dirty="0"/>
              <a:t>Mitigation Rule - Background</a:t>
            </a:r>
          </a:p>
        </p:txBody>
      </p:sp>
      <p:sp>
        <p:nvSpPr>
          <p:cNvPr id="3" name="Content Placeholder 2"/>
          <p:cNvSpPr>
            <a:spLocks noGrp="1"/>
          </p:cNvSpPr>
          <p:nvPr>
            <p:ph idx="1"/>
          </p:nvPr>
        </p:nvSpPr>
        <p:spPr>
          <a:xfrm>
            <a:off x="660400" y="1450109"/>
            <a:ext cx="10693400" cy="4726854"/>
          </a:xfrm>
        </p:spPr>
        <p:txBody>
          <a:bodyPr>
            <a:normAutofit/>
          </a:bodyPr>
          <a:lstStyle/>
          <a:p>
            <a:r>
              <a:rPr lang="en-US" dirty="0"/>
              <a:t>The Mitigation Rule establishes equivalent standards for aquatic resource compensatory mitigation projects regardless of whether they are conducted by mitigation banks, ILF programs, or permit applicants. </a:t>
            </a:r>
          </a:p>
          <a:p>
            <a:r>
              <a:rPr lang="en-US" dirty="0"/>
              <a:t>In order to provide compensatory mitigation for Department of the Army permits, mitigation banks and ILF programs must be approved by the Corps. </a:t>
            </a:r>
          </a:p>
          <a:p>
            <a:r>
              <a:rPr lang="en-US" dirty="0"/>
              <a:t>The Corps approves a mitigation bank or ILF program instrument, which is the legal document for the establishment, operation, and use of that mitigation bank or ILF program.  </a:t>
            </a:r>
          </a:p>
        </p:txBody>
      </p:sp>
      <p:sp>
        <p:nvSpPr>
          <p:cNvPr id="5" name="Slide Number Placeholder 4"/>
          <p:cNvSpPr>
            <a:spLocks noGrp="1"/>
          </p:cNvSpPr>
          <p:nvPr>
            <p:ph type="sldNum" sz="quarter" idx="12"/>
          </p:nvPr>
        </p:nvSpPr>
        <p:spPr/>
        <p:txBody>
          <a:bodyPr/>
          <a:lstStyle/>
          <a:p>
            <a:fld id="{5325CDEA-EAD2-47A0-972D-8FA10D2D4218}" type="slidenum">
              <a:rPr lang="en-US" smtClean="0"/>
              <a:t>8</a:t>
            </a:fld>
            <a:endParaRPr lang="en-US"/>
          </a:p>
        </p:txBody>
      </p:sp>
      <p:sp>
        <p:nvSpPr>
          <p:cNvPr id="4" name="Date Placeholder 3">
            <a:extLst>
              <a:ext uri="{FF2B5EF4-FFF2-40B4-BE49-F238E27FC236}">
                <a16:creationId xmlns:a16="http://schemas.microsoft.com/office/drawing/2014/main" id="{7B1F0085-281C-4418-BB3B-811C60579932}"/>
              </a:ext>
            </a:extLst>
          </p:cNvPr>
          <p:cNvSpPr>
            <a:spLocks noGrp="1"/>
          </p:cNvSpPr>
          <p:nvPr>
            <p:ph type="dt" sz="half" idx="10"/>
          </p:nvPr>
        </p:nvSpPr>
        <p:spPr/>
        <p:txBody>
          <a:bodyPr/>
          <a:lstStyle/>
          <a:p>
            <a:fld id="{6A162061-7798-4506-A66F-B312FCC4A225}" type="datetime1">
              <a:rPr lang="en-US" smtClean="0"/>
              <a:t>6/20/2019</a:t>
            </a:fld>
            <a:endParaRPr lang="en-US"/>
          </a:p>
        </p:txBody>
      </p:sp>
    </p:spTree>
    <p:extLst>
      <p:ext uri="{BB962C8B-B14F-4D97-AF65-F5344CB8AC3E}">
        <p14:creationId xmlns:p14="http://schemas.microsoft.com/office/powerpoint/2010/main" val="1644801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772" y="291544"/>
            <a:ext cx="10515600" cy="1325563"/>
          </a:xfrm>
        </p:spPr>
        <p:txBody>
          <a:bodyPr/>
          <a:lstStyle/>
          <a:p>
            <a:r>
              <a:rPr lang="en-US" dirty="0"/>
              <a:t>Mitigation Rule – Background</a:t>
            </a:r>
          </a:p>
        </p:txBody>
      </p:sp>
      <p:sp>
        <p:nvSpPr>
          <p:cNvPr id="3" name="Content Placeholder 2"/>
          <p:cNvSpPr>
            <a:spLocks noGrp="1"/>
          </p:cNvSpPr>
          <p:nvPr>
            <p:ph idx="1"/>
          </p:nvPr>
        </p:nvSpPr>
        <p:spPr>
          <a:xfrm>
            <a:off x="640772" y="1650388"/>
            <a:ext cx="6433796" cy="4776913"/>
          </a:xfrm>
        </p:spPr>
        <p:txBody>
          <a:bodyPr>
            <a:normAutofit/>
          </a:bodyPr>
          <a:lstStyle/>
          <a:p>
            <a:pPr lvl="0"/>
            <a:r>
              <a:rPr lang="en-US" sz="2800" kern="1200" dirty="0">
                <a:solidFill>
                  <a:schemeClr val="tx1"/>
                </a:solidFill>
                <a:effectLst/>
                <a:latin typeface="+mn-lt"/>
                <a:ea typeface="+mn-ea"/>
                <a:cs typeface="+mn-cs"/>
              </a:rPr>
              <a:t>Under the 2008 Rule, there are three required phases of bank/ILF proposal review with a cumulative total of </a:t>
            </a:r>
            <a:r>
              <a:rPr lang="en-US" sz="2800" b="1" kern="1200" dirty="0">
                <a:solidFill>
                  <a:schemeClr val="tx1"/>
                </a:solidFill>
                <a:effectLst/>
                <a:latin typeface="+mn-lt"/>
                <a:ea typeface="+mn-ea"/>
                <a:cs typeface="+mn-cs"/>
              </a:rPr>
              <a:t>225 days</a:t>
            </a:r>
            <a:r>
              <a:rPr lang="en-US" sz="2800" kern="1200" dirty="0">
                <a:solidFill>
                  <a:schemeClr val="tx1"/>
                </a:solidFill>
                <a:effectLst/>
                <a:latin typeface="+mn-lt"/>
                <a:ea typeface="+mn-ea"/>
                <a:cs typeface="+mn-cs"/>
              </a:rPr>
              <a:t> of Corps-led review (non-consecutive days).</a:t>
            </a:r>
            <a:endParaRPr lang="en-US" sz="2400" kern="1200" dirty="0">
              <a:solidFill>
                <a:schemeClr val="tx1"/>
              </a:solidFill>
              <a:effectLst/>
              <a:latin typeface="+mn-lt"/>
              <a:ea typeface="+mn-ea"/>
              <a:cs typeface="+mn-cs"/>
            </a:endParaRPr>
          </a:p>
          <a:p>
            <a:pPr lvl="1"/>
            <a:r>
              <a:rPr lang="en-US" sz="2400" kern="1200" dirty="0">
                <a:solidFill>
                  <a:schemeClr val="tx1"/>
                </a:solidFill>
                <a:effectLst/>
                <a:latin typeface="+mn-lt"/>
                <a:ea typeface="+mn-ea"/>
                <a:cs typeface="+mn-cs"/>
              </a:rPr>
              <a:t>Prospectus: 90-day review period for Corps/IRT.</a:t>
            </a:r>
            <a:endParaRPr lang="en-US" sz="2000" kern="1200" dirty="0">
              <a:solidFill>
                <a:schemeClr val="tx1"/>
              </a:solidFill>
              <a:effectLst/>
              <a:latin typeface="+mn-lt"/>
              <a:ea typeface="+mn-ea"/>
              <a:cs typeface="+mn-cs"/>
            </a:endParaRPr>
          </a:p>
          <a:p>
            <a:pPr lvl="1"/>
            <a:r>
              <a:rPr lang="en-US" sz="2400" kern="1200" dirty="0">
                <a:solidFill>
                  <a:schemeClr val="tx1"/>
                </a:solidFill>
                <a:effectLst/>
                <a:latin typeface="+mn-lt"/>
                <a:ea typeface="+mn-ea"/>
                <a:cs typeface="+mn-cs"/>
              </a:rPr>
              <a:t>Includes 30-day public comment period.</a:t>
            </a:r>
            <a:endParaRPr lang="en-US" sz="2000" kern="1200" dirty="0">
              <a:solidFill>
                <a:schemeClr val="tx1"/>
              </a:solidFill>
              <a:effectLst/>
              <a:latin typeface="+mn-lt"/>
              <a:ea typeface="+mn-ea"/>
              <a:cs typeface="+mn-cs"/>
            </a:endParaRPr>
          </a:p>
          <a:p>
            <a:pPr lvl="1"/>
            <a:r>
              <a:rPr lang="en-US" sz="2400" kern="1200" dirty="0">
                <a:solidFill>
                  <a:schemeClr val="tx1"/>
                </a:solidFill>
                <a:effectLst/>
                <a:latin typeface="+mn-lt"/>
                <a:ea typeface="+mn-ea"/>
                <a:cs typeface="+mn-cs"/>
              </a:rPr>
              <a:t>Draft Instrument: 90-day review period for Corps/IRT.</a:t>
            </a:r>
            <a:endParaRPr lang="en-US" sz="2000" kern="1200" dirty="0">
              <a:solidFill>
                <a:schemeClr val="tx1"/>
              </a:solidFill>
              <a:effectLst/>
              <a:latin typeface="+mn-lt"/>
              <a:ea typeface="+mn-ea"/>
              <a:cs typeface="+mn-cs"/>
            </a:endParaRPr>
          </a:p>
          <a:p>
            <a:pPr lvl="1"/>
            <a:r>
              <a:rPr lang="en-US" sz="2400" kern="1200" dirty="0">
                <a:solidFill>
                  <a:schemeClr val="tx1"/>
                </a:solidFill>
                <a:effectLst/>
                <a:latin typeface="+mn-lt"/>
                <a:ea typeface="+mn-ea"/>
                <a:cs typeface="+mn-cs"/>
              </a:rPr>
              <a:t>Final Instrument: 45-day review period for Corps/IRT.</a:t>
            </a:r>
            <a:endParaRPr lang="en-US" sz="2000" kern="1200" dirty="0">
              <a:solidFill>
                <a:schemeClr val="tx1"/>
              </a:solidFill>
              <a:effectLst/>
              <a:latin typeface="+mn-lt"/>
              <a:ea typeface="+mn-ea"/>
              <a:cs typeface="+mn-cs"/>
            </a:endParaRPr>
          </a:p>
        </p:txBody>
      </p:sp>
      <p:sp>
        <p:nvSpPr>
          <p:cNvPr id="4" name="Slide Number Placeholder 3"/>
          <p:cNvSpPr>
            <a:spLocks noGrp="1"/>
          </p:cNvSpPr>
          <p:nvPr>
            <p:ph type="sldNum" sz="quarter" idx="12"/>
          </p:nvPr>
        </p:nvSpPr>
        <p:spPr>
          <a:xfrm>
            <a:off x="8610600" y="6356350"/>
            <a:ext cx="2743200" cy="365125"/>
          </a:xfrm>
        </p:spPr>
        <p:txBody>
          <a:bodyPr/>
          <a:lstStyle/>
          <a:p>
            <a:fld id="{5325CDEA-EAD2-47A0-972D-8FA10D2D4218}" type="slidenum">
              <a:rPr lang="en-US" smtClean="0"/>
              <a:t>9</a:t>
            </a:fld>
            <a:endParaRPr lang="en-US"/>
          </a:p>
        </p:txBody>
      </p:sp>
      <p:pic>
        <p:nvPicPr>
          <p:cNvPr id="6" name="Picture 5">
            <a:extLst>
              <a:ext uri="{FF2B5EF4-FFF2-40B4-BE49-F238E27FC236}">
                <a16:creationId xmlns:a16="http://schemas.microsoft.com/office/drawing/2014/main" id="{B9026BA9-96F2-49F0-9353-0301C5280594}"/>
              </a:ext>
            </a:extLst>
          </p:cNvPr>
          <p:cNvPicPr>
            <a:picLocks noChangeAspect="1"/>
          </p:cNvPicPr>
          <p:nvPr/>
        </p:nvPicPr>
        <p:blipFill>
          <a:blip r:embed="rId3"/>
          <a:stretch>
            <a:fillRect/>
          </a:stretch>
        </p:blipFill>
        <p:spPr>
          <a:xfrm>
            <a:off x="7328452" y="192506"/>
            <a:ext cx="4910161" cy="6261304"/>
          </a:xfrm>
          <a:prstGeom prst="rect">
            <a:avLst/>
          </a:prstGeom>
        </p:spPr>
      </p:pic>
      <p:sp>
        <p:nvSpPr>
          <p:cNvPr id="5" name="Date Placeholder 4">
            <a:extLst>
              <a:ext uri="{FF2B5EF4-FFF2-40B4-BE49-F238E27FC236}">
                <a16:creationId xmlns:a16="http://schemas.microsoft.com/office/drawing/2014/main" id="{2BAC933F-5C80-4A4C-96DC-ABFBBDE13556}"/>
              </a:ext>
            </a:extLst>
          </p:cNvPr>
          <p:cNvSpPr>
            <a:spLocks noGrp="1"/>
          </p:cNvSpPr>
          <p:nvPr>
            <p:ph type="dt" sz="half" idx="10"/>
          </p:nvPr>
        </p:nvSpPr>
        <p:spPr/>
        <p:txBody>
          <a:bodyPr/>
          <a:lstStyle/>
          <a:p>
            <a:fld id="{6C1DE0C4-394A-4665-9DBA-DD175B42D307}" type="datetime1">
              <a:rPr lang="en-US" smtClean="0"/>
              <a:t>6/20/2019</a:t>
            </a:fld>
            <a:endParaRPr lang="en-US"/>
          </a:p>
        </p:txBody>
      </p:sp>
    </p:spTree>
    <p:extLst>
      <p:ext uri="{BB962C8B-B14F-4D97-AF65-F5344CB8AC3E}">
        <p14:creationId xmlns:p14="http://schemas.microsoft.com/office/powerpoint/2010/main" val="931346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2.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TemplateUrl xmlns="http://schemas.microsoft.com/sharepoint/v3" xsi:nil="true"/>
    <j747ac98061d40f0aa7bd47e1db5675d xmlns="4ffa91fb-a0ff-4ac5-b2db-65c790d184a4">
      <Terms xmlns="http://schemas.microsoft.com/office/infopath/2007/PartnerControls"/>
    </j747ac98061d40f0aa7bd47e1db5675d>
    <e3f09c3df709400db2417a7161762d62 xmlns="4ffa91fb-a0ff-4ac5-b2db-65c790d184a4">
      <Terms xmlns="http://schemas.microsoft.com/office/infopath/2007/PartnerControls"/>
    </e3f09c3df709400db2417a7161762d62>
    <ShowRepairView xmlns="http://schemas.microsoft.com/sharepoint/v3" xsi:nil="true"/>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2017-07-17T21:30:46+00:00</Document_x0020_Creation_x0020_Date>
    <EPA_x0020_Office xmlns="4ffa91fb-a0ff-4ac5-b2db-65c790d184a4" xsi:nil="true"/>
    <ShowCombineView xmlns="http://schemas.microsoft.com/sharepoint/v3"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xd_ProgID xmlns="http://schemas.microsoft.com/sharepoint/v3" xsi:nil="true"/>
    <EPA_x0020_Related_x0020_Documents xmlns="4ffa91fb-a0ff-4ac5-b2db-65c790d184a4" xsi:nil="true"/>
    <EPA_x0020_Contributor xmlns="4ffa91fb-a0ff-4ac5-b2db-65c790d184a4">
      <UserInfo>
        <DisplayName/>
        <AccountId xsi:nil="true"/>
        <AccountType/>
      </UserInfo>
    </EPA_x0020_Contributor>
    <TaxCatchAll xmlns="4ffa91fb-a0ff-4ac5-b2db-65c790d184a4"/>
  </documentManagement>
</p:properties>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6.xml><?xml version="1.0" encoding="utf-8"?>
<ct:contentTypeSchema xmlns:ct="http://schemas.microsoft.com/office/2006/metadata/contentType" xmlns:ma="http://schemas.microsoft.com/office/2006/metadata/properties/metaAttributes" ct:_="" ma:_="" ma:contentTypeName="Form" ma:contentTypeID="0x01010100DA0A2A57413BAF4296AB991218040A60" ma:contentTypeVersion="6" ma:contentTypeDescription="Fill out this form." ma:contentTypeScope="" ma:versionID="0797796ac5da3fb4db709d6da00b1d82">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9a372f8b-374e-460d-81fd-cfe1b6cc7bff" targetNamespace="http://schemas.microsoft.com/office/2006/metadata/properties" ma:root="true" ma:fieldsID="2aa015c925d668dda54c385a06fc8c73" ns1:_="" ns2:_="" ns3:_="" ns4:_="" ns5:_="">
    <xsd:import namespace="http://schemas.microsoft.com/sharepoint/v3"/>
    <xsd:import namespace="4ffa91fb-a0ff-4ac5-b2db-65c790d184a4"/>
    <xsd:import namespace="http://schemas.microsoft.com/sharepoint.v3"/>
    <xsd:import namespace="http://schemas.microsoft.com/sharepoint/v3/fields"/>
    <xsd:import namespace="9a372f8b-374e-460d-81fd-cfe1b6cc7bff"/>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1:TemplateUrl" minOccurs="0"/>
                <xsd:element ref="ns1:xd_ProgID" minOccurs="0"/>
                <xsd:element ref="ns1:ShowRepairView" minOccurs="0"/>
                <xsd:element ref="ns1:ShowCombineView" minOccurs="0"/>
                <xsd:element ref="ns2:e3f09c3df709400db2417a7161762d62" minOccurs="0"/>
                <xsd:element ref="ns5:MediaServiceMetadata" minOccurs="0"/>
                <xsd:element ref="ns5: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element name="TemplateUrl" ma:index="30" nillable="true" ma:displayName="Template Link" ma:hidden="true" ma:internalName="TemplateUrl">
      <xsd:simpleType>
        <xsd:restriction base="dms:Text"/>
      </xsd:simpleType>
    </xsd:element>
    <xsd:element name="xd_ProgID" ma:index="31" nillable="true" ma:displayName="HTML File Link" ma:hidden="true" ma:internalName="xd_ProgID">
      <xsd:simpleType>
        <xsd:restriction base="dms:Text"/>
      </xsd:simpleType>
    </xsd:element>
    <xsd:element name="ShowRepairView" ma:index="32" nillable="true" ma:displayName="Show Repair View" ma:hidden="true" ma:internalName="ShowRepairView">
      <xsd:simpleType>
        <xsd:restriction base="dms:Text"/>
      </xsd:simpleType>
    </xsd:element>
    <xsd:element name="ShowCombineView" ma:index="33" nillable="true" ma:displayName="Show Combine View" ma:hidden="true" ma:internalName="ShowCombineView">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ma:readOnly="false">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description="" ma:hidden="true" ma:list="{8c9e5fc3-0796-456f-a58e-d4ef9f2e0eb8}" ma:internalName="TaxCatchAllLabel" ma:readOnly="true" ma:showField="CatchAllDataLabel" ma:web="1ad0269c-2511-4159-98ac-392385d4262d">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description="" ma:hidden="true" ma:list="{8c9e5fc3-0796-456f-a58e-d4ef9f2e0eb8}" ma:internalName="TaxCatchAll" ma:showField="CatchAllData" ma:web="1ad0269c-2511-4159-98ac-392385d4262d">
      <xsd:complexType>
        <xsd:complexContent>
          <xsd:extension base="dms:MultiChoiceLookup">
            <xsd:sequence>
              <xsd:element name="Value" type="dms:Lookup" maxOccurs="unbounded" minOccurs="0" nillable="true"/>
            </xsd:sequence>
          </xsd:extension>
        </xsd:complexContent>
      </xsd:complexType>
    </xsd:element>
    <xsd:element name="e3f09c3df709400db2417a7161762d62" ma:index="34" nillable="true" ma:taxonomy="true" ma:internalName="e3f09c3df709400db2417a7161762d62" ma:taxonomyFieldName="EPA_x0020_Subject" ma:displayName="EPA Subject" ma:readOnly="false" ma:default="" ma:fieldId="{e3f09c3d-f709-400d-b241-7a7161762d62}" ma:taxonomyMulti="true" ma:sspId="29f62856-1543-49d4-a736-4569d363f533" ma:termSetId="7a3d4ae0-7e62-45a2-a406-c6a8a6a8eee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a372f8b-374e-460d-81fd-cfe1b6cc7bff" elementFormDefault="qualified">
    <xsd:import namespace="http://schemas.microsoft.com/office/2006/documentManagement/types"/>
    <xsd:import namespace="http://schemas.microsoft.com/office/infopath/2007/PartnerControls"/>
    <xsd:element name="MediaServiceMetadata" ma:index="35" nillable="true" ma:displayName="MediaServiceMetadata" ma:description="" ma:hidden="true" ma:internalName="MediaServiceMetadata" ma:readOnly="true">
      <xsd:simpleType>
        <xsd:restriction base="dms:Note"/>
      </xsd:simpleType>
    </xsd:element>
    <xsd:element name="MediaServiceFastMetadata" ma:index="36"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7.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9.xml><?xml version="1.0" encoding="utf-8"?>
<?mso-contentType ?>
<SharedContentType xmlns="Microsoft.SharePoint.Taxonomy.ContentTypeSync" SourceId="29f62856-1543-49d4-a736-4569d363f533"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38.xml><?xml version="1.0" encoding="utf-8"?>
<EsriMapsInfo xmlns="ESRI.ArcGIS.Mapping.OfficeIntegration.PowerPointInfo">
  <Version>Version1</Version>
  <RequiresSignIn>False</RequiresSignIn>
</EsriMapsInfo>
</file>

<file path=customXml/item39.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40.xml><?xml version="1.0" encoding="utf-8"?>
<EsriMapsInfo xmlns="ESRI.ArcGIS.Mapping.OfficeIntegration.PowerPointInfo">
  <Version>Version1</Version>
  <RequiresSignIn>False</RequiresSignIn>
</EsriMapsInfo>
</file>

<file path=customXml/item41.xml><?xml version="1.0" encoding="utf-8"?>
<EsriMapsInfo xmlns="ESRI.ArcGIS.Mapping.OfficeIntegration.PowerPointInfo">
  <Version>Version1</Version>
  <RequiresSignIn>False</RequiresSignIn>
</EsriMapsInfo>
</file>

<file path=customXml/item42.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AF0F845B-E405-477A-95A0-51D0B4ED9948}">
  <ds:schemaRefs>
    <ds:schemaRef ds:uri="ESRI.ArcGIS.Mapping.OfficeIntegration.PowerPointInfo"/>
  </ds:schemaRefs>
</ds:datastoreItem>
</file>

<file path=customXml/itemProps10.xml><?xml version="1.0" encoding="utf-8"?>
<ds:datastoreItem xmlns:ds="http://schemas.openxmlformats.org/officeDocument/2006/customXml" ds:itemID="{1C307D1E-5BCD-450B-8209-0F4042BD5D7B}">
  <ds:schemaRefs>
    <ds:schemaRef ds:uri="ESRI.ArcGIS.Mapping.OfficeIntegration.PowerPointInfo"/>
  </ds:schemaRefs>
</ds:datastoreItem>
</file>

<file path=customXml/itemProps11.xml><?xml version="1.0" encoding="utf-8"?>
<ds:datastoreItem xmlns:ds="http://schemas.openxmlformats.org/officeDocument/2006/customXml" ds:itemID="{E65B36C7-5912-4079-B292-A82BF45067BA}">
  <ds:schemaRefs>
    <ds:schemaRef ds:uri="ESRI.ArcGIS.Mapping.OfficeIntegration.PowerPointInfo"/>
  </ds:schemaRefs>
</ds:datastoreItem>
</file>

<file path=customXml/itemProps12.xml><?xml version="1.0" encoding="utf-8"?>
<ds:datastoreItem xmlns:ds="http://schemas.openxmlformats.org/officeDocument/2006/customXml" ds:itemID="{BAD9D234-516B-4DF5-9E4F-0049D400D938}">
  <ds:schemaRefs>
    <ds:schemaRef ds:uri="ESRI.ArcGIS.Mapping.OfficeIntegration.PowerPointInfo"/>
  </ds:schemaRefs>
</ds:datastoreItem>
</file>

<file path=customXml/itemProps13.xml><?xml version="1.0" encoding="utf-8"?>
<ds:datastoreItem xmlns:ds="http://schemas.openxmlformats.org/officeDocument/2006/customXml" ds:itemID="{5CB89E13-EE5A-4DE6-AD55-7E747F5D0B06}">
  <ds:schemaRefs>
    <ds:schemaRef ds:uri="ESRI.ArcGIS.Mapping.OfficeIntegration.PowerPointInfo"/>
  </ds:schemaRefs>
</ds:datastoreItem>
</file>

<file path=customXml/itemProps14.xml><?xml version="1.0" encoding="utf-8"?>
<ds:datastoreItem xmlns:ds="http://schemas.openxmlformats.org/officeDocument/2006/customXml" ds:itemID="{BF1CA5A3-516C-45C1-9C21-1C85A10A891E}">
  <ds:schemaRefs>
    <ds:schemaRef ds:uri="ESRI.ArcGIS.Mapping.OfficeIntegration.PowerPointInfo"/>
  </ds:schemaRefs>
</ds:datastoreItem>
</file>

<file path=customXml/itemProps15.xml><?xml version="1.0" encoding="utf-8"?>
<ds:datastoreItem xmlns:ds="http://schemas.openxmlformats.org/officeDocument/2006/customXml" ds:itemID="{94C0EC72-B607-4031-B83D-5239FF6C6F4E}">
  <ds:schemaRefs>
    <ds:schemaRef ds:uri="ESRI.ArcGIS.Mapping.OfficeIntegration.PowerPointInfo"/>
  </ds:schemaRefs>
</ds:datastoreItem>
</file>

<file path=customXml/itemProps16.xml><?xml version="1.0" encoding="utf-8"?>
<ds:datastoreItem xmlns:ds="http://schemas.openxmlformats.org/officeDocument/2006/customXml" ds:itemID="{7B662908-928B-4BF7-B254-225BD3887144}">
  <ds:schemaRefs>
    <ds:schemaRef ds:uri="ESRI.ArcGIS.Mapping.OfficeIntegration.PowerPointInfo"/>
  </ds:schemaRefs>
</ds:datastoreItem>
</file>

<file path=customXml/itemProps17.xml><?xml version="1.0" encoding="utf-8"?>
<ds:datastoreItem xmlns:ds="http://schemas.openxmlformats.org/officeDocument/2006/customXml" ds:itemID="{3F658844-D42E-44FD-9DF8-7A14CE4F9ED3}">
  <ds:schemaRefs>
    <ds:schemaRef ds:uri="ESRI.ArcGIS.Mapping.OfficeIntegration.PowerPointInfo"/>
  </ds:schemaRefs>
</ds:datastoreItem>
</file>

<file path=customXml/itemProps18.xml><?xml version="1.0" encoding="utf-8"?>
<ds:datastoreItem xmlns:ds="http://schemas.openxmlformats.org/officeDocument/2006/customXml" ds:itemID="{523FFD73-53B8-4D67-B44A-2571767D7A83}">
  <ds:schemaRefs>
    <ds:schemaRef ds:uri="ESRI.ArcGIS.Mapping.OfficeIntegration.PowerPointInfo"/>
  </ds:schemaRefs>
</ds:datastoreItem>
</file>

<file path=customXml/itemProps19.xml><?xml version="1.0" encoding="utf-8"?>
<ds:datastoreItem xmlns:ds="http://schemas.openxmlformats.org/officeDocument/2006/customXml" ds:itemID="{68ACFA2F-20ED-465F-9A78-AF2915B943C4}">
  <ds:schemaRefs>
    <ds:schemaRef ds:uri="ESRI.ArcGIS.Mapping.OfficeIntegration.PowerPointInfo"/>
  </ds:schemaRefs>
</ds:datastoreItem>
</file>

<file path=customXml/itemProps2.xml><?xml version="1.0" encoding="utf-8"?>
<ds:datastoreItem xmlns:ds="http://schemas.openxmlformats.org/officeDocument/2006/customXml" ds:itemID="{6F6D97A2-09A6-4194-9A3A-FFE20A02E8A0}">
  <ds:schemaRefs>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9a372f8b-374e-460d-81fd-cfe1b6cc7bff"/>
    <ds:schemaRef ds:uri="http://schemas.microsoft.com/sharepoint/v3/fields"/>
    <ds:schemaRef ds:uri="http://schemas.microsoft.com/sharepoint.v3"/>
    <ds:schemaRef ds:uri="http://purl.org/dc/elements/1.1/"/>
    <ds:schemaRef ds:uri="4ffa91fb-a0ff-4ac5-b2db-65c790d184a4"/>
    <ds:schemaRef ds:uri="http://www.w3.org/XML/1998/namespace"/>
    <ds:schemaRef ds:uri="http://purl.org/dc/dcmitype/"/>
  </ds:schemaRefs>
</ds:datastoreItem>
</file>

<file path=customXml/itemProps20.xml><?xml version="1.0" encoding="utf-8"?>
<ds:datastoreItem xmlns:ds="http://schemas.openxmlformats.org/officeDocument/2006/customXml" ds:itemID="{34442BCF-E7D5-46E1-9635-00D78208FF19}">
  <ds:schemaRefs>
    <ds:schemaRef ds:uri="ESRI.ArcGIS.Mapping.OfficeIntegration.PowerPointInfo"/>
  </ds:schemaRefs>
</ds:datastoreItem>
</file>

<file path=customXml/itemProps21.xml><?xml version="1.0" encoding="utf-8"?>
<ds:datastoreItem xmlns:ds="http://schemas.openxmlformats.org/officeDocument/2006/customXml" ds:itemID="{84B598E6-FC02-45A5-8B79-60A975D47CB8}">
  <ds:schemaRefs>
    <ds:schemaRef ds:uri="ESRI.ArcGIS.Mapping.OfficeIntegration.PowerPointInfo"/>
  </ds:schemaRefs>
</ds:datastoreItem>
</file>

<file path=customXml/itemProps22.xml><?xml version="1.0" encoding="utf-8"?>
<ds:datastoreItem xmlns:ds="http://schemas.openxmlformats.org/officeDocument/2006/customXml" ds:itemID="{6BB43ED9-8889-40BE-92E9-D62455095E01}">
  <ds:schemaRefs>
    <ds:schemaRef ds:uri="ESRI.ArcGIS.Mapping.OfficeIntegration.PowerPointInfo"/>
  </ds:schemaRefs>
</ds:datastoreItem>
</file>

<file path=customXml/itemProps23.xml><?xml version="1.0" encoding="utf-8"?>
<ds:datastoreItem xmlns:ds="http://schemas.openxmlformats.org/officeDocument/2006/customXml" ds:itemID="{7C42D604-0E94-4550-A1D8-7EBD321B4950}">
  <ds:schemaRefs>
    <ds:schemaRef ds:uri="ESRI.ArcGIS.Mapping.OfficeIntegration.PowerPointInfo"/>
  </ds:schemaRefs>
</ds:datastoreItem>
</file>

<file path=customXml/itemProps24.xml><?xml version="1.0" encoding="utf-8"?>
<ds:datastoreItem xmlns:ds="http://schemas.openxmlformats.org/officeDocument/2006/customXml" ds:itemID="{2EBD4384-F303-4EFF-A57D-290668A1BA62}">
  <ds:schemaRefs>
    <ds:schemaRef ds:uri="ESRI.ArcGIS.Mapping.OfficeIntegration.PowerPointInfo"/>
  </ds:schemaRefs>
</ds:datastoreItem>
</file>

<file path=customXml/itemProps25.xml><?xml version="1.0" encoding="utf-8"?>
<ds:datastoreItem xmlns:ds="http://schemas.openxmlformats.org/officeDocument/2006/customXml" ds:itemID="{4D8B7190-4788-425E-B55C-BE9DD0519AB7}">
  <ds:schemaRefs>
    <ds:schemaRef ds:uri="ESRI.ArcGIS.Mapping.OfficeIntegration.PowerPointInfo"/>
  </ds:schemaRefs>
</ds:datastoreItem>
</file>

<file path=customXml/itemProps26.xml><?xml version="1.0" encoding="utf-8"?>
<ds:datastoreItem xmlns:ds="http://schemas.openxmlformats.org/officeDocument/2006/customXml" ds:itemID="{051FE856-8E00-49B7-9896-A75A7AAF02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fa91fb-a0ff-4ac5-b2db-65c790d184a4"/>
    <ds:schemaRef ds:uri="http://schemas.microsoft.com/sharepoint.v3"/>
    <ds:schemaRef ds:uri="http://schemas.microsoft.com/sharepoint/v3/fields"/>
    <ds:schemaRef ds:uri="9a372f8b-374e-460d-81fd-cfe1b6cc7b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7.xml><?xml version="1.0" encoding="utf-8"?>
<ds:datastoreItem xmlns:ds="http://schemas.openxmlformats.org/officeDocument/2006/customXml" ds:itemID="{8D44D735-4CF2-4D78-B585-C2965A1750E1}">
  <ds:schemaRefs>
    <ds:schemaRef ds:uri="ESRI.ArcGIS.Mapping.OfficeIntegration.PowerPointInfo"/>
  </ds:schemaRefs>
</ds:datastoreItem>
</file>

<file path=customXml/itemProps28.xml><?xml version="1.0" encoding="utf-8"?>
<ds:datastoreItem xmlns:ds="http://schemas.openxmlformats.org/officeDocument/2006/customXml" ds:itemID="{AC1C369A-992C-4C7B-8E76-1FDC685A20D4}">
  <ds:schemaRefs>
    <ds:schemaRef ds:uri="ESRI.ArcGIS.Mapping.OfficeIntegration.PowerPointInfo"/>
  </ds:schemaRefs>
</ds:datastoreItem>
</file>

<file path=customXml/itemProps29.xml><?xml version="1.0" encoding="utf-8"?>
<ds:datastoreItem xmlns:ds="http://schemas.openxmlformats.org/officeDocument/2006/customXml" ds:itemID="{DFB0E2C6-4D15-4A83-9860-F6DA4A39794F}">
  <ds:schemaRefs>
    <ds:schemaRef ds:uri="Microsoft.SharePoint.Taxonomy.ContentTypeSync"/>
  </ds:schemaRefs>
</ds:datastoreItem>
</file>

<file path=customXml/itemProps3.xml><?xml version="1.0" encoding="utf-8"?>
<ds:datastoreItem xmlns:ds="http://schemas.openxmlformats.org/officeDocument/2006/customXml" ds:itemID="{DD33C59F-1BF1-42A5-AD20-EA9B50E3B0B4}">
  <ds:schemaRefs>
    <ds:schemaRef ds:uri="http://schemas.microsoft.com/sharepoint/v3/contenttype/forms"/>
  </ds:schemaRefs>
</ds:datastoreItem>
</file>

<file path=customXml/itemProps30.xml><?xml version="1.0" encoding="utf-8"?>
<ds:datastoreItem xmlns:ds="http://schemas.openxmlformats.org/officeDocument/2006/customXml" ds:itemID="{E4461EFC-44FD-4D13-8349-713F7190A6AF}">
  <ds:schemaRefs>
    <ds:schemaRef ds:uri="ESRI.ArcGIS.Mapping.OfficeIntegration.PowerPointInfo"/>
  </ds:schemaRefs>
</ds:datastoreItem>
</file>

<file path=customXml/itemProps31.xml><?xml version="1.0" encoding="utf-8"?>
<ds:datastoreItem xmlns:ds="http://schemas.openxmlformats.org/officeDocument/2006/customXml" ds:itemID="{DDBCE0EB-E05C-4609-A509-2D450C823777}">
  <ds:schemaRefs>
    <ds:schemaRef ds:uri="ESRI.ArcGIS.Mapping.OfficeIntegration.PowerPointInfo"/>
  </ds:schemaRefs>
</ds:datastoreItem>
</file>

<file path=customXml/itemProps32.xml><?xml version="1.0" encoding="utf-8"?>
<ds:datastoreItem xmlns:ds="http://schemas.openxmlformats.org/officeDocument/2006/customXml" ds:itemID="{309C7DFA-84FC-486E-A6EA-52F9D38B3D84}">
  <ds:schemaRefs>
    <ds:schemaRef ds:uri="ESRI.ArcGIS.Mapping.OfficeIntegration.PowerPointInfo"/>
  </ds:schemaRefs>
</ds:datastoreItem>
</file>

<file path=customXml/itemProps33.xml><?xml version="1.0" encoding="utf-8"?>
<ds:datastoreItem xmlns:ds="http://schemas.openxmlformats.org/officeDocument/2006/customXml" ds:itemID="{57A17851-74D0-4ACB-8A06-A3F5B368B8F7}">
  <ds:schemaRefs>
    <ds:schemaRef ds:uri="ESRI.ArcGIS.Mapping.OfficeIntegration.PowerPointInfo"/>
  </ds:schemaRefs>
</ds:datastoreItem>
</file>

<file path=customXml/itemProps34.xml><?xml version="1.0" encoding="utf-8"?>
<ds:datastoreItem xmlns:ds="http://schemas.openxmlformats.org/officeDocument/2006/customXml" ds:itemID="{F1843C86-2DC7-4EA4-B628-C314DB4C31F5}">
  <ds:schemaRefs>
    <ds:schemaRef ds:uri="ESRI.ArcGIS.Mapping.OfficeIntegration.PowerPointInfo"/>
  </ds:schemaRefs>
</ds:datastoreItem>
</file>

<file path=customXml/itemProps35.xml><?xml version="1.0" encoding="utf-8"?>
<ds:datastoreItem xmlns:ds="http://schemas.openxmlformats.org/officeDocument/2006/customXml" ds:itemID="{6E09DAEF-38D1-45F2-8A54-5A4CB6F2A7B5}">
  <ds:schemaRefs>
    <ds:schemaRef ds:uri="ESRI.ArcGIS.Mapping.OfficeIntegration.PowerPointInfo"/>
  </ds:schemaRefs>
</ds:datastoreItem>
</file>

<file path=customXml/itemProps36.xml><?xml version="1.0" encoding="utf-8"?>
<ds:datastoreItem xmlns:ds="http://schemas.openxmlformats.org/officeDocument/2006/customXml" ds:itemID="{646426BF-9B1E-408B-A0A3-0959B0662C80}">
  <ds:schemaRefs>
    <ds:schemaRef ds:uri="ESRI.ArcGIS.Mapping.OfficeIntegration.PowerPointInfo"/>
  </ds:schemaRefs>
</ds:datastoreItem>
</file>

<file path=customXml/itemProps37.xml><?xml version="1.0" encoding="utf-8"?>
<ds:datastoreItem xmlns:ds="http://schemas.openxmlformats.org/officeDocument/2006/customXml" ds:itemID="{BC82A434-A3CE-48CC-9F31-5D01D99FED07}">
  <ds:schemaRefs>
    <ds:schemaRef ds:uri="ESRI.ArcGIS.Mapping.OfficeIntegration.PowerPointInfo"/>
  </ds:schemaRefs>
</ds:datastoreItem>
</file>

<file path=customXml/itemProps38.xml><?xml version="1.0" encoding="utf-8"?>
<ds:datastoreItem xmlns:ds="http://schemas.openxmlformats.org/officeDocument/2006/customXml" ds:itemID="{AA453C2A-CF9D-4831-AFA2-7ABDE2D79907}">
  <ds:schemaRefs>
    <ds:schemaRef ds:uri="ESRI.ArcGIS.Mapping.OfficeIntegration.PowerPointInfo"/>
  </ds:schemaRefs>
</ds:datastoreItem>
</file>

<file path=customXml/itemProps39.xml><?xml version="1.0" encoding="utf-8"?>
<ds:datastoreItem xmlns:ds="http://schemas.openxmlformats.org/officeDocument/2006/customXml" ds:itemID="{FB5CCEA2-18F2-4220-A475-6FB87BD2FC01}">
  <ds:schemaRefs>
    <ds:schemaRef ds:uri="ESRI.ArcGIS.Mapping.OfficeIntegration.PowerPointInfo"/>
  </ds:schemaRefs>
</ds:datastoreItem>
</file>

<file path=customXml/itemProps4.xml><?xml version="1.0" encoding="utf-8"?>
<ds:datastoreItem xmlns:ds="http://schemas.openxmlformats.org/officeDocument/2006/customXml" ds:itemID="{9FC32CAE-AB5D-4417-908F-96F03387AB08}">
  <ds:schemaRefs>
    <ds:schemaRef ds:uri="ESRI.ArcGIS.Mapping.OfficeIntegration.PowerPointInfo"/>
  </ds:schemaRefs>
</ds:datastoreItem>
</file>

<file path=customXml/itemProps40.xml><?xml version="1.0" encoding="utf-8"?>
<ds:datastoreItem xmlns:ds="http://schemas.openxmlformats.org/officeDocument/2006/customXml" ds:itemID="{8574AF7A-C37B-4BE7-84DF-635351FCB67C}">
  <ds:schemaRefs>
    <ds:schemaRef ds:uri="ESRI.ArcGIS.Mapping.OfficeIntegration.PowerPointInfo"/>
  </ds:schemaRefs>
</ds:datastoreItem>
</file>

<file path=customXml/itemProps41.xml><?xml version="1.0" encoding="utf-8"?>
<ds:datastoreItem xmlns:ds="http://schemas.openxmlformats.org/officeDocument/2006/customXml" ds:itemID="{89CF9859-7FA1-485C-978B-D4099129C3B6}">
  <ds:schemaRefs>
    <ds:schemaRef ds:uri="ESRI.ArcGIS.Mapping.OfficeIntegration.PowerPointInfo"/>
  </ds:schemaRefs>
</ds:datastoreItem>
</file>

<file path=customXml/itemProps42.xml><?xml version="1.0" encoding="utf-8"?>
<ds:datastoreItem xmlns:ds="http://schemas.openxmlformats.org/officeDocument/2006/customXml" ds:itemID="{9158A892-AF66-4A06-8CBF-932AF262921A}">
  <ds:schemaRefs>
    <ds:schemaRef ds:uri="ESRI.ArcGIS.Mapping.OfficeIntegration.PowerPointInfo"/>
  </ds:schemaRefs>
</ds:datastoreItem>
</file>

<file path=customXml/itemProps5.xml><?xml version="1.0" encoding="utf-8"?>
<ds:datastoreItem xmlns:ds="http://schemas.openxmlformats.org/officeDocument/2006/customXml" ds:itemID="{A16B938E-163C-4A36-9D6A-9625BD1FC4A7}">
  <ds:schemaRefs>
    <ds:schemaRef ds:uri="ESRI.ArcGIS.Mapping.OfficeIntegration.PowerPointInfo"/>
  </ds:schemaRefs>
</ds:datastoreItem>
</file>

<file path=customXml/itemProps6.xml><?xml version="1.0" encoding="utf-8"?>
<ds:datastoreItem xmlns:ds="http://schemas.openxmlformats.org/officeDocument/2006/customXml" ds:itemID="{F1BF0BAB-537B-4B7F-AB08-AC1C69F43FEC}">
  <ds:schemaRefs>
    <ds:schemaRef ds:uri="ESRI.ArcGIS.Mapping.OfficeIntegration.PowerPointInfo"/>
  </ds:schemaRefs>
</ds:datastoreItem>
</file>

<file path=customXml/itemProps7.xml><?xml version="1.0" encoding="utf-8"?>
<ds:datastoreItem xmlns:ds="http://schemas.openxmlformats.org/officeDocument/2006/customXml" ds:itemID="{A7A005D2-5DD5-4D0B-82C1-223F1FBD501B}">
  <ds:schemaRefs>
    <ds:schemaRef ds:uri="ESRI.ArcGIS.Mapping.OfficeIntegration.PowerPointInfo"/>
  </ds:schemaRefs>
</ds:datastoreItem>
</file>

<file path=customXml/itemProps8.xml><?xml version="1.0" encoding="utf-8"?>
<ds:datastoreItem xmlns:ds="http://schemas.openxmlformats.org/officeDocument/2006/customXml" ds:itemID="{E0A39DF4-A3BF-4486-BBF8-C34D8E98EAAD}">
  <ds:schemaRefs>
    <ds:schemaRef ds:uri="ESRI.ArcGIS.Mapping.OfficeIntegration.PowerPointInfo"/>
  </ds:schemaRefs>
</ds:datastoreItem>
</file>

<file path=customXml/itemProps9.xml><?xml version="1.0" encoding="utf-8"?>
<ds:datastoreItem xmlns:ds="http://schemas.openxmlformats.org/officeDocument/2006/customXml" ds:itemID="{52075D24-7838-4811-AC8F-D3193F91D31E}">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10102</TotalTime>
  <Words>2083</Words>
  <Application>Microsoft Office PowerPoint</Application>
  <PresentationFormat>Widescreen</PresentationFormat>
  <Paragraphs>185</Paragraphs>
  <Slides>23</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Proposed Mitigation Rule  Amendment Rulemaking  Pre-Proposal State and Local Government Outreach</vt:lpstr>
      <vt:lpstr>Meeting Logistics</vt:lpstr>
      <vt:lpstr>Why Are We Here?</vt:lpstr>
      <vt:lpstr>Background</vt:lpstr>
      <vt:lpstr>What is Compensatory Mitigation?</vt:lpstr>
      <vt:lpstr>Why was this rule developed?</vt:lpstr>
      <vt:lpstr>Mitigation Rule - Background</vt:lpstr>
      <vt:lpstr>Mitigation Rule - Background</vt:lpstr>
      <vt:lpstr>Mitigation Rule – Background</vt:lpstr>
      <vt:lpstr>Mitigation Rule - Background</vt:lpstr>
      <vt:lpstr>Interagency Review Team (IRT)</vt:lpstr>
      <vt:lpstr>Legislative Outline for Rebuilding Infrastructure in America (February 2018)</vt:lpstr>
      <vt:lpstr>Potential Changes for Consideration</vt:lpstr>
      <vt:lpstr>Removal of the IRT Process</vt:lpstr>
      <vt:lpstr>Mitigation Bank and ILF Program Proposal Review</vt:lpstr>
      <vt:lpstr>Compliance with the Miscellaneous Receipts Statute</vt:lpstr>
      <vt:lpstr>ILF Program Accounts</vt:lpstr>
      <vt:lpstr>Multipurpose Compensation Projects</vt:lpstr>
      <vt:lpstr>Tribal/State Assumption of the 404 Program</vt:lpstr>
      <vt:lpstr>Quantification of Stream Mitigation</vt:lpstr>
      <vt:lpstr>In Summary Agencies Seeking Input Regarding: </vt:lpstr>
      <vt:lpstr>Next Steps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to Withdraw Proposed Determination to Restrict the Use of an Area as a Disposal Site; Pebble Deposit Area, Southwest Alaska</dc:title>
  <dc:creator>Bennett, Brittany</dc:creator>
  <cp:lastModifiedBy>Hanson, Andrew</cp:lastModifiedBy>
  <cp:revision>214</cp:revision>
  <cp:lastPrinted>2019-06-18T17:35:08Z</cp:lastPrinted>
  <dcterms:created xsi:type="dcterms:W3CDTF">2017-07-12T15:05:04Z</dcterms:created>
  <dcterms:modified xsi:type="dcterms:W3CDTF">2019-06-20T14:18:31Z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0x01010100DA0A2A57413BAF4296AB991218040A60</vt:lpwstr>
  </property>
  <property fmtid="{D5CDD505-2E9C-101B-9397-08002B2CF9AE}" pid="3" name="TaxKeyword">
    <vt:lpwstr/>
  </property>
  <property fmtid="{D5CDD505-2E9C-101B-9397-08002B2CF9AE}" pid="4" name="Document Type">
    <vt:lpwstr/>
  </property>
  <property fmtid="{D5CDD505-2E9C-101B-9397-08002B2CF9AE}" pid="5" name="EPA Subject">
    <vt:lpwstr/>
  </property>
</Properties>
</file>