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774" r:id="rId116"/>
  </p:sldMasterIdLst>
  <p:notesMasterIdLst>
    <p:notesMasterId r:id="rId142"/>
  </p:notesMasterIdLst>
  <p:handoutMasterIdLst>
    <p:handoutMasterId r:id="rId143"/>
  </p:handoutMasterIdLst>
  <p:sldIdLst>
    <p:sldId id="527" r:id="rId117"/>
    <p:sldId id="566" r:id="rId118"/>
    <p:sldId id="599" r:id="rId119"/>
    <p:sldId id="528" r:id="rId120"/>
    <p:sldId id="573" r:id="rId121"/>
    <p:sldId id="605" r:id="rId122"/>
    <p:sldId id="556" r:id="rId123"/>
    <p:sldId id="529" r:id="rId124"/>
    <p:sldId id="574" r:id="rId125"/>
    <p:sldId id="571" r:id="rId126"/>
    <p:sldId id="552" r:id="rId127"/>
    <p:sldId id="579" r:id="rId128"/>
    <p:sldId id="559" r:id="rId129"/>
    <p:sldId id="562" r:id="rId130"/>
    <p:sldId id="563" r:id="rId131"/>
    <p:sldId id="536" r:id="rId132"/>
    <p:sldId id="598" r:id="rId133"/>
    <p:sldId id="612" r:id="rId134"/>
    <p:sldId id="609" r:id="rId135"/>
    <p:sldId id="608" r:id="rId136"/>
    <p:sldId id="611" r:id="rId137"/>
    <p:sldId id="600" r:id="rId138"/>
    <p:sldId id="603" r:id="rId139"/>
    <p:sldId id="544" r:id="rId140"/>
    <p:sldId id="580" r:id="rId1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4" clrIdx="0"/>
  <p:cmAuthor id="1" name="Glazer, Thomas" initials="GT" lastIdx="13" clrIdx="1">
    <p:extLst>
      <p:ext uri="{19B8F6BF-5375-455C-9EA6-DF929625EA0E}">
        <p15:presenceInfo xmlns:p15="http://schemas.microsoft.com/office/powerpoint/2012/main" userId="S-1-5-21-1339303556-449845944-1601390327-392150" providerId="AD"/>
      </p:ext>
    </p:extLst>
  </p:cmAuthor>
  <p:cmAuthor id="2" name="Levine, MaryEllen" initials="LM" lastIdx="2" clrIdx="2">
    <p:extLst>
      <p:ext uri="{19B8F6BF-5375-455C-9EA6-DF929625EA0E}">
        <p15:presenceInfo xmlns:p15="http://schemas.microsoft.com/office/powerpoint/2012/main" userId="S-1-5-21-1339303556-449845944-1601390327-146952" providerId="AD"/>
      </p:ext>
    </p:extLst>
  </p:cmAuthor>
  <p:cmAuthor id="3" name="faulkster4@aol.com" initials="f" lastIdx="12" clrIdx="3"/>
  <p:cmAuthor id="4" name="Faulk, Jack" initials="FJ" lastIdx="1" clrIdx="4"/>
  <p:cmAuthor id="5" name="Morris, John C CIV" initials="MJCC" lastIdx="1" clrIdx="5">
    <p:extLst>
      <p:ext uri="{19B8F6BF-5375-455C-9EA6-DF929625EA0E}">
        <p15:presenceInfo xmlns:p15="http://schemas.microsoft.com/office/powerpoint/2012/main" userId="S-1-5-21-4290293029-226652851-1696308051-329350" providerId="AD"/>
      </p:ext>
    </p:extLst>
  </p:cmAuthor>
  <p:cmAuthor id="6" name="Brady, Sean T CAPT" initials="BSTC" lastIdx="1" clrIdx="6">
    <p:extLst>
      <p:ext uri="{19B8F6BF-5375-455C-9EA6-DF929625EA0E}">
        <p15:presenceInfo xmlns:p15="http://schemas.microsoft.com/office/powerpoint/2012/main" userId="S-1-5-21-4290293029-226652851-1696308051-206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D7E5"/>
    <a:srgbClr val="EAEAF2"/>
    <a:srgbClr val="000099"/>
    <a:srgbClr val="003366"/>
    <a:srgbClr val="E3E3ED"/>
    <a:srgbClr val="3E1B59"/>
    <a:srgbClr val="D7D7FF"/>
    <a:srgbClr val="C9E9F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4" autoAdjust="0"/>
    <p:restoredTop sz="92678" autoAdjust="0"/>
  </p:normalViewPr>
  <p:slideViewPr>
    <p:cSldViewPr snapToGrid="0" snapToObjects="1">
      <p:cViewPr varScale="1">
        <p:scale>
          <a:sx n="78" d="100"/>
          <a:sy n="78" d="100"/>
        </p:scale>
        <p:origin x="107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17.xml"/><Relationship Id="rId138" Type="http://schemas.openxmlformats.org/officeDocument/2006/relationships/slide" Target="slides/slide22.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7.xml"/><Relationship Id="rId128" Type="http://schemas.openxmlformats.org/officeDocument/2006/relationships/slide" Target="slides/slide12.xml"/><Relationship Id="rId144" Type="http://schemas.openxmlformats.org/officeDocument/2006/relationships/commentAuthors" Target="commentAuthors.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slide" Target="slides/slide2.xml"/><Relationship Id="rId134" Type="http://schemas.openxmlformats.org/officeDocument/2006/relationships/slide" Target="slides/slide18.xml"/><Relationship Id="rId139" Type="http://schemas.openxmlformats.org/officeDocument/2006/relationships/slide" Target="slides/slide23.xml"/><Relationship Id="rId80" Type="http://schemas.openxmlformats.org/officeDocument/2006/relationships/customXml" Target="../customXml/item80.xml"/><Relationship Id="rId85" Type="http://schemas.openxmlformats.org/officeDocument/2006/relationships/customXml" Target="../customXml/item8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customXml" Target="../customXml/item103.xml"/><Relationship Id="rId108" Type="http://schemas.openxmlformats.org/officeDocument/2006/relationships/customXml" Target="../customXml/item108.xml"/><Relationship Id="rId116" Type="http://schemas.openxmlformats.org/officeDocument/2006/relationships/slideMaster" Target="slideMasters/slideMaster1.xml"/><Relationship Id="rId124" Type="http://schemas.openxmlformats.org/officeDocument/2006/relationships/slide" Target="slides/slide8.xml"/><Relationship Id="rId129" Type="http://schemas.openxmlformats.org/officeDocument/2006/relationships/slide" Target="slides/slide13.xml"/><Relationship Id="rId137" Type="http://schemas.openxmlformats.org/officeDocument/2006/relationships/slide" Target="slides/slide2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customXml" Target="../customXml/item111.xml"/><Relationship Id="rId132" Type="http://schemas.openxmlformats.org/officeDocument/2006/relationships/slide" Target="slides/slide16.xml"/><Relationship Id="rId140" Type="http://schemas.openxmlformats.org/officeDocument/2006/relationships/slide" Target="slides/slide24.xml"/><Relationship Id="rId1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slide" Target="slides/slide3.xml"/><Relationship Id="rId127" Type="http://schemas.openxmlformats.org/officeDocument/2006/relationships/slide" Target="slides/slide1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6.xml"/><Relationship Id="rId130" Type="http://schemas.openxmlformats.org/officeDocument/2006/relationships/slide" Target="slides/slide14.xml"/><Relationship Id="rId135" Type="http://schemas.openxmlformats.org/officeDocument/2006/relationships/slide" Target="slides/slide19.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4.xml"/><Relationship Id="rId125" Type="http://schemas.openxmlformats.org/officeDocument/2006/relationships/slide" Target="slides/slide9.xml"/><Relationship Id="rId141" Type="http://schemas.openxmlformats.org/officeDocument/2006/relationships/slide" Target="slides/slide25.xml"/><Relationship Id="rId14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15.xml"/><Relationship Id="rId136" Type="http://schemas.openxmlformats.org/officeDocument/2006/relationships/slide" Target="slides/slide20.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0.xml"/><Relationship Id="rId14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5.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lumMod val="75000"/>
                  </a:schemeClr>
                </a:solidFill>
                <a:latin typeface="Calibri" panose="020F0502020204030204" pitchFamily="34" charset="0"/>
                <a:ea typeface="+mn-ea"/>
                <a:cs typeface="+mn-cs"/>
              </a:defRPr>
            </a:pPr>
            <a:r>
              <a:rPr lang="en-US" sz="1800" dirty="0">
                <a:solidFill>
                  <a:schemeClr val="accent1">
                    <a:lumMod val="75000"/>
                  </a:schemeClr>
                </a:solidFill>
              </a:rPr>
              <a:t>US-Flagged Vessels (~34,000</a:t>
            </a:r>
            <a:r>
              <a:rPr lang="en-US" dirty="0">
                <a:solidFill>
                  <a:schemeClr val="accent1">
                    <a:lumMod val="75000"/>
                  </a:schemeClr>
                </a:solidFill>
              </a:rPr>
              <a:t>)</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accent1">
                  <a:lumMod val="75000"/>
                </a:schemeClr>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US-Flagged Vessels</c:v>
                </c:pt>
              </c:strCache>
            </c:strRef>
          </c:tx>
          <c:dPt>
            <c:idx val="0"/>
            <c:bubble3D val="0"/>
            <c:spPr>
              <a:solidFill>
                <a:srgbClr val="0070C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1-3A01-4793-9B45-E7C68B24D62B}"/>
              </c:ext>
            </c:extLst>
          </c:dPt>
          <c:dPt>
            <c:idx val="1"/>
            <c:bubble3D val="0"/>
            <c:spPr>
              <a:solidFill>
                <a:srgbClr val="6600CC"/>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3-3A01-4793-9B45-E7C68B24D62B}"/>
              </c:ext>
            </c:extLst>
          </c:dPt>
          <c:dPt>
            <c:idx val="2"/>
            <c:bubble3D val="0"/>
            <c:spPr>
              <a:solidFill>
                <a:srgbClr val="80008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5-3A01-4793-9B45-E7C68B24D62B}"/>
              </c:ext>
            </c:extLst>
          </c:dPt>
          <c:dPt>
            <c:idx val="3"/>
            <c:bubble3D val="0"/>
            <c:spPr>
              <a:solidFill>
                <a:srgbClr val="CC0066"/>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7-3A01-4793-9B45-E7C68B24D62B}"/>
              </c:ext>
            </c:extLst>
          </c:dPt>
          <c:dPt>
            <c:idx val="4"/>
            <c:bubble3D val="0"/>
            <c:spPr>
              <a:solidFill>
                <a:srgbClr val="FF330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9-3A01-4793-9B45-E7C68B24D62B}"/>
              </c:ext>
            </c:extLst>
          </c:dPt>
          <c:dPt>
            <c:idx val="5"/>
            <c:bubble3D val="0"/>
            <c:spPr>
              <a:solidFill>
                <a:srgbClr val="FFC00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B-3A01-4793-9B45-E7C68B24D62B}"/>
              </c:ext>
            </c:extLst>
          </c:dPt>
          <c:dPt>
            <c:idx val="6"/>
            <c:bubble3D val="0"/>
            <c:spPr>
              <a:solidFill>
                <a:srgbClr val="00B05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D-3A01-4793-9B45-E7C68B24D62B}"/>
              </c:ext>
            </c:extLst>
          </c:dPt>
          <c:dPt>
            <c:idx val="7"/>
            <c:bubble3D val="0"/>
            <c:spPr>
              <a:solidFill>
                <a:srgbClr val="00FF99"/>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F-3A01-4793-9B45-E7C68B24D62B}"/>
              </c:ext>
            </c:extLst>
          </c:dPt>
          <c:dPt>
            <c:idx val="8"/>
            <c:bubble3D val="0"/>
            <c:spPr>
              <a:solidFill>
                <a:srgbClr val="00CCFF"/>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11-3A01-4793-9B45-E7C68B24D62B}"/>
              </c:ext>
            </c:extLst>
          </c:dPt>
          <c:cat>
            <c:strRef>
              <c:f>Sheet1!$A$2:$A$10</c:f>
              <c:strCache>
                <c:ptCount val="9"/>
                <c:pt idx="0">
                  <c:v>Barges</c:v>
                </c:pt>
                <c:pt idx="1">
                  <c:v>Bulk Carriers</c:v>
                </c:pt>
                <c:pt idx="2">
                  <c:v>Cargo Ships</c:v>
                </c:pt>
                <c:pt idx="3">
                  <c:v>Container Ships</c:v>
                </c:pt>
                <c:pt idx="4">
                  <c:v>Tankers</c:v>
                </c:pt>
                <c:pt idx="5">
                  <c:v>ROROs</c:v>
                </c:pt>
                <c:pt idx="6">
                  <c:v>Tugs/Tows</c:v>
                </c:pt>
                <c:pt idx="7">
                  <c:v>Passenger</c:v>
                </c:pt>
                <c:pt idx="8">
                  <c:v>Other</c:v>
                </c:pt>
              </c:strCache>
            </c:strRef>
          </c:cat>
          <c:val>
            <c:numRef>
              <c:f>Sheet1!$B$2:$B$10</c:f>
              <c:numCache>
                <c:formatCode>General</c:formatCode>
                <c:ptCount val="9"/>
                <c:pt idx="0">
                  <c:v>29503</c:v>
                </c:pt>
                <c:pt idx="1">
                  <c:v>57</c:v>
                </c:pt>
                <c:pt idx="2">
                  <c:v>29</c:v>
                </c:pt>
                <c:pt idx="3">
                  <c:v>74</c:v>
                </c:pt>
                <c:pt idx="4">
                  <c:v>69</c:v>
                </c:pt>
                <c:pt idx="5">
                  <c:v>56</c:v>
                </c:pt>
                <c:pt idx="6">
                  <c:v>2270</c:v>
                </c:pt>
                <c:pt idx="7">
                  <c:v>393</c:v>
                </c:pt>
                <c:pt idx="8">
                  <c:v>1345</c:v>
                </c:pt>
              </c:numCache>
            </c:numRef>
          </c:val>
          <c:extLst>
            <c:ext xmlns:c16="http://schemas.microsoft.com/office/drawing/2014/chart" uri="{C3380CC4-5D6E-409C-BE32-E72D297353CC}">
              <c16:uniqueId val="{00000000-F117-4D55-901F-B138E1EFA7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lumMod val="75000"/>
                  </a:schemeClr>
                </a:solidFill>
                <a:latin typeface="Calibri" panose="020F0502020204030204" pitchFamily="34" charset="0"/>
                <a:ea typeface="+mn-ea"/>
                <a:cs typeface="+mn-cs"/>
              </a:defRPr>
            </a:pPr>
            <a:r>
              <a:rPr lang="en-US" sz="1800" dirty="0">
                <a:solidFill>
                  <a:schemeClr val="accent1">
                    <a:lumMod val="75000"/>
                  </a:schemeClr>
                </a:solidFill>
              </a:rPr>
              <a:t>Foreign-Flagged Vessels (~18,000)</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accent1">
                  <a:lumMod val="75000"/>
                </a:schemeClr>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Foreign-Flagged Vessels</c:v>
                </c:pt>
              </c:strCache>
            </c:strRef>
          </c:tx>
          <c:dPt>
            <c:idx val="0"/>
            <c:bubble3D val="0"/>
            <c:spPr>
              <a:solidFill>
                <a:srgbClr val="0070C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1-F3A0-4E6C-9DB6-292CEA982D3A}"/>
              </c:ext>
            </c:extLst>
          </c:dPt>
          <c:dPt>
            <c:idx val="1"/>
            <c:bubble3D val="0"/>
            <c:spPr>
              <a:solidFill>
                <a:srgbClr val="6600CC"/>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3-F3A0-4E6C-9DB6-292CEA982D3A}"/>
              </c:ext>
            </c:extLst>
          </c:dPt>
          <c:dPt>
            <c:idx val="2"/>
            <c:bubble3D val="0"/>
            <c:spPr>
              <a:solidFill>
                <a:srgbClr val="80008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5-F3A0-4E6C-9DB6-292CEA982D3A}"/>
              </c:ext>
            </c:extLst>
          </c:dPt>
          <c:dPt>
            <c:idx val="3"/>
            <c:bubble3D val="0"/>
            <c:spPr>
              <a:solidFill>
                <a:srgbClr val="CC0066"/>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7-F3A0-4E6C-9DB6-292CEA982D3A}"/>
              </c:ext>
            </c:extLst>
          </c:dPt>
          <c:dPt>
            <c:idx val="4"/>
            <c:bubble3D val="0"/>
            <c:spPr>
              <a:solidFill>
                <a:srgbClr val="FF330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9-F3A0-4E6C-9DB6-292CEA982D3A}"/>
              </c:ext>
            </c:extLst>
          </c:dPt>
          <c:dPt>
            <c:idx val="5"/>
            <c:bubble3D val="0"/>
            <c:spPr>
              <a:solidFill>
                <a:srgbClr val="FFC00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B-F3A0-4E6C-9DB6-292CEA982D3A}"/>
              </c:ext>
            </c:extLst>
          </c:dPt>
          <c:dPt>
            <c:idx val="6"/>
            <c:bubble3D val="0"/>
            <c:spPr>
              <a:solidFill>
                <a:srgbClr val="00B050"/>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D-F3A0-4E6C-9DB6-292CEA982D3A}"/>
              </c:ext>
            </c:extLst>
          </c:dPt>
          <c:dPt>
            <c:idx val="7"/>
            <c:bubble3D val="0"/>
            <c:spPr>
              <a:solidFill>
                <a:srgbClr val="00FF99"/>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0F-F3A0-4E6C-9DB6-292CEA982D3A}"/>
              </c:ext>
            </c:extLst>
          </c:dPt>
          <c:dPt>
            <c:idx val="8"/>
            <c:bubble3D val="0"/>
            <c:spPr>
              <a:solidFill>
                <a:srgbClr val="00CCFF"/>
              </a:solidFill>
              <a:ln>
                <a:noFill/>
              </a:ln>
              <a:effectLst>
                <a:outerShdw blurRad="57150" dist="38100" dir="5400000" algn="ctr" rotWithShape="0">
                  <a:scrgbClr r="0" g="0" b="0">
                    <a:shade val="9000"/>
                    <a:satMod val="105000"/>
                    <a:alpha val="48000"/>
                  </a:scrgbClr>
                </a:outerShdw>
              </a:effectLst>
            </c:spPr>
            <c:extLst>
              <c:ext xmlns:c16="http://schemas.microsoft.com/office/drawing/2014/chart" uri="{C3380CC4-5D6E-409C-BE32-E72D297353CC}">
                <c16:uniqueId val="{00000011-F3A0-4E6C-9DB6-292CEA982D3A}"/>
              </c:ext>
            </c:extLst>
          </c:dPt>
          <c:cat>
            <c:strRef>
              <c:f>Sheet1!$A$2:$A$10</c:f>
              <c:strCache>
                <c:ptCount val="9"/>
                <c:pt idx="0">
                  <c:v>Barges</c:v>
                </c:pt>
                <c:pt idx="1">
                  <c:v>Bulk Carriers</c:v>
                </c:pt>
                <c:pt idx="2">
                  <c:v>Cargo Ships</c:v>
                </c:pt>
                <c:pt idx="3">
                  <c:v>Container Ships</c:v>
                </c:pt>
                <c:pt idx="4">
                  <c:v>Tankers</c:v>
                </c:pt>
                <c:pt idx="5">
                  <c:v>ROROs</c:v>
                </c:pt>
                <c:pt idx="6">
                  <c:v>Tugs/Tows</c:v>
                </c:pt>
                <c:pt idx="7">
                  <c:v>Passenger</c:v>
                </c:pt>
                <c:pt idx="8">
                  <c:v>Other</c:v>
                </c:pt>
              </c:strCache>
            </c:strRef>
          </c:cat>
          <c:val>
            <c:numRef>
              <c:f>Sheet1!$B$2:$B$10</c:f>
              <c:numCache>
                <c:formatCode>General</c:formatCode>
                <c:ptCount val="9"/>
                <c:pt idx="0">
                  <c:v>140</c:v>
                </c:pt>
                <c:pt idx="1">
                  <c:v>7201</c:v>
                </c:pt>
                <c:pt idx="2">
                  <c:v>1622</c:v>
                </c:pt>
                <c:pt idx="3">
                  <c:v>2189</c:v>
                </c:pt>
                <c:pt idx="4">
                  <c:v>5044</c:v>
                </c:pt>
                <c:pt idx="5">
                  <c:v>670</c:v>
                </c:pt>
                <c:pt idx="6">
                  <c:v>83</c:v>
                </c:pt>
                <c:pt idx="7">
                  <c:v>262</c:v>
                </c:pt>
                <c:pt idx="8">
                  <c:v>386</c:v>
                </c:pt>
              </c:numCache>
            </c:numRef>
          </c:val>
          <c:extLst>
            <c:ext xmlns:c16="http://schemas.microsoft.com/office/drawing/2014/chart" uri="{C3380CC4-5D6E-409C-BE32-E72D297353CC}">
              <c16:uniqueId val="{00000000-CD21-4769-941A-F50851E54DD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7" tIns="46954" rIns="93907" bIns="4695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907" tIns="46954" rIns="93907" bIns="46954" rtlCol="0"/>
          <a:lstStyle>
            <a:lvl1pPr algn="r">
              <a:defRPr sz="1200"/>
            </a:lvl1pPr>
          </a:lstStyle>
          <a:p>
            <a:fld id="{105CA02E-57C0-8548-8AA7-C5933620DCEF}" type="datetimeFigureOut">
              <a:rPr lang="en-US" smtClean="0"/>
              <a:pPr/>
              <a:t>7/18/2019</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907" tIns="46954" rIns="93907" bIns="4695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907" tIns="46954" rIns="93907" bIns="46954" rtlCol="0" anchor="b"/>
          <a:lstStyle>
            <a:lvl1pPr algn="r">
              <a:defRPr sz="1200"/>
            </a:lvl1pPr>
          </a:lstStyle>
          <a:p>
            <a:fld id="{15ECE895-69E1-B145-900A-C59946A4CB33}" type="slidenum">
              <a:rPr lang="en-US" smtClean="0"/>
              <a:pPr/>
              <a:t>‹#›</a:t>
            </a:fld>
            <a:endParaRPr lang="en-US"/>
          </a:p>
        </p:txBody>
      </p:sp>
    </p:spTree>
    <p:extLst>
      <p:ext uri="{BB962C8B-B14F-4D97-AF65-F5344CB8AC3E}">
        <p14:creationId xmlns:p14="http://schemas.microsoft.com/office/powerpoint/2010/main" val="1995319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7" tIns="46954" rIns="93907" bIns="4695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907" tIns="46954" rIns="93907" bIns="46954" rtlCol="0"/>
          <a:lstStyle>
            <a:lvl1pPr algn="r">
              <a:defRPr sz="1200"/>
            </a:lvl1pPr>
          </a:lstStyle>
          <a:p>
            <a:fld id="{9BBBFF9F-410F-4E45-A742-65BC05675264}" type="datetimeFigureOut">
              <a:rPr lang="en-US" smtClean="0"/>
              <a:pPr/>
              <a:t>7/18/2019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907" tIns="46954" rIns="93907" bIns="46954"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7" tIns="46954" rIns="93907" bIns="469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7" tIns="46954" rIns="93907" bIns="4695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907" tIns="46954" rIns="93907" bIns="46954" rtlCol="0" anchor="b"/>
          <a:lstStyle>
            <a:lvl1pPr algn="r">
              <a:defRPr sz="1200"/>
            </a:lvl1pPr>
          </a:lstStyle>
          <a:p>
            <a:fld id="{27CEC28D-60FD-6347-8AD9-BFEACA586AFA}" type="slidenum">
              <a:rPr lang="en-US" smtClean="0"/>
              <a:pPr/>
              <a:t>‹#›</a:t>
            </a:fld>
            <a:endParaRPr lang="en-US"/>
          </a:p>
        </p:txBody>
      </p:sp>
    </p:spTree>
    <p:extLst>
      <p:ext uri="{BB962C8B-B14F-4D97-AF65-F5344CB8AC3E}">
        <p14:creationId xmlns:p14="http://schemas.microsoft.com/office/powerpoint/2010/main" val="22580969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0</a:t>
            </a:fld>
            <a:endParaRPr lang="en-US" dirty="0"/>
          </a:p>
        </p:txBody>
      </p:sp>
    </p:spTree>
    <p:extLst>
      <p:ext uri="{BB962C8B-B14F-4D97-AF65-F5344CB8AC3E}">
        <p14:creationId xmlns:p14="http://schemas.microsoft.com/office/powerpoint/2010/main" val="2231444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ROROs -</a:t>
            </a:r>
          </a:p>
        </p:txBody>
      </p:sp>
      <p:sp>
        <p:nvSpPr>
          <p:cNvPr id="4" name="Slide Number Placeholder 3"/>
          <p:cNvSpPr>
            <a:spLocks noGrp="1"/>
          </p:cNvSpPr>
          <p:nvPr>
            <p:ph type="sldNum" sz="quarter" idx="10"/>
          </p:nvPr>
        </p:nvSpPr>
        <p:spPr/>
        <p:txBody>
          <a:bodyPr/>
          <a:lstStyle/>
          <a:p>
            <a:fld id="{27CEC28D-60FD-6347-8AD9-BFEACA586AFA}" type="slidenum">
              <a:rPr lang="en-US" smtClean="0"/>
              <a:pPr/>
              <a:t>9</a:t>
            </a:fld>
            <a:endParaRPr lang="en-US"/>
          </a:p>
        </p:txBody>
      </p:sp>
    </p:spTree>
    <p:extLst>
      <p:ext uri="{BB962C8B-B14F-4D97-AF65-F5344CB8AC3E}">
        <p14:creationId xmlns:p14="http://schemas.microsoft.com/office/powerpoint/2010/main" val="281355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10</a:t>
            </a:fld>
            <a:endParaRPr lang="en-US"/>
          </a:p>
        </p:txBody>
      </p:sp>
    </p:spTree>
    <p:extLst>
      <p:ext uri="{BB962C8B-B14F-4D97-AF65-F5344CB8AC3E}">
        <p14:creationId xmlns:p14="http://schemas.microsoft.com/office/powerpoint/2010/main" val="378391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11</a:t>
            </a:fld>
            <a:endParaRPr lang="en-US"/>
          </a:p>
        </p:txBody>
      </p:sp>
    </p:spTree>
    <p:extLst>
      <p:ext uri="{BB962C8B-B14F-4D97-AF65-F5344CB8AC3E}">
        <p14:creationId xmlns:p14="http://schemas.microsoft.com/office/powerpoint/2010/main" val="267340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12</a:t>
            </a:fld>
            <a:endParaRPr lang="en-US"/>
          </a:p>
        </p:txBody>
      </p:sp>
    </p:spTree>
    <p:extLst>
      <p:ext uri="{BB962C8B-B14F-4D97-AF65-F5344CB8AC3E}">
        <p14:creationId xmlns:p14="http://schemas.microsoft.com/office/powerpoint/2010/main" val="159067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EC28D-60FD-6347-8AD9-BFEACA586A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474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14</a:t>
            </a:fld>
            <a:endParaRPr lang="en-US"/>
          </a:p>
        </p:txBody>
      </p:sp>
    </p:spTree>
    <p:extLst>
      <p:ext uri="{BB962C8B-B14F-4D97-AF65-F5344CB8AC3E}">
        <p14:creationId xmlns:p14="http://schemas.microsoft.com/office/powerpoint/2010/main" val="379594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15</a:t>
            </a:fld>
            <a:endParaRPr lang="en-US"/>
          </a:p>
        </p:txBody>
      </p:sp>
    </p:spTree>
    <p:extLst>
      <p:ext uri="{BB962C8B-B14F-4D97-AF65-F5344CB8AC3E}">
        <p14:creationId xmlns:p14="http://schemas.microsoft.com/office/powerpoint/2010/main" val="3159608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 IF CLARIFICATION NEEDED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EC28D-60FD-6347-8AD9-BFEACA586A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6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Eligibility:</a:t>
            </a:r>
          </a:p>
          <a:p>
            <a:pPr lvl="0"/>
            <a:r>
              <a:rPr lang="en-US" sz="1200" kern="1200" dirty="0">
                <a:solidFill>
                  <a:schemeClr val="tx1"/>
                </a:solidFill>
                <a:effectLst/>
                <a:latin typeface="+mn-lt"/>
                <a:ea typeface="+mn-ea"/>
                <a:cs typeface="+mn-cs"/>
              </a:rPr>
              <a:t>a State;</a:t>
            </a:r>
          </a:p>
          <a:p>
            <a:pPr lvl="0"/>
            <a:r>
              <a:rPr lang="en-US" sz="1200" kern="1200" dirty="0">
                <a:solidFill>
                  <a:schemeClr val="tx1"/>
                </a:solidFill>
                <a:effectLst/>
                <a:latin typeface="+mn-lt"/>
                <a:ea typeface="+mn-ea"/>
                <a:cs typeface="+mn-cs"/>
              </a:rPr>
              <a:t>a unit of local government;</a:t>
            </a:r>
          </a:p>
          <a:p>
            <a:pPr lvl="0"/>
            <a:r>
              <a:rPr lang="en-US" sz="1200" kern="1200" dirty="0">
                <a:solidFill>
                  <a:schemeClr val="tx1"/>
                </a:solidFill>
                <a:effectLst/>
                <a:latin typeface="+mn-lt"/>
                <a:ea typeface="+mn-ea"/>
                <a:cs typeface="+mn-cs"/>
              </a:rPr>
              <a:t>an Indian Tribe;</a:t>
            </a:r>
          </a:p>
          <a:p>
            <a:pPr lvl="0"/>
            <a:r>
              <a:rPr lang="en-US" sz="1200" kern="1200" dirty="0">
                <a:solidFill>
                  <a:schemeClr val="tx1"/>
                </a:solidFill>
                <a:effectLst/>
                <a:latin typeface="+mn-lt"/>
                <a:ea typeface="+mn-ea"/>
                <a:cs typeface="+mn-cs"/>
              </a:rPr>
              <a:t>a nongovernmental organization; and</a:t>
            </a:r>
          </a:p>
          <a:p>
            <a:pPr lvl="0"/>
            <a:r>
              <a:rPr lang="en-US" sz="1200" kern="1200" dirty="0">
                <a:solidFill>
                  <a:schemeClr val="tx1"/>
                </a:solidFill>
                <a:effectLst/>
                <a:latin typeface="+mn-lt"/>
                <a:ea typeface="+mn-ea"/>
                <a:cs typeface="+mn-cs"/>
              </a:rPr>
              <a:t>an institution of higher education.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purposes of the Program are—</a:t>
            </a:r>
          </a:p>
          <a:p>
            <a:pPr lvl="0"/>
            <a:r>
              <a:rPr lang="en-US" sz="1200" kern="1200" dirty="0">
                <a:solidFill>
                  <a:schemeClr val="tx1"/>
                </a:solidFill>
                <a:effectLst/>
                <a:latin typeface="+mn-lt"/>
                <a:ea typeface="+mn-ea"/>
                <a:cs typeface="+mn-cs"/>
              </a:rPr>
              <a:t>to improve the understanding, prevention, and mitigation of, and response to, aquatic invasive species in—</a:t>
            </a:r>
          </a:p>
          <a:p>
            <a:pPr lvl="1"/>
            <a:r>
              <a:rPr lang="en-US" sz="1200" kern="1200" dirty="0">
                <a:solidFill>
                  <a:schemeClr val="tx1"/>
                </a:solidFill>
                <a:effectLst/>
                <a:latin typeface="+mn-lt"/>
                <a:ea typeface="+mn-ea"/>
                <a:cs typeface="+mn-cs"/>
              </a:rPr>
              <a:t> the coastal zone; and</a:t>
            </a:r>
          </a:p>
          <a:p>
            <a:pPr lvl="1"/>
            <a:r>
              <a:rPr lang="en-US" sz="1200" kern="1200" dirty="0">
                <a:solidFill>
                  <a:schemeClr val="tx1"/>
                </a:solidFill>
                <a:effectLst/>
                <a:latin typeface="+mn-lt"/>
                <a:ea typeface="+mn-ea"/>
                <a:cs typeface="+mn-cs"/>
              </a:rPr>
              <a:t>the Exclusive Economic Zone;</a:t>
            </a:r>
          </a:p>
          <a:p>
            <a:pPr lvl="0"/>
            <a:r>
              <a:rPr lang="en-US" sz="1200" kern="1200" dirty="0">
                <a:solidFill>
                  <a:schemeClr val="tx1"/>
                </a:solidFill>
                <a:effectLst/>
                <a:latin typeface="+mn-lt"/>
                <a:ea typeface="+mn-ea"/>
                <a:cs typeface="+mn-cs"/>
              </a:rPr>
              <a:t>to support the prevention and mitigation of impacts from aquatic invasive species in the coastal zone; and</a:t>
            </a:r>
          </a:p>
          <a:p>
            <a:pPr lvl="0"/>
            <a:r>
              <a:rPr lang="en-US" sz="1200" kern="1200" dirty="0">
                <a:solidFill>
                  <a:schemeClr val="tx1"/>
                </a:solidFill>
                <a:effectLst/>
                <a:latin typeface="+mn-lt"/>
                <a:ea typeface="+mn-ea"/>
                <a:cs typeface="+mn-cs"/>
              </a:rPr>
              <a:t> to support the restoration of Pacific Island habitats, marine, estuarine, and Great Lakes environments in the coastal zone and the Exclusive Economic Zone that are impacted by aquatic invasive species.</a:t>
            </a:r>
          </a:p>
          <a:p>
            <a:endParaRPr lang="en-US" dirty="0"/>
          </a:p>
        </p:txBody>
      </p:sp>
      <p:sp>
        <p:nvSpPr>
          <p:cNvPr id="4" name="Slide Number Placeholder 3"/>
          <p:cNvSpPr>
            <a:spLocks noGrp="1"/>
          </p:cNvSpPr>
          <p:nvPr>
            <p:ph type="sldNum" sz="quarter" idx="5"/>
          </p:nvPr>
        </p:nvSpPr>
        <p:spPr/>
        <p:txBody>
          <a:bodyPr/>
          <a:lstStyle/>
          <a:p>
            <a:fld id="{27CEC28D-60FD-6347-8AD9-BFEACA586AFA}" type="slidenum">
              <a:rPr lang="en-US" smtClean="0"/>
              <a:pPr/>
              <a:t>21</a:t>
            </a:fld>
            <a:endParaRPr lang="en-US"/>
          </a:p>
        </p:txBody>
      </p:sp>
    </p:spTree>
    <p:extLst>
      <p:ext uri="{BB962C8B-B14F-4D97-AF65-F5344CB8AC3E}">
        <p14:creationId xmlns:p14="http://schemas.microsoft.com/office/powerpoint/2010/main" val="2387928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7CEC28D-60FD-6347-8AD9-BFEACA586AFA}" type="slidenum">
              <a:rPr lang="en-US" smtClean="0"/>
              <a:pPr/>
              <a:t>22</a:t>
            </a:fld>
            <a:endParaRPr lang="en-US"/>
          </a:p>
        </p:txBody>
      </p:sp>
    </p:spTree>
    <p:extLst>
      <p:ext uri="{BB962C8B-B14F-4D97-AF65-F5344CB8AC3E}">
        <p14:creationId xmlns:p14="http://schemas.microsoft.com/office/powerpoint/2010/main" val="239892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a:t>
            </a:fld>
            <a:endParaRPr lang="en-US"/>
          </a:p>
        </p:txBody>
      </p:sp>
    </p:spTree>
    <p:extLst>
      <p:ext uri="{BB962C8B-B14F-4D97-AF65-F5344CB8AC3E}">
        <p14:creationId xmlns:p14="http://schemas.microsoft.com/office/powerpoint/2010/main" val="2595465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23</a:t>
            </a:fld>
            <a:endParaRPr lang="en-US"/>
          </a:p>
        </p:txBody>
      </p:sp>
    </p:spTree>
    <p:extLst>
      <p:ext uri="{BB962C8B-B14F-4D97-AF65-F5344CB8AC3E}">
        <p14:creationId xmlns:p14="http://schemas.microsoft.com/office/powerpoint/2010/main" val="222561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CEC28D-60FD-6347-8AD9-BFEACA586AFA}" type="slidenum">
              <a:rPr lang="en-US" smtClean="0"/>
              <a:pPr/>
              <a:t>2</a:t>
            </a:fld>
            <a:endParaRPr lang="en-US"/>
          </a:p>
        </p:txBody>
      </p:sp>
    </p:spTree>
    <p:extLst>
      <p:ext uri="{BB962C8B-B14F-4D97-AF65-F5344CB8AC3E}">
        <p14:creationId xmlns:p14="http://schemas.microsoft.com/office/powerpoint/2010/main" val="23033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3</a:t>
            </a:fld>
            <a:endParaRPr lang="en-US"/>
          </a:p>
        </p:txBody>
      </p:sp>
    </p:spTree>
    <p:extLst>
      <p:ext uri="{BB962C8B-B14F-4D97-AF65-F5344CB8AC3E}">
        <p14:creationId xmlns:p14="http://schemas.microsoft.com/office/powerpoint/2010/main" val="19918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200"/>
              </a:spcAft>
            </a:pPr>
            <a:r>
              <a:rPr lang="en-US" sz="1900" b="1" dirty="0">
                <a:solidFill>
                  <a:srgbClr val="002060"/>
                </a:solidFill>
              </a:rPr>
              <a:t>Incidental discharges </a:t>
            </a:r>
            <a:r>
              <a:rPr lang="en-US" sz="1900" dirty="0">
                <a:solidFill>
                  <a:srgbClr val="002060"/>
                </a:solidFill>
              </a:rPr>
              <a:t>– VGP and </a:t>
            </a:r>
            <a:r>
              <a:rPr lang="en-US" sz="1900" dirty="0" err="1">
                <a:solidFill>
                  <a:srgbClr val="002060"/>
                </a:solidFill>
              </a:rPr>
              <a:t>sVGP</a:t>
            </a:r>
            <a:r>
              <a:rPr lang="en-US" sz="1900" dirty="0">
                <a:solidFill>
                  <a:srgbClr val="002060"/>
                </a:solidFill>
              </a:rPr>
              <a:t> covered discharges originating from a vessel as a result of its normal operation as a means of transportation  </a:t>
            </a:r>
          </a:p>
          <a:p>
            <a:pPr lvl="1">
              <a:spcAft>
                <a:spcPts val="1000"/>
              </a:spcAft>
            </a:pPr>
            <a:r>
              <a:rPr lang="en-US" sz="1900" b="1" dirty="0">
                <a:solidFill>
                  <a:srgbClr val="002060"/>
                </a:solidFill>
              </a:rPr>
              <a:t>Commercial vessels </a:t>
            </a:r>
            <a:r>
              <a:rPr lang="en-US" sz="1900" dirty="0">
                <a:solidFill>
                  <a:srgbClr val="002060"/>
                </a:solidFill>
              </a:rPr>
              <a:t>– Non-military, non-recreational vessels</a:t>
            </a:r>
          </a:p>
          <a:p>
            <a:endParaRPr lang="en-US" dirty="0"/>
          </a:p>
        </p:txBody>
      </p:sp>
      <p:sp>
        <p:nvSpPr>
          <p:cNvPr id="4" name="Slide Number Placeholder 3"/>
          <p:cNvSpPr>
            <a:spLocks noGrp="1"/>
          </p:cNvSpPr>
          <p:nvPr>
            <p:ph type="sldNum" sz="quarter" idx="5"/>
          </p:nvPr>
        </p:nvSpPr>
        <p:spPr/>
        <p:txBody>
          <a:bodyPr/>
          <a:lstStyle/>
          <a:p>
            <a:fld id="{27CEC28D-60FD-6347-8AD9-BFEACA586AFA}" type="slidenum">
              <a:rPr lang="en-US" smtClean="0"/>
              <a:pPr/>
              <a:t>4</a:t>
            </a:fld>
            <a:endParaRPr lang="en-US"/>
          </a:p>
        </p:txBody>
      </p:sp>
    </p:spTree>
    <p:extLst>
      <p:ext uri="{BB962C8B-B14F-4D97-AF65-F5344CB8AC3E}">
        <p14:creationId xmlns:p14="http://schemas.microsoft.com/office/powerpoint/2010/main" val="311606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CEC28D-60FD-6347-8AD9-BFEACA586AFA}" type="slidenum">
              <a:rPr lang="en-US" smtClean="0"/>
              <a:pPr/>
              <a:t>5</a:t>
            </a:fld>
            <a:endParaRPr lang="en-US"/>
          </a:p>
        </p:txBody>
      </p:sp>
    </p:spTree>
    <p:extLst>
      <p:ext uri="{BB962C8B-B14F-4D97-AF65-F5344CB8AC3E}">
        <p14:creationId xmlns:p14="http://schemas.microsoft.com/office/powerpoint/2010/main" val="236352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7CEC28D-60FD-6347-8AD9-BFEACA586AFA}" type="slidenum">
              <a:rPr lang="en-US" smtClean="0"/>
              <a:pPr/>
              <a:t>6</a:t>
            </a:fld>
            <a:endParaRPr lang="en-US"/>
          </a:p>
        </p:txBody>
      </p:sp>
    </p:spTree>
    <p:extLst>
      <p:ext uri="{BB962C8B-B14F-4D97-AF65-F5344CB8AC3E}">
        <p14:creationId xmlns:p14="http://schemas.microsoft.com/office/powerpoint/2010/main" val="371639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784">
              <a:defRPr/>
            </a:pPr>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7</a:t>
            </a:fld>
            <a:endParaRPr lang="en-US"/>
          </a:p>
        </p:txBody>
      </p:sp>
    </p:spTree>
    <p:extLst>
      <p:ext uri="{BB962C8B-B14F-4D97-AF65-F5344CB8AC3E}">
        <p14:creationId xmlns:p14="http://schemas.microsoft.com/office/powerpoint/2010/main" val="87318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8</a:t>
            </a:fld>
            <a:endParaRPr lang="en-US"/>
          </a:p>
        </p:txBody>
      </p:sp>
    </p:spTree>
    <p:extLst>
      <p:ext uri="{BB962C8B-B14F-4D97-AF65-F5344CB8AC3E}">
        <p14:creationId xmlns:p14="http://schemas.microsoft.com/office/powerpoint/2010/main" val="66667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4132-6859-CD45-91C4-FD6F977D6F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4132-6859-CD45-91C4-FD6F977D6F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990600" y="6298999"/>
            <a:ext cx="3352800" cy="365125"/>
          </a:xfrm>
        </p:spPr>
        <p:txBody>
          <a:bodyPr/>
          <a:lstStyle/>
          <a:p>
            <a:endParaRPr lang="en-US" dirty="0"/>
          </a:p>
        </p:txBody>
      </p:sp>
      <p:sp>
        <p:nvSpPr>
          <p:cNvPr id="6" name="Slide Number Placeholder 5"/>
          <p:cNvSpPr>
            <a:spLocks noGrp="1"/>
          </p:cNvSpPr>
          <p:nvPr>
            <p:ph type="sldNum" sz="quarter" idx="12"/>
          </p:nvPr>
        </p:nvSpPr>
        <p:spPr>
          <a:xfrm>
            <a:off x="3802060" y="6352461"/>
            <a:ext cx="762000" cy="365125"/>
          </a:xfrm>
        </p:spPr>
        <p:txBody>
          <a:bodyPr/>
          <a:lstStyle/>
          <a:p>
            <a:fld id="{5E524132-6859-CD45-91C4-FD6F977D6F8F}" type="slidenum">
              <a:rPr lang="en-US" smtClean="0"/>
              <a:pPr/>
              <a:t>‹#›</a:t>
            </a:fld>
            <a:endParaRPr lang="en-US"/>
          </a:p>
        </p:txBody>
      </p:sp>
      <p:pic>
        <p:nvPicPr>
          <p:cNvPr id="8" name="Picture 25" descr="epa_seal_large_trim"/>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44460" y="6108398"/>
            <a:ext cx="625480" cy="624610"/>
          </a:xfrm>
          <a:prstGeom prst="rect">
            <a:avLst/>
          </a:prstGeom>
          <a:noFill/>
          <a:ln w="9525">
            <a:noFill/>
            <a:miter lim="800000"/>
            <a:headEnd/>
            <a:tailEnd/>
          </a:ln>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64194" y="6108398"/>
            <a:ext cx="645212" cy="609188"/>
          </a:xfrm>
          <a:prstGeom prst="rect">
            <a:avLst/>
          </a:prstGeom>
          <a:ln w="3175">
            <a:solidFill>
              <a:srgbClr val="F8F8F8"/>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4132-6859-CD45-91C4-FD6F977D6F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4132-6859-CD45-91C4-FD6F977D6F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24132-6859-CD45-91C4-FD6F977D6F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24132-6859-CD45-91C4-FD6F977D6F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24132-6859-CD45-91C4-FD6F977D6F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4E285-444D-4C0C-8BFA-BDB311F86A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E524132-6859-CD45-91C4-FD6F977D6F8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524132-6859-CD45-91C4-FD6F977D6F8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VGP@ep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Hanson.andrew@epa.gov" TargetMode="External"/><Relationship Id="rId4" Type="http://schemas.openxmlformats.org/officeDocument/2006/relationships/hyperlink" Target="mailto:Weiler.Katherine@epa.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584511" y="2335853"/>
            <a:ext cx="8044247" cy="1653573"/>
          </a:xfrm>
        </p:spPr>
        <p:txBody>
          <a:bodyPr>
            <a:normAutofit/>
          </a:bodyPr>
          <a:lstStyle/>
          <a:p>
            <a:pPr algn="ctr"/>
            <a:r>
              <a:rPr lang="en-US" sz="4600" dirty="0">
                <a:solidFill>
                  <a:schemeClr val="tx1"/>
                </a:solidFill>
                <a:effectLst/>
              </a:rPr>
              <a:t>Vessel Incidental Discharge Act (VIDA)</a:t>
            </a:r>
            <a:endParaRPr lang="en-US" sz="4600" dirty="0">
              <a:solidFill>
                <a:srgbClr val="FF0000"/>
              </a:solidFill>
              <a:effectLst/>
            </a:endParaRPr>
          </a:p>
        </p:txBody>
      </p:sp>
      <p:pic>
        <p:nvPicPr>
          <p:cNvPr id="8" name="Picture 25" descr="epa_seal_large_trim"/>
          <p:cNvPicPr>
            <a:picLocks noChangeAspect="1" noChangeArrowheads="1"/>
          </p:cNvPicPr>
          <p:nvPr/>
        </p:nvPicPr>
        <p:blipFill>
          <a:blip r:embed="rId3" cstate="print"/>
          <a:srcRect/>
          <a:stretch>
            <a:fillRect/>
          </a:stretch>
        </p:blipFill>
        <p:spPr bwMode="auto">
          <a:xfrm>
            <a:off x="2789661" y="918264"/>
            <a:ext cx="1366980" cy="1365079"/>
          </a:xfrm>
          <a:prstGeom prst="rect">
            <a:avLst/>
          </a:prstGeom>
          <a:noFill/>
          <a:ln w="9525">
            <a:noFill/>
            <a:miter lim="800000"/>
            <a:headEnd/>
            <a:tailEnd/>
          </a:ln>
        </p:spPr>
      </p:pic>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951971"/>
            <a:ext cx="1410103" cy="1331372"/>
          </a:xfrm>
          <a:prstGeom prst="rect">
            <a:avLst/>
          </a:prstGeom>
          <a:ln>
            <a:noFill/>
          </a:ln>
        </p:spPr>
      </p:pic>
      <p:sp>
        <p:nvSpPr>
          <p:cNvPr id="3" name="TextBox 2">
            <a:extLst>
              <a:ext uri="{FF2B5EF4-FFF2-40B4-BE49-F238E27FC236}">
                <a16:creationId xmlns:a16="http://schemas.microsoft.com/office/drawing/2014/main" id="{0A018FF8-019D-4B8A-B853-D41E5F347165}"/>
              </a:ext>
            </a:extLst>
          </p:cNvPr>
          <p:cNvSpPr txBox="1"/>
          <p:nvPr/>
        </p:nvSpPr>
        <p:spPr>
          <a:xfrm>
            <a:off x="8229600" y="6418053"/>
            <a:ext cx="914400" cy="369332"/>
          </a:xfrm>
          <a:prstGeom prst="rect">
            <a:avLst/>
          </a:prstGeom>
          <a:noFill/>
        </p:spPr>
        <p:txBody>
          <a:bodyPr wrap="square" rtlCol="0">
            <a:spAutoFit/>
          </a:bodyPr>
          <a:lstStyle/>
          <a:p>
            <a:r>
              <a:rPr lang="en-US" dirty="0"/>
              <a:t>2019</a:t>
            </a:r>
          </a:p>
        </p:txBody>
      </p:sp>
      <p:sp>
        <p:nvSpPr>
          <p:cNvPr id="7" name="TextBox 6">
            <a:extLst>
              <a:ext uri="{FF2B5EF4-FFF2-40B4-BE49-F238E27FC236}">
                <a16:creationId xmlns:a16="http://schemas.microsoft.com/office/drawing/2014/main" id="{4ECAFFC0-61D5-4FB5-94DD-93FA18F105F5}"/>
              </a:ext>
            </a:extLst>
          </p:cNvPr>
          <p:cNvSpPr txBox="1"/>
          <p:nvPr/>
        </p:nvSpPr>
        <p:spPr>
          <a:xfrm>
            <a:off x="983672" y="4467787"/>
            <a:ext cx="7245926" cy="1846659"/>
          </a:xfrm>
          <a:prstGeom prst="rect">
            <a:avLst/>
          </a:prstGeom>
          <a:noFill/>
        </p:spPr>
        <p:txBody>
          <a:bodyPr wrap="square" rtlCol="0">
            <a:spAutoFit/>
          </a:bodyPr>
          <a:lstStyle/>
          <a:p>
            <a:pPr algn="ctr"/>
            <a:r>
              <a:rPr lang="en-US" sz="3800" dirty="0">
                <a:latin typeface="+mj-lt"/>
              </a:rPr>
              <a:t>The U.S. Regulatory Framework for Discharges from </a:t>
            </a:r>
            <a:r>
              <a:rPr lang="en-US" sz="3800" dirty="0">
                <a:solidFill>
                  <a:srgbClr val="F8F8F8"/>
                </a:solidFill>
                <a:latin typeface="+mj-lt"/>
              </a:rPr>
              <a:t>Commercial </a:t>
            </a:r>
            <a:r>
              <a:rPr lang="en-US" sz="3800" dirty="0">
                <a:latin typeface="+mj-lt"/>
              </a:rPr>
              <a:t>Vessels</a:t>
            </a:r>
          </a:p>
        </p:txBody>
      </p:sp>
      <p:cxnSp>
        <p:nvCxnSpPr>
          <p:cNvPr id="12" name="Straight Connector 11">
            <a:extLst>
              <a:ext uri="{FF2B5EF4-FFF2-40B4-BE49-F238E27FC236}">
                <a16:creationId xmlns:a16="http://schemas.microsoft.com/office/drawing/2014/main" id="{2D447E2D-4786-4CBE-80E0-857DF670CF04}"/>
              </a:ext>
            </a:extLst>
          </p:cNvPr>
          <p:cNvCxnSpPr/>
          <p:nvPr/>
        </p:nvCxnSpPr>
        <p:spPr>
          <a:xfrm>
            <a:off x="547441" y="4324865"/>
            <a:ext cx="81393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2000">
              <a:srgbClr val="EAEAF2"/>
            </a:gs>
            <a:gs pos="100000">
              <a:srgbClr val="D7D7E5"/>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71514"/>
            <a:ext cx="9144000" cy="1143000"/>
          </a:xfrm>
        </p:spPr>
        <p:txBody>
          <a:bodyPr>
            <a:normAutofit fontScale="90000"/>
          </a:bodyPr>
          <a:lstStyle/>
          <a:p>
            <a:pPr algn="ctr"/>
            <a:r>
              <a:rPr lang="en-US" sz="5600" b="1" dirty="0"/>
              <a:t>Vessel Universe</a:t>
            </a:r>
            <a:r>
              <a:rPr lang="en-US" b="1" dirty="0"/>
              <a:t/>
            </a:r>
            <a:br>
              <a:rPr lang="en-US" b="1" dirty="0"/>
            </a:br>
            <a:endParaRPr lang="en-US" sz="2400" b="1" dirty="0"/>
          </a:p>
        </p:txBody>
      </p:sp>
      <p:sp>
        <p:nvSpPr>
          <p:cNvPr id="3" name="TextBox 2">
            <a:extLst>
              <a:ext uri="{FF2B5EF4-FFF2-40B4-BE49-F238E27FC236}">
                <a16:creationId xmlns:a16="http://schemas.microsoft.com/office/drawing/2014/main" id="{78A7AE06-B7BE-4AE6-B3B8-7D274519C8BE}"/>
              </a:ext>
            </a:extLst>
          </p:cNvPr>
          <p:cNvSpPr txBox="1"/>
          <p:nvPr/>
        </p:nvSpPr>
        <p:spPr>
          <a:xfrm>
            <a:off x="4796589" y="6208295"/>
            <a:ext cx="2791327" cy="307777"/>
          </a:xfrm>
          <a:prstGeom prst="rect">
            <a:avLst/>
          </a:prstGeom>
          <a:noFill/>
        </p:spPr>
        <p:txBody>
          <a:bodyPr wrap="square" rtlCol="0">
            <a:spAutoFit/>
          </a:bodyPr>
          <a:lstStyle/>
          <a:p>
            <a:r>
              <a:rPr lang="en-US" sz="1400" dirty="0">
                <a:latin typeface="+mj-lt"/>
              </a:rPr>
              <a:t> Source: VGP eNOI System (2018)</a:t>
            </a:r>
          </a:p>
        </p:txBody>
      </p:sp>
      <p:graphicFrame>
        <p:nvGraphicFramePr>
          <p:cNvPr id="10" name="Chart 9">
            <a:extLst>
              <a:ext uri="{FF2B5EF4-FFF2-40B4-BE49-F238E27FC236}">
                <a16:creationId xmlns:a16="http://schemas.microsoft.com/office/drawing/2014/main" id="{A7C8477F-68A1-47FE-AD65-D0E6A8DC3AB6}"/>
              </a:ext>
            </a:extLst>
          </p:cNvPr>
          <p:cNvGraphicFramePr/>
          <p:nvPr>
            <p:extLst>
              <p:ext uri="{D42A27DB-BD31-4B8C-83A1-F6EECF244321}">
                <p14:modId xmlns:p14="http://schemas.microsoft.com/office/powerpoint/2010/main" val="4206780195"/>
              </p:ext>
            </p:extLst>
          </p:nvPr>
        </p:nvGraphicFramePr>
        <p:xfrm>
          <a:off x="-1" y="1863137"/>
          <a:ext cx="4572001" cy="4149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4ADD52CE-1185-455B-ACE7-0FB29C60088F}"/>
              </a:ext>
            </a:extLst>
          </p:cNvPr>
          <p:cNvGraphicFramePr/>
          <p:nvPr>
            <p:extLst>
              <p:ext uri="{D42A27DB-BD31-4B8C-83A1-F6EECF244321}">
                <p14:modId xmlns:p14="http://schemas.microsoft.com/office/powerpoint/2010/main" val="2190889917"/>
              </p:ext>
            </p:extLst>
          </p:nvPr>
        </p:nvGraphicFramePr>
        <p:xfrm>
          <a:off x="4564060" y="1863137"/>
          <a:ext cx="4579940" cy="414933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a:extLst>
              <a:ext uri="{FF2B5EF4-FFF2-40B4-BE49-F238E27FC236}">
                <a16:creationId xmlns:a16="http://schemas.microsoft.com/office/drawing/2014/main" id="{13D461E6-1705-4374-B10A-E14F3E279594}"/>
              </a:ext>
            </a:extLst>
          </p:cNvPr>
          <p:cNvSpPr>
            <a:spLocks noGrp="1"/>
          </p:cNvSpPr>
          <p:nvPr>
            <p:ph type="sldNum" sz="quarter" idx="12"/>
          </p:nvPr>
        </p:nvSpPr>
        <p:spPr/>
        <p:txBody>
          <a:bodyPr/>
          <a:lstStyle/>
          <a:p>
            <a:fld id="{5E524132-6859-CD45-91C4-FD6F977D6F8F}" type="slidenum">
              <a:rPr lang="en-US" smtClean="0"/>
              <a:pPr/>
              <a:t>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rgbClr val="EAEAF2"/>
            </a:gs>
            <a:gs pos="100000">
              <a:srgbClr val="D7D7E5"/>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E3A158-5D89-4319-BC46-54092B8C83C5}"/>
              </a:ext>
            </a:extLst>
          </p:cNvPr>
          <p:cNvSpPr/>
          <p:nvPr/>
        </p:nvSpPr>
        <p:spPr>
          <a:xfrm>
            <a:off x="2422357" y="1636296"/>
            <a:ext cx="7042483" cy="4204406"/>
          </a:xfrm>
          <a:prstGeom prst="rect">
            <a:avLst/>
          </a:prstGeom>
          <a:blipFill>
            <a:blip r:embed="rId3"/>
            <a:stretch>
              <a:fillRect/>
            </a:stretch>
          </a:blipFill>
          <a:ln>
            <a:noFill/>
          </a:ln>
          <a:effectLst>
            <a:outerShdw blurRad="57150" dist="38100" dir="5400000" algn="ctr" rotWithShape="0">
              <a:schemeClr val="accent1">
                <a:shade val="9000"/>
                <a:satMod val="105000"/>
                <a:alpha val="48000"/>
              </a:schemeClr>
            </a:outerShdw>
            <a:softEdge rad="1041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322B25-1C87-4D5A-918E-428E932DFB0F}"/>
              </a:ext>
            </a:extLst>
          </p:cNvPr>
          <p:cNvSpPr>
            <a:spLocks noGrp="1"/>
          </p:cNvSpPr>
          <p:nvPr>
            <p:ph idx="1"/>
          </p:nvPr>
        </p:nvSpPr>
        <p:spPr>
          <a:xfrm>
            <a:off x="532388" y="1716505"/>
            <a:ext cx="7977767" cy="4653581"/>
          </a:xfrm>
        </p:spPr>
        <p:txBody>
          <a:bodyPr>
            <a:normAutofit lnSpcReduction="10000"/>
          </a:bodyPr>
          <a:lstStyle/>
          <a:p>
            <a:endParaRPr lang="en-US" b="1" dirty="0">
              <a:solidFill>
                <a:srgbClr val="002060"/>
              </a:solidFill>
            </a:endParaRPr>
          </a:p>
          <a:p>
            <a:r>
              <a:rPr lang="en-US" sz="2200" b="1" dirty="0">
                <a:solidFill>
                  <a:srgbClr val="002060"/>
                </a:solidFill>
              </a:rPr>
              <a:t>For large commercial vessels, except for fishing vessels</a:t>
            </a:r>
            <a:r>
              <a:rPr lang="en-US" sz="2200" dirty="0">
                <a:solidFill>
                  <a:srgbClr val="002060"/>
                </a:solidFill>
              </a:rPr>
              <a:t>: </a:t>
            </a:r>
            <a:br>
              <a:rPr lang="en-US" sz="2200" dirty="0">
                <a:solidFill>
                  <a:srgbClr val="002060"/>
                </a:solidFill>
              </a:rPr>
            </a:br>
            <a:r>
              <a:rPr lang="en-US" sz="2200" dirty="0">
                <a:solidFill>
                  <a:srgbClr val="002060"/>
                </a:solidFill>
              </a:rPr>
              <a:t>The provisions of the EPA 2013 VGP, the USCG ballast water regulations, and state and local government requirements </a:t>
            </a:r>
            <a:br>
              <a:rPr lang="en-US" sz="2200" dirty="0">
                <a:solidFill>
                  <a:srgbClr val="002060"/>
                </a:solidFill>
              </a:rPr>
            </a:br>
            <a:r>
              <a:rPr lang="en-US" sz="2200" u="sng" dirty="0">
                <a:solidFill>
                  <a:srgbClr val="002060"/>
                </a:solidFill>
              </a:rPr>
              <a:t>remain in force and effect</a:t>
            </a:r>
            <a:r>
              <a:rPr lang="en-US" sz="2200" dirty="0">
                <a:solidFill>
                  <a:srgbClr val="002060"/>
                </a:solidFill>
              </a:rPr>
              <a:t>, until the </a:t>
            </a:r>
            <a:br>
              <a:rPr lang="en-US" sz="2200" dirty="0">
                <a:solidFill>
                  <a:srgbClr val="002060"/>
                </a:solidFill>
              </a:rPr>
            </a:br>
            <a:r>
              <a:rPr lang="en-US" sz="2200" dirty="0">
                <a:solidFill>
                  <a:srgbClr val="002060"/>
                </a:solidFill>
              </a:rPr>
              <a:t>future regulations are</a:t>
            </a:r>
            <a:br>
              <a:rPr lang="en-US" sz="2200" dirty="0">
                <a:solidFill>
                  <a:srgbClr val="002060"/>
                </a:solidFill>
              </a:rPr>
            </a:br>
            <a:r>
              <a:rPr lang="en-US" sz="2200" dirty="0">
                <a:solidFill>
                  <a:srgbClr val="002060"/>
                </a:solidFill>
              </a:rPr>
              <a:t>enforceable. </a:t>
            </a:r>
          </a:p>
          <a:p>
            <a:pPr marL="0" indent="0">
              <a:buNone/>
            </a:pPr>
            <a:endParaRPr lang="en-US" sz="2200" dirty="0">
              <a:solidFill>
                <a:srgbClr val="002060"/>
              </a:solidFill>
            </a:endParaRPr>
          </a:p>
          <a:p>
            <a:r>
              <a:rPr lang="en-US" sz="2200" b="1" dirty="0">
                <a:solidFill>
                  <a:srgbClr val="002060"/>
                </a:solidFill>
              </a:rPr>
              <a:t>For small commercial vessels </a:t>
            </a:r>
            <a:br>
              <a:rPr lang="en-US" sz="2200" b="1" dirty="0">
                <a:solidFill>
                  <a:srgbClr val="002060"/>
                </a:solidFill>
              </a:rPr>
            </a:br>
            <a:r>
              <a:rPr lang="en-US" sz="2200" b="1" dirty="0">
                <a:solidFill>
                  <a:srgbClr val="002060"/>
                </a:solidFill>
              </a:rPr>
              <a:t>and fishing vessels of any size</a:t>
            </a:r>
            <a:r>
              <a:rPr lang="en-US" sz="2200" dirty="0">
                <a:solidFill>
                  <a:srgbClr val="002060"/>
                </a:solidFill>
              </a:rPr>
              <a:t>: </a:t>
            </a:r>
            <a:r>
              <a:rPr lang="en-US" sz="2200" u="sng" dirty="0">
                <a:solidFill>
                  <a:srgbClr val="002060"/>
                </a:solidFill>
              </a:rPr>
              <a:t>Only </a:t>
            </a:r>
            <a:r>
              <a:rPr lang="en-US" sz="2200" dirty="0">
                <a:solidFill>
                  <a:srgbClr val="002060"/>
                </a:solidFill>
              </a:rPr>
              <a:t>the ballast water provisions of the EPA 2013 VGP, the USCG regulations, and state and local government requirements </a:t>
            </a:r>
            <a:r>
              <a:rPr lang="en-US" sz="2200" u="sng" dirty="0">
                <a:solidFill>
                  <a:srgbClr val="002060"/>
                </a:solidFill>
              </a:rPr>
              <a:t>remain in force and effect</a:t>
            </a:r>
            <a:r>
              <a:rPr lang="en-US" sz="2200" dirty="0">
                <a:solidFill>
                  <a:srgbClr val="002060"/>
                </a:solidFill>
              </a:rPr>
              <a:t> until the future regulations are enforceable. </a:t>
            </a:r>
          </a:p>
          <a:p>
            <a:endParaRPr lang="en-US" dirty="0">
              <a:solidFill>
                <a:srgbClr val="002060"/>
              </a:solidFill>
            </a:endParaRPr>
          </a:p>
        </p:txBody>
      </p:sp>
      <p:sp>
        <p:nvSpPr>
          <p:cNvPr id="5" name="Title 1">
            <a:extLst>
              <a:ext uri="{FF2B5EF4-FFF2-40B4-BE49-F238E27FC236}">
                <a16:creationId xmlns:a16="http://schemas.microsoft.com/office/drawing/2014/main" id="{BDE17445-950B-487A-867B-B6E310D75534}"/>
              </a:ext>
            </a:extLst>
          </p:cNvPr>
          <p:cNvSpPr>
            <a:spLocks noGrp="1"/>
          </p:cNvSpPr>
          <p:nvPr>
            <p:ph type="title"/>
          </p:nvPr>
        </p:nvSpPr>
        <p:spPr>
          <a:xfrm>
            <a:off x="0" y="771617"/>
            <a:ext cx="9143999" cy="1143000"/>
          </a:xfrm>
        </p:spPr>
        <p:txBody>
          <a:bodyPr>
            <a:normAutofit fontScale="90000"/>
          </a:bodyPr>
          <a:lstStyle/>
          <a:p>
            <a:pPr algn="ct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Interim Requirements </a:t>
            </a:r>
            <a:r>
              <a:rPr lang="en-US" sz="4600" b="1" dirty="0"/>
              <a:t/>
            </a:r>
            <a:br>
              <a:rPr lang="en-US" sz="4600" b="1" dirty="0"/>
            </a:br>
            <a:r>
              <a:rPr lang="en-US" sz="3600" b="1" dirty="0">
                <a:solidFill>
                  <a:schemeClr val="accent2">
                    <a:lumMod val="50000"/>
                  </a:schemeClr>
                </a:solidFill>
              </a:rPr>
              <a:t>(4 Dec 2018 to ~2022)</a:t>
            </a:r>
          </a:p>
        </p:txBody>
      </p:sp>
      <p:sp>
        <p:nvSpPr>
          <p:cNvPr id="7" name="Slide Number Placeholder 6">
            <a:extLst>
              <a:ext uri="{FF2B5EF4-FFF2-40B4-BE49-F238E27FC236}">
                <a16:creationId xmlns:a16="http://schemas.microsoft.com/office/drawing/2014/main" id="{6F2D9854-FDA4-4746-91D1-63D3521EF653}"/>
              </a:ext>
            </a:extLst>
          </p:cNvPr>
          <p:cNvSpPr>
            <a:spLocks noGrp="1"/>
          </p:cNvSpPr>
          <p:nvPr>
            <p:ph type="sldNum" sz="quarter" idx="12"/>
          </p:nvPr>
        </p:nvSpPr>
        <p:spPr/>
        <p:txBody>
          <a:bodyPr/>
          <a:lstStyle/>
          <a:p>
            <a:fld id="{5E524132-6859-CD45-91C4-FD6F977D6F8F}" type="slidenum">
              <a:rPr lang="en-US" smtClean="0"/>
              <a:pPr/>
              <a:t>10</a:t>
            </a:fld>
            <a:endParaRPr lang="en-US"/>
          </a:p>
        </p:txBody>
      </p:sp>
    </p:spTree>
    <p:extLst>
      <p:ext uri="{BB962C8B-B14F-4D97-AF65-F5344CB8AC3E}">
        <p14:creationId xmlns:p14="http://schemas.microsoft.com/office/powerpoint/2010/main" val="368434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5ECAD6-944A-41EA-85D7-C4716F263A2C}"/>
              </a:ext>
            </a:extLst>
          </p:cNvPr>
          <p:cNvSpPr>
            <a:spLocks noGrp="1"/>
          </p:cNvSpPr>
          <p:nvPr>
            <p:ph type="title"/>
          </p:nvPr>
        </p:nvSpPr>
        <p:spPr>
          <a:xfrm>
            <a:off x="231355" y="1203117"/>
            <a:ext cx="8769426" cy="3306725"/>
          </a:xfrm>
          <a:noFill/>
        </p:spPr>
        <p:txBody>
          <a:bodyPr>
            <a:noAutofit/>
          </a:bodyPr>
          <a:lstStyle/>
          <a:p>
            <a:pPr algn="ctr"/>
            <a:r>
              <a:rPr lang="en-US" sz="6000" b="1" dirty="0">
                <a:solidFill>
                  <a:schemeClr val="accent2">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Future Requirements </a:t>
            </a:r>
            <a:br>
              <a:rPr lang="en-US" sz="6000" b="1" dirty="0">
                <a:solidFill>
                  <a:schemeClr val="accent2">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6000" b="1" dirty="0">
                <a:solidFill>
                  <a:schemeClr val="accent2">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and Programs</a:t>
            </a:r>
            <a:r>
              <a:rPr lang="en-US" sz="6000" b="1" dirty="0">
                <a:solidFill>
                  <a:srgbClr val="000099"/>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sz="6000" b="1" dirty="0">
                <a:solidFill>
                  <a:srgbClr val="000099"/>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sz="6000" b="1" dirty="0">
              <a:solidFill>
                <a:srgbClr val="000099"/>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6" name="Slide Number Placeholder 5">
            <a:extLst>
              <a:ext uri="{FF2B5EF4-FFF2-40B4-BE49-F238E27FC236}">
                <a16:creationId xmlns:a16="http://schemas.microsoft.com/office/drawing/2014/main" id="{9F8BA517-9CE2-4280-A127-E777644A5F33}"/>
              </a:ext>
            </a:extLst>
          </p:cNvPr>
          <p:cNvSpPr>
            <a:spLocks noGrp="1"/>
          </p:cNvSpPr>
          <p:nvPr>
            <p:ph type="sldNum" sz="quarter" idx="12"/>
          </p:nvPr>
        </p:nvSpPr>
        <p:spPr/>
        <p:txBody>
          <a:bodyPr/>
          <a:lstStyle/>
          <a:p>
            <a:fld id="{5E524132-6859-CD45-91C4-FD6F977D6F8F}" type="slidenum">
              <a:rPr lang="en-US" smtClean="0"/>
              <a:pPr/>
              <a:t>11</a:t>
            </a:fld>
            <a:endParaRPr lang="en-US"/>
          </a:p>
        </p:txBody>
      </p:sp>
    </p:spTree>
    <p:extLst>
      <p:ext uri="{BB962C8B-B14F-4D97-AF65-F5344CB8AC3E}">
        <p14:creationId xmlns:p14="http://schemas.microsoft.com/office/powerpoint/2010/main" val="145014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8000"/>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307D-49EA-4C29-BB17-EE6C2E8F86B6}"/>
              </a:ext>
            </a:extLst>
          </p:cNvPr>
          <p:cNvSpPr>
            <a:spLocks noGrp="1"/>
          </p:cNvSpPr>
          <p:nvPr>
            <p:ph type="title"/>
          </p:nvPr>
        </p:nvSpPr>
        <p:spPr>
          <a:xfrm>
            <a:off x="0" y="634611"/>
            <a:ext cx="9144000" cy="1143000"/>
          </a:xfrm>
        </p:spPr>
        <p:txBody>
          <a:bodyPr>
            <a:noAutofit/>
          </a:bodyPr>
          <a:lstStyle/>
          <a:p>
            <a:pPr algn="ctr"/>
            <a:r>
              <a:rPr lang="en-US" b="1" dirty="0"/>
              <a:t>Federal Regulations</a:t>
            </a:r>
          </a:p>
        </p:txBody>
      </p:sp>
      <p:sp>
        <p:nvSpPr>
          <p:cNvPr id="3" name="Content Placeholder 2">
            <a:extLst>
              <a:ext uri="{FF2B5EF4-FFF2-40B4-BE49-F238E27FC236}">
                <a16:creationId xmlns:a16="http://schemas.microsoft.com/office/drawing/2014/main" id="{EB9129D0-978D-4F70-87DB-95FD89C3D8E4}"/>
              </a:ext>
            </a:extLst>
          </p:cNvPr>
          <p:cNvSpPr>
            <a:spLocks noGrp="1"/>
          </p:cNvSpPr>
          <p:nvPr>
            <p:ph idx="1"/>
          </p:nvPr>
        </p:nvSpPr>
        <p:spPr>
          <a:xfrm>
            <a:off x="571500" y="1622552"/>
            <a:ext cx="7980218" cy="4389120"/>
          </a:xfrm>
        </p:spPr>
        <p:txBody>
          <a:bodyPr>
            <a:normAutofit fontScale="92500" lnSpcReduction="10000"/>
          </a:bodyPr>
          <a:lstStyle/>
          <a:p>
            <a:endParaRPr lang="en-US" sz="2800" dirty="0">
              <a:solidFill>
                <a:srgbClr val="002060"/>
              </a:solidFill>
            </a:endParaRPr>
          </a:p>
          <a:p>
            <a:r>
              <a:rPr lang="en-US" sz="2800" dirty="0">
                <a:solidFill>
                  <a:srgbClr val="002060"/>
                </a:solidFill>
              </a:rPr>
              <a:t>VIDA requires EPA and the USCG to develop </a:t>
            </a:r>
            <a:r>
              <a:rPr lang="en-US" sz="2800" b="1" dirty="0">
                <a:solidFill>
                  <a:srgbClr val="002060"/>
                </a:solidFill>
              </a:rPr>
              <a:t>two federal rules</a:t>
            </a:r>
            <a:r>
              <a:rPr lang="en-US" sz="2800" dirty="0">
                <a:solidFill>
                  <a:srgbClr val="002060"/>
                </a:solidFill>
              </a:rPr>
              <a:t> to address commercial vessel discharges:</a:t>
            </a:r>
            <a:br>
              <a:rPr lang="en-US" sz="2800" dirty="0">
                <a:solidFill>
                  <a:srgbClr val="002060"/>
                </a:solidFill>
              </a:rPr>
            </a:br>
            <a:endParaRPr lang="en-US" sz="2800" dirty="0">
              <a:solidFill>
                <a:srgbClr val="002060"/>
              </a:solidFill>
            </a:endParaRPr>
          </a:p>
          <a:p>
            <a:pPr marL="880110" lvl="1" indent="-514350">
              <a:buFont typeface="+mj-lt"/>
              <a:buAutoNum type="arabicPeriod"/>
            </a:pPr>
            <a:r>
              <a:rPr lang="en-US" sz="2800" dirty="0">
                <a:solidFill>
                  <a:srgbClr val="002060"/>
                </a:solidFill>
              </a:rPr>
              <a:t>EPA to develop regulations establishing national discharge standards of performance within two years of enactment of VIDA; and</a:t>
            </a:r>
            <a:br>
              <a:rPr lang="en-US" sz="2800" dirty="0">
                <a:solidFill>
                  <a:srgbClr val="002060"/>
                </a:solidFill>
              </a:rPr>
            </a:br>
            <a:endParaRPr lang="en-US" sz="2800" dirty="0">
              <a:solidFill>
                <a:srgbClr val="002060"/>
              </a:solidFill>
            </a:endParaRPr>
          </a:p>
          <a:p>
            <a:pPr marL="880110" lvl="1" indent="-514350">
              <a:buFont typeface="+mj-lt"/>
              <a:buAutoNum type="arabicPeriod"/>
            </a:pPr>
            <a:r>
              <a:rPr lang="en-US" sz="2800" dirty="0">
                <a:solidFill>
                  <a:srgbClr val="002060"/>
                </a:solidFill>
              </a:rPr>
              <a:t>The USCG to develop corresponding  implementing, monitoring, and enforcement regulations two years thereafter.  </a:t>
            </a:r>
          </a:p>
          <a:p>
            <a:endParaRPr lang="en-US" dirty="0">
              <a:solidFill>
                <a:srgbClr val="002060"/>
              </a:solidFill>
            </a:endParaRPr>
          </a:p>
        </p:txBody>
      </p:sp>
      <p:sp>
        <p:nvSpPr>
          <p:cNvPr id="7" name="Slide Number Placeholder 6">
            <a:extLst>
              <a:ext uri="{FF2B5EF4-FFF2-40B4-BE49-F238E27FC236}">
                <a16:creationId xmlns:a16="http://schemas.microsoft.com/office/drawing/2014/main" id="{7B39E050-9BFA-401D-9DB5-4B3A71602359}"/>
              </a:ext>
            </a:extLst>
          </p:cNvPr>
          <p:cNvSpPr>
            <a:spLocks noGrp="1"/>
          </p:cNvSpPr>
          <p:nvPr>
            <p:ph type="sldNum" sz="quarter" idx="12"/>
          </p:nvPr>
        </p:nvSpPr>
        <p:spPr/>
        <p:txBody>
          <a:bodyPr/>
          <a:lstStyle/>
          <a:p>
            <a:fld id="{5E524132-6859-CD45-91C4-FD6F977D6F8F}" type="slidenum">
              <a:rPr lang="en-US" smtClean="0"/>
              <a:pPr/>
              <a:t>12</a:t>
            </a:fld>
            <a:endParaRPr lang="en-US"/>
          </a:p>
        </p:txBody>
      </p:sp>
    </p:spTree>
    <p:extLst>
      <p:ext uri="{BB962C8B-B14F-4D97-AF65-F5344CB8AC3E}">
        <p14:creationId xmlns:p14="http://schemas.microsoft.com/office/powerpoint/2010/main" val="125018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rgbClr val="EAEAF2"/>
            </a:gs>
            <a:gs pos="100000">
              <a:srgbClr val="D7D7E5"/>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9747B7-C142-4EB6-A590-2EC88C5B95B9}"/>
              </a:ext>
            </a:extLst>
          </p:cNvPr>
          <p:cNvSpPr/>
          <p:nvPr/>
        </p:nvSpPr>
        <p:spPr>
          <a:xfrm>
            <a:off x="1426651" y="1537942"/>
            <a:ext cx="7729198" cy="5279858"/>
          </a:xfrm>
          <a:prstGeom prst="rect">
            <a:avLst/>
          </a:prstGeom>
          <a:blipFill dpi="0" rotWithShape="1">
            <a:blip r:embed="rId3">
              <a:alphaModFix amt="36000"/>
            </a:blip>
            <a:srcRect/>
            <a:stretch>
              <a:fillRect/>
            </a:stretch>
          </a:blipFill>
          <a:ln>
            <a:noFill/>
          </a:ln>
          <a:effectLst>
            <a:outerShdw blurRad="57150" dist="38100" dir="5400000" algn="ctr" rotWithShape="0">
              <a:schemeClr val="accent1">
                <a:shade val="9000"/>
                <a:satMod val="105000"/>
                <a:alpha val="48000"/>
              </a:schemeClr>
            </a:outerShdw>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a:extLst>
              <a:ext uri="{FF2B5EF4-FFF2-40B4-BE49-F238E27FC236}">
                <a16:creationId xmlns:a16="http://schemas.microsoft.com/office/drawing/2014/main" id="{D2C0DD69-10A5-4A76-A81B-0C15CFFB1282}"/>
              </a:ext>
            </a:extLst>
          </p:cNvPr>
          <p:cNvSpPr>
            <a:spLocks noGrp="1"/>
          </p:cNvSpPr>
          <p:nvPr>
            <p:ph type="title"/>
          </p:nvPr>
        </p:nvSpPr>
        <p:spPr>
          <a:xfrm>
            <a:off x="15585" y="730131"/>
            <a:ext cx="9144000" cy="1014484"/>
          </a:xfrm>
        </p:spPr>
        <p:txBody>
          <a:bodyPr>
            <a:noAutofit/>
          </a:bodyPr>
          <a:lstStyle/>
          <a:p>
            <a:pPr algn="ctr"/>
            <a:r>
              <a:rPr lang="en-US" sz="4500" b="1" dirty="0"/>
              <a:t>EPA Discharge Standards </a:t>
            </a:r>
          </a:p>
        </p:txBody>
      </p:sp>
      <p:sp>
        <p:nvSpPr>
          <p:cNvPr id="3" name="Content Placeholder 2">
            <a:extLst>
              <a:ext uri="{FF2B5EF4-FFF2-40B4-BE49-F238E27FC236}">
                <a16:creationId xmlns:a16="http://schemas.microsoft.com/office/drawing/2014/main" id="{EAD703BE-983A-47FA-A27B-088F4B2C0454}"/>
              </a:ext>
            </a:extLst>
          </p:cNvPr>
          <p:cNvSpPr>
            <a:spLocks noGrp="1"/>
          </p:cNvSpPr>
          <p:nvPr>
            <p:ph idx="1"/>
          </p:nvPr>
        </p:nvSpPr>
        <p:spPr>
          <a:xfrm>
            <a:off x="577271" y="2046800"/>
            <a:ext cx="8052955" cy="4488223"/>
          </a:xfrm>
        </p:spPr>
        <p:txBody>
          <a:bodyPr>
            <a:normAutofit fontScale="92500" lnSpcReduction="20000"/>
          </a:bodyPr>
          <a:lstStyle/>
          <a:p>
            <a:pPr>
              <a:spcAft>
                <a:spcPts val="1000"/>
              </a:spcAft>
            </a:pPr>
            <a:r>
              <a:rPr lang="en-US" sz="3000" dirty="0">
                <a:solidFill>
                  <a:srgbClr val="002060"/>
                </a:solidFill>
              </a:rPr>
              <a:t>Generally at least as stringent as the existing 2013 EPA VGP requirements  </a:t>
            </a:r>
          </a:p>
          <a:p>
            <a:pPr>
              <a:spcAft>
                <a:spcPts val="1000"/>
              </a:spcAft>
            </a:pPr>
            <a:r>
              <a:rPr lang="en-US" sz="3000" dirty="0">
                <a:solidFill>
                  <a:srgbClr val="002060"/>
                </a:solidFill>
              </a:rPr>
              <a:t>Technology-based</a:t>
            </a:r>
          </a:p>
          <a:p>
            <a:pPr>
              <a:spcAft>
                <a:spcPts val="1000"/>
              </a:spcAft>
            </a:pPr>
            <a:r>
              <a:rPr lang="en-US" sz="3000" dirty="0">
                <a:solidFill>
                  <a:srgbClr val="002060"/>
                </a:solidFill>
              </a:rPr>
              <a:t>Numeric, best management  </a:t>
            </a:r>
            <a:br>
              <a:rPr lang="en-US" sz="3000" dirty="0">
                <a:solidFill>
                  <a:srgbClr val="002060"/>
                </a:solidFill>
              </a:rPr>
            </a:br>
            <a:r>
              <a:rPr lang="en-US" sz="3000" dirty="0">
                <a:solidFill>
                  <a:srgbClr val="002060"/>
                </a:solidFill>
              </a:rPr>
              <a:t>practices, or a combination of both</a:t>
            </a:r>
          </a:p>
          <a:p>
            <a:pPr>
              <a:spcAft>
                <a:spcPts val="1000"/>
              </a:spcAft>
            </a:pPr>
            <a:r>
              <a:rPr lang="en-US" sz="3000" dirty="0">
                <a:solidFill>
                  <a:srgbClr val="002060"/>
                </a:solidFill>
              </a:rPr>
              <a:t>May distinguish between class, </a:t>
            </a:r>
            <a:br>
              <a:rPr lang="en-US" sz="3000" dirty="0">
                <a:solidFill>
                  <a:srgbClr val="002060"/>
                </a:solidFill>
              </a:rPr>
            </a:br>
            <a:r>
              <a:rPr lang="en-US" sz="3000" dirty="0">
                <a:solidFill>
                  <a:srgbClr val="002060"/>
                </a:solidFill>
              </a:rPr>
              <a:t>type, size, and age of vessels</a:t>
            </a:r>
          </a:p>
          <a:p>
            <a:pPr>
              <a:spcAft>
                <a:spcPts val="1000"/>
              </a:spcAft>
            </a:pPr>
            <a:r>
              <a:rPr lang="en-US" sz="3000" dirty="0">
                <a:solidFill>
                  <a:srgbClr val="002060"/>
                </a:solidFill>
              </a:rPr>
              <a:t>Developed in concurrence with the USCG </a:t>
            </a:r>
            <a:br>
              <a:rPr lang="en-US" sz="3000" dirty="0">
                <a:solidFill>
                  <a:srgbClr val="002060"/>
                </a:solidFill>
              </a:rPr>
            </a:br>
            <a:r>
              <a:rPr lang="en-US" sz="3000" dirty="0">
                <a:solidFill>
                  <a:srgbClr val="002060"/>
                </a:solidFill>
              </a:rPr>
              <a:t>and </a:t>
            </a:r>
            <a:r>
              <a:rPr lang="en-US" sz="3000" u="sng" dirty="0">
                <a:solidFill>
                  <a:srgbClr val="002060"/>
                </a:solidFill>
              </a:rPr>
              <a:t>in consultation with interested governors</a:t>
            </a:r>
          </a:p>
          <a:p>
            <a:pPr>
              <a:spcAft>
                <a:spcPts val="1000"/>
              </a:spcAft>
            </a:pPr>
            <a:endParaRPr lang="en-US" dirty="0">
              <a:solidFill>
                <a:srgbClr val="002060"/>
              </a:solidFill>
            </a:endParaRPr>
          </a:p>
        </p:txBody>
      </p:sp>
      <p:sp>
        <p:nvSpPr>
          <p:cNvPr id="7" name="Slide Number Placeholder 6">
            <a:extLst>
              <a:ext uri="{FF2B5EF4-FFF2-40B4-BE49-F238E27FC236}">
                <a16:creationId xmlns:a16="http://schemas.microsoft.com/office/drawing/2014/main" id="{0ABAEA32-8343-4C77-AA59-5EED24CDE0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524132-6859-CD45-91C4-FD6F977D6F8F}"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57762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3000"/>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8120-F7A9-492D-BA74-D3E860B24062}"/>
              </a:ext>
            </a:extLst>
          </p:cNvPr>
          <p:cNvSpPr>
            <a:spLocks noGrp="1"/>
          </p:cNvSpPr>
          <p:nvPr>
            <p:ph type="title"/>
          </p:nvPr>
        </p:nvSpPr>
        <p:spPr>
          <a:xfrm>
            <a:off x="-7940" y="995763"/>
            <a:ext cx="9144000" cy="734369"/>
          </a:xfrm>
        </p:spPr>
        <p:txBody>
          <a:bodyPr>
            <a:noAutofit/>
          </a:bodyPr>
          <a:lstStyle/>
          <a:p>
            <a:pPr algn="ctr"/>
            <a:r>
              <a:rPr lang="en-US" sz="4000" b="1" dirty="0"/>
              <a:t>USCG Implementing Regulations</a:t>
            </a:r>
          </a:p>
        </p:txBody>
      </p:sp>
      <p:sp>
        <p:nvSpPr>
          <p:cNvPr id="3" name="Content Placeholder 2">
            <a:extLst>
              <a:ext uri="{FF2B5EF4-FFF2-40B4-BE49-F238E27FC236}">
                <a16:creationId xmlns:a16="http://schemas.microsoft.com/office/drawing/2014/main" id="{A03E131E-6633-44B2-9371-EE963D72A435}"/>
              </a:ext>
            </a:extLst>
          </p:cNvPr>
          <p:cNvSpPr>
            <a:spLocks noGrp="1"/>
          </p:cNvSpPr>
          <p:nvPr>
            <p:ph idx="1"/>
          </p:nvPr>
        </p:nvSpPr>
        <p:spPr>
          <a:xfrm>
            <a:off x="540328" y="1783593"/>
            <a:ext cx="8229600" cy="4806747"/>
          </a:xfrm>
        </p:spPr>
        <p:txBody>
          <a:bodyPr>
            <a:normAutofit fontScale="92500"/>
          </a:bodyPr>
          <a:lstStyle/>
          <a:p>
            <a:pPr>
              <a:spcAft>
                <a:spcPts val="1000"/>
              </a:spcAft>
            </a:pPr>
            <a:r>
              <a:rPr lang="en-US" dirty="0">
                <a:solidFill>
                  <a:srgbClr val="002060"/>
                </a:solidFill>
              </a:rPr>
              <a:t>Generally, at least as stringent as EPA’s 2013 VGP and USCG ballast water requirements</a:t>
            </a:r>
          </a:p>
          <a:p>
            <a:pPr lvl="0">
              <a:spcAft>
                <a:spcPts val="1000"/>
              </a:spcAft>
            </a:pPr>
            <a:r>
              <a:rPr lang="en-US" dirty="0">
                <a:solidFill>
                  <a:srgbClr val="002060"/>
                </a:solidFill>
              </a:rPr>
              <a:t>Address inspections, monitoring, reporting, sampling, and recordkeeping</a:t>
            </a:r>
          </a:p>
          <a:p>
            <a:pPr lvl="0">
              <a:spcAft>
                <a:spcPts val="1000"/>
              </a:spcAft>
            </a:pPr>
            <a:r>
              <a:rPr lang="en-US" dirty="0">
                <a:solidFill>
                  <a:srgbClr val="002060"/>
                </a:solidFill>
              </a:rPr>
              <a:t>May address the design, construction, testing, approval, installation, and use of devices to achieve the EPA standards</a:t>
            </a:r>
          </a:p>
          <a:p>
            <a:pPr>
              <a:spcAft>
                <a:spcPts val="1000"/>
              </a:spcAft>
            </a:pPr>
            <a:r>
              <a:rPr lang="en-US" dirty="0">
                <a:solidFill>
                  <a:srgbClr val="002060"/>
                </a:solidFill>
              </a:rPr>
              <a:t>Developed in consultation with interested governors</a:t>
            </a:r>
          </a:p>
          <a:p>
            <a:pPr>
              <a:spcAft>
                <a:spcPts val="1000"/>
              </a:spcAft>
            </a:pPr>
            <a:r>
              <a:rPr lang="en-US" dirty="0">
                <a:solidFill>
                  <a:srgbClr val="002060"/>
                </a:solidFill>
              </a:rPr>
              <a:t>Generally preempt adoption or enforcement of other state or local regulations for incidental discharges from vessels covered under VIDA</a:t>
            </a:r>
          </a:p>
        </p:txBody>
      </p:sp>
      <p:sp>
        <p:nvSpPr>
          <p:cNvPr id="7" name="Slide Number Placeholder 6">
            <a:extLst>
              <a:ext uri="{FF2B5EF4-FFF2-40B4-BE49-F238E27FC236}">
                <a16:creationId xmlns:a16="http://schemas.microsoft.com/office/drawing/2014/main" id="{7F8964B6-2D0F-48D3-A007-0CDE3A0674A6}"/>
              </a:ext>
            </a:extLst>
          </p:cNvPr>
          <p:cNvSpPr>
            <a:spLocks noGrp="1"/>
          </p:cNvSpPr>
          <p:nvPr>
            <p:ph type="sldNum" sz="quarter" idx="12"/>
          </p:nvPr>
        </p:nvSpPr>
        <p:spPr/>
        <p:txBody>
          <a:bodyPr/>
          <a:lstStyle/>
          <a:p>
            <a:fld id="{5E524132-6859-CD45-91C4-FD6F977D6F8F}" type="slidenum">
              <a:rPr lang="en-US" smtClean="0"/>
              <a:pPr/>
              <a:t>14</a:t>
            </a:fld>
            <a:endParaRPr lang="en-US"/>
          </a:p>
        </p:txBody>
      </p:sp>
    </p:spTree>
    <p:extLst>
      <p:ext uri="{BB962C8B-B14F-4D97-AF65-F5344CB8AC3E}">
        <p14:creationId xmlns:p14="http://schemas.microsoft.com/office/powerpoint/2010/main" val="79775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rgbClr val="EAEAF2"/>
            </a:gs>
            <a:gs pos="100000">
              <a:srgbClr val="D7D7E5"/>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179106" y="1245321"/>
            <a:ext cx="8599134" cy="4908317"/>
          </a:xfrm>
        </p:spPr>
        <p:txBody>
          <a:bodyPr>
            <a:normAutofit/>
          </a:bodyPr>
          <a:lstStyle/>
          <a:p>
            <a:pPr lvl="1">
              <a:spcAft>
                <a:spcPts val="1000"/>
              </a:spcAft>
              <a:buClr>
                <a:schemeClr val="tx2">
                  <a:lumMod val="60000"/>
                  <a:lumOff val="40000"/>
                </a:schemeClr>
              </a:buClr>
              <a:buSzPct val="100000"/>
            </a:pPr>
            <a:endParaRPr lang="en-US" dirty="0">
              <a:solidFill>
                <a:srgbClr val="002060"/>
              </a:solidFill>
            </a:endParaRPr>
          </a:p>
          <a:p>
            <a:pPr lvl="1">
              <a:spcAft>
                <a:spcPts val="1000"/>
              </a:spcAft>
              <a:buClr>
                <a:schemeClr val="tx2">
                  <a:lumMod val="60000"/>
                  <a:lumOff val="40000"/>
                </a:schemeClr>
              </a:buClr>
              <a:buSzPct val="117000"/>
            </a:pPr>
            <a:r>
              <a:rPr lang="en-US" sz="2600" dirty="0">
                <a:solidFill>
                  <a:srgbClr val="002060"/>
                </a:solidFill>
              </a:rPr>
              <a:t>EPA, the USCG, and U.S. states will have enforcement authority (under CWA Section 309).</a:t>
            </a:r>
          </a:p>
          <a:p>
            <a:pPr lvl="1">
              <a:spcAft>
                <a:spcPts val="1000"/>
              </a:spcAft>
              <a:buClr>
                <a:schemeClr val="tx2">
                  <a:lumMod val="60000"/>
                  <a:lumOff val="40000"/>
                </a:schemeClr>
              </a:buClr>
              <a:buSzPct val="117000"/>
            </a:pPr>
            <a:r>
              <a:rPr lang="en-US" sz="2600" dirty="0">
                <a:solidFill>
                  <a:srgbClr val="002060"/>
                </a:solidFill>
              </a:rPr>
              <a:t>USCG will have primary responsibility for enforcing regulations consistent with the discharge standards established by EPA.</a:t>
            </a:r>
          </a:p>
          <a:p>
            <a:pPr lvl="1">
              <a:spcAft>
                <a:spcPts val="1000"/>
              </a:spcAft>
              <a:buClr>
                <a:schemeClr val="tx2">
                  <a:lumMod val="60000"/>
                  <a:lumOff val="40000"/>
                </a:schemeClr>
              </a:buClr>
              <a:buSzPct val="117000"/>
            </a:pPr>
            <a:r>
              <a:rPr lang="en-US" sz="2600" dirty="0">
                <a:solidFill>
                  <a:srgbClr val="002060"/>
                </a:solidFill>
              </a:rPr>
              <a:t>Enforcement is to be consistent with new USCG inspection, monitoring, data management, and enforcement procedures.</a:t>
            </a:r>
          </a:p>
          <a:p>
            <a:pPr lvl="1">
              <a:spcAft>
                <a:spcPts val="1000"/>
              </a:spcAft>
              <a:buClr>
                <a:schemeClr val="tx2">
                  <a:lumMod val="60000"/>
                  <a:lumOff val="40000"/>
                </a:schemeClr>
              </a:buClr>
              <a:buSzPct val="117000"/>
            </a:pPr>
            <a:r>
              <a:rPr lang="en-US" sz="2600" dirty="0">
                <a:solidFill>
                  <a:srgbClr val="002060"/>
                </a:solidFill>
              </a:rPr>
              <a:t>VIDA authorizes citizen suits under certain circumstances.</a:t>
            </a:r>
          </a:p>
        </p:txBody>
      </p:sp>
      <p:sp>
        <p:nvSpPr>
          <p:cNvPr id="2" name="Title 1"/>
          <p:cNvSpPr>
            <a:spLocks noGrp="1"/>
          </p:cNvSpPr>
          <p:nvPr>
            <p:ph type="title"/>
          </p:nvPr>
        </p:nvSpPr>
        <p:spPr>
          <a:xfrm>
            <a:off x="-7940" y="1091376"/>
            <a:ext cx="9144000" cy="678198"/>
          </a:xfrm>
        </p:spPr>
        <p:txBody>
          <a:bodyPr>
            <a:noAutofit/>
          </a:bodyPr>
          <a:lstStyle/>
          <a:p>
            <a:pPr algn="ctr"/>
            <a:r>
              <a:rPr lang="en-US" b="1" dirty="0"/>
              <a:t>Enforcement</a:t>
            </a:r>
          </a:p>
        </p:txBody>
      </p:sp>
      <p:sp>
        <p:nvSpPr>
          <p:cNvPr id="5" name="Slide Number Placeholder 4">
            <a:extLst>
              <a:ext uri="{FF2B5EF4-FFF2-40B4-BE49-F238E27FC236}">
                <a16:creationId xmlns:a16="http://schemas.microsoft.com/office/drawing/2014/main" id="{40E54857-F9E8-497C-BB59-873948A4754B}"/>
              </a:ext>
            </a:extLst>
          </p:cNvPr>
          <p:cNvSpPr>
            <a:spLocks noGrp="1"/>
          </p:cNvSpPr>
          <p:nvPr>
            <p:ph type="sldNum" sz="quarter" idx="12"/>
          </p:nvPr>
        </p:nvSpPr>
        <p:spPr/>
        <p:txBody>
          <a:bodyPr/>
          <a:lstStyle/>
          <a:p>
            <a:fld id="{5E524132-6859-CD45-91C4-FD6F977D6F8F}" type="slidenum">
              <a:rPr lang="en-US" smtClean="0"/>
              <a:pPr/>
              <a:t>15</a:t>
            </a:fld>
            <a:endParaRPr lang="en-US"/>
          </a:p>
        </p:txBody>
      </p:sp>
    </p:spTree>
    <p:extLst>
      <p:ext uri="{BB962C8B-B14F-4D97-AF65-F5344CB8AC3E}">
        <p14:creationId xmlns:p14="http://schemas.microsoft.com/office/powerpoint/2010/main" val="327301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EAEAF2"/>
            </a:gs>
            <a:gs pos="83000">
              <a:srgbClr val="EAEAF2"/>
            </a:gs>
            <a:gs pos="100000">
              <a:srgbClr val="D7D7E5"/>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DC9238-2579-4D4C-B054-2934DA903862}"/>
              </a:ext>
            </a:extLst>
          </p:cNvPr>
          <p:cNvSpPr/>
          <p:nvPr/>
        </p:nvSpPr>
        <p:spPr>
          <a:xfrm>
            <a:off x="253352" y="898358"/>
            <a:ext cx="8637296" cy="5959642"/>
          </a:xfrm>
          <a:prstGeom prst="rect">
            <a:avLst/>
          </a:prstGeom>
          <a:blipFill dpi="0" rotWithShape="1">
            <a:blip r:embed="rId3">
              <a:alphaModFix amt="22000"/>
            </a:blip>
            <a:srcRect/>
            <a:stretch>
              <a:fillRect/>
            </a:stretch>
          </a:blipFill>
          <a:ln>
            <a:noFill/>
          </a:ln>
          <a:effectLst>
            <a:outerShdw blurRad="57150" dist="38100" dir="5400000" algn="ctr" rotWithShape="0">
              <a:schemeClr val="accent1">
                <a:shade val="9000"/>
                <a:satMod val="105000"/>
                <a:alpha val="48000"/>
              </a:schemeClr>
            </a:outerShdw>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a:extLst>
              <a:ext uri="{FF2B5EF4-FFF2-40B4-BE49-F238E27FC236}">
                <a16:creationId xmlns:a16="http://schemas.microsoft.com/office/drawing/2014/main" id="{6FF151A2-676A-401F-B6DE-130CB27A4A33}"/>
              </a:ext>
            </a:extLst>
          </p:cNvPr>
          <p:cNvSpPr>
            <a:spLocks noGrp="1"/>
          </p:cNvSpPr>
          <p:nvPr>
            <p:ph type="title"/>
          </p:nvPr>
        </p:nvSpPr>
        <p:spPr>
          <a:xfrm>
            <a:off x="0" y="3439648"/>
            <a:ext cx="9144000" cy="877062"/>
          </a:xfrm>
        </p:spPr>
        <p:txBody>
          <a:bodyPr>
            <a:noAutofit/>
          </a:bodyPr>
          <a:lstStyle/>
          <a:p>
            <a:pPr algn="ctr"/>
            <a:r>
              <a:rPr lang="en-US" sz="6000" b="1" dirty="0"/>
              <a:t>Key State Provisions</a:t>
            </a:r>
            <a:br>
              <a:rPr lang="en-US" sz="6000" b="1" dirty="0"/>
            </a:br>
            <a:r>
              <a:rPr lang="en-US" sz="6000" b="1" dirty="0"/>
              <a:t>  </a:t>
            </a:r>
          </a:p>
        </p:txBody>
      </p:sp>
      <p:sp>
        <p:nvSpPr>
          <p:cNvPr id="7" name="Slide Number Placeholder 6">
            <a:extLst>
              <a:ext uri="{FF2B5EF4-FFF2-40B4-BE49-F238E27FC236}">
                <a16:creationId xmlns:a16="http://schemas.microsoft.com/office/drawing/2014/main" id="{C2C274B5-8348-4FFD-B75F-CA69844AC28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524132-6859-CD45-91C4-FD6F977D6F8F}"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44409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2000">
              <a:srgbClr val="EAEAF2"/>
            </a:gs>
            <a:gs pos="100000">
              <a:srgbClr val="D7D7E5"/>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5F2E-D144-489C-85D4-74C110841730}"/>
              </a:ext>
            </a:extLst>
          </p:cNvPr>
          <p:cNvSpPr>
            <a:spLocks noGrp="1"/>
          </p:cNvSpPr>
          <p:nvPr>
            <p:ph type="title"/>
          </p:nvPr>
        </p:nvSpPr>
        <p:spPr>
          <a:xfrm>
            <a:off x="457200" y="611638"/>
            <a:ext cx="8229600" cy="1143000"/>
          </a:xfrm>
        </p:spPr>
        <p:txBody>
          <a:bodyPr>
            <a:noAutofit/>
          </a:bodyPr>
          <a:lstStyle/>
          <a:p>
            <a:pPr algn="ctr"/>
            <a:r>
              <a:rPr lang="en-US" sz="4500" b="1" dirty="0"/>
              <a:t>Petitions for Modifications</a:t>
            </a:r>
          </a:p>
        </p:txBody>
      </p:sp>
      <p:sp>
        <p:nvSpPr>
          <p:cNvPr id="3" name="Content Placeholder 2">
            <a:extLst>
              <a:ext uri="{FF2B5EF4-FFF2-40B4-BE49-F238E27FC236}">
                <a16:creationId xmlns:a16="http://schemas.microsoft.com/office/drawing/2014/main" id="{93364E74-7EFE-4CAB-850C-6BAB122EC74C}"/>
              </a:ext>
            </a:extLst>
          </p:cNvPr>
          <p:cNvSpPr>
            <a:spLocks noGrp="1"/>
          </p:cNvSpPr>
          <p:nvPr>
            <p:ph idx="1"/>
          </p:nvPr>
        </p:nvSpPr>
        <p:spPr>
          <a:xfrm>
            <a:off x="457200" y="1856417"/>
            <a:ext cx="8229600" cy="4389120"/>
          </a:xfrm>
        </p:spPr>
        <p:txBody>
          <a:bodyPr>
            <a:normAutofit/>
          </a:bodyPr>
          <a:lstStyle/>
          <a:p>
            <a:pPr>
              <a:spcAft>
                <a:spcPts val="600"/>
              </a:spcAft>
            </a:pPr>
            <a:r>
              <a:rPr lang="en-US" sz="2400" dirty="0">
                <a:solidFill>
                  <a:srgbClr val="002060"/>
                </a:solidFill>
              </a:rPr>
              <a:t>Allows governors of states (or a designee) to submit to the Administrator or the Secretary a petition to review any standard of performance, regulation, or policy if there exists new information that could reasonably result in a change to:</a:t>
            </a:r>
          </a:p>
          <a:p>
            <a:pPr lvl="1">
              <a:spcAft>
                <a:spcPts val="600"/>
              </a:spcAft>
            </a:pPr>
            <a:r>
              <a:rPr lang="en-US" sz="2200" dirty="0">
                <a:solidFill>
                  <a:srgbClr val="002060"/>
                </a:solidFill>
              </a:rPr>
              <a:t>the standard of performance, regulation, or policy; or</a:t>
            </a:r>
          </a:p>
          <a:p>
            <a:pPr lvl="1">
              <a:spcAft>
                <a:spcPts val="600"/>
              </a:spcAft>
            </a:pPr>
            <a:r>
              <a:rPr lang="en-US" sz="2200" dirty="0">
                <a:solidFill>
                  <a:srgbClr val="002060"/>
                </a:solidFill>
              </a:rPr>
              <a:t>a determination on which the standards of performance, regulation or policy was based</a:t>
            </a:r>
            <a:br>
              <a:rPr lang="en-US" sz="2200" dirty="0">
                <a:solidFill>
                  <a:srgbClr val="002060"/>
                </a:solidFill>
              </a:rPr>
            </a:br>
            <a:endParaRPr lang="en-US" sz="2200" dirty="0">
              <a:solidFill>
                <a:srgbClr val="002060"/>
              </a:solidFill>
            </a:endParaRPr>
          </a:p>
          <a:p>
            <a:r>
              <a:rPr lang="en-US" sz="2400" dirty="0">
                <a:solidFill>
                  <a:srgbClr val="002060"/>
                </a:solidFill>
              </a:rPr>
              <a:t>The Administrator or Secretary, as applicable, shall grant or deny the petition within 1 year. </a:t>
            </a:r>
            <a:endParaRPr lang="en-US" sz="2400" dirty="0"/>
          </a:p>
        </p:txBody>
      </p:sp>
      <p:sp>
        <p:nvSpPr>
          <p:cNvPr id="5" name="Slide Number Placeholder 4">
            <a:extLst>
              <a:ext uri="{FF2B5EF4-FFF2-40B4-BE49-F238E27FC236}">
                <a16:creationId xmlns:a16="http://schemas.microsoft.com/office/drawing/2014/main" id="{CC649DD9-A75C-427E-A90E-3DD8D41049D3}"/>
              </a:ext>
            </a:extLst>
          </p:cNvPr>
          <p:cNvSpPr>
            <a:spLocks noGrp="1"/>
          </p:cNvSpPr>
          <p:nvPr>
            <p:ph type="sldNum" sz="quarter" idx="12"/>
          </p:nvPr>
        </p:nvSpPr>
        <p:spPr/>
        <p:txBody>
          <a:bodyPr/>
          <a:lstStyle/>
          <a:p>
            <a:fld id="{5E524132-6859-CD45-91C4-FD6F977D6F8F}" type="slidenum">
              <a:rPr lang="en-US" smtClean="0"/>
              <a:pPr/>
              <a:t>17</a:t>
            </a:fld>
            <a:endParaRPr lang="en-US"/>
          </a:p>
        </p:txBody>
      </p:sp>
    </p:spTree>
    <p:extLst>
      <p:ext uri="{BB962C8B-B14F-4D97-AF65-F5344CB8AC3E}">
        <p14:creationId xmlns:p14="http://schemas.microsoft.com/office/powerpoint/2010/main" val="68406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2000">
              <a:srgbClr val="EAEAF2"/>
            </a:gs>
            <a:gs pos="100000">
              <a:srgbClr val="D7D7E5"/>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7DF2-52F5-4202-98F1-91DF343DCB1B}"/>
              </a:ext>
            </a:extLst>
          </p:cNvPr>
          <p:cNvSpPr>
            <a:spLocks noGrp="1"/>
          </p:cNvSpPr>
          <p:nvPr>
            <p:ph type="title"/>
          </p:nvPr>
        </p:nvSpPr>
        <p:spPr>
          <a:xfrm>
            <a:off x="449260" y="634241"/>
            <a:ext cx="8229600" cy="1143000"/>
          </a:xfrm>
        </p:spPr>
        <p:txBody>
          <a:bodyPr/>
          <a:lstStyle/>
          <a:p>
            <a:pPr algn="ctr"/>
            <a:r>
              <a:rPr lang="en-US" b="1" dirty="0"/>
              <a:t>Petitions for Orders </a:t>
            </a:r>
          </a:p>
        </p:txBody>
      </p:sp>
      <p:sp>
        <p:nvSpPr>
          <p:cNvPr id="3" name="Content Placeholder 2">
            <a:extLst>
              <a:ext uri="{FF2B5EF4-FFF2-40B4-BE49-F238E27FC236}">
                <a16:creationId xmlns:a16="http://schemas.microsoft.com/office/drawing/2014/main" id="{3A6EF9F4-2289-474C-B56A-A6B2FECEF218}"/>
              </a:ext>
            </a:extLst>
          </p:cNvPr>
          <p:cNvSpPr>
            <a:spLocks noGrp="1"/>
          </p:cNvSpPr>
          <p:nvPr>
            <p:ph idx="1"/>
          </p:nvPr>
        </p:nvSpPr>
        <p:spPr>
          <a:xfrm>
            <a:off x="449260" y="1883879"/>
            <a:ext cx="8229600" cy="4389120"/>
          </a:xfrm>
        </p:spPr>
        <p:txBody>
          <a:bodyPr>
            <a:normAutofit lnSpcReduction="10000"/>
          </a:bodyPr>
          <a:lstStyle/>
          <a:p>
            <a:pPr>
              <a:spcAft>
                <a:spcPts val="600"/>
              </a:spcAft>
            </a:pPr>
            <a:r>
              <a:rPr lang="en-US" sz="2400" dirty="0">
                <a:solidFill>
                  <a:srgbClr val="002060"/>
                </a:solidFill>
              </a:rPr>
              <a:t>Allows governors of states (or a designee) to submit to the Administrator or the Secretary a petition to issue an order to use an emergency best management practice for any region or category of vessels:</a:t>
            </a:r>
          </a:p>
          <a:p>
            <a:pPr lvl="1">
              <a:spcAft>
                <a:spcPts val="600"/>
              </a:spcAft>
            </a:pPr>
            <a:r>
              <a:rPr lang="en-US" sz="2200" dirty="0">
                <a:solidFill>
                  <a:srgbClr val="002060"/>
                </a:solidFill>
              </a:rPr>
              <a:t>to reduce the risk of introduction or establishment of an aquatic nuisance species  </a:t>
            </a:r>
          </a:p>
          <a:p>
            <a:pPr lvl="1">
              <a:spcAft>
                <a:spcPts val="600"/>
              </a:spcAft>
            </a:pPr>
            <a:r>
              <a:rPr lang="en-US" sz="2200" dirty="0">
                <a:solidFill>
                  <a:srgbClr val="002060"/>
                </a:solidFill>
              </a:rPr>
              <a:t>to mitigate the adverse effects of a discharge that contributes to a violation of water quality requirements under CWA section 303</a:t>
            </a:r>
            <a:br>
              <a:rPr lang="en-US" sz="2200" dirty="0">
                <a:solidFill>
                  <a:srgbClr val="002060"/>
                </a:solidFill>
              </a:rPr>
            </a:br>
            <a:endParaRPr lang="en-US" sz="2200" dirty="0">
              <a:solidFill>
                <a:srgbClr val="002060"/>
              </a:solidFill>
            </a:endParaRPr>
          </a:p>
          <a:p>
            <a:r>
              <a:rPr lang="en-US" sz="2400" dirty="0">
                <a:solidFill>
                  <a:srgbClr val="002060"/>
                </a:solidFill>
              </a:rPr>
              <a:t>The Administrator, in concurrence with the Secretary, shall grant or deny the petition within 180 days.</a:t>
            </a:r>
          </a:p>
          <a:p>
            <a:pPr marL="0" indent="0">
              <a:buNone/>
            </a:pPr>
            <a:endParaRPr lang="en-US" dirty="0"/>
          </a:p>
        </p:txBody>
      </p:sp>
      <p:sp>
        <p:nvSpPr>
          <p:cNvPr id="5" name="Slide Number Placeholder 4">
            <a:extLst>
              <a:ext uri="{FF2B5EF4-FFF2-40B4-BE49-F238E27FC236}">
                <a16:creationId xmlns:a16="http://schemas.microsoft.com/office/drawing/2014/main" id="{FE193FBF-986B-4E7D-ACCE-3F2D0EACCE95}"/>
              </a:ext>
            </a:extLst>
          </p:cNvPr>
          <p:cNvSpPr>
            <a:spLocks noGrp="1"/>
          </p:cNvSpPr>
          <p:nvPr>
            <p:ph type="sldNum" sz="quarter" idx="12"/>
          </p:nvPr>
        </p:nvSpPr>
        <p:spPr/>
        <p:txBody>
          <a:bodyPr/>
          <a:lstStyle/>
          <a:p>
            <a:fld id="{5E524132-6859-CD45-91C4-FD6F977D6F8F}" type="slidenum">
              <a:rPr lang="en-US" smtClean="0"/>
              <a:pPr/>
              <a:t>18</a:t>
            </a:fld>
            <a:endParaRPr lang="en-US"/>
          </a:p>
        </p:txBody>
      </p:sp>
    </p:spTree>
    <p:extLst>
      <p:ext uri="{BB962C8B-B14F-4D97-AF65-F5344CB8AC3E}">
        <p14:creationId xmlns:p14="http://schemas.microsoft.com/office/powerpoint/2010/main" val="60888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rgbClr val="EAEAF2"/>
            </a:gs>
            <a:gs pos="100000">
              <a:srgbClr val="D7D7E5"/>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496-1FE7-4AA7-A861-8623FE2FF8E8}"/>
              </a:ext>
            </a:extLst>
          </p:cNvPr>
          <p:cNvSpPr>
            <a:spLocks noGrp="1"/>
          </p:cNvSpPr>
          <p:nvPr>
            <p:ph type="title"/>
          </p:nvPr>
        </p:nvSpPr>
        <p:spPr>
          <a:xfrm>
            <a:off x="0" y="755075"/>
            <a:ext cx="9144000" cy="1026206"/>
          </a:xfrm>
        </p:spPr>
        <p:txBody>
          <a:bodyPr>
            <a:normAutofit/>
          </a:bodyPr>
          <a:lstStyle/>
          <a:p>
            <a:pPr algn="ctr"/>
            <a:r>
              <a:rPr lang="en-US" b="1" dirty="0">
                <a:ea typeface="Segoe UI Black" panose="020B0A02040204020203" pitchFamily="34" charset="0"/>
                <a:cs typeface="Segoe UI Black" panose="020B0A02040204020203" pitchFamily="34" charset="0"/>
              </a:rPr>
              <a:t>Disclaimer</a:t>
            </a:r>
          </a:p>
        </p:txBody>
      </p:sp>
      <p:sp>
        <p:nvSpPr>
          <p:cNvPr id="3" name="Content Placeholder 2">
            <a:extLst>
              <a:ext uri="{FF2B5EF4-FFF2-40B4-BE49-F238E27FC236}">
                <a16:creationId xmlns:a16="http://schemas.microsoft.com/office/drawing/2014/main" id="{CDB1A367-15EE-48DB-BEB2-98904697E5C7}"/>
              </a:ext>
            </a:extLst>
          </p:cNvPr>
          <p:cNvSpPr>
            <a:spLocks noGrp="1"/>
          </p:cNvSpPr>
          <p:nvPr>
            <p:ph idx="1"/>
          </p:nvPr>
        </p:nvSpPr>
        <p:spPr>
          <a:xfrm>
            <a:off x="1061046" y="1800827"/>
            <a:ext cx="7021908" cy="4389120"/>
          </a:xfrm>
        </p:spPr>
        <p:txBody>
          <a:bodyPr/>
          <a:lstStyle/>
          <a:p>
            <a:pPr marL="0" indent="0" algn="just">
              <a:buNone/>
            </a:pPr>
            <a:r>
              <a:rPr lang="en-US" dirty="0">
                <a:solidFill>
                  <a:srgbClr val="002060"/>
                </a:solidFill>
              </a:rPr>
              <a:t>The following EPA presentation is intended to provide information to the public on the recently enacted Vessel Incidental Discharge Act (VIDA) and currently in-force statutes, permits, and regulations.   Neither the slide presentation nor the corresponding remarks represent final agency decisions regarding the implementation of VIDA. </a:t>
            </a:r>
          </a:p>
        </p:txBody>
      </p:sp>
      <p:sp>
        <p:nvSpPr>
          <p:cNvPr id="7" name="Slide Number Placeholder 6">
            <a:extLst>
              <a:ext uri="{FF2B5EF4-FFF2-40B4-BE49-F238E27FC236}">
                <a16:creationId xmlns:a16="http://schemas.microsoft.com/office/drawing/2014/main" id="{E005AC25-C13D-4527-BC16-0354892CF403}"/>
              </a:ext>
            </a:extLst>
          </p:cNvPr>
          <p:cNvSpPr>
            <a:spLocks noGrp="1"/>
          </p:cNvSpPr>
          <p:nvPr>
            <p:ph type="sldNum" sz="quarter" idx="12"/>
          </p:nvPr>
        </p:nvSpPr>
        <p:spPr/>
        <p:txBody>
          <a:bodyPr/>
          <a:lstStyle/>
          <a:p>
            <a:fld id="{5E524132-6859-CD45-91C4-FD6F977D6F8F}" type="slidenum">
              <a:rPr lang="en-US" smtClean="0"/>
              <a:pPr/>
              <a:t>1</a:t>
            </a:fld>
            <a:endParaRPr lang="en-US"/>
          </a:p>
        </p:txBody>
      </p:sp>
    </p:spTree>
    <p:extLst>
      <p:ext uri="{BB962C8B-B14F-4D97-AF65-F5344CB8AC3E}">
        <p14:creationId xmlns:p14="http://schemas.microsoft.com/office/powerpoint/2010/main" val="232827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2000">
              <a:srgbClr val="EAEAF2"/>
            </a:gs>
            <a:gs pos="100000">
              <a:srgbClr val="D7D7E5"/>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DE80-64B3-44F2-A26D-EB6FB2C7F546}"/>
              </a:ext>
            </a:extLst>
          </p:cNvPr>
          <p:cNvSpPr>
            <a:spLocks noGrp="1"/>
          </p:cNvSpPr>
          <p:nvPr>
            <p:ph type="title"/>
          </p:nvPr>
        </p:nvSpPr>
        <p:spPr>
          <a:xfrm>
            <a:off x="24786" y="613982"/>
            <a:ext cx="9130229" cy="1143000"/>
          </a:xfrm>
        </p:spPr>
        <p:txBody>
          <a:bodyPr>
            <a:normAutofit/>
          </a:bodyPr>
          <a:lstStyle/>
          <a:p>
            <a:pPr algn="ctr"/>
            <a:r>
              <a:rPr lang="en-US" sz="4300" b="1" dirty="0"/>
              <a:t>Applications for No-Discharge Zones</a:t>
            </a:r>
          </a:p>
        </p:txBody>
      </p:sp>
      <p:sp>
        <p:nvSpPr>
          <p:cNvPr id="3" name="Content Placeholder 2">
            <a:extLst>
              <a:ext uri="{FF2B5EF4-FFF2-40B4-BE49-F238E27FC236}">
                <a16:creationId xmlns:a16="http://schemas.microsoft.com/office/drawing/2014/main" id="{786D841C-9BE8-467F-9EE1-C4ECFF167086}"/>
              </a:ext>
            </a:extLst>
          </p:cNvPr>
          <p:cNvSpPr>
            <a:spLocks noGrp="1"/>
          </p:cNvSpPr>
          <p:nvPr>
            <p:ph idx="1"/>
          </p:nvPr>
        </p:nvSpPr>
        <p:spPr>
          <a:xfrm>
            <a:off x="457200" y="1935481"/>
            <a:ext cx="8229600" cy="4416980"/>
          </a:xfrm>
        </p:spPr>
        <p:txBody>
          <a:bodyPr>
            <a:normAutofit fontScale="70000" lnSpcReduction="20000"/>
          </a:bodyPr>
          <a:lstStyle/>
          <a:p>
            <a:r>
              <a:rPr lang="en-US" sz="2900" dirty="0">
                <a:solidFill>
                  <a:srgbClr val="002060"/>
                </a:solidFill>
              </a:rPr>
              <a:t>Allows states to apply to EPA to prohibit one or more types of discharge, whether treated or not treated, into certain waters</a:t>
            </a:r>
            <a:br>
              <a:rPr lang="en-US" sz="2900" dirty="0">
                <a:solidFill>
                  <a:srgbClr val="002060"/>
                </a:solidFill>
              </a:rPr>
            </a:br>
            <a:endParaRPr lang="en-US" sz="2900" dirty="0">
              <a:solidFill>
                <a:srgbClr val="002060"/>
              </a:solidFill>
            </a:endParaRPr>
          </a:p>
          <a:p>
            <a:pPr>
              <a:spcAft>
                <a:spcPts val="600"/>
              </a:spcAft>
            </a:pPr>
            <a:r>
              <a:rPr lang="en-US" sz="2900" dirty="0">
                <a:solidFill>
                  <a:srgbClr val="002060"/>
                </a:solidFill>
              </a:rPr>
              <a:t>The Administrator, in concurrence with the Secretary, shall by regulation prohibit the discharge from a vessel of one or more discharges upon determination that: </a:t>
            </a:r>
          </a:p>
          <a:p>
            <a:pPr lvl="1">
              <a:spcAft>
                <a:spcPts val="600"/>
              </a:spcAft>
            </a:pPr>
            <a:r>
              <a:rPr lang="en-US" sz="2500" dirty="0">
                <a:solidFill>
                  <a:srgbClr val="002060"/>
                </a:solidFill>
              </a:rPr>
              <a:t>the prohibition would protect and enhance the quality of the specified waters;</a:t>
            </a:r>
          </a:p>
          <a:p>
            <a:pPr lvl="1">
              <a:spcAft>
                <a:spcPts val="600"/>
              </a:spcAft>
            </a:pPr>
            <a:r>
              <a:rPr lang="en-US" sz="2500" dirty="0">
                <a:solidFill>
                  <a:srgbClr val="002060"/>
                </a:solidFill>
              </a:rPr>
              <a:t>adequate facilities for the safe and sanitary removal and treatment of the discharge are reasonably available for the affected water and vessels; and </a:t>
            </a:r>
          </a:p>
          <a:p>
            <a:pPr lvl="1">
              <a:spcAft>
                <a:spcPts val="600"/>
              </a:spcAft>
            </a:pPr>
            <a:r>
              <a:rPr lang="en-US" sz="2500" dirty="0">
                <a:solidFill>
                  <a:srgbClr val="002060"/>
                </a:solidFill>
              </a:rPr>
              <a:t>the discharge can be safely collected and stored. </a:t>
            </a:r>
          </a:p>
          <a:p>
            <a:pPr lvl="1">
              <a:spcAft>
                <a:spcPts val="600"/>
              </a:spcAft>
            </a:pPr>
            <a:r>
              <a:rPr lang="en-US" sz="2500" i="1" dirty="0">
                <a:solidFill>
                  <a:srgbClr val="002060"/>
                </a:solidFill>
              </a:rPr>
              <a:t>Additional limitations are included for ballast water. </a:t>
            </a:r>
            <a:r>
              <a:rPr lang="en-US" sz="2300" dirty="0">
                <a:solidFill>
                  <a:srgbClr val="002060"/>
                </a:solidFill>
              </a:rPr>
              <a:t/>
            </a:r>
            <a:br>
              <a:rPr lang="en-US" sz="2300" dirty="0">
                <a:solidFill>
                  <a:srgbClr val="002060"/>
                </a:solidFill>
              </a:rPr>
            </a:br>
            <a:endParaRPr lang="en-US" sz="2300" dirty="0">
              <a:solidFill>
                <a:srgbClr val="002060"/>
              </a:solidFill>
            </a:endParaRPr>
          </a:p>
          <a:p>
            <a:pPr marL="370332" indent="-342900"/>
            <a:r>
              <a:rPr lang="en-US" sz="2900" dirty="0">
                <a:solidFill>
                  <a:srgbClr val="002060"/>
                </a:solidFill>
              </a:rPr>
              <a:t>The Administrator shall approve or disapprove an application within 90 days.</a:t>
            </a:r>
            <a:endParaRPr lang="en-US" sz="2900" dirty="0"/>
          </a:p>
        </p:txBody>
      </p:sp>
      <p:sp>
        <p:nvSpPr>
          <p:cNvPr id="5" name="Slide Number Placeholder 4">
            <a:extLst>
              <a:ext uri="{FF2B5EF4-FFF2-40B4-BE49-F238E27FC236}">
                <a16:creationId xmlns:a16="http://schemas.microsoft.com/office/drawing/2014/main" id="{8C4AA96B-6BC4-45F7-9C4C-74FB8E583691}"/>
              </a:ext>
            </a:extLst>
          </p:cNvPr>
          <p:cNvSpPr>
            <a:spLocks noGrp="1"/>
          </p:cNvSpPr>
          <p:nvPr>
            <p:ph type="sldNum" sz="quarter" idx="12"/>
          </p:nvPr>
        </p:nvSpPr>
        <p:spPr/>
        <p:txBody>
          <a:bodyPr/>
          <a:lstStyle/>
          <a:p>
            <a:fld id="{5E524132-6859-CD45-91C4-FD6F977D6F8F}" type="slidenum">
              <a:rPr lang="en-US" smtClean="0"/>
              <a:pPr/>
              <a:t>19</a:t>
            </a:fld>
            <a:endParaRPr lang="en-US"/>
          </a:p>
        </p:txBody>
      </p:sp>
    </p:spTree>
    <p:extLst>
      <p:ext uri="{BB962C8B-B14F-4D97-AF65-F5344CB8AC3E}">
        <p14:creationId xmlns:p14="http://schemas.microsoft.com/office/powerpoint/2010/main" val="24224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2000">
              <a:srgbClr val="EAEAF2"/>
            </a:gs>
            <a:gs pos="100000">
              <a:srgbClr val="D7D7E5"/>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CEFB-C53D-475E-9D9E-CABF6E9D893C}"/>
              </a:ext>
            </a:extLst>
          </p:cNvPr>
          <p:cNvSpPr>
            <a:spLocks noGrp="1"/>
          </p:cNvSpPr>
          <p:nvPr>
            <p:ph type="title"/>
          </p:nvPr>
        </p:nvSpPr>
        <p:spPr>
          <a:xfrm>
            <a:off x="0" y="620544"/>
            <a:ext cx="9144000" cy="1143000"/>
          </a:xfrm>
        </p:spPr>
        <p:txBody>
          <a:bodyPr>
            <a:normAutofit/>
          </a:bodyPr>
          <a:lstStyle/>
          <a:p>
            <a:pPr algn="ctr"/>
            <a:r>
              <a:rPr lang="en-US" b="1" dirty="0"/>
              <a:t>Petitions for Great Lakes </a:t>
            </a:r>
          </a:p>
        </p:txBody>
      </p:sp>
      <p:sp>
        <p:nvSpPr>
          <p:cNvPr id="3" name="Content Placeholder 2">
            <a:extLst>
              <a:ext uri="{FF2B5EF4-FFF2-40B4-BE49-F238E27FC236}">
                <a16:creationId xmlns:a16="http://schemas.microsoft.com/office/drawing/2014/main" id="{38B6D873-CE10-45F3-A8C9-12C64F4B9C81}"/>
              </a:ext>
            </a:extLst>
          </p:cNvPr>
          <p:cNvSpPr>
            <a:spLocks noGrp="1"/>
          </p:cNvSpPr>
          <p:nvPr>
            <p:ph idx="1"/>
          </p:nvPr>
        </p:nvSpPr>
        <p:spPr/>
        <p:txBody>
          <a:bodyPr>
            <a:normAutofit lnSpcReduction="10000"/>
          </a:bodyPr>
          <a:lstStyle/>
          <a:p>
            <a:pPr>
              <a:spcAft>
                <a:spcPts val="600"/>
              </a:spcAft>
            </a:pPr>
            <a:r>
              <a:rPr lang="en-US" sz="2000" dirty="0">
                <a:solidFill>
                  <a:srgbClr val="002060"/>
                </a:solidFill>
              </a:rPr>
              <a:t>The governor of a Great Lakes State (or a State designee) may submit a petition to propose that the other governors of Great Lakes States endorse an enhanced standard of performance or other requirement with respect to any of the incidental discharges subject to regulation under VIDA that occur within the Great Lakes System.</a:t>
            </a:r>
          </a:p>
          <a:p>
            <a:pPr lvl="1">
              <a:spcAft>
                <a:spcPts val="600"/>
              </a:spcAft>
            </a:pPr>
            <a:r>
              <a:rPr lang="en-US" sz="1800" dirty="0">
                <a:solidFill>
                  <a:srgbClr val="002060"/>
                </a:solidFill>
              </a:rPr>
              <a:t>Petitions shall be submitted to the Great Lakes Commission, the governor of each Great Lakes State, and the Director of the Great Lakes National Program Office for review and endorsement.</a:t>
            </a:r>
          </a:p>
          <a:p>
            <a:pPr lvl="1">
              <a:spcAft>
                <a:spcPts val="600"/>
              </a:spcAft>
            </a:pPr>
            <a:r>
              <a:rPr lang="en-US" sz="1800" dirty="0">
                <a:solidFill>
                  <a:srgbClr val="002060"/>
                </a:solidFill>
              </a:rPr>
              <a:t>Governors endorsing proposed requirements and standards of performance may jointly submit to the Administrator and the Secretary for approval each proposed standard or requirement. </a:t>
            </a:r>
            <a:br>
              <a:rPr lang="en-US" sz="1800" dirty="0">
                <a:solidFill>
                  <a:srgbClr val="002060"/>
                </a:solidFill>
              </a:rPr>
            </a:br>
            <a:endParaRPr lang="en-US" sz="1800" dirty="0">
              <a:solidFill>
                <a:srgbClr val="002060"/>
              </a:solidFill>
            </a:endParaRPr>
          </a:p>
          <a:p>
            <a:r>
              <a:rPr lang="en-US" sz="2000" dirty="0">
                <a:solidFill>
                  <a:srgbClr val="002060"/>
                </a:solidFill>
              </a:rPr>
              <a:t>The Administrator and the Secretary shall approve or disapprove within 180 days of receipt. </a:t>
            </a:r>
          </a:p>
          <a:p>
            <a:endParaRPr lang="en-US" sz="2400" dirty="0">
              <a:solidFill>
                <a:srgbClr val="002060"/>
              </a:solidFill>
            </a:endParaRPr>
          </a:p>
        </p:txBody>
      </p:sp>
      <p:sp>
        <p:nvSpPr>
          <p:cNvPr id="5" name="Slide Number Placeholder 4">
            <a:extLst>
              <a:ext uri="{FF2B5EF4-FFF2-40B4-BE49-F238E27FC236}">
                <a16:creationId xmlns:a16="http://schemas.microsoft.com/office/drawing/2014/main" id="{7EEDD233-B488-4CE1-8CDE-32ACCD2A5276}"/>
              </a:ext>
            </a:extLst>
          </p:cNvPr>
          <p:cNvSpPr>
            <a:spLocks noGrp="1"/>
          </p:cNvSpPr>
          <p:nvPr>
            <p:ph type="sldNum" sz="quarter" idx="12"/>
          </p:nvPr>
        </p:nvSpPr>
        <p:spPr/>
        <p:txBody>
          <a:bodyPr/>
          <a:lstStyle/>
          <a:p>
            <a:fld id="{5E524132-6859-CD45-91C4-FD6F977D6F8F}" type="slidenum">
              <a:rPr lang="en-US" smtClean="0"/>
              <a:pPr/>
              <a:t>20</a:t>
            </a:fld>
            <a:endParaRPr lang="en-US"/>
          </a:p>
        </p:txBody>
      </p:sp>
    </p:spTree>
    <p:extLst>
      <p:ext uri="{BB962C8B-B14F-4D97-AF65-F5344CB8AC3E}">
        <p14:creationId xmlns:p14="http://schemas.microsoft.com/office/powerpoint/2010/main" val="295781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2000">
              <a:srgbClr val="EAEAF2"/>
            </a:gs>
            <a:gs pos="100000">
              <a:srgbClr val="D7D7E5"/>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0960-877A-4633-8B4B-AB31D9F62AC1}"/>
              </a:ext>
            </a:extLst>
          </p:cNvPr>
          <p:cNvSpPr>
            <a:spLocks noGrp="1"/>
          </p:cNvSpPr>
          <p:nvPr>
            <p:ph type="title"/>
          </p:nvPr>
        </p:nvSpPr>
        <p:spPr>
          <a:xfrm>
            <a:off x="0" y="1010695"/>
            <a:ext cx="9144000" cy="1143000"/>
          </a:xfrm>
        </p:spPr>
        <p:txBody>
          <a:bodyPr>
            <a:noAutofit/>
          </a:bodyPr>
          <a:lstStyle/>
          <a:p>
            <a:pPr algn="ctr"/>
            <a:r>
              <a:rPr lang="en-US" sz="4000" b="1" dirty="0"/>
              <a:t>Coastal Aquatic Invasive Species (AIS) Mitigation Grant Program</a:t>
            </a:r>
          </a:p>
        </p:txBody>
      </p:sp>
      <p:sp>
        <p:nvSpPr>
          <p:cNvPr id="3" name="Content Placeholder 2">
            <a:extLst>
              <a:ext uri="{FF2B5EF4-FFF2-40B4-BE49-F238E27FC236}">
                <a16:creationId xmlns:a16="http://schemas.microsoft.com/office/drawing/2014/main" id="{9294D5A8-4430-4A3B-A690-22A53D459AE6}"/>
              </a:ext>
            </a:extLst>
          </p:cNvPr>
          <p:cNvSpPr>
            <a:spLocks noGrp="1"/>
          </p:cNvSpPr>
          <p:nvPr>
            <p:ph idx="1"/>
          </p:nvPr>
        </p:nvSpPr>
        <p:spPr>
          <a:xfrm>
            <a:off x="465142" y="1812541"/>
            <a:ext cx="8229600" cy="4389120"/>
          </a:xfrm>
        </p:spPr>
        <p:txBody>
          <a:bodyPr>
            <a:noAutofit/>
          </a:bodyPr>
          <a:lstStyle/>
          <a:p>
            <a:pPr marL="0" indent="0">
              <a:buNone/>
            </a:pPr>
            <a:endParaRPr lang="en-US" sz="2400" dirty="0">
              <a:solidFill>
                <a:srgbClr val="002060"/>
              </a:solidFill>
            </a:endParaRPr>
          </a:p>
          <a:p>
            <a:pPr>
              <a:spcAft>
                <a:spcPts val="1000"/>
              </a:spcAft>
            </a:pPr>
            <a:r>
              <a:rPr lang="en-US" sz="2200" b="1" dirty="0">
                <a:solidFill>
                  <a:srgbClr val="002060"/>
                </a:solidFill>
              </a:rPr>
              <a:t>Purpose</a:t>
            </a:r>
            <a:r>
              <a:rPr lang="en-US" sz="2200" dirty="0">
                <a:solidFill>
                  <a:srgbClr val="002060"/>
                </a:solidFill>
              </a:rPr>
              <a:t>: Award grants to improve understanding and support the prevention, mitigation, and restoration of areas affected by aquatic invasive species</a:t>
            </a:r>
          </a:p>
          <a:p>
            <a:pPr>
              <a:spcAft>
                <a:spcPts val="1000"/>
              </a:spcAft>
            </a:pPr>
            <a:r>
              <a:rPr lang="en-US" sz="2200" b="1" dirty="0">
                <a:solidFill>
                  <a:srgbClr val="002060"/>
                </a:solidFill>
              </a:rPr>
              <a:t>Eligibility</a:t>
            </a:r>
            <a:r>
              <a:rPr lang="en-US" sz="2200" dirty="0">
                <a:solidFill>
                  <a:srgbClr val="002060"/>
                </a:solidFill>
              </a:rPr>
              <a:t>:</a:t>
            </a:r>
            <a:r>
              <a:rPr lang="en-US" sz="2200" i="1" dirty="0">
                <a:solidFill>
                  <a:srgbClr val="002060"/>
                </a:solidFill>
              </a:rPr>
              <a:t> </a:t>
            </a:r>
            <a:r>
              <a:rPr lang="en-US" sz="2200" dirty="0">
                <a:solidFill>
                  <a:srgbClr val="002060"/>
                </a:solidFill>
              </a:rPr>
              <a:t>States, local governments, tribes, non-governmental organizations, and institutions of higher education </a:t>
            </a:r>
          </a:p>
          <a:p>
            <a:pPr>
              <a:spcAft>
                <a:spcPts val="1000"/>
              </a:spcAft>
            </a:pPr>
            <a:r>
              <a:rPr lang="en-US" sz="2200" b="1" dirty="0">
                <a:solidFill>
                  <a:srgbClr val="002060"/>
                </a:solidFill>
              </a:rPr>
              <a:t>Funding: </a:t>
            </a:r>
            <a:r>
              <a:rPr lang="en-US" sz="2200" dirty="0">
                <a:solidFill>
                  <a:srgbClr val="002060"/>
                </a:solidFill>
              </a:rPr>
              <a:t>Up to $5 million/ fiscal year + penalties for CWA 312(p) violations</a:t>
            </a:r>
          </a:p>
          <a:p>
            <a:pPr>
              <a:spcAft>
                <a:spcPts val="1000"/>
              </a:spcAft>
            </a:pPr>
            <a:r>
              <a:rPr lang="en-US" sz="2200" b="1" dirty="0">
                <a:solidFill>
                  <a:srgbClr val="002060"/>
                </a:solidFill>
              </a:rPr>
              <a:t>Matching requirement</a:t>
            </a:r>
            <a:r>
              <a:rPr lang="en-US" sz="2200" dirty="0">
                <a:solidFill>
                  <a:srgbClr val="002060"/>
                </a:solidFill>
              </a:rPr>
              <a:t>: Matching funds of no less than 25% to carry out the activities funded</a:t>
            </a:r>
            <a:r>
              <a:rPr lang="en-US" sz="2400" dirty="0">
                <a:solidFill>
                  <a:srgbClr val="002060"/>
                </a:solidFill>
              </a:rPr>
              <a:t/>
            </a:r>
            <a:br>
              <a:rPr lang="en-US" sz="2400" dirty="0">
                <a:solidFill>
                  <a:srgbClr val="002060"/>
                </a:solidFill>
              </a:rPr>
            </a:br>
            <a:endParaRPr lang="en-US" sz="2400" dirty="0">
              <a:solidFill>
                <a:srgbClr val="002060"/>
              </a:solidFill>
            </a:endParaRPr>
          </a:p>
          <a:p>
            <a:endParaRPr lang="en-US" sz="2400" dirty="0">
              <a:solidFill>
                <a:srgbClr val="002060"/>
              </a:solidFill>
            </a:endParaRPr>
          </a:p>
        </p:txBody>
      </p:sp>
      <p:sp>
        <p:nvSpPr>
          <p:cNvPr id="5" name="Slide Number Placeholder 4">
            <a:extLst>
              <a:ext uri="{FF2B5EF4-FFF2-40B4-BE49-F238E27FC236}">
                <a16:creationId xmlns:a16="http://schemas.microsoft.com/office/drawing/2014/main" id="{7EF7A1EF-4EA7-411D-BC40-D12222BD20D1}"/>
              </a:ext>
            </a:extLst>
          </p:cNvPr>
          <p:cNvSpPr>
            <a:spLocks noGrp="1"/>
          </p:cNvSpPr>
          <p:nvPr>
            <p:ph type="sldNum" sz="quarter" idx="12"/>
          </p:nvPr>
        </p:nvSpPr>
        <p:spPr/>
        <p:txBody>
          <a:bodyPr/>
          <a:lstStyle/>
          <a:p>
            <a:fld id="{5E524132-6859-CD45-91C4-FD6F977D6F8F}" type="slidenum">
              <a:rPr lang="en-US" smtClean="0"/>
              <a:pPr/>
              <a:t>21</a:t>
            </a:fld>
            <a:endParaRPr lang="en-US"/>
          </a:p>
        </p:txBody>
      </p:sp>
    </p:spTree>
    <p:extLst>
      <p:ext uri="{BB962C8B-B14F-4D97-AF65-F5344CB8AC3E}">
        <p14:creationId xmlns:p14="http://schemas.microsoft.com/office/powerpoint/2010/main" val="236762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2000">
              <a:srgbClr val="EAEAF2"/>
            </a:gs>
            <a:gs pos="100000">
              <a:srgbClr val="D7D7E5"/>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DB85-1BF4-4422-8E92-29DA22ABAD71}"/>
              </a:ext>
            </a:extLst>
          </p:cNvPr>
          <p:cNvSpPr>
            <a:spLocks noGrp="1"/>
          </p:cNvSpPr>
          <p:nvPr>
            <p:ph type="title"/>
          </p:nvPr>
        </p:nvSpPr>
        <p:spPr>
          <a:xfrm>
            <a:off x="0" y="1006000"/>
            <a:ext cx="9144000" cy="1143000"/>
          </a:xfrm>
        </p:spPr>
        <p:txBody>
          <a:bodyPr>
            <a:noAutofit/>
          </a:bodyPr>
          <a:lstStyle/>
          <a:p>
            <a:pPr algn="ctr"/>
            <a:r>
              <a:rPr lang="en-US" sz="4000" b="1" dirty="0"/>
              <a:t>Great Lakes and Lake Champlain </a:t>
            </a:r>
            <a:br>
              <a:rPr lang="en-US" sz="4000" b="1" dirty="0"/>
            </a:br>
            <a:r>
              <a:rPr lang="en-US" sz="4000" b="1" dirty="0"/>
              <a:t>Invasive Species Program</a:t>
            </a:r>
          </a:p>
        </p:txBody>
      </p:sp>
      <p:sp>
        <p:nvSpPr>
          <p:cNvPr id="3" name="Content Placeholder 2">
            <a:extLst>
              <a:ext uri="{FF2B5EF4-FFF2-40B4-BE49-F238E27FC236}">
                <a16:creationId xmlns:a16="http://schemas.microsoft.com/office/drawing/2014/main" id="{5BC0474F-EB73-469F-AA30-B74EE14B141D}"/>
              </a:ext>
            </a:extLst>
          </p:cNvPr>
          <p:cNvSpPr>
            <a:spLocks noGrp="1"/>
          </p:cNvSpPr>
          <p:nvPr>
            <p:ph idx="1"/>
          </p:nvPr>
        </p:nvSpPr>
        <p:spPr>
          <a:xfrm>
            <a:off x="457200" y="2280203"/>
            <a:ext cx="8229600" cy="3748326"/>
          </a:xfrm>
        </p:spPr>
        <p:txBody>
          <a:bodyPr>
            <a:noAutofit/>
          </a:bodyPr>
          <a:lstStyle/>
          <a:p>
            <a:pPr>
              <a:spcAft>
                <a:spcPts val="1000"/>
              </a:spcAft>
            </a:pPr>
            <a:r>
              <a:rPr lang="en-US" sz="2300" b="1" dirty="0">
                <a:solidFill>
                  <a:srgbClr val="002060"/>
                </a:solidFill>
              </a:rPr>
              <a:t>Purpose</a:t>
            </a:r>
            <a:r>
              <a:rPr lang="en-US" sz="2300" dirty="0">
                <a:solidFill>
                  <a:srgbClr val="002060"/>
                </a:solidFill>
              </a:rPr>
              <a:t>: Monitoring and responding to AIS; type approval of ballast water management systems for vessels operating solely within the region</a:t>
            </a:r>
          </a:p>
          <a:p>
            <a:pPr>
              <a:spcAft>
                <a:spcPts val="1000"/>
              </a:spcAft>
            </a:pPr>
            <a:r>
              <a:rPr lang="en-US" sz="2300" b="1" dirty="0">
                <a:solidFill>
                  <a:srgbClr val="002060"/>
                </a:solidFill>
              </a:rPr>
              <a:t>Requirement: </a:t>
            </a:r>
            <a:r>
              <a:rPr lang="en-US" sz="2300" dirty="0">
                <a:solidFill>
                  <a:srgbClr val="002060"/>
                </a:solidFill>
              </a:rPr>
              <a:t>Collaboration with Federal, state, local and tribal agencies </a:t>
            </a:r>
          </a:p>
          <a:p>
            <a:pPr>
              <a:spcAft>
                <a:spcPts val="1000"/>
              </a:spcAft>
            </a:pPr>
            <a:r>
              <a:rPr lang="en-US" sz="2300" b="1" dirty="0">
                <a:solidFill>
                  <a:srgbClr val="002060"/>
                </a:solidFill>
              </a:rPr>
              <a:t>Appropriations</a:t>
            </a:r>
            <a:r>
              <a:rPr lang="en-US" sz="2300" dirty="0">
                <a:solidFill>
                  <a:srgbClr val="002060"/>
                </a:solidFill>
              </a:rPr>
              <a:t>: Up to $50 million/fiscal year from 2019 - 2023</a:t>
            </a:r>
          </a:p>
          <a:p>
            <a:pPr marL="0" indent="0">
              <a:buNone/>
            </a:pPr>
            <a:endParaRPr lang="en-US" sz="2000" dirty="0">
              <a:solidFill>
                <a:srgbClr val="002060"/>
              </a:solidFill>
            </a:endParaRPr>
          </a:p>
        </p:txBody>
      </p:sp>
      <p:sp>
        <p:nvSpPr>
          <p:cNvPr id="5" name="Slide Number Placeholder 4">
            <a:extLst>
              <a:ext uri="{FF2B5EF4-FFF2-40B4-BE49-F238E27FC236}">
                <a16:creationId xmlns:a16="http://schemas.microsoft.com/office/drawing/2014/main" id="{9614BB29-9773-454C-A02C-968188D6CF60}"/>
              </a:ext>
            </a:extLst>
          </p:cNvPr>
          <p:cNvSpPr>
            <a:spLocks noGrp="1"/>
          </p:cNvSpPr>
          <p:nvPr>
            <p:ph type="sldNum" sz="quarter" idx="12"/>
          </p:nvPr>
        </p:nvSpPr>
        <p:spPr/>
        <p:txBody>
          <a:bodyPr/>
          <a:lstStyle/>
          <a:p>
            <a:fld id="{5E524132-6859-CD45-91C4-FD6F977D6F8F}" type="slidenum">
              <a:rPr lang="en-US" smtClean="0"/>
              <a:pPr/>
              <a:t>22</a:t>
            </a:fld>
            <a:endParaRPr lang="en-US"/>
          </a:p>
        </p:txBody>
      </p:sp>
      <p:pic>
        <p:nvPicPr>
          <p:cNvPr id="6" name="Picture 5">
            <a:extLst>
              <a:ext uri="{FF2B5EF4-FFF2-40B4-BE49-F238E27FC236}">
                <a16:creationId xmlns:a16="http://schemas.microsoft.com/office/drawing/2014/main" id="{9E4A7A52-51D5-4BF1-8562-CBA11B54DBEA}"/>
              </a:ext>
            </a:extLst>
          </p:cNvPr>
          <p:cNvPicPr>
            <a:picLocks noChangeAspect="1"/>
          </p:cNvPicPr>
          <p:nvPr/>
        </p:nvPicPr>
        <p:blipFill>
          <a:blip r:embed="rId3"/>
          <a:stretch>
            <a:fillRect/>
          </a:stretch>
        </p:blipFill>
        <p:spPr>
          <a:xfrm>
            <a:off x="3227665" y="4955456"/>
            <a:ext cx="2361974" cy="1397005"/>
          </a:xfrm>
          <a:prstGeom prst="rect">
            <a:avLst/>
          </a:prstGeom>
        </p:spPr>
      </p:pic>
    </p:spTree>
    <p:extLst>
      <p:ext uri="{BB962C8B-B14F-4D97-AF65-F5344CB8AC3E}">
        <p14:creationId xmlns:p14="http://schemas.microsoft.com/office/powerpoint/2010/main" val="406483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rgbClr val="EAEAF2"/>
            </a:gs>
            <a:gs pos="100000">
              <a:srgbClr val="D7D7FF"/>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30EF-1777-418C-BB38-D7D752AE39AE}"/>
              </a:ext>
            </a:extLst>
          </p:cNvPr>
          <p:cNvSpPr>
            <a:spLocks noGrp="1"/>
          </p:cNvSpPr>
          <p:nvPr>
            <p:ph type="title"/>
          </p:nvPr>
        </p:nvSpPr>
        <p:spPr>
          <a:xfrm>
            <a:off x="0" y="637309"/>
            <a:ext cx="9123216" cy="1143000"/>
          </a:xfrm>
        </p:spPr>
        <p:txBody>
          <a:bodyPr/>
          <a:lstStyle/>
          <a:p>
            <a:pPr algn="ctr"/>
            <a:r>
              <a:rPr lang="en-US" b="1" dirty="0"/>
              <a:t>Comment Submission</a:t>
            </a:r>
          </a:p>
        </p:txBody>
      </p:sp>
      <p:sp>
        <p:nvSpPr>
          <p:cNvPr id="3" name="Content Placeholder 2">
            <a:extLst>
              <a:ext uri="{FF2B5EF4-FFF2-40B4-BE49-F238E27FC236}">
                <a16:creationId xmlns:a16="http://schemas.microsoft.com/office/drawing/2014/main" id="{1492A26B-710E-497E-A704-50F3F0AC39EF}"/>
              </a:ext>
            </a:extLst>
          </p:cNvPr>
          <p:cNvSpPr>
            <a:spLocks noGrp="1"/>
          </p:cNvSpPr>
          <p:nvPr>
            <p:ph idx="1"/>
          </p:nvPr>
        </p:nvSpPr>
        <p:spPr>
          <a:xfrm>
            <a:off x="540327" y="1935480"/>
            <a:ext cx="8229600" cy="4044406"/>
          </a:xfrm>
        </p:spPr>
        <p:txBody>
          <a:bodyPr>
            <a:normAutofit/>
          </a:bodyPr>
          <a:lstStyle/>
          <a:p>
            <a:pPr marL="0" indent="0">
              <a:buNone/>
            </a:pPr>
            <a:r>
              <a:rPr lang="en-US" sz="2400" dirty="0">
                <a:solidFill>
                  <a:srgbClr val="002060"/>
                </a:solidFill>
              </a:rPr>
              <a:t>At any point during the Federalism Consultation Process (July 9 – September 9, 2019), states or local governments may submit comments or questions to:</a:t>
            </a:r>
            <a:br>
              <a:rPr lang="en-US" sz="2400" dirty="0">
                <a:solidFill>
                  <a:srgbClr val="002060"/>
                </a:solidFill>
              </a:rPr>
            </a:br>
            <a:endParaRPr lang="en-US" sz="2400" dirty="0">
              <a:solidFill>
                <a:srgbClr val="002060"/>
              </a:solidFill>
              <a:hlinkClick r:id="rId3">
                <a:extLst>
                  <a:ext uri="{A12FA001-AC4F-418D-AE19-62706E023703}">
                    <ahyp:hlinkClr xmlns:ahyp="http://schemas.microsoft.com/office/drawing/2018/hyperlinkcolor" xmlns="" val="tx"/>
                  </a:ext>
                </a:extLst>
              </a:hlinkClick>
            </a:endParaRPr>
          </a:p>
          <a:p>
            <a:pPr marL="0" indent="0">
              <a:buNone/>
            </a:pPr>
            <a:r>
              <a:rPr lang="en-US" sz="2400" b="1" dirty="0">
                <a:solidFill>
                  <a:srgbClr val="002060"/>
                </a:solidFill>
              </a:rPr>
              <a:t>Email</a:t>
            </a:r>
            <a:r>
              <a:rPr lang="en-US" sz="2400" dirty="0">
                <a:solidFill>
                  <a:srgbClr val="002060"/>
                </a:solidFill>
              </a:rPr>
              <a:t>: </a:t>
            </a:r>
          </a:p>
          <a:p>
            <a:r>
              <a:rPr lang="en-US" sz="2400" dirty="0">
                <a:solidFill>
                  <a:schemeClr val="accent1">
                    <a:lumMod val="50000"/>
                  </a:schemeClr>
                </a:solidFill>
              </a:rPr>
              <a:t>Katherine Weiler at </a:t>
            </a:r>
            <a:r>
              <a:rPr lang="en-US" sz="2400" dirty="0">
                <a:solidFill>
                  <a:schemeClr val="accent1">
                    <a:lumMod val="50000"/>
                  </a:schemeClr>
                </a:solidFill>
                <a:hlinkClick r:id="rId4">
                  <a:extLst>
                    <a:ext uri="{A12FA001-AC4F-418D-AE19-62706E023703}">
                      <ahyp:hlinkClr xmlns:ahyp="http://schemas.microsoft.com/office/drawing/2018/hyperlinkcolor" xmlns="" val="tx"/>
                    </a:ext>
                  </a:extLst>
                </a:hlinkClick>
              </a:rPr>
              <a:t>Weiler.Katherine@epa.gov</a:t>
            </a:r>
            <a:r>
              <a:rPr lang="en-US" sz="2400" dirty="0">
                <a:solidFill>
                  <a:schemeClr val="accent1">
                    <a:lumMod val="50000"/>
                  </a:schemeClr>
                </a:solidFill>
              </a:rPr>
              <a:t> </a:t>
            </a:r>
          </a:p>
          <a:p>
            <a:r>
              <a:rPr lang="en-US" sz="2400" dirty="0">
                <a:solidFill>
                  <a:schemeClr val="accent1">
                    <a:lumMod val="50000"/>
                  </a:schemeClr>
                </a:solidFill>
              </a:rPr>
              <a:t>Andrew Hanson at </a:t>
            </a:r>
            <a:r>
              <a:rPr lang="en-US" sz="2400" dirty="0">
                <a:solidFill>
                  <a:schemeClr val="accent1">
                    <a:lumMod val="50000"/>
                  </a:schemeClr>
                </a:solidFill>
                <a:hlinkClick r:id="rId5">
                  <a:extLst>
                    <a:ext uri="{A12FA001-AC4F-418D-AE19-62706E023703}">
                      <ahyp:hlinkClr xmlns:ahyp="http://schemas.microsoft.com/office/drawing/2018/hyperlinkcolor" xmlns="" val="tx"/>
                    </a:ext>
                  </a:extLst>
                </a:hlinkClick>
              </a:rPr>
              <a:t>Hanson.Andrew@epa.gov</a:t>
            </a:r>
            <a:r>
              <a:rPr lang="en-US" sz="2400" dirty="0">
                <a:solidFill>
                  <a:schemeClr val="accent1">
                    <a:lumMod val="50000"/>
                  </a:schemeClr>
                </a:solidFill>
              </a:rPr>
              <a:t> </a:t>
            </a:r>
          </a:p>
          <a:p>
            <a:pPr marL="0" indent="0">
              <a:buNone/>
            </a:pPr>
            <a:endParaRPr lang="en-US" sz="2400" dirty="0">
              <a:solidFill>
                <a:srgbClr val="002060"/>
              </a:solidFill>
            </a:endParaRPr>
          </a:p>
          <a:p>
            <a:pPr marL="393192" lvl="1" indent="0">
              <a:buNone/>
            </a:pPr>
            <a:endParaRPr lang="en-US" sz="2200" dirty="0">
              <a:solidFill>
                <a:srgbClr val="002060"/>
              </a:solidFill>
            </a:endParaRPr>
          </a:p>
        </p:txBody>
      </p:sp>
      <p:sp>
        <p:nvSpPr>
          <p:cNvPr id="7" name="Slide Number Placeholder 6">
            <a:extLst>
              <a:ext uri="{FF2B5EF4-FFF2-40B4-BE49-F238E27FC236}">
                <a16:creationId xmlns:a16="http://schemas.microsoft.com/office/drawing/2014/main" id="{25AC3563-4B25-4303-AAF7-AD6189A9E29B}"/>
              </a:ext>
            </a:extLst>
          </p:cNvPr>
          <p:cNvSpPr>
            <a:spLocks noGrp="1"/>
          </p:cNvSpPr>
          <p:nvPr>
            <p:ph type="sldNum" sz="quarter" idx="12"/>
          </p:nvPr>
        </p:nvSpPr>
        <p:spPr/>
        <p:txBody>
          <a:bodyPr/>
          <a:lstStyle/>
          <a:p>
            <a:fld id="{5E524132-6859-CD45-91C4-FD6F977D6F8F}" type="slidenum">
              <a:rPr lang="en-US" smtClean="0"/>
              <a:pPr/>
              <a:t>23</a:t>
            </a:fld>
            <a:endParaRPr lang="en-US"/>
          </a:p>
        </p:txBody>
      </p:sp>
    </p:spTree>
    <p:extLst>
      <p:ext uri="{BB962C8B-B14F-4D97-AF65-F5344CB8AC3E}">
        <p14:creationId xmlns:p14="http://schemas.microsoft.com/office/powerpoint/2010/main" val="213689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0000">
              <a:srgbClr val="EAEAF2"/>
            </a:gs>
            <a:gs pos="100000">
              <a:srgbClr val="D7D7FF"/>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534C3F-DCB1-4AC4-BE7A-78F277B47240}"/>
              </a:ext>
            </a:extLst>
          </p:cNvPr>
          <p:cNvSpPr txBox="1">
            <a:spLocks/>
          </p:cNvSpPr>
          <p:nvPr/>
        </p:nvSpPr>
        <p:spPr>
          <a:xfrm>
            <a:off x="-7940" y="2909461"/>
            <a:ext cx="9144000" cy="942106"/>
          </a:xfrm>
          <a:prstGeom prst="rect">
            <a:avLst/>
          </a:prstGeom>
          <a:noFill/>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defTabSz="914400"/>
            <a:r>
              <a:rPr lang="en-US" sz="7200" b="1" dirty="0">
                <a:solidFill>
                  <a:schemeClr val="accent2">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Questions?  </a:t>
            </a:r>
          </a:p>
        </p:txBody>
      </p:sp>
      <p:sp>
        <p:nvSpPr>
          <p:cNvPr id="5" name="Slide Number Placeholder 4">
            <a:extLst>
              <a:ext uri="{FF2B5EF4-FFF2-40B4-BE49-F238E27FC236}">
                <a16:creationId xmlns:a16="http://schemas.microsoft.com/office/drawing/2014/main" id="{AAC4E1CC-3BE1-4FA3-8CFF-72D6A4CBDA69}"/>
              </a:ext>
            </a:extLst>
          </p:cNvPr>
          <p:cNvSpPr>
            <a:spLocks noGrp="1"/>
          </p:cNvSpPr>
          <p:nvPr>
            <p:ph type="sldNum" sz="quarter" idx="12"/>
          </p:nvPr>
        </p:nvSpPr>
        <p:spPr/>
        <p:txBody>
          <a:bodyPr/>
          <a:lstStyle/>
          <a:p>
            <a:fld id="{5E524132-6859-CD45-91C4-FD6F977D6F8F}" type="slidenum">
              <a:rPr lang="en-US" smtClean="0"/>
              <a:pPr/>
              <a:t>24</a:t>
            </a:fld>
            <a:endParaRPr lang="en-US"/>
          </a:p>
        </p:txBody>
      </p:sp>
    </p:spTree>
    <p:extLst>
      <p:ext uri="{BB962C8B-B14F-4D97-AF65-F5344CB8AC3E}">
        <p14:creationId xmlns:p14="http://schemas.microsoft.com/office/powerpoint/2010/main" val="206620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EAEAF2"/>
            </a:gs>
            <a:gs pos="83000">
              <a:srgbClr val="EAEAF2"/>
            </a:gs>
            <a:gs pos="100000">
              <a:srgbClr val="D7D7E5"/>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5EC3-368A-4AEA-9296-51E3E512CEA0}"/>
              </a:ext>
            </a:extLst>
          </p:cNvPr>
          <p:cNvSpPr>
            <a:spLocks noGrp="1"/>
          </p:cNvSpPr>
          <p:nvPr>
            <p:ph type="title"/>
          </p:nvPr>
        </p:nvSpPr>
        <p:spPr>
          <a:xfrm>
            <a:off x="0" y="657196"/>
            <a:ext cx="9144000" cy="1143000"/>
          </a:xfrm>
        </p:spPr>
        <p:txBody>
          <a:bodyPr/>
          <a:lstStyle/>
          <a:p>
            <a:pPr algn="ctr"/>
            <a:r>
              <a:rPr lang="en-US" b="1" dirty="0"/>
              <a:t>Federalism Consultation</a:t>
            </a:r>
          </a:p>
        </p:txBody>
      </p:sp>
      <p:sp>
        <p:nvSpPr>
          <p:cNvPr id="3" name="Content Placeholder 2">
            <a:extLst>
              <a:ext uri="{FF2B5EF4-FFF2-40B4-BE49-F238E27FC236}">
                <a16:creationId xmlns:a16="http://schemas.microsoft.com/office/drawing/2014/main" id="{CC7B9EF0-F690-4615-946A-FF5A035CB53D}"/>
              </a:ext>
            </a:extLst>
          </p:cNvPr>
          <p:cNvSpPr>
            <a:spLocks noGrp="1"/>
          </p:cNvSpPr>
          <p:nvPr>
            <p:ph idx="1"/>
          </p:nvPr>
        </p:nvSpPr>
        <p:spPr>
          <a:xfrm>
            <a:off x="457200" y="1800196"/>
            <a:ext cx="8229600" cy="4389120"/>
          </a:xfrm>
        </p:spPr>
        <p:txBody>
          <a:bodyPr>
            <a:normAutofit fontScale="92500" lnSpcReduction="20000"/>
          </a:bodyPr>
          <a:lstStyle/>
          <a:p>
            <a:endParaRPr lang="en-US" i="1" dirty="0">
              <a:solidFill>
                <a:srgbClr val="002060"/>
              </a:solidFill>
            </a:endParaRPr>
          </a:p>
          <a:p>
            <a:r>
              <a:rPr lang="en-US" b="1" dirty="0">
                <a:solidFill>
                  <a:srgbClr val="002060"/>
                </a:solidFill>
              </a:rPr>
              <a:t>Objective: </a:t>
            </a:r>
            <a:r>
              <a:rPr lang="en-US" dirty="0">
                <a:solidFill>
                  <a:srgbClr val="002060"/>
                </a:solidFill>
              </a:rPr>
              <a:t>Provide state and local government officials and representatives an opportunity to consult and provide </a:t>
            </a:r>
            <a:r>
              <a:rPr lang="en-US" i="1" dirty="0">
                <a:solidFill>
                  <a:srgbClr val="002060"/>
                </a:solidFill>
              </a:rPr>
              <a:t>early</a:t>
            </a:r>
            <a:r>
              <a:rPr lang="en-US" dirty="0">
                <a:solidFill>
                  <a:srgbClr val="002060"/>
                </a:solidFill>
              </a:rPr>
              <a:t> and </a:t>
            </a:r>
            <a:r>
              <a:rPr lang="en-US" i="1" dirty="0">
                <a:solidFill>
                  <a:srgbClr val="002060"/>
                </a:solidFill>
              </a:rPr>
              <a:t>meaningful</a:t>
            </a:r>
            <a:r>
              <a:rPr lang="en-US" dirty="0">
                <a:solidFill>
                  <a:srgbClr val="002060"/>
                </a:solidFill>
              </a:rPr>
              <a:t> input into EPA actions and decisions.</a:t>
            </a:r>
            <a:br>
              <a:rPr lang="en-US" dirty="0">
                <a:solidFill>
                  <a:srgbClr val="002060"/>
                </a:solidFill>
              </a:rPr>
            </a:br>
            <a:endParaRPr lang="en-US" dirty="0">
              <a:solidFill>
                <a:srgbClr val="002060"/>
              </a:solidFill>
            </a:endParaRPr>
          </a:p>
          <a:p>
            <a:r>
              <a:rPr lang="en-US" b="1" dirty="0">
                <a:solidFill>
                  <a:srgbClr val="002060"/>
                </a:solidFill>
              </a:rPr>
              <a:t>Consultation Period:</a:t>
            </a:r>
            <a:r>
              <a:rPr lang="en-US" dirty="0">
                <a:solidFill>
                  <a:srgbClr val="002060"/>
                </a:solidFill>
              </a:rPr>
              <a:t> July 9, 2019 – September 9, 2019</a:t>
            </a:r>
            <a:br>
              <a:rPr lang="en-US" dirty="0">
                <a:solidFill>
                  <a:srgbClr val="002060"/>
                </a:solidFill>
              </a:rPr>
            </a:br>
            <a:endParaRPr lang="en-US" dirty="0">
              <a:solidFill>
                <a:srgbClr val="002060"/>
              </a:solidFill>
            </a:endParaRPr>
          </a:p>
          <a:p>
            <a:r>
              <a:rPr lang="en-US" b="1" dirty="0">
                <a:solidFill>
                  <a:srgbClr val="002060"/>
                </a:solidFill>
              </a:rPr>
              <a:t>Key State Interests:</a:t>
            </a:r>
          </a:p>
          <a:p>
            <a:pPr lvl="1"/>
            <a:r>
              <a:rPr lang="en-US" sz="2600" dirty="0">
                <a:solidFill>
                  <a:srgbClr val="002060"/>
                </a:solidFill>
              </a:rPr>
              <a:t>Vessels covered under VIDA regularly operate in state waters</a:t>
            </a:r>
          </a:p>
          <a:p>
            <a:pPr lvl="1"/>
            <a:r>
              <a:rPr lang="en-US" sz="2600" dirty="0">
                <a:solidFill>
                  <a:srgbClr val="002060"/>
                </a:solidFill>
              </a:rPr>
              <a:t>Upon completion of USCG implementing regulations, VIDA requirements will preempt state and local law</a:t>
            </a:r>
          </a:p>
          <a:p>
            <a:endParaRPr lang="en-US" b="1" dirty="0">
              <a:solidFill>
                <a:srgbClr val="002060"/>
              </a:solidFill>
            </a:endParaRPr>
          </a:p>
          <a:p>
            <a:pPr marL="393192" lvl="1" indent="0">
              <a:buNone/>
            </a:pPr>
            <a:endParaRPr lang="en-US" sz="2600" dirty="0">
              <a:solidFill>
                <a:srgbClr val="002060"/>
              </a:solidFill>
            </a:endParaRPr>
          </a:p>
          <a:p>
            <a:endParaRPr lang="en-US" i="1" dirty="0">
              <a:solidFill>
                <a:srgbClr val="002060"/>
              </a:solidFill>
            </a:endParaRPr>
          </a:p>
        </p:txBody>
      </p:sp>
      <p:sp>
        <p:nvSpPr>
          <p:cNvPr id="5" name="Slide Number Placeholder 4">
            <a:extLst>
              <a:ext uri="{FF2B5EF4-FFF2-40B4-BE49-F238E27FC236}">
                <a16:creationId xmlns:a16="http://schemas.microsoft.com/office/drawing/2014/main" id="{4B3BB63E-379D-45DA-A942-8947BE31F759}"/>
              </a:ext>
            </a:extLst>
          </p:cNvPr>
          <p:cNvSpPr>
            <a:spLocks noGrp="1"/>
          </p:cNvSpPr>
          <p:nvPr>
            <p:ph type="sldNum" sz="quarter" idx="12"/>
          </p:nvPr>
        </p:nvSpPr>
        <p:spPr/>
        <p:txBody>
          <a:bodyPr/>
          <a:lstStyle/>
          <a:p>
            <a:fld id="{5E524132-6859-CD45-91C4-FD6F977D6F8F}" type="slidenum">
              <a:rPr lang="en-US" smtClean="0"/>
              <a:pPr/>
              <a:t>2</a:t>
            </a:fld>
            <a:endParaRPr lang="en-US"/>
          </a:p>
        </p:txBody>
      </p:sp>
    </p:spTree>
    <p:extLst>
      <p:ext uri="{BB962C8B-B14F-4D97-AF65-F5344CB8AC3E}">
        <p14:creationId xmlns:p14="http://schemas.microsoft.com/office/powerpoint/2010/main" val="192884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D26616F-635F-4A04-A4ED-655CAD2C6259}"/>
              </a:ext>
            </a:extLst>
          </p:cNvPr>
          <p:cNvSpPr/>
          <p:nvPr/>
        </p:nvSpPr>
        <p:spPr>
          <a:xfrm>
            <a:off x="-344907" y="59288"/>
            <a:ext cx="9970169" cy="6798712"/>
          </a:xfrm>
          <a:prstGeom prst="roundRect">
            <a:avLst/>
          </a:prstGeom>
          <a:blipFill dpi="0" rotWithShape="1">
            <a:blip r:embed="rId4" cstate="print">
              <a:alphaModFix amt="55000"/>
              <a:extLst>
                <a:ext uri="{28A0092B-C50C-407E-A947-70E740481C1C}">
                  <a14:useLocalDpi xmlns:a14="http://schemas.microsoft.com/office/drawing/2010/main"/>
                </a:ext>
              </a:extLst>
            </a:blip>
            <a:srcRect/>
            <a:stretch>
              <a:fillRect/>
            </a:stretch>
          </a:blipFill>
          <a:ln>
            <a:noFill/>
          </a:ln>
          <a:effectLst>
            <a:outerShdw blurRad="57150" dist="38100" dir="5400000" algn="ctr" rotWithShape="0">
              <a:schemeClr val="accent1">
                <a:shade val="9000"/>
                <a:satMod val="105000"/>
                <a:alpha val="48000"/>
              </a:schemeClr>
            </a:outerShdw>
            <a:softEdge rad="1016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7F47B-2B7B-4320-AE56-28907ABC00AC}"/>
              </a:ext>
            </a:extLst>
          </p:cNvPr>
          <p:cNvSpPr>
            <a:spLocks noGrp="1"/>
          </p:cNvSpPr>
          <p:nvPr>
            <p:ph type="title"/>
          </p:nvPr>
        </p:nvSpPr>
        <p:spPr>
          <a:xfrm>
            <a:off x="-7941" y="928700"/>
            <a:ext cx="9144001" cy="848374"/>
          </a:xfrm>
        </p:spPr>
        <p:txBody>
          <a:bodyPr>
            <a:normAutofit/>
          </a:bodyPr>
          <a:lstStyle/>
          <a:p>
            <a:pPr algn="ctr"/>
            <a:r>
              <a:rPr lang="en-US" b="1" dirty="0">
                <a:solidFill>
                  <a:schemeClr val="bg1"/>
                </a:solidFill>
                <a:ea typeface="Segoe UI Black" panose="020B0A02040204020203" pitchFamily="34" charset="0"/>
                <a:cs typeface="Aharoni" panose="02010803020104030203" pitchFamily="2" charset="-79"/>
              </a:rPr>
              <a:t>Overview</a:t>
            </a:r>
          </a:p>
        </p:txBody>
      </p:sp>
      <p:sp>
        <p:nvSpPr>
          <p:cNvPr id="3" name="Content Placeholder 2">
            <a:extLst>
              <a:ext uri="{FF2B5EF4-FFF2-40B4-BE49-F238E27FC236}">
                <a16:creationId xmlns:a16="http://schemas.microsoft.com/office/drawing/2014/main" id="{07992D6B-993B-43C1-91A7-A9C883911009}"/>
              </a:ext>
            </a:extLst>
          </p:cNvPr>
          <p:cNvSpPr>
            <a:spLocks noGrp="1"/>
          </p:cNvSpPr>
          <p:nvPr>
            <p:ph idx="1"/>
          </p:nvPr>
        </p:nvSpPr>
        <p:spPr>
          <a:xfrm>
            <a:off x="913479" y="1469697"/>
            <a:ext cx="7301159" cy="4723285"/>
          </a:xfrm>
          <a:solidFill>
            <a:srgbClr val="002060">
              <a:alpha val="30000"/>
            </a:srgbClr>
          </a:solidFill>
          <a:effectLst>
            <a:softEdge rad="292100"/>
          </a:effectLst>
        </p:spPr>
        <p:txBody>
          <a:bodyPr>
            <a:normAutofit fontScale="85000" lnSpcReduction="20000"/>
          </a:bodyPr>
          <a:lstStyle/>
          <a:p>
            <a:pPr marL="0" indent="0">
              <a:buNone/>
            </a:pPr>
            <a:endParaRPr lang="en-US" sz="3000" b="1" dirty="0">
              <a:solidFill>
                <a:schemeClr val="bg1"/>
              </a:solidFill>
            </a:endParaRPr>
          </a:p>
          <a:p>
            <a:pPr marL="273050" indent="-273050"/>
            <a:r>
              <a:rPr lang="en-US" sz="3000" b="1" dirty="0">
                <a:solidFill>
                  <a:schemeClr val="bg1"/>
                </a:solidFill>
              </a:rPr>
              <a:t>Vessel Regulatory History</a:t>
            </a:r>
            <a:br>
              <a:rPr lang="en-US" sz="3000" b="1" dirty="0">
                <a:solidFill>
                  <a:schemeClr val="bg1"/>
                </a:solidFill>
              </a:rPr>
            </a:br>
            <a:endParaRPr lang="en-US" sz="3000" b="1" dirty="0">
              <a:solidFill>
                <a:schemeClr val="bg1"/>
              </a:solidFill>
            </a:endParaRPr>
          </a:p>
          <a:p>
            <a:pPr marL="273050" indent="-273050"/>
            <a:r>
              <a:rPr lang="en-US" sz="3000" b="1" dirty="0">
                <a:solidFill>
                  <a:schemeClr val="bg1"/>
                </a:solidFill>
              </a:rPr>
              <a:t>Vessel Incidental Discharge Act (VIDA) </a:t>
            </a:r>
          </a:p>
          <a:p>
            <a:pPr marL="0" indent="0">
              <a:buNone/>
            </a:pPr>
            <a:endParaRPr lang="en-US" sz="3000" b="1" dirty="0">
              <a:solidFill>
                <a:schemeClr val="bg1"/>
              </a:solidFill>
            </a:endParaRPr>
          </a:p>
          <a:p>
            <a:pPr marL="273050" indent="-273050"/>
            <a:r>
              <a:rPr lang="en-US" sz="3000" b="1" dirty="0">
                <a:solidFill>
                  <a:schemeClr val="bg1"/>
                </a:solidFill>
              </a:rPr>
              <a:t>Interim Requirements (~2019 to 2022)</a:t>
            </a:r>
            <a:br>
              <a:rPr lang="en-US" sz="3000" b="1" dirty="0">
                <a:solidFill>
                  <a:schemeClr val="bg1"/>
                </a:solidFill>
              </a:rPr>
            </a:br>
            <a:endParaRPr lang="en-US" sz="3000" b="1" dirty="0">
              <a:solidFill>
                <a:schemeClr val="bg1"/>
              </a:solidFill>
            </a:endParaRPr>
          </a:p>
          <a:p>
            <a:pPr marL="273050" indent="-273050"/>
            <a:r>
              <a:rPr lang="en-US" sz="3000" b="1" dirty="0">
                <a:solidFill>
                  <a:schemeClr val="bg1"/>
                </a:solidFill>
              </a:rPr>
              <a:t>Future Requirements and Programs</a:t>
            </a:r>
            <a:br>
              <a:rPr lang="en-US" sz="3000" b="1" dirty="0">
                <a:solidFill>
                  <a:schemeClr val="bg1"/>
                </a:solidFill>
              </a:rPr>
            </a:br>
            <a:endParaRPr lang="en-US" sz="3000" b="1" dirty="0">
              <a:solidFill>
                <a:schemeClr val="bg1"/>
              </a:solidFill>
            </a:endParaRPr>
          </a:p>
          <a:p>
            <a:pPr marL="273050" indent="-273050"/>
            <a:r>
              <a:rPr lang="en-US" sz="3000" b="1" dirty="0">
                <a:solidFill>
                  <a:schemeClr val="bg1"/>
                </a:solidFill>
                <a:latin typeface="+mj-lt"/>
              </a:rPr>
              <a:t>Key State Provisions</a:t>
            </a:r>
          </a:p>
          <a:p>
            <a:pPr marL="273050" indent="-273050"/>
            <a:endParaRPr lang="en-US" sz="3000" b="1" dirty="0">
              <a:solidFill>
                <a:schemeClr val="bg1"/>
              </a:solidFill>
              <a:latin typeface="+mj-lt"/>
            </a:endParaRPr>
          </a:p>
          <a:p>
            <a:pPr marL="273050" indent="-273050"/>
            <a:r>
              <a:rPr lang="en-US" sz="3000" b="1" dirty="0">
                <a:solidFill>
                  <a:schemeClr val="bg1"/>
                </a:solidFill>
              </a:rPr>
              <a:t>Questions</a:t>
            </a:r>
          </a:p>
        </p:txBody>
      </p:sp>
      <p:sp>
        <p:nvSpPr>
          <p:cNvPr id="7" name="Slide Number Placeholder 6">
            <a:extLst>
              <a:ext uri="{FF2B5EF4-FFF2-40B4-BE49-F238E27FC236}">
                <a16:creationId xmlns:a16="http://schemas.microsoft.com/office/drawing/2014/main" id="{8F3AC3B0-4F7A-4747-BC24-06AFBEAE482C}"/>
              </a:ext>
            </a:extLst>
          </p:cNvPr>
          <p:cNvSpPr>
            <a:spLocks noGrp="1"/>
          </p:cNvSpPr>
          <p:nvPr>
            <p:ph type="sldNum" sz="quarter" idx="12"/>
          </p:nvPr>
        </p:nvSpPr>
        <p:spPr/>
        <p:txBody>
          <a:bodyPr/>
          <a:lstStyle/>
          <a:p>
            <a:fld id="{5E524132-6859-CD45-91C4-FD6F977D6F8F}" type="slidenum">
              <a:rPr lang="en-US" smtClean="0"/>
              <a:pPr/>
              <a:t>3</a:t>
            </a:fld>
            <a:endParaRPr lang="en-US"/>
          </a:p>
        </p:txBody>
      </p:sp>
    </p:spTree>
    <p:extLst>
      <p:ext uri="{BB962C8B-B14F-4D97-AF65-F5344CB8AC3E}">
        <p14:creationId xmlns:p14="http://schemas.microsoft.com/office/powerpoint/2010/main" val="24584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1000">
              <a:srgbClr val="EAEAF2"/>
            </a:gs>
            <a:gs pos="100000">
              <a:srgbClr val="D7D7E5"/>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7A7D-44F8-412C-B62B-74E19B9C76E5}"/>
              </a:ext>
            </a:extLst>
          </p:cNvPr>
          <p:cNvSpPr>
            <a:spLocks noGrp="1"/>
          </p:cNvSpPr>
          <p:nvPr>
            <p:ph type="title"/>
          </p:nvPr>
        </p:nvSpPr>
        <p:spPr>
          <a:xfrm>
            <a:off x="-5899" y="1129906"/>
            <a:ext cx="9143999" cy="648961"/>
          </a:xfrm>
        </p:spPr>
        <p:txBody>
          <a:bodyPr>
            <a:noAutofit/>
          </a:bodyPr>
          <a:lstStyle/>
          <a:p>
            <a:pPr algn="ctr"/>
            <a:r>
              <a:rPr lang="en-US" b="1" dirty="0">
                <a:ea typeface="Segoe UI Black" panose="020B0A02040204020203" pitchFamily="34" charset="0"/>
                <a:cs typeface="Aharoni" panose="02010803020104030203" pitchFamily="2" charset="-79"/>
              </a:rPr>
              <a:t>Vessel Regulatory History  </a:t>
            </a:r>
          </a:p>
        </p:txBody>
      </p:sp>
      <p:sp>
        <p:nvSpPr>
          <p:cNvPr id="3" name="Content Placeholder 2">
            <a:extLst>
              <a:ext uri="{FF2B5EF4-FFF2-40B4-BE49-F238E27FC236}">
                <a16:creationId xmlns:a16="http://schemas.microsoft.com/office/drawing/2014/main" id="{93BB3B31-73D4-41C4-8155-1D8003646F59}"/>
              </a:ext>
            </a:extLst>
          </p:cNvPr>
          <p:cNvSpPr>
            <a:spLocks noGrp="1"/>
          </p:cNvSpPr>
          <p:nvPr>
            <p:ph idx="1"/>
          </p:nvPr>
        </p:nvSpPr>
        <p:spPr>
          <a:xfrm>
            <a:off x="550718" y="1832329"/>
            <a:ext cx="8104909" cy="4709521"/>
          </a:xfrm>
        </p:spPr>
        <p:txBody>
          <a:bodyPr>
            <a:normAutofit/>
          </a:bodyPr>
          <a:lstStyle/>
          <a:p>
            <a:pPr>
              <a:spcAft>
                <a:spcPts val="1000"/>
              </a:spcAft>
            </a:pPr>
            <a:endParaRPr lang="en-US" sz="2200" dirty="0">
              <a:solidFill>
                <a:srgbClr val="002060"/>
              </a:solidFill>
            </a:endParaRPr>
          </a:p>
          <a:p>
            <a:pPr>
              <a:spcAft>
                <a:spcPts val="1000"/>
              </a:spcAft>
            </a:pPr>
            <a:r>
              <a:rPr lang="en-US" sz="2200" dirty="0">
                <a:solidFill>
                  <a:srgbClr val="002060"/>
                </a:solidFill>
              </a:rPr>
              <a:t>Numerous federal, state and local requirements regulate discharges from vessels.</a:t>
            </a:r>
          </a:p>
          <a:p>
            <a:pPr>
              <a:spcAft>
                <a:spcPts val="1000"/>
              </a:spcAft>
            </a:pPr>
            <a:r>
              <a:rPr lang="en-US" sz="2200" dirty="0">
                <a:solidFill>
                  <a:srgbClr val="002060"/>
                </a:solidFill>
              </a:rPr>
              <a:t>EPA’s </a:t>
            </a:r>
            <a:r>
              <a:rPr lang="en-US" sz="2200" b="1" dirty="0">
                <a:solidFill>
                  <a:srgbClr val="002060"/>
                </a:solidFill>
              </a:rPr>
              <a:t>Vessel General Permit </a:t>
            </a:r>
            <a:r>
              <a:rPr lang="en-US" sz="2200" dirty="0">
                <a:solidFill>
                  <a:srgbClr val="002060"/>
                </a:solidFill>
              </a:rPr>
              <a:t>(vessels &gt; 79 ft) and the </a:t>
            </a:r>
            <a:r>
              <a:rPr lang="en-US" sz="2200" b="1" dirty="0">
                <a:solidFill>
                  <a:srgbClr val="002060"/>
                </a:solidFill>
              </a:rPr>
              <a:t>small Vessel General Permit </a:t>
            </a:r>
            <a:r>
              <a:rPr lang="en-US" sz="2200" dirty="0">
                <a:solidFill>
                  <a:srgbClr val="002060"/>
                </a:solidFill>
              </a:rPr>
              <a:t>(vessels &lt; 79 ft) (under Clean Water Act section 402)</a:t>
            </a:r>
          </a:p>
          <a:p>
            <a:pPr>
              <a:spcAft>
                <a:spcPts val="1000"/>
              </a:spcAft>
            </a:pPr>
            <a:r>
              <a:rPr lang="en-US" sz="2200" dirty="0">
                <a:solidFill>
                  <a:srgbClr val="002060"/>
                </a:solidFill>
              </a:rPr>
              <a:t>The U.S. Coast Guard’s (USCG) Ballast Water Discharge Standard and a type approval program for Ballast Water Management Systems (BWMS)(National Invasive Species Act) </a:t>
            </a:r>
            <a:endParaRPr lang="en-US" sz="2800" dirty="0">
              <a:solidFill>
                <a:srgbClr val="002060"/>
              </a:solidFill>
            </a:endParaRPr>
          </a:p>
          <a:p>
            <a:pPr>
              <a:spcAft>
                <a:spcPts val="1000"/>
              </a:spcAft>
            </a:pPr>
            <a:endParaRPr lang="en-US" sz="2800" dirty="0">
              <a:solidFill>
                <a:srgbClr val="002060"/>
              </a:solidFill>
            </a:endParaRPr>
          </a:p>
          <a:p>
            <a:pPr>
              <a:spcAft>
                <a:spcPts val="1000"/>
              </a:spcAft>
              <a:buNone/>
            </a:pPr>
            <a:endParaRPr lang="en-US" sz="2800" dirty="0">
              <a:solidFill>
                <a:srgbClr val="002060"/>
              </a:solidFill>
            </a:endParaRPr>
          </a:p>
        </p:txBody>
      </p:sp>
      <p:sp>
        <p:nvSpPr>
          <p:cNvPr id="7" name="Slide Number Placeholder 6">
            <a:extLst>
              <a:ext uri="{FF2B5EF4-FFF2-40B4-BE49-F238E27FC236}">
                <a16:creationId xmlns:a16="http://schemas.microsoft.com/office/drawing/2014/main" id="{F929042F-2E28-4CC8-ABD0-328344BAD8AF}"/>
              </a:ext>
            </a:extLst>
          </p:cNvPr>
          <p:cNvSpPr>
            <a:spLocks noGrp="1"/>
          </p:cNvSpPr>
          <p:nvPr>
            <p:ph type="sldNum" sz="quarter" idx="12"/>
          </p:nvPr>
        </p:nvSpPr>
        <p:spPr/>
        <p:txBody>
          <a:bodyPr/>
          <a:lstStyle/>
          <a:p>
            <a:fld id="{5E524132-6859-CD45-91C4-FD6F977D6F8F}" type="slidenum">
              <a:rPr lang="en-US" smtClean="0"/>
              <a:pPr/>
              <a:t>4</a:t>
            </a:fld>
            <a:endParaRPr lang="en-US"/>
          </a:p>
        </p:txBody>
      </p:sp>
    </p:spTree>
    <p:extLst>
      <p:ext uri="{BB962C8B-B14F-4D97-AF65-F5344CB8AC3E}">
        <p14:creationId xmlns:p14="http://schemas.microsoft.com/office/powerpoint/2010/main" val="275551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DD69-10A5-4A76-A81B-0C15CFFB1282}"/>
              </a:ext>
            </a:extLst>
          </p:cNvPr>
          <p:cNvSpPr>
            <a:spLocks noGrp="1"/>
          </p:cNvSpPr>
          <p:nvPr>
            <p:ph type="title"/>
          </p:nvPr>
        </p:nvSpPr>
        <p:spPr>
          <a:xfrm>
            <a:off x="1" y="2971935"/>
            <a:ext cx="9143999" cy="1143000"/>
          </a:xfrm>
        </p:spPr>
        <p:txBody>
          <a:bodyPr>
            <a:noAutofit/>
            <a:scene3d>
              <a:camera prst="orthographicFront"/>
              <a:lightRig rig="threePt" dir="t"/>
            </a:scene3d>
            <a:sp3d>
              <a:bevelT w="0"/>
            </a:sp3d>
          </a:bodyPr>
          <a:lstStyle/>
          <a:p>
            <a:pPr algn="ctr"/>
            <a:r>
              <a:rPr lang="en-US" sz="6000" b="1" dirty="0">
                <a:solidFill>
                  <a:schemeClr val="accent2">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Vessel Incidental Discharge Act (VIDA)</a:t>
            </a:r>
          </a:p>
        </p:txBody>
      </p:sp>
      <p:sp>
        <p:nvSpPr>
          <p:cNvPr id="7" name="Slide Number Placeholder 6">
            <a:extLst>
              <a:ext uri="{FF2B5EF4-FFF2-40B4-BE49-F238E27FC236}">
                <a16:creationId xmlns:a16="http://schemas.microsoft.com/office/drawing/2014/main" id="{956BD5E2-9DFD-45E7-AE91-0D1BA998021B}"/>
              </a:ext>
            </a:extLst>
          </p:cNvPr>
          <p:cNvSpPr>
            <a:spLocks noGrp="1"/>
          </p:cNvSpPr>
          <p:nvPr>
            <p:ph type="sldNum" sz="quarter" idx="12"/>
          </p:nvPr>
        </p:nvSpPr>
        <p:spPr/>
        <p:txBody>
          <a:bodyPr/>
          <a:lstStyle/>
          <a:p>
            <a:fld id="{5E524132-6859-CD45-91C4-FD6F977D6F8F}" type="slidenum">
              <a:rPr lang="en-US" smtClean="0"/>
              <a:pPr/>
              <a:t>5</a:t>
            </a:fld>
            <a:endParaRPr lang="en-US"/>
          </a:p>
        </p:txBody>
      </p:sp>
    </p:spTree>
    <p:extLst>
      <p:ext uri="{BB962C8B-B14F-4D97-AF65-F5344CB8AC3E}">
        <p14:creationId xmlns:p14="http://schemas.microsoft.com/office/powerpoint/2010/main" val="108220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EAD2-8EF8-4284-AA6B-C1BA5A44B6E7}"/>
              </a:ext>
            </a:extLst>
          </p:cNvPr>
          <p:cNvSpPr>
            <a:spLocks noGrp="1"/>
          </p:cNvSpPr>
          <p:nvPr>
            <p:ph type="title"/>
          </p:nvPr>
        </p:nvSpPr>
        <p:spPr>
          <a:xfrm>
            <a:off x="37594" y="727561"/>
            <a:ext cx="9143999" cy="1034836"/>
          </a:xfrm>
        </p:spPr>
        <p:txBody>
          <a:bodyPr>
            <a:noAutofit/>
          </a:bodyPr>
          <a:lstStyle/>
          <a:p>
            <a:pPr algn="ctr"/>
            <a:r>
              <a:rPr lang="en-US" b="1" dirty="0">
                <a:ea typeface="Segoe UI Black" panose="020B0A02040204020203" pitchFamily="34" charset="0"/>
                <a:cs typeface="Segoe UI Semibold" panose="020B0702040204020203" pitchFamily="34" charset="0"/>
              </a:rPr>
              <a:t>Introduction</a:t>
            </a:r>
          </a:p>
        </p:txBody>
      </p:sp>
      <p:sp>
        <p:nvSpPr>
          <p:cNvPr id="3" name="Content Placeholder 2">
            <a:extLst>
              <a:ext uri="{FF2B5EF4-FFF2-40B4-BE49-F238E27FC236}">
                <a16:creationId xmlns:a16="http://schemas.microsoft.com/office/drawing/2014/main" id="{5A24B65E-FD9E-4904-AD63-470117974667}"/>
              </a:ext>
            </a:extLst>
          </p:cNvPr>
          <p:cNvSpPr>
            <a:spLocks noGrp="1"/>
          </p:cNvSpPr>
          <p:nvPr>
            <p:ph idx="1"/>
          </p:nvPr>
        </p:nvSpPr>
        <p:spPr>
          <a:xfrm>
            <a:off x="553169" y="1599995"/>
            <a:ext cx="8112848" cy="4752465"/>
          </a:xfrm>
        </p:spPr>
        <p:txBody>
          <a:bodyPr>
            <a:normAutofit/>
          </a:bodyPr>
          <a:lstStyle/>
          <a:p>
            <a:endParaRPr lang="en-US" dirty="0">
              <a:solidFill>
                <a:srgbClr val="002060"/>
              </a:solidFill>
            </a:endParaRPr>
          </a:p>
          <a:p>
            <a:r>
              <a:rPr lang="en-US" dirty="0">
                <a:solidFill>
                  <a:srgbClr val="002060"/>
                </a:solidFill>
              </a:rPr>
              <a:t>December 4, 2018: The </a:t>
            </a:r>
            <a:r>
              <a:rPr lang="en-US" b="1" dirty="0">
                <a:solidFill>
                  <a:srgbClr val="002060"/>
                </a:solidFill>
              </a:rPr>
              <a:t>Vessel Incidental Discharge Act </a:t>
            </a:r>
            <a:r>
              <a:rPr lang="en-US" dirty="0">
                <a:solidFill>
                  <a:srgbClr val="002060"/>
                </a:solidFill>
              </a:rPr>
              <a:t>(VIDA) is enacted and changes the U.S. framework for regulating incidental discharges from commercial vessels.</a:t>
            </a:r>
          </a:p>
          <a:p>
            <a:pPr marL="0" indent="0">
              <a:buNone/>
            </a:pPr>
            <a:endParaRPr lang="en-US" dirty="0">
              <a:solidFill>
                <a:srgbClr val="002060"/>
              </a:solidFill>
            </a:endParaRPr>
          </a:p>
          <a:p>
            <a:r>
              <a:rPr lang="en-US" dirty="0">
                <a:solidFill>
                  <a:srgbClr val="002060"/>
                </a:solidFill>
              </a:rPr>
              <a:t>VIDA passed to streamline the patchwork of federal, state, and local requirements for the commercial vessel community.  </a:t>
            </a:r>
          </a:p>
          <a:p>
            <a:endParaRPr lang="en-US" dirty="0">
              <a:solidFill>
                <a:srgbClr val="002060"/>
              </a:solidFill>
            </a:endParaRPr>
          </a:p>
        </p:txBody>
      </p:sp>
      <p:sp>
        <p:nvSpPr>
          <p:cNvPr id="7" name="Slide Number Placeholder 6">
            <a:extLst>
              <a:ext uri="{FF2B5EF4-FFF2-40B4-BE49-F238E27FC236}">
                <a16:creationId xmlns:a16="http://schemas.microsoft.com/office/drawing/2014/main" id="{FD2A7AE8-C341-4B79-BB31-3BDA245F913C}"/>
              </a:ext>
            </a:extLst>
          </p:cNvPr>
          <p:cNvSpPr>
            <a:spLocks noGrp="1"/>
          </p:cNvSpPr>
          <p:nvPr>
            <p:ph type="sldNum" sz="quarter" idx="12"/>
          </p:nvPr>
        </p:nvSpPr>
        <p:spPr/>
        <p:txBody>
          <a:bodyPr/>
          <a:lstStyle/>
          <a:p>
            <a:fld id="{5E524132-6859-CD45-91C4-FD6F977D6F8F}" type="slidenum">
              <a:rPr lang="en-US" smtClean="0"/>
              <a:pPr/>
              <a:t>6</a:t>
            </a:fld>
            <a:endParaRPr lang="en-US"/>
          </a:p>
        </p:txBody>
      </p:sp>
    </p:spTree>
    <p:extLst>
      <p:ext uri="{BB962C8B-B14F-4D97-AF65-F5344CB8AC3E}">
        <p14:creationId xmlns:p14="http://schemas.microsoft.com/office/powerpoint/2010/main" val="168838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4000"/>
            <a:lum/>
            <a:extLst>
              <a:ext uri="{28A0092B-C50C-407E-A947-70E740481C1C}">
                <a14:useLocalDpi xmlns:a14="http://schemas.microsoft.com/office/drawing/2010/main"/>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0" y="966286"/>
            <a:ext cx="9144000" cy="819912"/>
          </a:xfrm>
        </p:spPr>
        <p:txBody>
          <a:bodyPr>
            <a:noAutofit/>
          </a:bodyPr>
          <a:lstStyle/>
          <a:p>
            <a:pPr algn="ctr"/>
            <a:r>
              <a:rPr lang="en-US" b="1" dirty="0"/>
              <a:t>Highlights</a:t>
            </a:r>
          </a:p>
        </p:txBody>
      </p:sp>
      <p:sp>
        <p:nvSpPr>
          <p:cNvPr id="3" name="Content Placeholder 2"/>
          <p:cNvSpPr>
            <a:spLocks noGrp="1"/>
          </p:cNvSpPr>
          <p:nvPr>
            <p:ph idx="1"/>
          </p:nvPr>
        </p:nvSpPr>
        <p:spPr>
          <a:xfrm>
            <a:off x="831852" y="1782645"/>
            <a:ext cx="7937500" cy="4677054"/>
          </a:xfrm>
        </p:spPr>
        <p:txBody>
          <a:bodyPr>
            <a:noAutofit/>
          </a:bodyPr>
          <a:lstStyle/>
          <a:p>
            <a:pPr>
              <a:spcAft>
                <a:spcPts val="1000"/>
              </a:spcAft>
            </a:pPr>
            <a:r>
              <a:rPr lang="en-US" sz="2200" dirty="0">
                <a:solidFill>
                  <a:srgbClr val="002060"/>
                </a:solidFill>
              </a:rPr>
              <a:t>Applies to waters of the U.S. and waters of the contiguous zone; specific requirements in certain waters (e.g., Great Lakes) </a:t>
            </a:r>
          </a:p>
          <a:p>
            <a:pPr>
              <a:spcAft>
                <a:spcPts val="1000"/>
              </a:spcAft>
            </a:pPr>
            <a:r>
              <a:rPr lang="en-US" sz="2200" dirty="0">
                <a:solidFill>
                  <a:srgbClr val="002060"/>
                </a:solidFill>
              </a:rPr>
              <a:t>Maintains existing vessel discharge requirements for most vessels (EPA 2013 VGP and the USCG ballast water regulations)</a:t>
            </a:r>
          </a:p>
          <a:p>
            <a:pPr>
              <a:spcAft>
                <a:spcPts val="1000"/>
              </a:spcAft>
            </a:pPr>
            <a:r>
              <a:rPr lang="en-US" sz="2200" dirty="0">
                <a:solidFill>
                  <a:srgbClr val="002060"/>
                </a:solidFill>
              </a:rPr>
              <a:t>Authorizes EPA and the USCG to develop new vessel discharge regulations  </a:t>
            </a:r>
          </a:p>
          <a:p>
            <a:pPr>
              <a:spcAft>
                <a:spcPts val="1000"/>
              </a:spcAft>
            </a:pPr>
            <a:r>
              <a:rPr lang="en-US" sz="2200" dirty="0">
                <a:solidFill>
                  <a:srgbClr val="002060"/>
                </a:solidFill>
              </a:rPr>
              <a:t>Establishes enhanced and regional ballast water requirements to address invasive species</a:t>
            </a:r>
          </a:p>
          <a:p>
            <a:pPr>
              <a:spcAft>
                <a:spcPts val="1000"/>
              </a:spcAft>
            </a:pPr>
            <a:r>
              <a:rPr lang="en-US" sz="2200" dirty="0">
                <a:solidFill>
                  <a:srgbClr val="002060"/>
                </a:solidFill>
              </a:rPr>
              <a:t>Requires the USCG to consider ballast water test methods based on organism viability</a:t>
            </a:r>
          </a:p>
        </p:txBody>
      </p:sp>
      <p:sp>
        <p:nvSpPr>
          <p:cNvPr id="7" name="Slide Number Placeholder 6">
            <a:extLst>
              <a:ext uri="{FF2B5EF4-FFF2-40B4-BE49-F238E27FC236}">
                <a16:creationId xmlns:a16="http://schemas.microsoft.com/office/drawing/2014/main" id="{FA420CC7-168C-4E29-A558-A139B01B227B}"/>
              </a:ext>
            </a:extLst>
          </p:cNvPr>
          <p:cNvSpPr>
            <a:spLocks noGrp="1"/>
          </p:cNvSpPr>
          <p:nvPr>
            <p:ph type="sldNum" sz="quarter" idx="12"/>
          </p:nvPr>
        </p:nvSpPr>
        <p:spPr/>
        <p:txBody>
          <a:bodyPr/>
          <a:lstStyle/>
          <a:p>
            <a:fld id="{5E524132-6859-CD45-91C4-FD6F977D6F8F}" type="slidenum">
              <a:rPr lang="en-US" smtClean="0"/>
              <a:pPr/>
              <a:t>7</a:t>
            </a:fld>
            <a:endParaRPr lang="en-US"/>
          </a:p>
        </p:txBody>
      </p:sp>
    </p:spTree>
    <p:extLst>
      <p:ext uri="{BB962C8B-B14F-4D97-AF65-F5344CB8AC3E}">
        <p14:creationId xmlns:p14="http://schemas.microsoft.com/office/powerpoint/2010/main" val="75066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5000">
              <a:srgbClr val="EAEAF2"/>
            </a:gs>
            <a:gs pos="100000">
              <a:srgbClr val="D7D7E5"/>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9BFF13C-6317-42CE-8C1F-82FEC21A4D8E}"/>
              </a:ext>
            </a:extLst>
          </p:cNvPr>
          <p:cNvSpPr/>
          <p:nvPr/>
        </p:nvSpPr>
        <p:spPr>
          <a:xfrm rot="5400000">
            <a:off x="755648" y="1174750"/>
            <a:ext cx="7378700" cy="5029200"/>
          </a:xfrm>
          <a:prstGeom prst="roundRect">
            <a:avLst/>
          </a:prstGeom>
          <a:blipFill dpi="0" rotWithShape="1">
            <a:blip r:embed="rId3" cstate="print">
              <a:alphaModFix amt="29000"/>
              <a:extLst>
                <a:ext uri="{28A0092B-C50C-407E-A947-70E740481C1C}">
                  <a14:useLocalDpi xmlns:a14="http://schemas.microsoft.com/office/drawing/2010/main"/>
                </a:ext>
              </a:extLst>
            </a:blip>
            <a:srcRect/>
            <a:stretch>
              <a:fillRect/>
            </a:stretch>
          </a:blipFill>
          <a:ln>
            <a:noFill/>
          </a:ln>
          <a:effectLst>
            <a:outerShdw blurRad="57150" dist="38100" dir="5400000" algn="ctr" rotWithShape="0">
              <a:schemeClr val="accent1">
                <a:shade val="9000"/>
                <a:satMod val="105000"/>
                <a:alpha val="48000"/>
              </a:schemeClr>
            </a:outerShdw>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7BFD56A-7B2B-4CD8-8485-91E45141259F}"/>
              </a:ext>
            </a:extLst>
          </p:cNvPr>
          <p:cNvSpPr>
            <a:spLocks noGrp="1"/>
          </p:cNvSpPr>
          <p:nvPr>
            <p:ph type="title"/>
          </p:nvPr>
        </p:nvSpPr>
        <p:spPr>
          <a:xfrm>
            <a:off x="0" y="617589"/>
            <a:ext cx="9144000" cy="1143000"/>
          </a:xfrm>
        </p:spPr>
        <p:txBody>
          <a:bodyPr>
            <a:normAutofit/>
          </a:bodyPr>
          <a:lstStyle/>
          <a:p>
            <a:pPr algn="ctr"/>
            <a:r>
              <a:rPr lang="en-US" sz="4500" b="1" dirty="0"/>
              <a:t>Types of Incidental Discharges</a:t>
            </a:r>
          </a:p>
        </p:txBody>
      </p:sp>
      <p:sp>
        <p:nvSpPr>
          <p:cNvPr id="10" name="Content Placeholder 2">
            <a:extLst>
              <a:ext uri="{FF2B5EF4-FFF2-40B4-BE49-F238E27FC236}">
                <a16:creationId xmlns:a16="http://schemas.microsoft.com/office/drawing/2014/main" id="{2B5B765F-08DE-4CAB-A94F-B5E5B48DB00A}"/>
              </a:ext>
            </a:extLst>
          </p:cNvPr>
          <p:cNvSpPr>
            <a:spLocks noGrp="1"/>
          </p:cNvSpPr>
          <p:nvPr>
            <p:ph sz="half" idx="1"/>
          </p:nvPr>
        </p:nvSpPr>
        <p:spPr>
          <a:xfrm>
            <a:off x="307729" y="1460758"/>
            <a:ext cx="4226169" cy="4434840"/>
          </a:xfrm>
        </p:spPr>
        <p:txBody>
          <a:bodyPr>
            <a:noAutofit/>
          </a:bodyPr>
          <a:lstStyle/>
          <a:p>
            <a:endParaRPr lang="en-US" sz="1700" dirty="0">
              <a:solidFill>
                <a:srgbClr val="002060"/>
              </a:solidFill>
              <a:latin typeface="+mj-lt"/>
            </a:endParaRPr>
          </a:p>
          <a:p>
            <a:r>
              <a:rPr lang="en-US" sz="1700" dirty="0">
                <a:solidFill>
                  <a:srgbClr val="002060"/>
                </a:solidFill>
                <a:latin typeface="+mj-lt"/>
              </a:rPr>
              <a:t>Anti-Fouling Hull Coatings and Leachate</a:t>
            </a:r>
          </a:p>
          <a:p>
            <a:r>
              <a:rPr lang="en-US" sz="1700" dirty="0">
                <a:solidFill>
                  <a:srgbClr val="002060"/>
                </a:solidFill>
                <a:latin typeface="+mj-lt"/>
              </a:rPr>
              <a:t>Aqueous Film Forming Foam</a:t>
            </a:r>
          </a:p>
          <a:p>
            <a:r>
              <a:rPr lang="en-US" sz="1700" dirty="0">
                <a:solidFill>
                  <a:srgbClr val="002060"/>
                </a:solidFill>
                <a:latin typeface="+mj-lt"/>
              </a:rPr>
              <a:t>Ballast Water</a:t>
            </a:r>
          </a:p>
          <a:p>
            <a:r>
              <a:rPr lang="en-US" sz="1700" dirty="0">
                <a:solidFill>
                  <a:srgbClr val="002060"/>
                </a:solidFill>
                <a:latin typeface="+mj-lt"/>
              </a:rPr>
              <a:t>Bilgewater/Oily Water Separator Effluent</a:t>
            </a:r>
          </a:p>
          <a:p>
            <a:r>
              <a:rPr lang="en-US" sz="1700" dirty="0">
                <a:solidFill>
                  <a:srgbClr val="002060"/>
                </a:solidFill>
                <a:latin typeface="+mj-lt"/>
              </a:rPr>
              <a:t>Boat Engine Wet Exhaust</a:t>
            </a:r>
          </a:p>
          <a:p>
            <a:r>
              <a:rPr lang="en-US" sz="1700" dirty="0">
                <a:solidFill>
                  <a:srgbClr val="002060"/>
                </a:solidFill>
                <a:latin typeface="+mj-lt"/>
              </a:rPr>
              <a:t>Boiler/Economizer </a:t>
            </a:r>
            <a:r>
              <a:rPr lang="en-US" sz="1700" dirty="0" err="1">
                <a:solidFill>
                  <a:srgbClr val="002060"/>
                </a:solidFill>
                <a:latin typeface="+mj-lt"/>
              </a:rPr>
              <a:t>Blowdown</a:t>
            </a:r>
            <a:endParaRPr lang="en-US" sz="1700" dirty="0">
              <a:solidFill>
                <a:srgbClr val="002060"/>
              </a:solidFill>
              <a:latin typeface="+mj-lt"/>
            </a:endParaRPr>
          </a:p>
          <a:p>
            <a:r>
              <a:rPr lang="en-US" sz="1700" dirty="0">
                <a:solidFill>
                  <a:srgbClr val="002060"/>
                </a:solidFill>
                <a:latin typeface="+mj-lt"/>
              </a:rPr>
              <a:t>Cathodic Protection</a:t>
            </a:r>
          </a:p>
          <a:p>
            <a:r>
              <a:rPr lang="en-US" sz="1700" dirty="0">
                <a:solidFill>
                  <a:srgbClr val="002060"/>
                </a:solidFill>
                <a:latin typeface="+mj-lt"/>
              </a:rPr>
              <a:t>Chain Locker Effluent</a:t>
            </a:r>
          </a:p>
          <a:p>
            <a:r>
              <a:rPr lang="en-US" sz="1700" dirty="0">
                <a:solidFill>
                  <a:srgbClr val="002060"/>
                </a:solidFill>
                <a:latin typeface="+mj-lt"/>
              </a:rPr>
              <a:t>Deck Washdown and Runoff</a:t>
            </a:r>
          </a:p>
          <a:p>
            <a:r>
              <a:rPr lang="en-US" sz="1700" dirty="0">
                <a:solidFill>
                  <a:srgbClr val="002060"/>
                </a:solidFill>
                <a:latin typeface="+mj-lt"/>
              </a:rPr>
              <a:t>Distillation and Reverse Osmosis Brine</a:t>
            </a:r>
          </a:p>
          <a:p>
            <a:r>
              <a:rPr lang="en-US" sz="1700" dirty="0">
                <a:solidFill>
                  <a:srgbClr val="002060"/>
                </a:solidFill>
                <a:latin typeface="+mj-lt"/>
              </a:rPr>
              <a:t>Elevator Pit Effluent</a:t>
            </a:r>
          </a:p>
          <a:p>
            <a:r>
              <a:rPr lang="en-US" sz="1700" dirty="0">
                <a:solidFill>
                  <a:srgbClr val="002060"/>
                </a:solidFill>
                <a:latin typeface="+mj-lt"/>
              </a:rPr>
              <a:t>Exhaust Gas Cleaning System Washwater</a:t>
            </a:r>
          </a:p>
          <a:p>
            <a:r>
              <a:rPr lang="en-US" sz="1700" dirty="0">
                <a:solidFill>
                  <a:srgbClr val="002060"/>
                </a:solidFill>
                <a:latin typeface="+mj-lt"/>
              </a:rPr>
              <a:t>Firemain Systems</a:t>
            </a:r>
          </a:p>
          <a:p>
            <a:r>
              <a:rPr lang="en-US" sz="1700" dirty="0">
                <a:solidFill>
                  <a:srgbClr val="002060"/>
                </a:solidFill>
                <a:latin typeface="+mj-lt"/>
              </a:rPr>
              <a:t>Fish Hold Effluent</a:t>
            </a:r>
          </a:p>
        </p:txBody>
      </p:sp>
      <p:sp>
        <p:nvSpPr>
          <p:cNvPr id="11" name="Content Placeholder 4">
            <a:extLst>
              <a:ext uri="{FF2B5EF4-FFF2-40B4-BE49-F238E27FC236}">
                <a16:creationId xmlns:a16="http://schemas.microsoft.com/office/drawing/2014/main" id="{B9103D6E-7DED-4568-9244-F58F07AE5726}"/>
              </a:ext>
            </a:extLst>
          </p:cNvPr>
          <p:cNvSpPr txBox="1">
            <a:spLocks/>
          </p:cNvSpPr>
          <p:nvPr/>
        </p:nvSpPr>
        <p:spPr>
          <a:xfrm>
            <a:off x="4811344" y="1507388"/>
            <a:ext cx="4296508" cy="4892842"/>
          </a:xfrm>
          <a:prstGeom prst="rect">
            <a:avLst/>
          </a:prstGeom>
        </p:spPr>
        <p:txBody>
          <a:bodyPr>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endParaRPr lang="en-US" sz="3100" dirty="0">
              <a:solidFill>
                <a:srgbClr val="002060"/>
              </a:solidFill>
              <a:latin typeface="+mj-lt"/>
            </a:endParaRPr>
          </a:p>
          <a:p>
            <a:pPr defTabSz="914400">
              <a:lnSpc>
                <a:spcPct val="120000"/>
              </a:lnSpc>
            </a:pPr>
            <a:r>
              <a:rPr lang="en-US" sz="3100" dirty="0">
                <a:solidFill>
                  <a:srgbClr val="002060"/>
                </a:solidFill>
                <a:latin typeface="+mj-lt"/>
              </a:rPr>
              <a:t>Freshwater Layup</a:t>
            </a:r>
          </a:p>
          <a:p>
            <a:pPr defTabSz="914400">
              <a:lnSpc>
                <a:spcPct val="120000"/>
              </a:lnSpc>
            </a:pPr>
            <a:r>
              <a:rPr lang="en-US" sz="3100" dirty="0">
                <a:solidFill>
                  <a:srgbClr val="002060"/>
                </a:solidFill>
                <a:latin typeface="+mj-lt"/>
              </a:rPr>
              <a:t>Gas Turbine Washwater</a:t>
            </a:r>
          </a:p>
          <a:p>
            <a:pPr defTabSz="914400">
              <a:lnSpc>
                <a:spcPct val="120000"/>
              </a:lnSpc>
            </a:pPr>
            <a:r>
              <a:rPr lang="en-US" sz="3100" dirty="0">
                <a:solidFill>
                  <a:srgbClr val="002060"/>
                </a:solidFill>
                <a:latin typeface="+mj-lt"/>
              </a:rPr>
              <a:t>Graywater</a:t>
            </a:r>
          </a:p>
          <a:p>
            <a:pPr defTabSz="914400">
              <a:lnSpc>
                <a:spcPct val="120000"/>
              </a:lnSpc>
            </a:pPr>
            <a:r>
              <a:rPr lang="en-US" sz="3100" dirty="0">
                <a:solidFill>
                  <a:srgbClr val="002060"/>
                </a:solidFill>
                <a:latin typeface="+mj-lt"/>
              </a:rPr>
              <a:t>Hull Fouling and Cleaning</a:t>
            </a:r>
          </a:p>
          <a:p>
            <a:pPr defTabSz="914400">
              <a:lnSpc>
                <a:spcPct val="120000"/>
              </a:lnSpc>
            </a:pPr>
            <a:r>
              <a:rPr lang="en-US" sz="3100" dirty="0">
                <a:solidFill>
                  <a:srgbClr val="002060"/>
                </a:solidFill>
                <a:latin typeface="+mj-lt"/>
              </a:rPr>
              <a:t>Inert Gas Scrubber Washwater</a:t>
            </a:r>
          </a:p>
          <a:p>
            <a:pPr defTabSz="914400">
              <a:lnSpc>
                <a:spcPct val="120000"/>
              </a:lnSpc>
            </a:pPr>
            <a:r>
              <a:rPr lang="en-US" sz="3100" dirty="0">
                <a:solidFill>
                  <a:srgbClr val="002060"/>
                </a:solidFill>
                <a:latin typeface="+mj-lt"/>
              </a:rPr>
              <a:t>Motor Gasoline Compensating Discharge</a:t>
            </a:r>
          </a:p>
          <a:p>
            <a:pPr defTabSz="914400">
              <a:lnSpc>
                <a:spcPct val="120000"/>
              </a:lnSpc>
            </a:pPr>
            <a:r>
              <a:rPr lang="en-US" sz="3100" dirty="0">
                <a:solidFill>
                  <a:srgbClr val="002060"/>
                </a:solidFill>
                <a:latin typeface="+mj-lt"/>
              </a:rPr>
              <a:t>Non-Oily Machinery Wastewater</a:t>
            </a:r>
          </a:p>
          <a:p>
            <a:pPr defTabSz="914400">
              <a:lnSpc>
                <a:spcPct val="120000"/>
              </a:lnSpc>
            </a:pPr>
            <a:r>
              <a:rPr lang="en-US" sz="3100" dirty="0">
                <a:solidFill>
                  <a:srgbClr val="002060"/>
                </a:solidFill>
                <a:latin typeface="+mj-lt"/>
              </a:rPr>
              <a:t>Oil-to-Sea Interfaces</a:t>
            </a:r>
          </a:p>
          <a:p>
            <a:pPr defTabSz="914400">
              <a:lnSpc>
                <a:spcPct val="120000"/>
              </a:lnSpc>
            </a:pPr>
            <a:r>
              <a:rPr lang="en-US" sz="3100" dirty="0">
                <a:solidFill>
                  <a:srgbClr val="002060"/>
                </a:solidFill>
                <a:latin typeface="+mj-lt"/>
              </a:rPr>
              <a:t>Pool or Spa Water</a:t>
            </a:r>
          </a:p>
          <a:p>
            <a:pPr defTabSz="914400">
              <a:lnSpc>
                <a:spcPct val="120000"/>
              </a:lnSpc>
            </a:pPr>
            <a:r>
              <a:rPr lang="en-US" sz="3100" dirty="0">
                <a:solidFill>
                  <a:srgbClr val="002060"/>
                </a:solidFill>
                <a:latin typeface="+mj-lt"/>
              </a:rPr>
              <a:t>Refrigeration and A/C Condensate</a:t>
            </a:r>
          </a:p>
          <a:p>
            <a:pPr defTabSz="914400">
              <a:lnSpc>
                <a:spcPct val="120000"/>
              </a:lnSpc>
            </a:pPr>
            <a:r>
              <a:rPr lang="en-US" sz="3100" dirty="0">
                <a:solidFill>
                  <a:srgbClr val="002060"/>
                </a:solidFill>
                <a:latin typeface="+mj-lt"/>
              </a:rPr>
              <a:t>Seawater Cooling Overboard Discharge</a:t>
            </a:r>
          </a:p>
          <a:p>
            <a:pPr defTabSz="914400">
              <a:lnSpc>
                <a:spcPct val="120000"/>
              </a:lnSpc>
            </a:pPr>
            <a:r>
              <a:rPr lang="en-US" sz="3100" dirty="0">
                <a:solidFill>
                  <a:srgbClr val="002060"/>
                </a:solidFill>
                <a:latin typeface="+mj-lt"/>
              </a:rPr>
              <a:t>Seawater Piping Biofouling Prevention</a:t>
            </a:r>
          </a:p>
          <a:p>
            <a:pPr defTabSz="914400">
              <a:lnSpc>
                <a:spcPct val="120000"/>
              </a:lnSpc>
            </a:pPr>
            <a:r>
              <a:rPr lang="en-US" sz="3100" dirty="0">
                <a:solidFill>
                  <a:srgbClr val="002060"/>
                </a:solidFill>
                <a:latin typeface="+mj-lt"/>
              </a:rPr>
              <a:t>Sonar Dome Discharge</a:t>
            </a:r>
          </a:p>
          <a:p>
            <a:pPr defTabSz="914400">
              <a:lnSpc>
                <a:spcPct val="120000"/>
              </a:lnSpc>
            </a:pPr>
            <a:r>
              <a:rPr lang="en-US" sz="3100" dirty="0">
                <a:solidFill>
                  <a:srgbClr val="002060"/>
                </a:solidFill>
                <a:latin typeface="+mj-lt"/>
              </a:rPr>
              <a:t>Well Deck Discharges</a:t>
            </a:r>
          </a:p>
          <a:p>
            <a:pPr defTabSz="914400"/>
            <a:endParaRPr lang="en-US" dirty="0">
              <a:solidFill>
                <a:srgbClr val="002060"/>
              </a:solidFill>
            </a:endParaRPr>
          </a:p>
        </p:txBody>
      </p:sp>
      <p:sp>
        <p:nvSpPr>
          <p:cNvPr id="5" name="Slide Number Placeholder 4">
            <a:extLst>
              <a:ext uri="{FF2B5EF4-FFF2-40B4-BE49-F238E27FC236}">
                <a16:creationId xmlns:a16="http://schemas.microsoft.com/office/drawing/2014/main" id="{D8A567A8-BE93-4A3D-AD20-61207B1BE029}"/>
              </a:ext>
            </a:extLst>
          </p:cNvPr>
          <p:cNvSpPr>
            <a:spLocks noGrp="1"/>
          </p:cNvSpPr>
          <p:nvPr>
            <p:ph type="sldNum" sz="quarter" idx="12"/>
          </p:nvPr>
        </p:nvSpPr>
        <p:spPr/>
        <p:txBody>
          <a:bodyPr/>
          <a:lstStyle/>
          <a:p>
            <a:fld id="{5E524132-6859-CD45-91C4-FD6F977D6F8F}" type="slidenum">
              <a:rPr lang="en-US" smtClean="0"/>
              <a:pPr/>
              <a:t>8</a:t>
            </a:fld>
            <a:endParaRPr lang="en-US"/>
          </a:p>
        </p:txBody>
      </p:sp>
    </p:spTree>
    <p:extLst>
      <p:ext uri="{BB962C8B-B14F-4D97-AF65-F5344CB8AC3E}">
        <p14:creationId xmlns:p14="http://schemas.microsoft.com/office/powerpoint/2010/main" val="212550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D11944D-C488-46CA-9C7D-0C75897CB945}">
  <ds:schemaRefs>
    <ds:schemaRef ds:uri="ESRI.ArcGIS.Mapping.OfficeIntegration.PowerPointInfo"/>
  </ds:schemaRefs>
</ds:datastoreItem>
</file>

<file path=customXml/itemProps10.xml><?xml version="1.0" encoding="utf-8"?>
<ds:datastoreItem xmlns:ds="http://schemas.openxmlformats.org/officeDocument/2006/customXml" ds:itemID="{D6DEB07C-C677-4A4D-8EFD-1BFD6FE86462}">
  <ds:schemaRefs>
    <ds:schemaRef ds:uri="ESRI.ArcGIS.Mapping.OfficeIntegration.PowerPointInfo"/>
  </ds:schemaRefs>
</ds:datastoreItem>
</file>

<file path=customXml/itemProps100.xml><?xml version="1.0" encoding="utf-8"?>
<ds:datastoreItem xmlns:ds="http://schemas.openxmlformats.org/officeDocument/2006/customXml" ds:itemID="{879E412D-2602-4003-9C27-150501D65228}">
  <ds:schemaRefs>
    <ds:schemaRef ds:uri="ESRI.ArcGIS.Mapping.OfficeIntegration.PowerPointInfo"/>
  </ds:schemaRefs>
</ds:datastoreItem>
</file>

<file path=customXml/itemProps101.xml><?xml version="1.0" encoding="utf-8"?>
<ds:datastoreItem xmlns:ds="http://schemas.openxmlformats.org/officeDocument/2006/customXml" ds:itemID="{CD1E0894-C1D3-4AD4-B247-5BFB7FD7C400}">
  <ds:schemaRefs>
    <ds:schemaRef ds:uri="ESRI.ArcGIS.Mapping.OfficeIntegration.PowerPointInfo"/>
  </ds:schemaRefs>
</ds:datastoreItem>
</file>

<file path=customXml/itemProps102.xml><?xml version="1.0" encoding="utf-8"?>
<ds:datastoreItem xmlns:ds="http://schemas.openxmlformats.org/officeDocument/2006/customXml" ds:itemID="{7C3F011B-84AD-4E64-8967-71751538A452}">
  <ds:schemaRefs>
    <ds:schemaRef ds:uri="ESRI.ArcGIS.Mapping.OfficeIntegration.PowerPointInfo"/>
  </ds:schemaRefs>
</ds:datastoreItem>
</file>

<file path=customXml/itemProps103.xml><?xml version="1.0" encoding="utf-8"?>
<ds:datastoreItem xmlns:ds="http://schemas.openxmlformats.org/officeDocument/2006/customXml" ds:itemID="{A18073D4-07C3-4AC7-AA22-E35357962983}">
  <ds:schemaRefs>
    <ds:schemaRef ds:uri="ESRI.ArcGIS.Mapping.OfficeIntegration.PowerPointInfo"/>
  </ds:schemaRefs>
</ds:datastoreItem>
</file>

<file path=customXml/itemProps104.xml><?xml version="1.0" encoding="utf-8"?>
<ds:datastoreItem xmlns:ds="http://schemas.openxmlformats.org/officeDocument/2006/customXml" ds:itemID="{13F5475D-2EA8-43AD-9E94-B8DEBC77A2B4}">
  <ds:schemaRefs>
    <ds:schemaRef ds:uri="ESRI.ArcGIS.Mapping.OfficeIntegration.PowerPointInfo"/>
  </ds:schemaRefs>
</ds:datastoreItem>
</file>

<file path=customXml/itemProps105.xml><?xml version="1.0" encoding="utf-8"?>
<ds:datastoreItem xmlns:ds="http://schemas.openxmlformats.org/officeDocument/2006/customXml" ds:itemID="{9002B500-D392-4B6C-BF85-C9F1D23A6ECB}">
  <ds:schemaRefs>
    <ds:schemaRef ds:uri="ESRI.ArcGIS.Mapping.OfficeIntegration.PowerPointInfo"/>
  </ds:schemaRefs>
</ds:datastoreItem>
</file>

<file path=customXml/itemProps106.xml><?xml version="1.0" encoding="utf-8"?>
<ds:datastoreItem xmlns:ds="http://schemas.openxmlformats.org/officeDocument/2006/customXml" ds:itemID="{BE4339E5-F0F6-478F-8D21-76221BED7EFD}">
  <ds:schemaRefs>
    <ds:schemaRef ds:uri="ESRI.ArcGIS.Mapping.OfficeIntegration.PowerPointInfo"/>
  </ds:schemaRefs>
</ds:datastoreItem>
</file>

<file path=customXml/itemProps107.xml><?xml version="1.0" encoding="utf-8"?>
<ds:datastoreItem xmlns:ds="http://schemas.openxmlformats.org/officeDocument/2006/customXml" ds:itemID="{4CFBC7F0-95B4-4999-8287-DA9046CA69AB}">
  <ds:schemaRefs>
    <ds:schemaRef ds:uri="ESRI.ArcGIS.Mapping.OfficeIntegration.PowerPointInfo"/>
  </ds:schemaRefs>
</ds:datastoreItem>
</file>

<file path=customXml/itemProps108.xml><?xml version="1.0" encoding="utf-8"?>
<ds:datastoreItem xmlns:ds="http://schemas.openxmlformats.org/officeDocument/2006/customXml" ds:itemID="{33621E0B-B36A-42D0-A751-59F89C404127}">
  <ds:schemaRefs>
    <ds:schemaRef ds:uri="ESRI.ArcGIS.Mapping.OfficeIntegration.PowerPointInfo"/>
  </ds:schemaRefs>
</ds:datastoreItem>
</file>

<file path=customXml/itemProps109.xml><?xml version="1.0" encoding="utf-8"?>
<ds:datastoreItem xmlns:ds="http://schemas.openxmlformats.org/officeDocument/2006/customXml" ds:itemID="{3A8D1170-1889-4F33-BC5D-86542FB311CF}">
  <ds:schemaRefs>
    <ds:schemaRef ds:uri="ESRI.ArcGIS.Mapping.OfficeIntegration.PowerPointInfo"/>
  </ds:schemaRefs>
</ds:datastoreItem>
</file>

<file path=customXml/itemProps11.xml><?xml version="1.0" encoding="utf-8"?>
<ds:datastoreItem xmlns:ds="http://schemas.openxmlformats.org/officeDocument/2006/customXml" ds:itemID="{FD98CB2D-2778-430C-A17F-4BFEDFF06594}">
  <ds:schemaRefs>
    <ds:schemaRef ds:uri="ESRI.ArcGIS.Mapping.OfficeIntegration.PowerPointInfo"/>
  </ds:schemaRefs>
</ds:datastoreItem>
</file>

<file path=customXml/itemProps110.xml><?xml version="1.0" encoding="utf-8"?>
<ds:datastoreItem xmlns:ds="http://schemas.openxmlformats.org/officeDocument/2006/customXml" ds:itemID="{5E1C3AD6-D4ED-4AE5-BC7B-1C750AFC556B}">
  <ds:schemaRefs>
    <ds:schemaRef ds:uri="ESRI.ArcGIS.Mapping.OfficeIntegration.PowerPointInfo"/>
  </ds:schemaRefs>
</ds:datastoreItem>
</file>

<file path=customXml/itemProps111.xml><?xml version="1.0" encoding="utf-8"?>
<ds:datastoreItem xmlns:ds="http://schemas.openxmlformats.org/officeDocument/2006/customXml" ds:itemID="{5E6036E7-6CD5-4CFD-BC21-C19F717622F6}">
  <ds:schemaRefs>
    <ds:schemaRef ds:uri="ESRI.ArcGIS.Mapping.OfficeIntegration.PowerPointInfo"/>
  </ds:schemaRefs>
</ds:datastoreItem>
</file>

<file path=customXml/itemProps112.xml><?xml version="1.0" encoding="utf-8"?>
<ds:datastoreItem xmlns:ds="http://schemas.openxmlformats.org/officeDocument/2006/customXml" ds:itemID="{F3BC4B4E-7AF2-42A8-907A-4B5F496425BA}">
  <ds:schemaRefs>
    <ds:schemaRef ds:uri="ESRI.ArcGIS.Mapping.OfficeIntegration.PowerPointInfo"/>
  </ds:schemaRefs>
</ds:datastoreItem>
</file>

<file path=customXml/itemProps113.xml><?xml version="1.0" encoding="utf-8"?>
<ds:datastoreItem xmlns:ds="http://schemas.openxmlformats.org/officeDocument/2006/customXml" ds:itemID="{41D9EF92-93A1-4ACB-ADD9-D26109981121}">
  <ds:schemaRefs>
    <ds:schemaRef ds:uri="ESRI.ArcGIS.Mapping.OfficeIntegration.PowerPointInfo"/>
  </ds:schemaRefs>
</ds:datastoreItem>
</file>

<file path=customXml/itemProps114.xml><?xml version="1.0" encoding="utf-8"?>
<ds:datastoreItem xmlns:ds="http://schemas.openxmlformats.org/officeDocument/2006/customXml" ds:itemID="{9585BA44-EB57-406D-8D42-B0121C6340DA}">
  <ds:schemaRefs>
    <ds:schemaRef ds:uri="ESRI.ArcGIS.Mapping.OfficeIntegration.PowerPointInfo"/>
  </ds:schemaRefs>
</ds:datastoreItem>
</file>

<file path=customXml/itemProps115.xml><?xml version="1.0" encoding="utf-8"?>
<ds:datastoreItem xmlns:ds="http://schemas.openxmlformats.org/officeDocument/2006/customXml" ds:itemID="{A9F5CC4D-21A8-4480-88F2-4576FAFCACFB}">
  <ds:schemaRefs>
    <ds:schemaRef ds:uri="ESRI.ArcGIS.Mapping.OfficeIntegration.PowerPointInfo"/>
  </ds:schemaRefs>
</ds:datastoreItem>
</file>

<file path=customXml/itemProps12.xml><?xml version="1.0" encoding="utf-8"?>
<ds:datastoreItem xmlns:ds="http://schemas.openxmlformats.org/officeDocument/2006/customXml" ds:itemID="{834B6AAB-21BC-4D16-94F9-3B0E08D7372B}">
  <ds:schemaRefs>
    <ds:schemaRef ds:uri="ESRI.ArcGIS.Mapping.OfficeIntegration.PowerPointInfo"/>
  </ds:schemaRefs>
</ds:datastoreItem>
</file>

<file path=customXml/itemProps13.xml><?xml version="1.0" encoding="utf-8"?>
<ds:datastoreItem xmlns:ds="http://schemas.openxmlformats.org/officeDocument/2006/customXml" ds:itemID="{9241B19A-D3D1-4FE9-8B6E-C5F7270C3481}">
  <ds:schemaRefs>
    <ds:schemaRef ds:uri="ESRI.ArcGIS.Mapping.OfficeIntegration.PowerPointInfo"/>
  </ds:schemaRefs>
</ds:datastoreItem>
</file>

<file path=customXml/itemProps14.xml><?xml version="1.0" encoding="utf-8"?>
<ds:datastoreItem xmlns:ds="http://schemas.openxmlformats.org/officeDocument/2006/customXml" ds:itemID="{C1D0428D-CA1B-4BD8-A982-2176C3B71217}">
  <ds:schemaRefs>
    <ds:schemaRef ds:uri="ESRI.ArcGIS.Mapping.OfficeIntegration.PowerPointInfo"/>
  </ds:schemaRefs>
</ds:datastoreItem>
</file>

<file path=customXml/itemProps15.xml><?xml version="1.0" encoding="utf-8"?>
<ds:datastoreItem xmlns:ds="http://schemas.openxmlformats.org/officeDocument/2006/customXml" ds:itemID="{D9EFCA10-9837-4F26-B868-021FA40D79A0}">
  <ds:schemaRefs>
    <ds:schemaRef ds:uri="ESRI.ArcGIS.Mapping.OfficeIntegration.PowerPointInfo"/>
  </ds:schemaRefs>
</ds:datastoreItem>
</file>

<file path=customXml/itemProps16.xml><?xml version="1.0" encoding="utf-8"?>
<ds:datastoreItem xmlns:ds="http://schemas.openxmlformats.org/officeDocument/2006/customXml" ds:itemID="{B74EE604-40F3-4A83-91E6-A38BC0B999FD}">
  <ds:schemaRefs>
    <ds:schemaRef ds:uri="ESRI.ArcGIS.Mapping.OfficeIntegration.PowerPointInfo"/>
  </ds:schemaRefs>
</ds:datastoreItem>
</file>

<file path=customXml/itemProps17.xml><?xml version="1.0" encoding="utf-8"?>
<ds:datastoreItem xmlns:ds="http://schemas.openxmlformats.org/officeDocument/2006/customXml" ds:itemID="{D7B4D0BA-5610-4FD8-B11D-C4CF887DA192}">
  <ds:schemaRefs>
    <ds:schemaRef ds:uri="ESRI.ArcGIS.Mapping.OfficeIntegration.PowerPointInfo"/>
  </ds:schemaRefs>
</ds:datastoreItem>
</file>

<file path=customXml/itemProps18.xml><?xml version="1.0" encoding="utf-8"?>
<ds:datastoreItem xmlns:ds="http://schemas.openxmlformats.org/officeDocument/2006/customXml" ds:itemID="{4ED95AAA-3593-4A45-AE29-C730082F085B}">
  <ds:schemaRefs>
    <ds:schemaRef ds:uri="ESRI.ArcGIS.Mapping.OfficeIntegration.PowerPointInfo"/>
  </ds:schemaRefs>
</ds:datastoreItem>
</file>

<file path=customXml/itemProps19.xml><?xml version="1.0" encoding="utf-8"?>
<ds:datastoreItem xmlns:ds="http://schemas.openxmlformats.org/officeDocument/2006/customXml" ds:itemID="{A457EE53-00C3-47FB-B2F8-12DDD800CD44}">
  <ds:schemaRefs>
    <ds:schemaRef ds:uri="ESRI.ArcGIS.Mapping.OfficeIntegration.PowerPointInfo"/>
  </ds:schemaRefs>
</ds:datastoreItem>
</file>

<file path=customXml/itemProps2.xml><?xml version="1.0" encoding="utf-8"?>
<ds:datastoreItem xmlns:ds="http://schemas.openxmlformats.org/officeDocument/2006/customXml" ds:itemID="{48318311-2368-4DED-A6C3-B4AB99EBD9B2}">
  <ds:schemaRefs>
    <ds:schemaRef ds:uri="ESRI.ArcGIS.Mapping.OfficeIntegration.PowerPointInfo"/>
  </ds:schemaRefs>
</ds:datastoreItem>
</file>

<file path=customXml/itemProps20.xml><?xml version="1.0" encoding="utf-8"?>
<ds:datastoreItem xmlns:ds="http://schemas.openxmlformats.org/officeDocument/2006/customXml" ds:itemID="{6C90B7C4-F1CA-4EF7-9BCD-F6038936854D}">
  <ds:schemaRefs>
    <ds:schemaRef ds:uri="ESRI.ArcGIS.Mapping.OfficeIntegration.PowerPointInfo"/>
  </ds:schemaRefs>
</ds:datastoreItem>
</file>

<file path=customXml/itemProps21.xml><?xml version="1.0" encoding="utf-8"?>
<ds:datastoreItem xmlns:ds="http://schemas.openxmlformats.org/officeDocument/2006/customXml" ds:itemID="{E579C587-02DD-4E08-B26D-74E3A01EF7D2}">
  <ds:schemaRefs>
    <ds:schemaRef ds:uri="ESRI.ArcGIS.Mapping.OfficeIntegration.PowerPointInfo"/>
  </ds:schemaRefs>
</ds:datastoreItem>
</file>

<file path=customXml/itemProps22.xml><?xml version="1.0" encoding="utf-8"?>
<ds:datastoreItem xmlns:ds="http://schemas.openxmlformats.org/officeDocument/2006/customXml" ds:itemID="{F2948CA3-2355-4F70-9827-91C5F6C03C0D}">
  <ds:schemaRefs>
    <ds:schemaRef ds:uri="ESRI.ArcGIS.Mapping.OfficeIntegration.PowerPointInfo"/>
  </ds:schemaRefs>
</ds:datastoreItem>
</file>

<file path=customXml/itemProps23.xml><?xml version="1.0" encoding="utf-8"?>
<ds:datastoreItem xmlns:ds="http://schemas.openxmlformats.org/officeDocument/2006/customXml" ds:itemID="{33308536-8EEE-46A6-BEF2-239D8A67CC25}">
  <ds:schemaRefs>
    <ds:schemaRef ds:uri="ESRI.ArcGIS.Mapping.OfficeIntegration.PowerPointInfo"/>
  </ds:schemaRefs>
</ds:datastoreItem>
</file>

<file path=customXml/itemProps24.xml><?xml version="1.0" encoding="utf-8"?>
<ds:datastoreItem xmlns:ds="http://schemas.openxmlformats.org/officeDocument/2006/customXml" ds:itemID="{FDBEB879-0C58-4CFE-990C-F57E5F21E872}">
  <ds:schemaRefs>
    <ds:schemaRef ds:uri="ESRI.ArcGIS.Mapping.OfficeIntegration.PowerPointInfo"/>
  </ds:schemaRefs>
</ds:datastoreItem>
</file>

<file path=customXml/itemProps25.xml><?xml version="1.0" encoding="utf-8"?>
<ds:datastoreItem xmlns:ds="http://schemas.openxmlformats.org/officeDocument/2006/customXml" ds:itemID="{6C098F62-DBFD-4B8C-8621-22BA780C3C01}">
  <ds:schemaRefs>
    <ds:schemaRef ds:uri="ESRI.ArcGIS.Mapping.OfficeIntegration.PowerPointInfo"/>
  </ds:schemaRefs>
</ds:datastoreItem>
</file>

<file path=customXml/itemProps26.xml><?xml version="1.0" encoding="utf-8"?>
<ds:datastoreItem xmlns:ds="http://schemas.openxmlformats.org/officeDocument/2006/customXml" ds:itemID="{4F4364E3-08C8-4123-8F17-D9D823442D11}">
  <ds:schemaRefs>
    <ds:schemaRef ds:uri="ESRI.ArcGIS.Mapping.OfficeIntegration.PowerPointInfo"/>
  </ds:schemaRefs>
</ds:datastoreItem>
</file>

<file path=customXml/itemProps27.xml><?xml version="1.0" encoding="utf-8"?>
<ds:datastoreItem xmlns:ds="http://schemas.openxmlformats.org/officeDocument/2006/customXml" ds:itemID="{A99118C9-7509-4FD7-A561-C07742B535F6}">
  <ds:schemaRefs>
    <ds:schemaRef ds:uri="ESRI.ArcGIS.Mapping.OfficeIntegration.PowerPointInfo"/>
  </ds:schemaRefs>
</ds:datastoreItem>
</file>

<file path=customXml/itemProps28.xml><?xml version="1.0" encoding="utf-8"?>
<ds:datastoreItem xmlns:ds="http://schemas.openxmlformats.org/officeDocument/2006/customXml" ds:itemID="{CCA5830F-8C21-4277-9227-E638DC61EAC2}">
  <ds:schemaRefs>
    <ds:schemaRef ds:uri="ESRI.ArcGIS.Mapping.OfficeIntegration.PowerPointInfo"/>
  </ds:schemaRefs>
</ds:datastoreItem>
</file>

<file path=customXml/itemProps29.xml><?xml version="1.0" encoding="utf-8"?>
<ds:datastoreItem xmlns:ds="http://schemas.openxmlformats.org/officeDocument/2006/customXml" ds:itemID="{DF5FB757-CE42-4BF1-82AA-36B6CCC1BAC6}">
  <ds:schemaRefs>
    <ds:schemaRef ds:uri="ESRI.ArcGIS.Mapping.OfficeIntegration.PowerPointInfo"/>
  </ds:schemaRefs>
</ds:datastoreItem>
</file>

<file path=customXml/itemProps3.xml><?xml version="1.0" encoding="utf-8"?>
<ds:datastoreItem xmlns:ds="http://schemas.openxmlformats.org/officeDocument/2006/customXml" ds:itemID="{1853CFC1-7856-48FF-8293-E27965254D91}">
  <ds:schemaRefs>
    <ds:schemaRef ds:uri="ESRI.ArcGIS.Mapping.OfficeIntegration.PowerPointInfo"/>
  </ds:schemaRefs>
</ds:datastoreItem>
</file>

<file path=customXml/itemProps30.xml><?xml version="1.0" encoding="utf-8"?>
<ds:datastoreItem xmlns:ds="http://schemas.openxmlformats.org/officeDocument/2006/customXml" ds:itemID="{C344743D-D34B-47C3-A607-16CAED2B39E5}">
  <ds:schemaRefs>
    <ds:schemaRef ds:uri="ESRI.ArcGIS.Mapping.OfficeIntegration.PowerPointInfo"/>
  </ds:schemaRefs>
</ds:datastoreItem>
</file>

<file path=customXml/itemProps31.xml><?xml version="1.0" encoding="utf-8"?>
<ds:datastoreItem xmlns:ds="http://schemas.openxmlformats.org/officeDocument/2006/customXml" ds:itemID="{5332A21A-E262-4097-92E0-03FC276E81E5}">
  <ds:schemaRefs>
    <ds:schemaRef ds:uri="ESRI.ArcGIS.Mapping.OfficeIntegration.PowerPointInfo"/>
  </ds:schemaRefs>
</ds:datastoreItem>
</file>

<file path=customXml/itemProps32.xml><?xml version="1.0" encoding="utf-8"?>
<ds:datastoreItem xmlns:ds="http://schemas.openxmlformats.org/officeDocument/2006/customXml" ds:itemID="{F8593B87-1DBC-4AC6-BF61-9F37FB3FDFCB}">
  <ds:schemaRefs>
    <ds:schemaRef ds:uri="ESRI.ArcGIS.Mapping.OfficeIntegration.PowerPointInfo"/>
  </ds:schemaRefs>
</ds:datastoreItem>
</file>

<file path=customXml/itemProps33.xml><?xml version="1.0" encoding="utf-8"?>
<ds:datastoreItem xmlns:ds="http://schemas.openxmlformats.org/officeDocument/2006/customXml" ds:itemID="{0918E8F7-987C-4E07-894C-CDB00C7A2CAD}">
  <ds:schemaRefs>
    <ds:schemaRef ds:uri="ESRI.ArcGIS.Mapping.OfficeIntegration.PowerPointInfo"/>
  </ds:schemaRefs>
</ds:datastoreItem>
</file>

<file path=customXml/itemProps34.xml><?xml version="1.0" encoding="utf-8"?>
<ds:datastoreItem xmlns:ds="http://schemas.openxmlformats.org/officeDocument/2006/customXml" ds:itemID="{572BAD08-A1D0-4941-B37B-B8E7EEFA11F3}">
  <ds:schemaRefs>
    <ds:schemaRef ds:uri="ESRI.ArcGIS.Mapping.OfficeIntegration.PowerPointInfo"/>
  </ds:schemaRefs>
</ds:datastoreItem>
</file>

<file path=customXml/itemProps35.xml><?xml version="1.0" encoding="utf-8"?>
<ds:datastoreItem xmlns:ds="http://schemas.openxmlformats.org/officeDocument/2006/customXml" ds:itemID="{4F354153-646B-4F84-9B51-E0A4B8564889}">
  <ds:schemaRefs>
    <ds:schemaRef ds:uri="ESRI.ArcGIS.Mapping.OfficeIntegration.PowerPointInfo"/>
  </ds:schemaRefs>
</ds:datastoreItem>
</file>

<file path=customXml/itemProps36.xml><?xml version="1.0" encoding="utf-8"?>
<ds:datastoreItem xmlns:ds="http://schemas.openxmlformats.org/officeDocument/2006/customXml" ds:itemID="{E238BF01-6EBD-4E80-A64F-6AAB5F595E08}">
  <ds:schemaRefs>
    <ds:schemaRef ds:uri="ESRI.ArcGIS.Mapping.OfficeIntegration.PowerPointInfo"/>
  </ds:schemaRefs>
</ds:datastoreItem>
</file>

<file path=customXml/itemProps37.xml><?xml version="1.0" encoding="utf-8"?>
<ds:datastoreItem xmlns:ds="http://schemas.openxmlformats.org/officeDocument/2006/customXml" ds:itemID="{518A8402-D61D-491A-A308-4DD76DC504E3}">
  <ds:schemaRefs>
    <ds:schemaRef ds:uri="ESRI.ArcGIS.Mapping.OfficeIntegration.PowerPointInfo"/>
  </ds:schemaRefs>
</ds:datastoreItem>
</file>

<file path=customXml/itemProps38.xml><?xml version="1.0" encoding="utf-8"?>
<ds:datastoreItem xmlns:ds="http://schemas.openxmlformats.org/officeDocument/2006/customXml" ds:itemID="{F92A39E5-CFF9-40D7-8524-4565DF5FC66B}">
  <ds:schemaRefs>
    <ds:schemaRef ds:uri="ESRI.ArcGIS.Mapping.OfficeIntegration.PowerPointInfo"/>
  </ds:schemaRefs>
</ds:datastoreItem>
</file>

<file path=customXml/itemProps39.xml><?xml version="1.0" encoding="utf-8"?>
<ds:datastoreItem xmlns:ds="http://schemas.openxmlformats.org/officeDocument/2006/customXml" ds:itemID="{3331563D-2C83-4E5B-9C13-67B73A4B7E78}">
  <ds:schemaRefs>
    <ds:schemaRef ds:uri="ESRI.ArcGIS.Mapping.OfficeIntegration.PowerPointInfo"/>
  </ds:schemaRefs>
</ds:datastoreItem>
</file>

<file path=customXml/itemProps4.xml><?xml version="1.0" encoding="utf-8"?>
<ds:datastoreItem xmlns:ds="http://schemas.openxmlformats.org/officeDocument/2006/customXml" ds:itemID="{558E08D9-A557-4C2A-98BF-707B81444CDB}">
  <ds:schemaRefs>
    <ds:schemaRef ds:uri="ESRI.ArcGIS.Mapping.OfficeIntegration.PowerPointInfo"/>
  </ds:schemaRefs>
</ds:datastoreItem>
</file>

<file path=customXml/itemProps40.xml><?xml version="1.0" encoding="utf-8"?>
<ds:datastoreItem xmlns:ds="http://schemas.openxmlformats.org/officeDocument/2006/customXml" ds:itemID="{A6A55BEC-5189-4221-B1F5-1C32D1D0F37B}">
  <ds:schemaRefs>
    <ds:schemaRef ds:uri="ESRI.ArcGIS.Mapping.OfficeIntegration.PowerPointInfo"/>
  </ds:schemaRefs>
</ds:datastoreItem>
</file>

<file path=customXml/itemProps41.xml><?xml version="1.0" encoding="utf-8"?>
<ds:datastoreItem xmlns:ds="http://schemas.openxmlformats.org/officeDocument/2006/customXml" ds:itemID="{677EF6FA-43C1-4D7E-A97F-9E58F87A8948}">
  <ds:schemaRefs>
    <ds:schemaRef ds:uri="ESRI.ArcGIS.Mapping.OfficeIntegration.PowerPointInfo"/>
  </ds:schemaRefs>
</ds:datastoreItem>
</file>

<file path=customXml/itemProps42.xml><?xml version="1.0" encoding="utf-8"?>
<ds:datastoreItem xmlns:ds="http://schemas.openxmlformats.org/officeDocument/2006/customXml" ds:itemID="{4D6F8F3A-1058-48B9-98A2-8B86AC4478C6}">
  <ds:schemaRefs>
    <ds:schemaRef ds:uri="ESRI.ArcGIS.Mapping.OfficeIntegration.PowerPointInfo"/>
  </ds:schemaRefs>
</ds:datastoreItem>
</file>

<file path=customXml/itemProps43.xml><?xml version="1.0" encoding="utf-8"?>
<ds:datastoreItem xmlns:ds="http://schemas.openxmlformats.org/officeDocument/2006/customXml" ds:itemID="{74E41D05-311D-48C5-BD29-A97B6D671BCA}">
  <ds:schemaRefs>
    <ds:schemaRef ds:uri="ESRI.ArcGIS.Mapping.OfficeIntegration.PowerPointInfo"/>
  </ds:schemaRefs>
</ds:datastoreItem>
</file>

<file path=customXml/itemProps44.xml><?xml version="1.0" encoding="utf-8"?>
<ds:datastoreItem xmlns:ds="http://schemas.openxmlformats.org/officeDocument/2006/customXml" ds:itemID="{F1264894-53AD-4C65-A3F2-0FAE2B51BFA4}">
  <ds:schemaRefs>
    <ds:schemaRef ds:uri="ESRI.ArcGIS.Mapping.OfficeIntegration.PowerPointInfo"/>
  </ds:schemaRefs>
</ds:datastoreItem>
</file>

<file path=customXml/itemProps45.xml><?xml version="1.0" encoding="utf-8"?>
<ds:datastoreItem xmlns:ds="http://schemas.openxmlformats.org/officeDocument/2006/customXml" ds:itemID="{F1692163-122F-42E6-B736-20138F06E56B}">
  <ds:schemaRefs>
    <ds:schemaRef ds:uri="ESRI.ArcGIS.Mapping.OfficeIntegration.PowerPointInfo"/>
  </ds:schemaRefs>
</ds:datastoreItem>
</file>

<file path=customXml/itemProps46.xml><?xml version="1.0" encoding="utf-8"?>
<ds:datastoreItem xmlns:ds="http://schemas.openxmlformats.org/officeDocument/2006/customXml" ds:itemID="{3F9E93C4-592C-42C3-B0A1-2841034B65FA}">
  <ds:schemaRefs>
    <ds:schemaRef ds:uri="ESRI.ArcGIS.Mapping.OfficeIntegration.PowerPointInfo"/>
  </ds:schemaRefs>
</ds:datastoreItem>
</file>

<file path=customXml/itemProps47.xml><?xml version="1.0" encoding="utf-8"?>
<ds:datastoreItem xmlns:ds="http://schemas.openxmlformats.org/officeDocument/2006/customXml" ds:itemID="{8C0A0B08-BB2A-456D-8CAE-1FDDD4EF09EF}">
  <ds:schemaRefs>
    <ds:schemaRef ds:uri="ESRI.ArcGIS.Mapping.OfficeIntegration.PowerPointInfo"/>
  </ds:schemaRefs>
</ds:datastoreItem>
</file>

<file path=customXml/itemProps48.xml><?xml version="1.0" encoding="utf-8"?>
<ds:datastoreItem xmlns:ds="http://schemas.openxmlformats.org/officeDocument/2006/customXml" ds:itemID="{6BA7DC76-4952-4607-AC14-30F08B4340C7}">
  <ds:schemaRefs>
    <ds:schemaRef ds:uri="ESRI.ArcGIS.Mapping.OfficeIntegration.PowerPointInfo"/>
  </ds:schemaRefs>
</ds:datastoreItem>
</file>

<file path=customXml/itemProps49.xml><?xml version="1.0" encoding="utf-8"?>
<ds:datastoreItem xmlns:ds="http://schemas.openxmlformats.org/officeDocument/2006/customXml" ds:itemID="{275EDC72-0AD9-4C11-BB34-81719005DC9E}">
  <ds:schemaRefs>
    <ds:schemaRef ds:uri="ESRI.ArcGIS.Mapping.OfficeIntegration.PowerPointInfo"/>
  </ds:schemaRefs>
</ds:datastoreItem>
</file>

<file path=customXml/itemProps5.xml><?xml version="1.0" encoding="utf-8"?>
<ds:datastoreItem xmlns:ds="http://schemas.openxmlformats.org/officeDocument/2006/customXml" ds:itemID="{893C4648-6251-457C-A1B7-2EEBE8253C01}">
  <ds:schemaRefs>
    <ds:schemaRef ds:uri="ESRI.ArcGIS.Mapping.OfficeIntegration.PowerPointInfo"/>
  </ds:schemaRefs>
</ds:datastoreItem>
</file>

<file path=customXml/itemProps50.xml><?xml version="1.0" encoding="utf-8"?>
<ds:datastoreItem xmlns:ds="http://schemas.openxmlformats.org/officeDocument/2006/customXml" ds:itemID="{42F022EA-305A-4F01-81D4-6F8A25296731}">
  <ds:schemaRefs>
    <ds:schemaRef ds:uri="ESRI.ArcGIS.Mapping.OfficeIntegration.PowerPointInfo"/>
  </ds:schemaRefs>
</ds:datastoreItem>
</file>

<file path=customXml/itemProps51.xml><?xml version="1.0" encoding="utf-8"?>
<ds:datastoreItem xmlns:ds="http://schemas.openxmlformats.org/officeDocument/2006/customXml" ds:itemID="{3AEE9347-C091-4845-B081-33F070E9390C}">
  <ds:schemaRefs>
    <ds:schemaRef ds:uri="ESRI.ArcGIS.Mapping.OfficeIntegration.PowerPointInfo"/>
  </ds:schemaRefs>
</ds:datastoreItem>
</file>

<file path=customXml/itemProps52.xml><?xml version="1.0" encoding="utf-8"?>
<ds:datastoreItem xmlns:ds="http://schemas.openxmlformats.org/officeDocument/2006/customXml" ds:itemID="{E41A211D-1F47-4327-9889-A7C0C1343A6D}">
  <ds:schemaRefs>
    <ds:schemaRef ds:uri="ESRI.ArcGIS.Mapping.OfficeIntegration.PowerPointInfo"/>
  </ds:schemaRefs>
</ds:datastoreItem>
</file>

<file path=customXml/itemProps53.xml><?xml version="1.0" encoding="utf-8"?>
<ds:datastoreItem xmlns:ds="http://schemas.openxmlformats.org/officeDocument/2006/customXml" ds:itemID="{7FCEA24A-256C-450C-94E2-50DA733BB9EE}">
  <ds:schemaRefs>
    <ds:schemaRef ds:uri="ESRI.ArcGIS.Mapping.OfficeIntegration.PowerPointInfo"/>
  </ds:schemaRefs>
</ds:datastoreItem>
</file>

<file path=customXml/itemProps54.xml><?xml version="1.0" encoding="utf-8"?>
<ds:datastoreItem xmlns:ds="http://schemas.openxmlformats.org/officeDocument/2006/customXml" ds:itemID="{F2400B44-4503-4B0D-9D96-AFE88A38BD5B}">
  <ds:schemaRefs>
    <ds:schemaRef ds:uri="ESRI.ArcGIS.Mapping.OfficeIntegration.PowerPointInfo"/>
  </ds:schemaRefs>
</ds:datastoreItem>
</file>

<file path=customXml/itemProps55.xml><?xml version="1.0" encoding="utf-8"?>
<ds:datastoreItem xmlns:ds="http://schemas.openxmlformats.org/officeDocument/2006/customXml" ds:itemID="{E40E41C8-3D6A-477A-8CFF-E936279E2053}">
  <ds:schemaRefs>
    <ds:schemaRef ds:uri="ESRI.ArcGIS.Mapping.OfficeIntegration.PowerPointInfo"/>
  </ds:schemaRefs>
</ds:datastoreItem>
</file>

<file path=customXml/itemProps56.xml><?xml version="1.0" encoding="utf-8"?>
<ds:datastoreItem xmlns:ds="http://schemas.openxmlformats.org/officeDocument/2006/customXml" ds:itemID="{C178656F-8D59-43F1-8B80-81F1A09FF2FD}">
  <ds:schemaRefs>
    <ds:schemaRef ds:uri="ESRI.ArcGIS.Mapping.OfficeIntegration.PowerPointInfo"/>
  </ds:schemaRefs>
</ds:datastoreItem>
</file>

<file path=customXml/itemProps57.xml><?xml version="1.0" encoding="utf-8"?>
<ds:datastoreItem xmlns:ds="http://schemas.openxmlformats.org/officeDocument/2006/customXml" ds:itemID="{6EBF21FF-B72D-43FC-A75B-E94B176E7BDA}">
  <ds:schemaRefs>
    <ds:schemaRef ds:uri="ESRI.ArcGIS.Mapping.OfficeIntegration.PowerPointInfo"/>
  </ds:schemaRefs>
</ds:datastoreItem>
</file>

<file path=customXml/itemProps58.xml><?xml version="1.0" encoding="utf-8"?>
<ds:datastoreItem xmlns:ds="http://schemas.openxmlformats.org/officeDocument/2006/customXml" ds:itemID="{9C4E8F49-BD24-4ACE-8B74-3514E98D20E9}">
  <ds:schemaRefs>
    <ds:schemaRef ds:uri="ESRI.ArcGIS.Mapping.OfficeIntegration.PowerPointInfo"/>
  </ds:schemaRefs>
</ds:datastoreItem>
</file>

<file path=customXml/itemProps59.xml><?xml version="1.0" encoding="utf-8"?>
<ds:datastoreItem xmlns:ds="http://schemas.openxmlformats.org/officeDocument/2006/customXml" ds:itemID="{697FC0F0-80A7-4E07-ABA5-193444470FA9}">
  <ds:schemaRefs>
    <ds:schemaRef ds:uri="ESRI.ArcGIS.Mapping.OfficeIntegration.PowerPointInfo"/>
  </ds:schemaRefs>
</ds:datastoreItem>
</file>

<file path=customXml/itemProps6.xml><?xml version="1.0" encoding="utf-8"?>
<ds:datastoreItem xmlns:ds="http://schemas.openxmlformats.org/officeDocument/2006/customXml" ds:itemID="{58A2E7BE-8769-4578-912F-89E51EE873BF}">
  <ds:schemaRefs>
    <ds:schemaRef ds:uri="ESRI.ArcGIS.Mapping.OfficeIntegration.PowerPointInfo"/>
  </ds:schemaRefs>
</ds:datastoreItem>
</file>

<file path=customXml/itemProps60.xml><?xml version="1.0" encoding="utf-8"?>
<ds:datastoreItem xmlns:ds="http://schemas.openxmlformats.org/officeDocument/2006/customXml" ds:itemID="{EECCB8A3-6CE6-435C-8F5B-009E4E03EFC7}">
  <ds:schemaRefs>
    <ds:schemaRef ds:uri="ESRI.ArcGIS.Mapping.OfficeIntegration.PowerPointInfo"/>
  </ds:schemaRefs>
</ds:datastoreItem>
</file>

<file path=customXml/itemProps61.xml><?xml version="1.0" encoding="utf-8"?>
<ds:datastoreItem xmlns:ds="http://schemas.openxmlformats.org/officeDocument/2006/customXml" ds:itemID="{3169BDA0-D6B7-44DC-94E1-2A99EB53B554}">
  <ds:schemaRefs>
    <ds:schemaRef ds:uri="ESRI.ArcGIS.Mapping.OfficeIntegration.PowerPointInfo"/>
  </ds:schemaRefs>
</ds:datastoreItem>
</file>

<file path=customXml/itemProps62.xml><?xml version="1.0" encoding="utf-8"?>
<ds:datastoreItem xmlns:ds="http://schemas.openxmlformats.org/officeDocument/2006/customXml" ds:itemID="{B954BC78-0003-4479-8B7A-55357AF24EDC}">
  <ds:schemaRefs>
    <ds:schemaRef ds:uri="ESRI.ArcGIS.Mapping.OfficeIntegration.PowerPointInfo"/>
  </ds:schemaRefs>
</ds:datastoreItem>
</file>

<file path=customXml/itemProps63.xml><?xml version="1.0" encoding="utf-8"?>
<ds:datastoreItem xmlns:ds="http://schemas.openxmlformats.org/officeDocument/2006/customXml" ds:itemID="{AEB40754-EF89-4FA6-814D-8611D6B8C151}">
  <ds:schemaRefs>
    <ds:schemaRef ds:uri="ESRI.ArcGIS.Mapping.OfficeIntegration.PowerPointInfo"/>
  </ds:schemaRefs>
</ds:datastoreItem>
</file>

<file path=customXml/itemProps64.xml><?xml version="1.0" encoding="utf-8"?>
<ds:datastoreItem xmlns:ds="http://schemas.openxmlformats.org/officeDocument/2006/customXml" ds:itemID="{94DC4D40-5DEB-419F-85AF-1E10AA749AB5}">
  <ds:schemaRefs>
    <ds:schemaRef ds:uri="ESRI.ArcGIS.Mapping.OfficeIntegration.PowerPointInfo"/>
  </ds:schemaRefs>
</ds:datastoreItem>
</file>

<file path=customXml/itemProps65.xml><?xml version="1.0" encoding="utf-8"?>
<ds:datastoreItem xmlns:ds="http://schemas.openxmlformats.org/officeDocument/2006/customXml" ds:itemID="{1519AC4D-1C5A-475E-AA64-7B6C3445B2F0}">
  <ds:schemaRefs>
    <ds:schemaRef ds:uri="ESRI.ArcGIS.Mapping.OfficeIntegration.PowerPointInfo"/>
  </ds:schemaRefs>
</ds:datastoreItem>
</file>

<file path=customXml/itemProps66.xml><?xml version="1.0" encoding="utf-8"?>
<ds:datastoreItem xmlns:ds="http://schemas.openxmlformats.org/officeDocument/2006/customXml" ds:itemID="{AE5F9FB3-AF1B-49CE-8DAA-B521AD7D5DD5}">
  <ds:schemaRefs>
    <ds:schemaRef ds:uri="ESRI.ArcGIS.Mapping.OfficeIntegration.PowerPointInfo"/>
  </ds:schemaRefs>
</ds:datastoreItem>
</file>

<file path=customXml/itemProps67.xml><?xml version="1.0" encoding="utf-8"?>
<ds:datastoreItem xmlns:ds="http://schemas.openxmlformats.org/officeDocument/2006/customXml" ds:itemID="{B062331A-B4F0-4065-A513-77EE491D879D}">
  <ds:schemaRefs>
    <ds:schemaRef ds:uri="ESRI.ArcGIS.Mapping.OfficeIntegration.PowerPointInfo"/>
  </ds:schemaRefs>
</ds:datastoreItem>
</file>

<file path=customXml/itemProps68.xml><?xml version="1.0" encoding="utf-8"?>
<ds:datastoreItem xmlns:ds="http://schemas.openxmlformats.org/officeDocument/2006/customXml" ds:itemID="{D587DD84-FFD6-457B-B76C-D45F7ED077B5}">
  <ds:schemaRefs>
    <ds:schemaRef ds:uri="ESRI.ArcGIS.Mapping.OfficeIntegration.PowerPointInfo"/>
  </ds:schemaRefs>
</ds:datastoreItem>
</file>

<file path=customXml/itemProps69.xml><?xml version="1.0" encoding="utf-8"?>
<ds:datastoreItem xmlns:ds="http://schemas.openxmlformats.org/officeDocument/2006/customXml" ds:itemID="{D33B235D-7AF2-46DA-8221-8BC276E52C39}">
  <ds:schemaRefs>
    <ds:schemaRef ds:uri="ESRI.ArcGIS.Mapping.OfficeIntegration.PowerPointInfo"/>
  </ds:schemaRefs>
</ds:datastoreItem>
</file>

<file path=customXml/itemProps7.xml><?xml version="1.0" encoding="utf-8"?>
<ds:datastoreItem xmlns:ds="http://schemas.openxmlformats.org/officeDocument/2006/customXml" ds:itemID="{13297A23-EC4D-40C7-AB70-B1455C92CF84}">
  <ds:schemaRefs>
    <ds:schemaRef ds:uri="ESRI.ArcGIS.Mapping.OfficeIntegration.PowerPointInfo"/>
  </ds:schemaRefs>
</ds:datastoreItem>
</file>

<file path=customXml/itemProps70.xml><?xml version="1.0" encoding="utf-8"?>
<ds:datastoreItem xmlns:ds="http://schemas.openxmlformats.org/officeDocument/2006/customXml" ds:itemID="{C251AB76-47DF-4866-9DF3-8E41C050D79F}">
  <ds:schemaRefs>
    <ds:schemaRef ds:uri="ESRI.ArcGIS.Mapping.OfficeIntegration.PowerPointInfo"/>
  </ds:schemaRefs>
</ds:datastoreItem>
</file>

<file path=customXml/itemProps71.xml><?xml version="1.0" encoding="utf-8"?>
<ds:datastoreItem xmlns:ds="http://schemas.openxmlformats.org/officeDocument/2006/customXml" ds:itemID="{51E92AEE-3183-44B8-B8B0-719169080BCD}">
  <ds:schemaRefs>
    <ds:schemaRef ds:uri="ESRI.ArcGIS.Mapping.OfficeIntegration.PowerPointInfo"/>
  </ds:schemaRefs>
</ds:datastoreItem>
</file>

<file path=customXml/itemProps72.xml><?xml version="1.0" encoding="utf-8"?>
<ds:datastoreItem xmlns:ds="http://schemas.openxmlformats.org/officeDocument/2006/customXml" ds:itemID="{D851D956-228E-40B4-A71D-D7BBC13F5D3F}">
  <ds:schemaRefs>
    <ds:schemaRef ds:uri="ESRI.ArcGIS.Mapping.OfficeIntegration.PowerPointInfo"/>
  </ds:schemaRefs>
</ds:datastoreItem>
</file>

<file path=customXml/itemProps73.xml><?xml version="1.0" encoding="utf-8"?>
<ds:datastoreItem xmlns:ds="http://schemas.openxmlformats.org/officeDocument/2006/customXml" ds:itemID="{42039807-E91B-4733-AEC1-F741335B510E}">
  <ds:schemaRefs>
    <ds:schemaRef ds:uri="ESRI.ArcGIS.Mapping.OfficeIntegration.PowerPointInfo"/>
  </ds:schemaRefs>
</ds:datastoreItem>
</file>

<file path=customXml/itemProps74.xml><?xml version="1.0" encoding="utf-8"?>
<ds:datastoreItem xmlns:ds="http://schemas.openxmlformats.org/officeDocument/2006/customXml" ds:itemID="{3FB81F70-5DAC-459A-BACF-CDCF87D963BA}">
  <ds:schemaRefs>
    <ds:schemaRef ds:uri="ESRI.ArcGIS.Mapping.OfficeIntegration.PowerPointInfo"/>
  </ds:schemaRefs>
</ds:datastoreItem>
</file>

<file path=customXml/itemProps75.xml><?xml version="1.0" encoding="utf-8"?>
<ds:datastoreItem xmlns:ds="http://schemas.openxmlformats.org/officeDocument/2006/customXml" ds:itemID="{FD25DCB6-6D06-457C-B290-5E243A727AE8}">
  <ds:schemaRefs>
    <ds:schemaRef ds:uri="ESRI.ArcGIS.Mapping.OfficeIntegration.PowerPointInfo"/>
  </ds:schemaRefs>
</ds:datastoreItem>
</file>

<file path=customXml/itemProps76.xml><?xml version="1.0" encoding="utf-8"?>
<ds:datastoreItem xmlns:ds="http://schemas.openxmlformats.org/officeDocument/2006/customXml" ds:itemID="{5F8EB427-06E2-4ADB-84CD-BA94B66B8B92}">
  <ds:schemaRefs>
    <ds:schemaRef ds:uri="ESRI.ArcGIS.Mapping.OfficeIntegration.PowerPointInfo"/>
  </ds:schemaRefs>
</ds:datastoreItem>
</file>

<file path=customXml/itemProps77.xml><?xml version="1.0" encoding="utf-8"?>
<ds:datastoreItem xmlns:ds="http://schemas.openxmlformats.org/officeDocument/2006/customXml" ds:itemID="{31F7A0C3-2103-44FB-A19A-A3308B1FC2D4}">
  <ds:schemaRefs>
    <ds:schemaRef ds:uri="ESRI.ArcGIS.Mapping.OfficeIntegration.PowerPointInfo"/>
  </ds:schemaRefs>
</ds:datastoreItem>
</file>

<file path=customXml/itemProps78.xml><?xml version="1.0" encoding="utf-8"?>
<ds:datastoreItem xmlns:ds="http://schemas.openxmlformats.org/officeDocument/2006/customXml" ds:itemID="{3AF6BD2C-B398-4036-A3A9-D4A937E88592}">
  <ds:schemaRefs>
    <ds:schemaRef ds:uri="ESRI.ArcGIS.Mapping.OfficeIntegration.PowerPointInfo"/>
  </ds:schemaRefs>
</ds:datastoreItem>
</file>

<file path=customXml/itemProps79.xml><?xml version="1.0" encoding="utf-8"?>
<ds:datastoreItem xmlns:ds="http://schemas.openxmlformats.org/officeDocument/2006/customXml" ds:itemID="{DCD9109F-16CA-45B0-8932-177B0F18ED83}">
  <ds:schemaRefs>
    <ds:schemaRef ds:uri="ESRI.ArcGIS.Mapping.OfficeIntegration.PowerPointInfo"/>
  </ds:schemaRefs>
</ds:datastoreItem>
</file>

<file path=customXml/itemProps8.xml><?xml version="1.0" encoding="utf-8"?>
<ds:datastoreItem xmlns:ds="http://schemas.openxmlformats.org/officeDocument/2006/customXml" ds:itemID="{4BF8E530-91BA-4D9C-9CF9-A282B2B5C0F1}">
  <ds:schemaRefs>
    <ds:schemaRef ds:uri="ESRI.ArcGIS.Mapping.OfficeIntegration.PowerPointInfo"/>
  </ds:schemaRefs>
</ds:datastoreItem>
</file>

<file path=customXml/itemProps80.xml><?xml version="1.0" encoding="utf-8"?>
<ds:datastoreItem xmlns:ds="http://schemas.openxmlformats.org/officeDocument/2006/customXml" ds:itemID="{1B01F0D9-ED03-4B73-AC79-6BE77784F27C}">
  <ds:schemaRefs>
    <ds:schemaRef ds:uri="ESRI.ArcGIS.Mapping.OfficeIntegration.PowerPointInfo"/>
  </ds:schemaRefs>
</ds:datastoreItem>
</file>

<file path=customXml/itemProps81.xml><?xml version="1.0" encoding="utf-8"?>
<ds:datastoreItem xmlns:ds="http://schemas.openxmlformats.org/officeDocument/2006/customXml" ds:itemID="{17DA4CF6-4F14-4A87-B884-D1BB9B0AFE05}">
  <ds:schemaRefs>
    <ds:schemaRef ds:uri="ESRI.ArcGIS.Mapping.OfficeIntegration.PowerPointInfo"/>
  </ds:schemaRefs>
</ds:datastoreItem>
</file>

<file path=customXml/itemProps82.xml><?xml version="1.0" encoding="utf-8"?>
<ds:datastoreItem xmlns:ds="http://schemas.openxmlformats.org/officeDocument/2006/customXml" ds:itemID="{62D48999-4580-4E50-B43A-2CFF105D7E93}">
  <ds:schemaRefs>
    <ds:schemaRef ds:uri="ESRI.ArcGIS.Mapping.OfficeIntegration.PowerPointInfo"/>
  </ds:schemaRefs>
</ds:datastoreItem>
</file>

<file path=customXml/itemProps83.xml><?xml version="1.0" encoding="utf-8"?>
<ds:datastoreItem xmlns:ds="http://schemas.openxmlformats.org/officeDocument/2006/customXml" ds:itemID="{4F94CE88-3F19-4319-8C1E-E3BBAC9F4B82}">
  <ds:schemaRefs>
    <ds:schemaRef ds:uri="ESRI.ArcGIS.Mapping.OfficeIntegration.PowerPointInfo"/>
  </ds:schemaRefs>
</ds:datastoreItem>
</file>

<file path=customXml/itemProps84.xml><?xml version="1.0" encoding="utf-8"?>
<ds:datastoreItem xmlns:ds="http://schemas.openxmlformats.org/officeDocument/2006/customXml" ds:itemID="{9793FC84-0A78-4C2B-A566-CFDD7DB3FDB7}">
  <ds:schemaRefs>
    <ds:schemaRef ds:uri="ESRI.ArcGIS.Mapping.OfficeIntegration.PowerPointInfo"/>
  </ds:schemaRefs>
</ds:datastoreItem>
</file>

<file path=customXml/itemProps85.xml><?xml version="1.0" encoding="utf-8"?>
<ds:datastoreItem xmlns:ds="http://schemas.openxmlformats.org/officeDocument/2006/customXml" ds:itemID="{FB102490-6B7E-4D15-8689-3657EBF4AE8E}">
  <ds:schemaRefs>
    <ds:schemaRef ds:uri="ESRI.ArcGIS.Mapping.OfficeIntegration.PowerPointInfo"/>
  </ds:schemaRefs>
</ds:datastoreItem>
</file>

<file path=customXml/itemProps86.xml><?xml version="1.0" encoding="utf-8"?>
<ds:datastoreItem xmlns:ds="http://schemas.openxmlformats.org/officeDocument/2006/customXml" ds:itemID="{2E4903DA-3FAA-4FB4-A00F-E91D709904A3}">
  <ds:schemaRefs>
    <ds:schemaRef ds:uri="ESRI.ArcGIS.Mapping.OfficeIntegration.PowerPointInfo"/>
  </ds:schemaRefs>
</ds:datastoreItem>
</file>

<file path=customXml/itemProps87.xml><?xml version="1.0" encoding="utf-8"?>
<ds:datastoreItem xmlns:ds="http://schemas.openxmlformats.org/officeDocument/2006/customXml" ds:itemID="{09543D4A-7B26-45BB-9516-77F337A64563}">
  <ds:schemaRefs>
    <ds:schemaRef ds:uri="ESRI.ArcGIS.Mapping.OfficeIntegration.PowerPointInfo"/>
  </ds:schemaRefs>
</ds:datastoreItem>
</file>

<file path=customXml/itemProps88.xml><?xml version="1.0" encoding="utf-8"?>
<ds:datastoreItem xmlns:ds="http://schemas.openxmlformats.org/officeDocument/2006/customXml" ds:itemID="{3C3DD60A-FB52-40C7-9EDC-29E5197F8C2B}">
  <ds:schemaRefs>
    <ds:schemaRef ds:uri="ESRI.ArcGIS.Mapping.OfficeIntegration.PowerPointInfo"/>
  </ds:schemaRefs>
</ds:datastoreItem>
</file>

<file path=customXml/itemProps89.xml><?xml version="1.0" encoding="utf-8"?>
<ds:datastoreItem xmlns:ds="http://schemas.openxmlformats.org/officeDocument/2006/customXml" ds:itemID="{1AC2FC76-224F-49EB-88B1-605DEFCEFEA7}">
  <ds:schemaRefs>
    <ds:schemaRef ds:uri="ESRI.ArcGIS.Mapping.OfficeIntegration.PowerPointInfo"/>
  </ds:schemaRefs>
</ds:datastoreItem>
</file>

<file path=customXml/itemProps9.xml><?xml version="1.0" encoding="utf-8"?>
<ds:datastoreItem xmlns:ds="http://schemas.openxmlformats.org/officeDocument/2006/customXml" ds:itemID="{C06E45FA-738E-44AD-BD70-85DF606D607D}">
  <ds:schemaRefs>
    <ds:schemaRef ds:uri="ESRI.ArcGIS.Mapping.OfficeIntegration.PowerPointInfo"/>
  </ds:schemaRefs>
</ds:datastoreItem>
</file>

<file path=customXml/itemProps90.xml><?xml version="1.0" encoding="utf-8"?>
<ds:datastoreItem xmlns:ds="http://schemas.openxmlformats.org/officeDocument/2006/customXml" ds:itemID="{A6E0437D-B13A-4750-AE6E-D302080C3B9B}">
  <ds:schemaRefs>
    <ds:schemaRef ds:uri="ESRI.ArcGIS.Mapping.OfficeIntegration.PowerPointInfo"/>
  </ds:schemaRefs>
</ds:datastoreItem>
</file>

<file path=customXml/itemProps91.xml><?xml version="1.0" encoding="utf-8"?>
<ds:datastoreItem xmlns:ds="http://schemas.openxmlformats.org/officeDocument/2006/customXml" ds:itemID="{EBBB9009-C172-4E23-BA67-2E761D7A00B5}">
  <ds:schemaRefs>
    <ds:schemaRef ds:uri="ESRI.ArcGIS.Mapping.OfficeIntegration.PowerPointInfo"/>
  </ds:schemaRefs>
</ds:datastoreItem>
</file>

<file path=customXml/itemProps92.xml><?xml version="1.0" encoding="utf-8"?>
<ds:datastoreItem xmlns:ds="http://schemas.openxmlformats.org/officeDocument/2006/customXml" ds:itemID="{C13D09CD-0882-44B8-9783-524D6A98F93B}">
  <ds:schemaRefs>
    <ds:schemaRef ds:uri="ESRI.ArcGIS.Mapping.OfficeIntegration.PowerPointInfo"/>
  </ds:schemaRefs>
</ds:datastoreItem>
</file>

<file path=customXml/itemProps93.xml><?xml version="1.0" encoding="utf-8"?>
<ds:datastoreItem xmlns:ds="http://schemas.openxmlformats.org/officeDocument/2006/customXml" ds:itemID="{95E42C07-3CA5-41F5-9E87-61204AA61973}">
  <ds:schemaRefs>
    <ds:schemaRef ds:uri="ESRI.ArcGIS.Mapping.OfficeIntegration.PowerPointInfo"/>
  </ds:schemaRefs>
</ds:datastoreItem>
</file>

<file path=customXml/itemProps94.xml><?xml version="1.0" encoding="utf-8"?>
<ds:datastoreItem xmlns:ds="http://schemas.openxmlformats.org/officeDocument/2006/customXml" ds:itemID="{06517B36-80BC-4CFA-8822-72D15010CD5F}">
  <ds:schemaRefs>
    <ds:schemaRef ds:uri="ESRI.ArcGIS.Mapping.OfficeIntegration.PowerPointInfo"/>
  </ds:schemaRefs>
</ds:datastoreItem>
</file>

<file path=customXml/itemProps95.xml><?xml version="1.0" encoding="utf-8"?>
<ds:datastoreItem xmlns:ds="http://schemas.openxmlformats.org/officeDocument/2006/customXml" ds:itemID="{79C99445-3DB0-412E-828E-0A447188756B}">
  <ds:schemaRefs>
    <ds:schemaRef ds:uri="ESRI.ArcGIS.Mapping.OfficeIntegration.PowerPointInfo"/>
  </ds:schemaRefs>
</ds:datastoreItem>
</file>

<file path=customXml/itemProps96.xml><?xml version="1.0" encoding="utf-8"?>
<ds:datastoreItem xmlns:ds="http://schemas.openxmlformats.org/officeDocument/2006/customXml" ds:itemID="{38944B8F-6CB5-4C40-BA7A-300739188D4A}">
  <ds:schemaRefs>
    <ds:schemaRef ds:uri="ESRI.ArcGIS.Mapping.OfficeIntegration.PowerPointInfo"/>
  </ds:schemaRefs>
</ds:datastoreItem>
</file>

<file path=customXml/itemProps97.xml><?xml version="1.0" encoding="utf-8"?>
<ds:datastoreItem xmlns:ds="http://schemas.openxmlformats.org/officeDocument/2006/customXml" ds:itemID="{4D3A94F6-5205-4542-BC5E-610F21486FC3}">
  <ds:schemaRefs>
    <ds:schemaRef ds:uri="ESRI.ArcGIS.Mapping.OfficeIntegration.PowerPointInfo"/>
  </ds:schemaRefs>
</ds:datastoreItem>
</file>

<file path=customXml/itemProps98.xml><?xml version="1.0" encoding="utf-8"?>
<ds:datastoreItem xmlns:ds="http://schemas.openxmlformats.org/officeDocument/2006/customXml" ds:itemID="{213C9302-8F55-4DF9-9351-8BBFD33C44D9}">
  <ds:schemaRefs>
    <ds:schemaRef ds:uri="ESRI.ArcGIS.Mapping.OfficeIntegration.PowerPointInfo"/>
  </ds:schemaRefs>
</ds:datastoreItem>
</file>

<file path=customXml/itemProps99.xml><?xml version="1.0" encoding="utf-8"?>
<ds:datastoreItem xmlns:ds="http://schemas.openxmlformats.org/officeDocument/2006/customXml" ds:itemID="{57B5B69A-706E-4B5E-8304-990C5076FC1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23896</TotalTime>
  <Words>1269</Words>
  <Application>Microsoft Office PowerPoint</Application>
  <PresentationFormat>On-screen Show (4:3)</PresentationFormat>
  <Paragraphs>206</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Aharoni</vt:lpstr>
      <vt:lpstr>Calibri</vt:lpstr>
      <vt:lpstr>Constantia</vt:lpstr>
      <vt:lpstr>Segoe UI Black</vt:lpstr>
      <vt:lpstr>Segoe UI Semibold</vt:lpstr>
      <vt:lpstr>Wingdings 2</vt:lpstr>
      <vt:lpstr>Flow</vt:lpstr>
      <vt:lpstr>Vessel Incidental Discharge Act (VIDA)</vt:lpstr>
      <vt:lpstr>Disclaimer</vt:lpstr>
      <vt:lpstr>Federalism Consultation</vt:lpstr>
      <vt:lpstr>Overview</vt:lpstr>
      <vt:lpstr>Vessel Regulatory History  </vt:lpstr>
      <vt:lpstr>The Vessel Incidental Discharge Act (VIDA)</vt:lpstr>
      <vt:lpstr>Introduction</vt:lpstr>
      <vt:lpstr>Highlights</vt:lpstr>
      <vt:lpstr>Types of Incidental Discharges</vt:lpstr>
      <vt:lpstr>Vessel Universe </vt:lpstr>
      <vt:lpstr>     Interim Requirements  (4 Dec 2018 to ~2022)</vt:lpstr>
      <vt:lpstr>Future Requirements  and Programs </vt:lpstr>
      <vt:lpstr>Federal Regulations</vt:lpstr>
      <vt:lpstr>EPA Discharge Standards </vt:lpstr>
      <vt:lpstr>USCG Implementing Regulations</vt:lpstr>
      <vt:lpstr>Enforcement</vt:lpstr>
      <vt:lpstr>Key State Provisions   </vt:lpstr>
      <vt:lpstr>Petitions for Modifications</vt:lpstr>
      <vt:lpstr>Petitions for Orders </vt:lpstr>
      <vt:lpstr>Applications for No-Discharge Zones</vt:lpstr>
      <vt:lpstr>Petitions for Great Lakes </vt:lpstr>
      <vt:lpstr>Coastal Aquatic Invasive Species (AIS) Mitigation Grant Program</vt:lpstr>
      <vt:lpstr>Great Lakes and Lake Champlain  Invasive Species Program</vt:lpstr>
      <vt:lpstr>Comment Submission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NBonnelycke</dc:creator>
  <cp:lastModifiedBy>Layne Piper</cp:lastModifiedBy>
  <cp:revision>1301</cp:revision>
  <cp:lastPrinted>2019-06-27T18:31:38Z</cp:lastPrinted>
  <dcterms:created xsi:type="dcterms:W3CDTF">2014-06-10T16:26:52Z</dcterms:created>
  <dcterms:modified xsi:type="dcterms:W3CDTF">2019-07-18T14:13:11Z</dcterms:modified>
</cp:coreProperties>
</file>