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0"/>
  </p:sldMasterIdLst>
  <p:notesMasterIdLst>
    <p:notesMasterId r:id="rId43"/>
  </p:notesMasterIdLst>
  <p:sldIdLst>
    <p:sldId id="276" r:id="rId21"/>
    <p:sldId id="307" r:id="rId22"/>
    <p:sldId id="302" r:id="rId23"/>
    <p:sldId id="303" r:id="rId24"/>
    <p:sldId id="305" r:id="rId25"/>
    <p:sldId id="277" r:id="rId26"/>
    <p:sldId id="285" r:id="rId27"/>
    <p:sldId id="289" r:id="rId28"/>
    <p:sldId id="290" r:id="rId29"/>
    <p:sldId id="294" r:id="rId30"/>
    <p:sldId id="295" r:id="rId31"/>
    <p:sldId id="296" r:id="rId32"/>
    <p:sldId id="297" r:id="rId33"/>
    <p:sldId id="298" r:id="rId34"/>
    <p:sldId id="299" r:id="rId35"/>
    <p:sldId id="300" r:id="rId36"/>
    <p:sldId id="301" r:id="rId37"/>
    <p:sldId id="288" r:id="rId38"/>
    <p:sldId id="286" r:id="rId39"/>
    <p:sldId id="287" r:id="rId40"/>
    <p:sldId id="292"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D99"/>
    <a:srgbClr val="82BA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75180" autoAdjust="0"/>
  </p:normalViewPr>
  <p:slideViewPr>
    <p:cSldViewPr snapToGrid="0">
      <p:cViewPr varScale="1">
        <p:scale>
          <a:sx n="57" d="100"/>
          <a:sy n="57" d="100"/>
        </p:scale>
        <p:origin x="72" y="72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2EFC4-3EF3-4575-8509-7B2F02D64C5F}" type="doc">
      <dgm:prSet loTypeId="urn:microsoft.com/office/officeart/2005/8/layout/venn1" loCatId="relationship" qsTypeId="urn:microsoft.com/office/officeart/2005/8/quickstyle/simple1" qsCatId="simple" csTypeId="urn:microsoft.com/office/officeart/2005/8/colors/accent1_2" csCatId="accent1" phldr="1"/>
      <dgm:spPr/>
    </dgm:pt>
    <dgm:pt modelId="{61B85219-3324-4BB1-A9B6-1F239F510A21}">
      <dgm:prSet phldrT="[Text]" custT="1"/>
      <dgm:spPr>
        <a:solidFill>
          <a:schemeClr val="accent6">
            <a:lumMod val="60000"/>
            <a:lumOff val="40000"/>
            <a:alpha val="50000"/>
          </a:schemeClr>
        </a:solidFill>
        <a:ln>
          <a:noFill/>
        </a:ln>
      </dgm:spPr>
      <dgm:t>
        <a:bodyPr/>
        <a:lstStyle/>
        <a:p>
          <a:r>
            <a:rPr lang="en-US" sz="4400" dirty="0">
              <a:solidFill>
                <a:schemeClr val="bg1">
                  <a:lumMod val="50000"/>
                </a:schemeClr>
              </a:solidFill>
            </a:rPr>
            <a:t>States</a:t>
          </a:r>
        </a:p>
      </dgm:t>
    </dgm:pt>
    <dgm:pt modelId="{B6720648-1DFD-4946-BB28-945EDD249414}" type="parTrans" cxnId="{96E790D9-C435-4C78-B862-67FF41439D79}">
      <dgm:prSet/>
      <dgm:spPr/>
      <dgm:t>
        <a:bodyPr/>
        <a:lstStyle/>
        <a:p>
          <a:endParaRPr lang="en-US"/>
        </a:p>
      </dgm:t>
    </dgm:pt>
    <dgm:pt modelId="{34734941-921C-455F-B631-6D6DC74FFC04}" type="sibTrans" cxnId="{96E790D9-C435-4C78-B862-67FF41439D79}">
      <dgm:prSet/>
      <dgm:spPr/>
      <dgm:t>
        <a:bodyPr/>
        <a:lstStyle/>
        <a:p>
          <a:endParaRPr lang="en-US"/>
        </a:p>
      </dgm:t>
    </dgm:pt>
    <dgm:pt modelId="{0FBBAE1F-39CD-456C-9667-A82813A48A6B}">
      <dgm:prSet phldrT="[Text]" custT="1"/>
      <dgm:spPr>
        <a:solidFill>
          <a:srgbClr val="009999">
            <a:alpha val="57000"/>
          </a:srgbClr>
        </a:solidFill>
        <a:ln>
          <a:noFill/>
        </a:ln>
      </dgm:spPr>
      <dgm:t>
        <a:bodyPr/>
        <a:lstStyle/>
        <a:p>
          <a:r>
            <a:rPr lang="en-US" sz="4400" dirty="0">
              <a:solidFill>
                <a:schemeClr val="bg1">
                  <a:lumMod val="50000"/>
                </a:schemeClr>
              </a:solidFill>
            </a:rPr>
            <a:t>EPA</a:t>
          </a:r>
        </a:p>
      </dgm:t>
    </dgm:pt>
    <dgm:pt modelId="{CF1DA5CB-6736-4E1D-B6FB-5AFB7E99BDDA}" type="parTrans" cxnId="{7E0C041D-8A86-48D4-9BA2-96C0842BBDD3}">
      <dgm:prSet/>
      <dgm:spPr/>
      <dgm:t>
        <a:bodyPr/>
        <a:lstStyle/>
        <a:p>
          <a:endParaRPr lang="en-US"/>
        </a:p>
      </dgm:t>
    </dgm:pt>
    <dgm:pt modelId="{8F606BC7-DA59-47A4-8C0B-023B3A440434}" type="sibTrans" cxnId="{7E0C041D-8A86-48D4-9BA2-96C0842BBDD3}">
      <dgm:prSet/>
      <dgm:spPr/>
      <dgm:t>
        <a:bodyPr/>
        <a:lstStyle/>
        <a:p>
          <a:endParaRPr lang="en-US"/>
        </a:p>
      </dgm:t>
    </dgm:pt>
    <dgm:pt modelId="{83453F52-1373-42A9-AA99-53AAB4415A5A}">
      <dgm:prSet phldrT="[Text]" custT="1"/>
      <dgm:spPr>
        <a:ln>
          <a:noFill/>
        </a:ln>
      </dgm:spPr>
      <dgm:t>
        <a:bodyPr/>
        <a:lstStyle/>
        <a:p>
          <a:r>
            <a:rPr lang="en-US" sz="4400" dirty="0">
              <a:solidFill>
                <a:schemeClr val="bg1">
                  <a:lumMod val="50000"/>
                </a:schemeClr>
              </a:solidFill>
            </a:rPr>
            <a:t>Tribes</a:t>
          </a:r>
        </a:p>
      </dgm:t>
    </dgm:pt>
    <dgm:pt modelId="{6CC43476-F541-44C8-B75D-D4C5802442C2}" type="parTrans" cxnId="{7A5D6685-B98C-442A-85AF-70DE0C0146EE}">
      <dgm:prSet/>
      <dgm:spPr/>
      <dgm:t>
        <a:bodyPr/>
        <a:lstStyle/>
        <a:p>
          <a:endParaRPr lang="en-US"/>
        </a:p>
      </dgm:t>
    </dgm:pt>
    <dgm:pt modelId="{9E4B59AE-F23C-4C82-A343-EF3EA0B91924}" type="sibTrans" cxnId="{7A5D6685-B98C-442A-85AF-70DE0C0146EE}">
      <dgm:prSet/>
      <dgm:spPr/>
      <dgm:t>
        <a:bodyPr/>
        <a:lstStyle/>
        <a:p>
          <a:endParaRPr lang="en-US"/>
        </a:p>
      </dgm:t>
    </dgm:pt>
    <dgm:pt modelId="{AE0EEC81-70C0-4F0D-9D89-8900A8315F7A}" type="pres">
      <dgm:prSet presAssocID="{B432EFC4-3EF3-4575-8509-7B2F02D64C5F}" presName="compositeShape" presStyleCnt="0">
        <dgm:presLayoutVars>
          <dgm:chMax val="7"/>
          <dgm:dir/>
          <dgm:resizeHandles val="exact"/>
        </dgm:presLayoutVars>
      </dgm:prSet>
      <dgm:spPr/>
    </dgm:pt>
    <dgm:pt modelId="{8AF83801-BC47-40D2-ADD6-68E03B2144DD}" type="pres">
      <dgm:prSet presAssocID="{61B85219-3324-4BB1-A9B6-1F239F510A21}" presName="circ1" presStyleLbl="vennNode1" presStyleIdx="0" presStyleCnt="3" custLinFactNeighborX="1956" custLinFactNeighborY="-6916"/>
      <dgm:spPr/>
      <dgm:t>
        <a:bodyPr/>
        <a:lstStyle/>
        <a:p>
          <a:endParaRPr lang="en-US"/>
        </a:p>
      </dgm:t>
    </dgm:pt>
    <dgm:pt modelId="{473B2F4F-90F7-44F8-B700-5B72E132072A}" type="pres">
      <dgm:prSet presAssocID="{61B85219-3324-4BB1-A9B6-1F239F510A21}" presName="circ1Tx" presStyleLbl="revTx" presStyleIdx="0" presStyleCnt="0">
        <dgm:presLayoutVars>
          <dgm:chMax val="0"/>
          <dgm:chPref val="0"/>
          <dgm:bulletEnabled val="1"/>
        </dgm:presLayoutVars>
      </dgm:prSet>
      <dgm:spPr/>
      <dgm:t>
        <a:bodyPr/>
        <a:lstStyle/>
        <a:p>
          <a:endParaRPr lang="en-US"/>
        </a:p>
      </dgm:t>
    </dgm:pt>
    <dgm:pt modelId="{397D53F8-AE02-4D8C-99A8-468428B945FD}" type="pres">
      <dgm:prSet presAssocID="{0FBBAE1F-39CD-456C-9667-A82813A48A6B}" presName="circ2" presStyleLbl="vennNode1" presStyleIdx="1" presStyleCnt="3" custLinFactNeighborX="-3730" custLinFactNeighborY="-31807"/>
      <dgm:spPr/>
      <dgm:t>
        <a:bodyPr/>
        <a:lstStyle/>
        <a:p>
          <a:endParaRPr lang="en-US"/>
        </a:p>
      </dgm:t>
    </dgm:pt>
    <dgm:pt modelId="{67E87973-009B-49B9-9D24-DE96CDE62461}" type="pres">
      <dgm:prSet presAssocID="{0FBBAE1F-39CD-456C-9667-A82813A48A6B}" presName="circ2Tx" presStyleLbl="revTx" presStyleIdx="0" presStyleCnt="0">
        <dgm:presLayoutVars>
          <dgm:chMax val="0"/>
          <dgm:chPref val="0"/>
          <dgm:bulletEnabled val="1"/>
        </dgm:presLayoutVars>
      </dgm:prSet>
      <dgm:spPr/>
      <dgm:t>
        <a:bodyPr/>
        <a:lstStyle/>
        <a:p>
          <a:endParaRPr lang="en-US"/>
        </a:p>
      </dgm:t>
    </dgm:pt>
    <dgm:pt modelId="{4FF10011-6C16-4D09-8C23-E4CF6522B6E0}" type="pres">
      <dgm:prSet presAssocID="{83453F52-1373-42A9-AA99-53AAB4415A5A}" presName="circ3" presStyleLbl="vennNode1" presStyleIdx="2" presStyleCnt="3" custLinFactNeighborX="15151" custLinFactNeighborY="-29417"/>
      <dgm:spPr/>
      <dgm:t>
        <a:bodyPr/>
        <a:lstStyle/>
        <a:p>
          <a:endParaRPr lang="en-US"/>
        </a:p>
      </dgm:t>
    </dgm:pt>
    <dgm:pt modelId="{8D923A60-F82B-4E17-8A06-0128B1138781}" type="pres">
      <dgm:prSet presAssocID="{83453F52-1373-42A9-AA99-53AAB4415A5A}" presName="circ3Tx" presStyleLbl="revTx" presStyleIdx="0" presStyleCnt="0">
        <dgm:presLayoutVars>
          <dgm:chMax val="0"/>
          <dgm:chPref val="0"/>
          <dgm:bulletEnabled val="1"/>
        </dgm:presLayoutVars>
      </dgm:prSet>
      <dgm:spPr/>
      <dgm:t>
        <a:bodyPr/>
        <a:lstStyle/>
        <a:p>
          <a:endParaRPr lang="en-US"/>
        </a:p>
      </dgm:t>
    </dgm:pt>
  </dgm:ptLst>
  <dgm:cxnLst>
    <dgm:cxn modelId="{91112488-F04D-467F-B1CC-944F541C3E26}" type="presOf" srcId="{61B85219-3324-4BB1-A9B6-1F239F510A21}" destId="{8AF83801-BC47-40D2-ADD6-68E03B2144DD}" srcOrd="0" destOrd="0" presId="urn:microsoft.com/office/officeart/2005/8/layout/venn1"/>
    <dgm:cxn modelId="{7E0C041D-8A86-48D4-9BA2-96C0842BBDD3}" srcId="{B432EFC4-3EF3-4575-8509-7B2F02D64C5F}" destId="{0FBBAE1F-39CD-456C-9667-A82813A48A6B}" srcOrd="1" destOrd="0" parTransId="{CF1DA5CB-6736-4E1D-B6FB-5AFB7E99BDDA}" sibTransId="{8F606BC7-DA59-47A4-8C0B-023B3A440434}"/>
    <dgm:cxn modelId="{862E9C87-A5AA-4BD9-A82C-8E45DA7F1AAE}" type="presOf" srcId="{83453F52-1373-42A9-AA99-53AAB4415A5A}" destId="{8D923A60-F82B-4E17-8A06-0128B1138781}" srcOrd="1" destOrd="0" presId="urn:microsoft.com/office/officeart/2005/8/layout/venn1"/>
    <dgm:cxn modelId="{7A5D6685-B98C-442A-85AF-70DE0C0146EE}" srcId="{B432EFC4-3EF3-4575-8509-7B2F02D64C5F}" destId="{83453F52-1373-42A9-AA99-53AAB4415A5A}" srcOrd="2" destOrd="0" parTransId="{6CC43476-F541-44C8-B75D-D4C5802442C2}" sibTransId="{9E4B59AE-F23C-4C82-A343-EF3EA0B91924}"/>
    <dgm:cxn modelId="{D0C2F8CA-A307-4D17-B377-E55E9A5C4F84}" type="presOf" srcId="{B432EFC4-3EF3-4575-8509-7B2F02D64C5F}" destId="{AE0EEC81-70C0-4F0D-9D89-8900A8315F7A}" srcOrd="0" destOrd="0" presId="urn:microsoft.com/office/officeart/2005/8/layout/venn1"/>
    <dgm:cxn modelId="{9CBF98D5-F001-4ECA-AC16-EFB638E73C87}" type="presOf" srcId="{61B85219-3324-4BB1-A9B6-1F239F510A21}" destId="{473B2F4F-90F7-44F8-B700-5B72E132072A}" srcOrd="1" destOrd="0" presId="urn:microsoft.com/office/officeart/2005/8/layout/venn1"/>
    <dgm:cxn modelId="{B73E7363-738C-4E8F-9C08-29892FED05C6}" type="presOf" srcId="{83453F52-1373-42A9-AA99-53AAB4415A5A}" destId="{4FF10011-6C16-4D09-8C23-E4CF6522B6E0}" srcOrd="0" destOrd="0" presId="urn:microsoft.com/office/officeart/2005/8/layout/venn1"/>
    <dgm:cxn modelId="{3F16F1CA-6744-4C58-BFB4-B9B3A23F8F3D}" type="presOf" srcId="{0FBBAE1F-39CD-456C-9667-A82813A48A6B}" destId="{397D53F8-AE02-4D8C-99A8-468428B945FD}" srcOrd="0" destOrd="0" presId="urn:microsoft.com/office/officeart/2005/8/layout/venn1"/>
    <dgm:cxn modelId="{96E790D9-C435-4C78-B862-67FF41439D79}" srcId="{B432EFC4-3EF3-4575-8509-7B2F02D64C5F}" destId="{61B85219-3324-4BB1-A9B6-1F239F510A21}" srcOrd="0" destOrd="0" parTransId="{B6720648-1DFD-4946-BB28-945EDD249414}" sibTransId="{34734941-921C-455F-B631-6D6DC74FFC04}"/>
    <dgm:cxn modelId="{D335076F-CAB1-40C4-99A9-048BBEF3C35C}" type="presOf" srcId="{0FBBAE1F-39CD-456C-9667-A82813A48A6B}" destId="{67E87973-009B-49B9-9D24-DE96CDE62461}" srcOrd="1" destOrd="0" presId="urn:microsoft.com/office/officeart/2005/8/layout/venn1"/>
    <dgm:cxn modelId="{DABE655D-1615-45F3-BA8E-5D542F8B6348}" type="presParOf" srcId="{AE0EEC81-70C0-4F0D-9D89-8900A8315F7A}" destId="{8AF83801-BC47-40D2-ADD6-68E03B2144DD}" srcOrd="0" destOrd="0" presId="urn:microsoft.com/office/officeart/2005/8/layout/venn1"/>
    <dgm:cxn modelId="{C874A5BE-B864-4D70-BAD0-7EDF389C9A3A}" type="presParOf" srcId="{AE0EEC81-70C0-4F0D-9D89-8900A8315F7A}" destId="{473B2F4F-90F7-44F8-B700-5B72E132072A}" srcOrd="1" destOrd="0" presId="urn:microsoft.com/office/officeart/2005/8/layout/venn1"/>
    <dgm:cxn modelId="{5F13209C-FC17-400D-B864-2A91D599E386}" type="presParOf" srcId="{AE0EEC81-70C0-4F0D-9D89-8900A8315F7A}" destId="{397D53F8-AE02-4D8C-99A8-468428B945FD}" srcOrd="2" destOrd="0" presId="urn:microsoft.com/office/officeart/2005/8/layout/venn1"/>
    <dgm:cxn modelId="{7D5504E9-9634-4157-944A-FB11E861B54C}" type="presParOf" srcId="{AE0EEC81-70C0-4F0D-9D89-8900A8315F7A}" destId="{67E87973-009B-49B9-9D24-DE96CDE62461}" srcOrd="3" destOrd="0" presId="urn:microsoft.com/office/officeart/2005/8/layout/venn1"/>
    <dgm:cxn modelId="{7DE5A0CE-A4C2-4E0C-95A6-E8B038B34D5C}" type="presParOf" srcId="{AE0EEC81-70C0-4F0D-9D89-8900A8315F7A}" destId="{4FF10011-6C16-4D09-8C23-E4CF6522B6E0}" srcOrd="4" destOrd="0" presId="urn:microsoft.com/office/officeart/2005/8/layout/venn1"/>
    <dgm:cxn modelId="{C79920B7-F56B-4B9A-ADD0-64A54B34BE8E}" type="presParOf" srcId="{AE0EEC81-70C0-4F0D-9D89-8900A8315F7A}" destId="{8D923A60-F82B-4E17-8A06-0128B113878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83801-BC47-40D2-ADD6-68E03B2144DD}">
      <dsp:nvSpPr>
        <dsp:cNvPr id="0" name=""/>
        <dsp:cNvSpPr/>
      </dsp:nvSpPr>
      <dsp:spPr>
        <a:xfrm>
          <a:off x="1652887" y="0"/>
          <a:ext cx="2260147" cy="2260147"/>
        </a:xfrm>
        <a:prstGeom prst="ellipse">
          <a:avLst/>
        </a:prstGeom>
        <a:solidFill>
          <a:schemeClr val="accent6">
            <a:lumMod val="60000"/>
            <a:lumOff val="40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a:solidFill>
                <a:schemeClr val="bg1">
                  <a:lumMod val="50000"/>
                </a:schemeClr>
              </a:solidFill>
            </a:rPr>
            <a:t>States</a:t>
          </a:r>
        </a:p>
      </dsp:txBody>
      <dsp:txXfrm>
        <a:off x="1954240" y="395525"/>
        <a:ext cx="1657441" cy="1017066"/>
      </dsp:txXfrm>
    </dsp:sp>
    <dsp:sp modelId="{397D53F8-AE02-4D8C-99A8-468428B945FD}">
      <dsp:nvSpPr>
        <dsp:cNvPr id="0" name=""/>
        <dsp:cNvSpPr/>
      </dsp:nvSpPr>
      <dsp:spPr>
        <a:xfrm>
          <a:off x="2339911" y="740793"/>
          <a:ext cx="2260147" cy="2260147"/>
        </a:xfrm>
        <a:prstGeom prst="ellipse">
          <a:avLst/>
        </a:prstGeom>
        <a:solidFill>
          <a:srgbClr val="009999">
            <a:alpha val="57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a:solidFill>
                <a:schemeClr val="bg1">
                  <a:lumMod val="50000"/>
                </a:schemeClr>
              </a:solidFill>
            </a:rPr>
            <a:t>EPA</a:t>
          </a:r>
        </a:p>
      </dsp:txBody>
      <dsp:txXfrm>
        <a:off x="3031140" y="1324664"/>
        <a:ext cx="1356088" cy="1243080"/>
      </dsp:txXfrm>
    </dsp:sp>
    <dsp:sp modelId="{4FF10011-6C16-4D09-8C23-E4CF6522B6E0}">
      <dsp:nvSpPr>
        <dsp:cNvPr id="0" name=""/>
        <dsp:cNvSpPr/>
      </dsp:nvSpPr>
      <dsp:spPr>
        <a:xfrm>
          <a:off x="1135577" y="794810"/>
          <a:ext cx="2260147" cy="2260147"/>
        </a:xfrm>
        <a:prstGeom prst="ellipse">
          <a:avLst/>
        </a:prstGeom>
        <a:solidFill>
          <a:schemeClr val="accent1">
            <a:alpha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en-US" sz="4400" kern="1200" dirty="0">
              <a:solidFill>
                <a:schemeClr val="bg1">
                  <a:lumMod val="50000"/>
                </a:schemeClr>
              </a:solidFill>
            </a:rPr>
            <a:t>Tribes</a:t>
          </a:r>
        </a:p>
      </dsp:txBody>
      <dsp:txXfrm>
        <a:off x="1348407" y="1378682"/>
        <a:ext cx="1356088" cy="12430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4CD8A-3FBC-4D1A-BA76-95E0FCB01FC9}" type="datetimeFigureOut">
              <a:rPr lang="en-US" smtClean="0"/>
              <a:pPr/>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D3E75-DD7F-476D-A6E8-5722F7953646}" type="slidenum">
              <a:rPr lang="en-US" smtClean="0"/>
              <a:pPr/>
              <a:t>‹#›</a:t>
            </a:fld>
            <a:endParaRPr lang="en-US"/>
          </a:p>
        </p:txBody>
      </p:sp>
    </p:spTree>
    <p:extLst>
      <p:ext uri="{BB962C8B-B14F-4D97-AF65-F5344CB8AC3E}">
        <p14:creationId xmlns:p14="http://schemas.microsoft.com/office/powerpoint/2010/main" val="285673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p:spPr>
        <p:txBody>
          <a:bodyPr/>
          <a:lstStyle/>
          <a:p>
            <a:endParaRPr lang="en-US" dirty="0"/>
          </a:p>
          <a:p>
            <a:endParaRPr lang="en-US" baseline="0" dirty="0"/>
          </a:p>
        </p:txBody>
      </p:sp>
      <p:sp>
        <p:nvSpPr>
          <p:cNvPr id="4" name="Slide Number Placeholder 3"/>
          <p:cNvSpPr>
            <a:spLocks noGrp="1"/>
          </p:cNvSpPr>
          <p:nvPr>
            <p:ph type="sldNum" sz="quarter" idx="10"/>
          </p:nvPr>
        </p:nvSpPr>
        <p:spPr/>
        <p:txBody>
          <a:bodyPr/>
          <a:lstStyle/>
          <a:p>
            <a:fld id="{D6D66A26-7572-4E25-9038-B25159DE86A5}" type="slidenum">
              <a:rPr lang="en-US" smtClean="0"/>
              <a:t>2</a:t>
            </a:fld>
            <a:endParaRPr lang="en-US"/>
          </a:p>
        </p:txBody>
      </p:sp>
    </p:spTree>
    <p:extLst>
      <p:ext uri="{BB962C8B-B14F-4D97-AF65-F5344CB8AC3E}">
        <p14:creationId xmlns:p14="http://schemas.microsoft.com/office/powerpoint/2010/main" val="70933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sometimes get a little confused about the difference between enterprise services and projects. In general, enterprise services are more like an established platform or system for recurring work, whereas a project is </a:t>
            </a:r>
            <a:r>
              <a:rPr lang="en-US" baseline="0" dirty="0" err="1" smtClean="0"/>
              <a:t>typicaly</a:t>
            </a:r>
            <a:r>
              <a:rPr lang="en-US" baseline="0" dirty="0" smtClean="0"/>
              <a:t> more time-limited like an improvement or piloting of an existing system. </a:t>
            </a:r>
          </a:p>
          <a:p>
            <a:endParaRPr lang="en-US" baseline="0" dirty="0" smtClean="0"/>
          </a:p>
          <a:p>
            <a:r>
              <a:rPr lang="en-US" baseline="0" dirty="0" smtClean="0"/>
              <a:t>But these definitions aren’t meant to be hard-and-fast rules, and there isn’t a bright line separating projects and services. It can definitely get a little squishy at times, so the EECIP team is always on hand to tackle any questions, OR your suggestions of new enterprise service categories.</a:t>
            </a:r>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14</a:t>
            </a:fld>
            <a:endParaRPr lang="en-US"/>
          </a:p>
        </p:txBody>
      </p:sp>
    </p:spTree>
    <p:extLst>
      <p:ext uri="{BB962C8B-B14F-4D97-AF65-F5344CB8AC3E}">
        <p14:creationId xmlns:p14="http://schemas.microsoft.com/office/powerpoint/2010/main" val="159986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inventory is the heart of the EECIP site – it’s where we hope that </a:t>
            </a:r>
            <a:r>
              <a:rPr lang="en-US" baseline="0" dirty="0" smtClean="0"/>
              <a:t>users will go when you’re considering a new project or product to improve some part of your work and you want to see what other folks have done. </a:t>
            </a:r>
          </a:p>
          <a:p>
            <a:r>
              <a:rPr lang="en-US" baseline="0" dirty="0" smtClean="0"/>
              <a:t/>
            </a:r>
            <a:br>
              <a:rPr lang="en-US" baseline="0" dirty="0" smtClean="0"/>
            </a:br>
            <a:r>
              <a:rPr lang="en-US" baseline="0" dirty="0" smtClean="0"/>
              <a:t>We offer a bunch of different options to narrow your search and find the most applicable projects out of the 2,000+ that are currently in the database.</a:t>
            </a:r>
            <a:endParaRPr lang="en-US" dirty="0" smtClean="0"/>
          </a:p>
          <a:p>
            <a:endParaRPr lang="en-US" dirty="0" smtClean="0"/>
          </a:p>
          <a:p>
            <a:r>
              <a:rPr lang="en-US" dirty="0" smtClean="0"/>
              <a:t>We</a:t>
            </a:r>
            <a:r>
              <a:rPr lang="en-US" baseline="0" dirty="0" smtClean="0"/>
              <a:t> feature new or interesting projects from the inventory every month (we usually pick at least one from both states and tribes). Since there aren’t a ton of tribal projects in there you’ve got a good chance of scoring the featured spot!</a:t>
            </a:r>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15</a:t>
            </a:fld>
            <a:endParaRPr lang="en-US"/>
          </a:p>
        </p:txBody>
      </p:sp>
    </p:spTree>
    <p:extLst>
      <p:ext uri="{BB962C8B-B14F-4D97-AF65-F5344CB8AC3E}">
        <p14:creationId xmlns:p14="http://schemas.microsoft.com/office/powerpoint/2010/main" val="248140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planning</a:t>
            </a:r>
            <a:r>
              <a:rPr lang="en-US" baseline="0" dirty="0" smtClean="0"/>
              <a:t> to ask questions or offer suggestions to the project or agency contact person for this project, you’ll want to include the link to this page for their reference.</a:t>
            </a:r>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16</a:t>
            </a:fld>
            <a:endParaRPr lang="en-US"/>
          </a:p>
        </p:txBody>
      </p:sp>
    </p:spTree>
    <p:extLst>
      <p:ext uri="{BB962C8B-B14F-4D97-AF65-F5344CB8AC3E}">
        <p14:creationId xmlns:p14="http://schemas.microsoft.com/office/powerpoint/2010/main" val="268280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SAVE ‘TIL</a:t>
            </a:r>
            <a:r>
              <a:rPr lang="en-US" baseline="0" dirty="0" smtClean="0"/>
              <a:t>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you’re wondering whether something you’re working on is appropriate to include in the EECIP, IT IS! E-Enterprise as an initiative is not only concerned with tech, or data, or IT. E-Enterprise has to do with all aspects of environmental programs and agency management, and the content on the site reflects that. </a:t>
            </a:r>
            <a:r>
              <a:rPr lang="en-US" sz="1200" b="0" i="0" u="none" strike="noStrike" kern="1200" dirty="0" smtClean="0">
                <a:solidFill>
                  <a:schemeClr val="tx1"/>
                </a:solidFill>
                <a:effectLst/>
                <a:latin typeface="+mn-lt"/>
                <a:ea typeface="+mn-ea"/>
                <a:cs typeface="+mn-cs"/>
              </a:rPr>
              <a:t>Projects can also be entered into the database at any stage of development, even if it’s something you’re just thinking about doing someday.</a:t>
            </a:r>
          </a:p>
          <a:p>
            <a:endParaRPr lang="en-US" baseline="0" dirty="0" smtClean="0"/>
          </a:p>
          <a:p>
            <a:endParaRPr lang="en-US" baseline="0" dirty="0" smtClean="0"/>
          </a:p>
          <a:p>
            <a:r>
              <a:rPr lang="en-US" baseline="0" dirty="0" smtClean="0"/>
              <a:t>So similarly, if you’re wondering whether EECIP will have information on questions related to a given environmental program or facility type, </a:t>
            </a:r>
            <a:r>
              <a:rPr lang="en-US" baseline="0" dirty="0" err="1" smtClean="0"/>
              <a:t>etc</a:t>
            </a:r>
            <a:r>
              <a:rPr lang="en-US" baseline="0" dirty="0" smtClean="0"/>
              <a:t>, it’s always worth a shot and we hope you won’t think of it as an IT resource. </a:t>
            </a:r>
          </a:p>
          <a:p>
            <a:endParaRPr lang="en-US" baseline="0" dirty="0" smtClean="0"/>
          </a:p>
          <a:p>
            <a:r>
              <a:rPr lang="en-US" i="1" baseline="0" dirty="0" smtClean="0"/>
              <a:t>General add a project: </a:t>
            </a:r>
          </a:p>
          <a:p>
            <a:endParaRPr lang="en-US" i="1" baseline="0" dirty="0" smtClean="0"/>
          </a:p>
          <a:p>
            <a:pPr rtl="0"/>
            <a:r>
              <a:rPr lang="en-US" sz="1200" b="0" i="0" u="none" strike="noStrike" kern="1200" dirty="0" smtClean="0">
                <a:solidFill>
                  <a:schemeClr val="tx1"/>
                </a:solidFill>
                <a:effectLst/>
                <a:latin typeface="+mn-lt"/>
                <a:ea typeface="+mn-ea"/>
                <a:cs typeface="+mn-cs"/>
              </a:rPr>
              <a:t>You can also add projects to the database. Here’s how:</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On the left-hand toolbar, select the “edit profiles” option with a pen icon next to it</a:t>
            </a:r>
            <a:endParaRPr lang="en-US" sz="11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Under “Edit Profiles” select “Agency Projects”</a:t>
            </a:r>
            <a:endParaRPr lang="en-US" sz="11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Make sure your agency is selected in the drop-down field at the top of the screen</a:t>
            </a:r>
            <a:endParaRPr lang="en-US" sz="11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Click “add new” in the top left, or click the blue pens to edit any project that you’d like to claim or update. We’ll do this one.</a:t>
            </a:r>
            <a:endParaRPr lang="en-US" sz="11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If the project is unclaimed, the “Project Contact” field in the bottom left will be highlighted in red. To claim the project or assign it to a colleague, select them from the first drop-down menu or enter their contact information in the text field below that.</a:t>
            </a:r>
            <a:endParaRPr lang="en-US" sz="1100" b="0" i="0" u="none" strike="noStrike" kern="1200" dirty="0" smtClean="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To edit the project description or other information, make any appropriate changes to the other fields on the Project Details screen.</a:t>
            </a:r>
            <a:endParaRPr lang="en-US" sz="1100" b="0" i="0" u="none" strike="noStrike" kern="1200" dirty="0" smtClean="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Any new information helps; even if the results from that project haven’t been formally tracked, you can give your perspective on any lasting effects the project may have had. Or if there are no lasting effects, you can say that!</a:t>
            </a:r>
          </a:p>
          <a:p>
            <a:pPr marL="457200" lvl="1"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171450" lvl="0" indent="-171450" rtl="0" fontAlgn="base">
              <a:buFont typeface="Arial" panose="020B0604020202020204" pitchFamily="34" charset="0"/>
              <a:buChar char="•"/>
            </a:pPr>
            <a:r>
              <a:rPr lang="en-US" sz="1100" b="0" i="0" u="none" strike="noStrike" kern="1200" dirty="0" smtClean="0">
                <a:solidFill>
                  <a:schemeClr val="tx1"/>
                </a:solidFill>
                <a:effectLst/>
                <a:latin typeface="+mn-lt"/>
                <a:ea typeface="+mn-ea"/>
                <a:cs typeface="+mn-cs"/>
              </a:rPr>
              <a:t>Add projects in bulk by emailing support@</a:t>
            </a:r>
            <a:r>
              <a:rPr lang="en-US" sz="1100" b="0" i="0" u="none" strike="noStrike" kern="1200" baseline="0" dirty="0" smtClean="0">
                <a:solidFill>
                  <a:schemeClr val="tx1"/>
                </a:solidFill>
                <a:effectLst/>
                <a:latin typeface="+mn-lt"/>
                <a:ea typeface="+mn-ea"/>
                <a:cs typeface="+mn-cs"/>
              </a:rPr>
              <a:t> eecip.net! </a:t>
            </a:r>
          </a:p>
          <a:p>
            <a:pPr marL="171450" lvl="0" indent="-171450" rtl="0" fontAlgn="base">
              <a:buFont typeface="Arial" panose="020B0604020202020204" pitchFamily="34" charset="0"/>
              <a:buChar char="•"/>
            </a:pPr>
            <a:endParaRPr lang="en-US" sz="1100" b="0" i="0" u="none" strike="noStrike" kern="1200" baseline="0" dirty="0" smtClean="0">
              <a:solidFill>
                <a:schemeClr val="tx1"/>
              </a:solidFill>
              <a:effectLst/>
              <a:latin typeface="+mn-lt"/>
              <a:ea typeface="+mn-ea"/>
              <a:cs typeface="+mn-cs"/>
            </a:endParaRPr>
          </a:p>
          <a:p>
            <a:pPr marL="171450" lvl="0" indent="-171450" rtl="0" fontAlgn="base">
              <a:buFont typeface="Arial" panose="020B0604020202020204" pitchFamily="34" charset="0"/>
              <a:buChar char="•"/>
            </a:pPr>
            <a:endParaRPr lang="en-US" sz="1100" b="0" i="0" u="none" strike="noStrike" kern="1200" baseline="0" dirty="0" smtClean="0">
              <a:solidFill>
                <a:schemeClr val="tx1"/>
              </a:solidFill>
              <a:effectLst/>
              <a:latin typeface="+mn-lt"/>
              <a:ea typeface="+mn-ea"/>
              <a:cs typeface="+mn-cs"/>
            </a:endParaRPr>
          </a:p>
          <a:p>
            <a:pPr marL="171450" lvl="0" indent="-171450" rtl="0" fontAlgn="base">
              <a:buFont typeface="Arial" panose="020B0604020202020204" pitchFamily="34" charset="0"/>
              <a:buChar char="•"/>
            </a:pPr>
            <a:endParaRPr lang="en-US" sz="1100" b="0" i="0" u="none" strike="noStrike" kern="1200" baseline="0" dirty="0" smtClean="0">
              <a:solidFill>
                <a:schemeClr val="tx1"/>
              </a:solidFill>
              <a:effectLst/>
              <a:latin typeface="+mn-lt"/>
              <a:ea typeface="+mn-ea"/>
              <a:cs typeface="+mn-cs"/>
            </a:endParaRPr>
          </a:p>
          <a:p>
            <a:pPr marL="0" lvl="0" indent="0" rtl="0" fontAlgn="base">
              <a:buFont typeface="Arial" panose="020B0604020202020204" pitchFamily="34" charset="0"/>
              <a:buNone/>
            </a:pPr>
            <a:r>
              <a:rPr lang="en-US" sz="1100" b="0" i="0" u="none" strike="noStrike" kern="1200" baseline="0" dirty="0" smtClean="0">
                <a:solidFill>
                  <a:schemeClr val="tx1"/>
                </a:solidFill>
                <a:effectLst/>
                <a:latin typeface="+mn-lt"/>
                <a:ea typeface="+mn-ea"/>
                <a:cs typeface="+mn-cs"/>
              </a:rPr>
              <a:t>Fond du Lac Chippewa description:</a:t>
            </a:r>
          </a:p>
          <a:p>
            <a:pPr marL="0" lvl="0" indent="0" rtl="0" fontAlgn="base">
              <a:buFont typeface="Arial" panose="020B0604020202020204" pitchFamily="34" charset="0"/>
              <a:buNone/>
            </a:pPr>
            <a:endParaRPr lang="en-US" sz="1100" b="0" i="0" u="none" strike="noStrike"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Region 5 Tribal Water Quality Monitoring and Assessment Consortium used EN grant funds to implement the Ambient Water Quality Monitoring System (AWQMS), and steadily expanded the consortium to include now nearly 30 tribal water quality programs in Region 5. We now have a new EN grant to continue building upon our existing system to adopt and adapt new system features (e.g. new groundwater and well tracking and reporting capabilities). We’ll also add new needed capabilities for streamlining fish consumption advisory generation and publication, and improve the system capabilities for supporting and streamlining our water quality assessment decision-making and reporting process, in a format that can submitted to ATTAINS or used as the basis for a Tribal Water Quality Assessment Report.</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100" smtClean="0"/>
              <a:t/>
            </a:r>
            <a:br>
              <a:rPr lang="en-US" sz="1100" smtClean="0"/>
            </a:br>
            <a:endParaRPr lang="en-US" sz="1100" b="0" i="0" u="none" strike="noStrike" kern="1200" dirty="0" smtClean="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17</a:t>
            </a:fld>
            <a:endParaRPr lang="en-US"/>
          </a:p>
        </p:txBody>
      </p:sp>
    </p:spTree>
    <p:extLst>
      <p:ext uri="{BB962C8B-B14F-4D97-AF65-F5344CB8AC3E}">
        <p14:creationId xmlns:p14="http://schemas.microsoft.com/office/powerpoint/2010/main" val="289895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with the project inventory, the</a:t>
            </a:r>
            <a:r>
              <a:rPr lang="en-US" dirty="0" smtClean="0"/>
              <a:t> discussion forum</a:t>
            </a:r>
            <a:r>
              <a:rPr lang="en-US" baseline="0" dirty="0" smtClean="0"/>
              <a:t> is the other main component of the site and it sees a lot of user activity and new posts. So it’s always worth checking! The interface is meant to work similarly to other internet discussion boards like </a:t>
            </a:r>
            <a:r>
              <a:rPr lang="en-US" baseline="0" dirty="0" err="1" smtClean="0"/>
              <a:t>Reddit</a:t>
            </a:r>
            <a:r>
              <a:rPr lang="en-US" baseline="0" dirty="0" smtClean="0"/>
              <a:t>, </a:t>
            </a:r>
            <a:r>
              <a:rPr lang="en-US" baseline="0" dirty="0" err="1" smtClean="0"/>
              <a:t>StackExchange</a:t>
            </a:r>
            <a:r>
              <a:rPr lang="en-US" baseline="0" dirty="0" smtClean="0"/>
              <a:t>, or </a:t>
            </a:r>
            <a:r>
              <a:rPr lang="en-US" baseline="0" dirty="0" err="1" smtClean="0"/>
              <a:t>WikiHow</a:t>
            </a:r>
            <a:r>
              <a:rPr lang="en-US" baseline="0" dirty="0" smtClean="0"/>
              <a:t>.</a:t>
            </a:r>
          </a:p>
          <a:p>
            <a:endParaRPr lang="en-US" baseline="0" dirty="0" smtClean="0"/>
          </a:p>
          <a:p>
            <a:r>
              <a:rPr lang="en-US" baseline="0" dirty="0" smtClean="0"/>
              <a:t>Some interesting features I’d like to highlight here: Users can attach links, polls, or files to a discussion, and they can click a box to receive email notifications when other people post responses.</a:t>
            </a:r>
          </a:p>
          <a:p>
            <a:endParaRPr lang="en-US" baseline="0" dirty="0" smtClean="0"/>
          </a:p>
          <a:p>
            <a:r>
              <a:rPr lang="en-US" baseline="0" dirty="0" smtClean="0"/>
              <a:t>If the original poster receives a particularly good answer that hits it on the nose, they can mark their question “solved.” This isn’t required as a lot of questions are open-ended, and people can still continue to comment and propose alternate ideas on discussion threads that have been “solved.”</a:t>
            </a:r>
            <a:endParaRPr lang="en-US"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18</a:t>
            </a:fld>
            <a:endParaRPr lang="en-US"/>
          </a:p>
        </p:txBody>
      </p:sp>
    </p:spTree>
    <p:extLst>
      <p:ext uri="{BB962C8B-B14F-4D97-AF65-F5344CB8AC3E}">
        <p14:creationId xmlns:p14="http://schemas.microsoft.com/office/powerpoint/2010/main" val="988509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Joining a discussion</a:t>
            </a:r>
            <a:r>
              <a:rPr lang="en-US" baseline="0" dirty="0" smtClean="0"/>
              <a:t> is similar to starting one and is a great way to connect with colleagues and leverage similar work. </a:t>
            </a:r>
          </a:p>
          <a:p>
            <a:r>
              <a:rPr lang="en-US" baseline="0" dirty="0" smtClean="0"/>
              <a:t>Users can respond to a post and include links to external websites and documents; however, you cannot attach links, files or add polls to a discussion you are responding to instead of starting.</a:t>
            </a:r>
          </a:p>
          <a:p>
            <a:endParaRPr lang="en-US" baseline="0" dirty="0" smtClean="0"/>
          </a:p>
          <a:p>
            <a:r>
              <a:rPr lang="en-US" baseline="0" dirty="0" smtClean="0"/>
              <a:t>This feature offers a way for users to share their knowledge – not just with each other – but with the entire tribal, state, local, and federal community. Any discussion and discussion responses will also show up in keyword searches by future users. This means your answer may provide benefits to you colleagues that tackle similar issues in the future. </a:t>
            </a:r>
          </a:p>
          <a:p>
            <a:endParaRPr lang="en-US"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19</a:t>
            </a:fld>
            <a:endParaRPr lang="en-US"/>
          </a:p>
        </p:txBody>
      </p:sp>
    </p:spTree>
    <p:extLst>
      <p:ext uri="{BB962C8B-B14F-4D97-AF65-F5344CB8AC3E}">
        <p14:creationId xmlns:p14="http://schemas.microsoft.com/office/powerpoint/2010/main" val="1323078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last feature is more of a soft feature, but I think an important one. When you see a cool project or maybe one of your colleagues asks a great questions – you can give the discussion question or the project a “thumbs up.” For example, on this slide you see a link to a story map titled “An Introductory Guide to Wild Rice” that talks about the history of wild rice, the impact of poor water quality on wild rice, and goes through the process of harvesting and processing it.</a:t>
            </a:r>
          </a:p>
          <a:p>
            <a:endParaRPr lang="en-US" baseline="0" dirty="0" smtClean="0"/>
          </a:p>
          <a:p>
            <a:r>
              <a:rPr lang="en-US" baseline="0" dirty="0" smtClean="0"/>
              <a:t>It is a very cool story map and only has one like so far. While giving a project or discussion – for example, the discussion on exceptional events – a thumbs up seems simple and maybe inconsequential – it helps to elevate that particular post. It also is a touch point for interaction between colleagues which I – personally – think is important right now in this time of social distancing. </a:t>
            </a:r>
          </a:p>
          <a:p>
            <a:endParaRPr lang="en-US" baseline="0" dirty="0" smtClean="0"/>
          </a:p>
          <a:p>
            <a:r>
              <a:rPr lang="en-US" baseline="0" dirty="0" smtClean="0"/>
              <a:t>So definitely get on EECIP, take a look at what’s there, and join the conversation. </a:t>
            </a:r>
          </a:p>
        </p:txBody>
      </p:sp>
      <p:sp>
        <p:nvSpPr>
          <p:cNvPr id="4" name="Slide Number Placeholder 3"/>
          <p:cNvSpPr>
            <a:spLocks noGrp="1"/>
          </p:cNvSpPr>
          <p:nvPr>
            <p:ph type="sldNum" sz="quarter" idx="10"/>
          </p:nvPr>
        </p:nvSpPr>
        <p:spPr/>
        <p:txBody>
          <a:bodyPr/>
          <a:lstStyle/>
          <a:p>
            <a:fld id="{C21D3E75-DD7F-476D-A6E8-5722F7953646}" type="slidenum">
              <a:rPr lang="en-US" smtClean="0"/>
              <a:pPr/>
              <a:t>20</a:t>
            </a:fld>
            <a:endParaRPr lang="en-US"/>
          </a:p>
        </p:txBody>
      </p:sp>
    </p:spTree>
    <p:extLst>
      <p:ext uri="{BB962C8B-B14F-4D97-AF65-F5344CB8AC3E}">
        <p14:creationId xmlns:p14="http://schemas.microsoft.com/office/powerpoint/2010/main" val="4138318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have ECOS staff contact information. Owen’s contact info is underlined because he is the ECOS EECIP lead; however, feel free to reach out to anyone listed here with thoughts or questions at any time. We really believe in the benefits that the E-Enterprise Community Inventory Platform has to offer, and we are always happy to help users navigate this tool. </a:t>
            </a:r>
          </a:p>
          <a:p>
            <a:endParaRPr lang="en-US" baseline="0" dirty="0" smtClean="0"/>
          </a:p>
          <a:p>
            <a:r>
              <a:rPr lang="en-US" baseline="0" dirty="0" smtClean="0"/>
              <a:t>Thank you for you time – we hope to see you on EECIP!</a:t>
            </a:r>
          </a:p>
        </p:txBody>
      </p:sp>
      <p:sp>
        <p:nvSpPr>
          <p:cNvPr id="4" name="Slide Number Placeholder 3"/>
          <p:cNvSpPr>
            <a:spLocks noGrp="1"/>
          </p:cNvSpPr>
          <p:nvPr>
            <p:ph type="sldNum" sz="quarter" idx="10"/>
          </p:nvPr>
        </p:nvSpPr>
        <p:spPr/>
        <p:txBody>
          <a:bodyPr/>
          <a:lstStyle/>
          <a:p>
            <a:fld id="{C21D3E75-DD7F-476D-A6E8-5722F7953646}" type="slidenum">
              <a:rPr lang="en-US" smtClean="0"/>
              <a:pPr/>
              <a:t>21</a:t>
            </a:fld>
            <a:endParaRPr lang="en-US"/>
          </a:p>
        </p:txBody>
      </p:sp>
    </p:spTree>
    <p:extLst>
      <p:ext uri="{BB962C8B-B14F-4D97-AF65-F5344CB8AC3E}">
        <p14:creationId xmlns:p14="http://schemas.microsoft.com/office/powerpoint/2010/main" val="217701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the Exchange Network and E-Enterprise became jointly governed under the E-Enterprise Leadership Council (EELC).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E-Enterprise was the next step in the evolution of the Exchange Network and focuses on the places where process and technology modernization will improve existing data management. E-Enterprise is only made possible by the long history of the Exchange Network and the process it put in place for collaboration and joint governance.</a:t>
            </a:r>
          </a:p>
          <a:p>
            <a:endParaRPr lang="en-US" dirty="0"/>
          </a:p>
        </p:txBody>
      </p:sp>
      <p:sp>
        <p:nvSpPr>
          <p:cNvPr id="4" name="Slide Number Placeholder 3"/>
          <p:cNvSpPr>
            <a:spLocks noGrp="1"/>
          </p:cNvSpPr>
          <p:nvPr>
            <p:ph type="sldNum" sz="quarter" idx="5"/>
          </p:nvPr>
        </p:nvSpPr>
        <p:spPr/>
        <p:txBody>
          <a:bodyPr/>
          <a:lstStyle/>
          <a:p>
            <a:fld id="{D6D66A26-7572-4E25-9038-B25159DE86A5}" type="slidenum">
              <a:rPr lang="en-US" smtClean="0"/>
              <a:t>4</a:t>
            </a:fld>
            <a:endParaRPr lang="en-US" dirty="0"/>
          </a:p>
        </p:txBody>
      </p:sp>
    </p:spTree>
    <p:extLst>
      <p:ext uri="{BB962C8B-B14F-4D97-AF65-F5344CB8AC3E}">
        <p14:creationId xmlns:p14="http://schemas.microsoft.com/office/powerpoint/2010/main" val="252416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try</a:t>
            </a:r>
            <a:r>
              <a:rPr lang="en-US" baseline="0" dirty="0" smtClean="0"/>
              <a:t> to k</a:t>
            </a:r>
            <a:r>
              <a:rPr lang="en-US" dirty="0" smtClean="0"/>
              <a:t>eep the EECIP site secure so</a:t>
            </a:r>
            <a:r>
              <a:rPr lang="en-US" baseline="0" dirty="0" smtClean="0"/>
              <a:t> that government officials can speak and share freely. Some approved contractors are allowed in as read-only users who can’t add content.</a:t>
            </a:r>
          </a:p>
          <a:p>
            <a:endParaRPr lang="en-US" baseline="0" dirty="0" smtClean="0"/>
          </a:p>
          <a:p>
            <a:r>
              <a:rPr lang="en-US" sz="1200" b="0" i="0" u="none" strike="noStrike" kern="1200" dirty="0" smtClean="0">
                <a:solidFill>
                  <a:schemeClr val="tx1"/>
                </a:solidFill>
                <a:effectLst/>
                <a:latin typeface="+mn-lt"/>
                <a:ea typeface="+mn-ea"/>
                <a:cs typeface="+mn-cs"/>
              </a:rPr>
              <a:t>So, as a new user you would first need to sign up, which takes just a few clicks. If you have a government-associated domain type for your email address, such as a .</a:t>
            </a:r>
            <a:r>
              <a:rPr lang="en-US" sz="1200" b="0" i="0" u="none" strike="noStrike" kern="1200" dirty="0" err="1" smtClean="0">
                <a:solidFill>
                  <a:schemeClr val="tx1"/>
                </a:solidFill>
                <a:effectLst/>
                <a:latin typeface="+mn-lt"/>
                <a:ea typeface="+mn-ea"/>
                <a:cs typeface="+mn-cs"/>
              </a:rPr>
              <a:t>gov</a:t>
            </a:r>
            <a:r>
              <a:rPr lang="en-US" sz="1200" b="0" i="0" u="none" strike="noStrike" kern="1200" dirty="0" smtClean="0">
                <a:solidFill>
                  <a:schemeClr val="tx1"/>
                </a:solidFill>
                <a:effectLst/>
                <a:latin typeface="+mn-lt"/>
                <a:ea typeface="+mn-ea"/>
                <a:cs typeface="+mn-cs"/>
              </a:rPr>
              <a:t> or .us, your account will be approved immediately. Once you have verified your email account and registered your agency if you’re its first user, you can build your profile and tag yourself with your interests.</a:t>
            </a:r>
            <a:endParaRPr lang="en-US" baseline="0" dirty="0" smtClean="0"/>
          </a:p>
          <a:p>
            <a:endParaRPr lang="en-US" baseline="0" dirty="0" smtClean="0"/>
          </a:p>
          <a:p>
            <a:r>
              <a:rPr lang="en-US" dirty="0" smtClean="0"/>
              <a:t>It’s important to note that</a:t>
            </a:r>
            <a:r>
              <a:rPr lang="en-US" baseline="0" dirty="0" smtClean="0"/>
              <a:t> tribal users are more likely to require manual registration if they’re the first user from their agency. However, once your agency has been registered in the EECIP by a site admin, your colleagues will have access to automated registration.</a:t>
            </a:r>
            <a:endParaRPr lang="en-US"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7</a:t>
            </a:fld>
            <a:endParaRPr lang="en-US"/>
          </a:p>
        </p:txBody>
      </p:sp>
    </p:spTree>
    <p:extLst>
      <p:ext uri="{BB962C8B-B14F-4D97-AF65-F5344CB8AC3E}">
        <p14:creationId xmlns:p14="http://schemas.microsoft.com/office/powerpoint/2010/main" val="370226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lots of information on your user profile is a great way for other users and the EECIP team to keep you in the loop on new content, feature your projects, and get in touch to collaborate.</a:t>
            </a:r>
            <a:endParaRPr lang="en-US"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8</a:t>
            </a:fld>
            <a:endParaRPr lang="en-US"/>
          </a:p>
        </p:txBody>
      </p:sp>
    </p:spTree>
    <p:extLst>
      <p:ext uri="{BB962C8B-B14F-4D97-AF65-F5344CB8AC3E}">
        <p14:creationId xmlns:p14="http://schemas.microsoft.com/office/powerpoint/2010/main" val="50374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EECIP Users earn</a:t>
            </a:r>
            <a:r>
              <a:rPr lang="en-US" baseline="0" dirty="0" smtClean="0"/>
              <a:t> virtual “points” for most types of activity on the site. Searching and viewing site content typically does not generate points, but </a:t>
            </a:r>
            <a:r>
              <a:rPr lang="en-US" b="1" baseline="0" dirty="0" smtClean="0"/>
              <a:t>adding content </a:t>
            </a:r>
            <a:r>
              <a:rPr lang="en-US" baseline="0" dirty="0" smtClean="0"/>
              <a:t>is the best way to earn points!</a:t>
            </a:r>
          </a:p>
          <a:p>
            <a:endParaRPr lang="en-US" baseline="0" dirty="0" smtClean="0"/>
          </a:p>
          <a:p>
            <a:r>
              <a:rPr lang="en-US" baseline="0" dirty="0" smtClean="0"/>
              <a:t>Badges are awarded for specific goals or milestones. These include </a:t>
            </a:r>
            <a:r>
              <a:rPr lang="en-US" dirty="0" smtClean="0"/>
              <a:t>updating your profile information and picture, adding and liking projects (badges are awarded for different</a:t>
            </a:r>
            <a:r>
              <a:rPr lang="en-US" baseline="0" dirty="0" smtClean="0"/>
              <a:t> increments of likes or projects)</a:t>
            </a:r>
            <a:r>
              <a:rPr lang="en-US" dirty="0" smtClean="0"/>
              <a:t>, making a post, voting up discussions, and others. You can check your badge progress</a:t>
            </a:r>
            <a:r>
              <a:rPr lang="en-US" baseline="0" dirty="0" smtClean="0"/>
              <a:t> in the top-right of the homepage.</a:t>
            </a:r>
            <a:endParaRPr lang="en-US" dirty="0" smtClean="0"/>
          </a:p>
          <a:p>
            <a:endParaRPr lang="en-US" dirty="0" smtClean="0"/>
          </a:p>
          <a:p>
            <a:r>
              <a:rPr lang="en-US" dirty="0" smtClean="0"/>
              <a:t>Users who earn the most points</a:t>
            </a:r>
            <a:r>
              <a:rPr lang="en-US" baseline="0" dirty="0" smtClean="0"/>
              <a:t> make it onto the site’s leaderboard (at the bottom of the homepage). There are two leaderboards: one for all-time points and another for the past week’s leaders. We will also be setting up and sharing a link to a leaderboard for the specific time-range of the Tribal Virtual Data Conference, so you can see how you did relative to your co-attendees and other EECIP users.</a:t>
            </a:r>
            <a:endParaRPr lang="en-US" dirty="0" smtClean="0"/>
          </a:p>
          <a:p>
            <a:endParaRPr lang="en-US" dirty="0" smtClean="0"/>
          </a:p>
          <a:p>
            <a:r>
              <a:rPr lang="en-US" dirty="0" smtClean="0"/>
              <a:t>This feature</a:t>
            </a:r>
            <a:r>
              <a:rPr lang="en-US" baseline="0" dirty="0" smtClean="0"/>
              <a:t> injects some fun competition, and we find that people enjoy competing against their E-Enterprise partners or colleagues within their agency.</a:t>
            </a:r>
            <a:endParaRPr lang="en-US" dirty="0"/>
          </a:p>
        </p:txBody>
      </p:sp>
      <p:sp>
        <p:nvSpPr>
          <p:cNvPr id="4" name="Slide Number Placeholder 3"/>
          <p:cNvSpPr>
            <a:spLocks noGrp="1"/>
          </p:cNvSpPr>
          <p:nvPr>
            <p:ph type="sldNum" sz="quarter" idx="10"/>
          </p:nvPr>
        </p:nvSpPr>
        <p:spPr/>
        <p:txBody>
          <a:bodyPr/>
          <a:lstStyle/>
          <a:p>
            <a:fld id="{C21D3E75-DD7F-476D-A6E8-5722F7953646}" type="slidenum">
              <a:rPr lang="en-US" smtClean="0"/>
              <a:pPr/>
              <a:t>9</a:t>
            </a:fld>
            <a:endParaRPr lang="en-US"/>
          </a:p>
        </p:txBody>
      </p:sp>
    </p:spTree>
    <p:extLst>
      <p:ext uri="{BB962C8B-B14F-4D97-AF65-F5344CB8AC3E}">
        <p14:creationId xmlns:p14="http://schemas.microsoft.com/office/powerpoint/2010/main" val="226879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dozens of subjects</a:t>
            </a:r>
            <a:r>
              <a:rPr lang="en-US" baseline="0" dirty="0" smtClean="0"/>
              <a:t> in the list of EECIP tags, including topics like GIS, Advanced Monitoring, Cloud and AI, Lean, and others.</a:t>
            </a:r>
            <a:endParaRPr lang="en-US" dirty="0" smtClean="0"/>
          </a:p>
          <a:p>
            <a:endParaRPr lang="en-US" dirty="0" smtClean="0"/>
          </a:p>
          <a:p>
            <a:endParaRPr lang="en-US" dirty="0" smtClean="0"/>
          </a:p>
          <a:p>
            <a:r>
              <a:rPr lang="en-US" dirty="0" smtClean="0"/>
              <a:t>[More info on curation</a:t>
            </a:r>
            <a:r>
              <a:rPr lang="en-US" baseline="0" dirty="0" smtClean="0"/>
              <a:t> / personalization on next slide]</a:t>
            </a:r>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10</a:t>
            </a:fld>
            <a:endParaRPr lang="en-US"/>
          </a:p>
        </p:txBody>
      </p:sp>
    </p:spTree>
    <p:extLst>
      <p:ext uri="{BB962C8B-B14F-4D97-AF65-F5344CB8AC3E}">
        <p14:creationId xmlns:p14="http://schemas.microsoft.com/office/powerpoint/2010/main" val="393693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tags and topics you select in your user profile as “Expertise / Professional Interests” will determine the content that displays in the monthly EECIP Newsletter mailing, and on your homepage feeds which we’re going to check out right now… </a:t>
            </a:r>
          </a:p>
          <a:p>
            <a:endParaRPr lang="en-US" baseline="0" dirty="0" smtClean="0"/>
          </a:p>
          <a:p>
            <a:endParaRPr lang="en-US" baseline="0" dirty="0" smtClean="0"/>
          </a:p>
          <a:p>
            <a:r>
              <a:rPr lang="en-US" sz="1200" b="0" i="0" u="none" strike="noStrike" kern="1200" dirty="0" smtClean="0">
                <a:solidFill>
                  <a:schemeClr val="tx1"/>
                </a:solidFill>
                <a:effectLst/>
                <a:latin typeface="+mn-lt"/>
                <a:ea typeface="+mn-ea"/>
                <a:cs typeface="+mn-cs"/>
              </a:rPr>
              <a:t>There are a few key elements here: the announcements section up top where you can view information on upcoming meetings as well as featured projects from states and tribes. Next we’ll look at these sections showing recent projects and discussion topics; these feeds are personalized based on the interests you’ve selected for your profile, and you can filter for a specific interest through this drop-down.</a:t>
            </a:r>
            <a:endParaRPr lang="en-US" baseline="0" dirty="0" smtClean="0"/>
          </a:p>
          <a:p>
            <a:endParaRPr lang="en-US" baseline="0" dirty="0" smtClean="0"/>
          </a:p>
          <a:p>
            <a:endParaRPr lang="en-US" baseline="0" dirty="0" smtClean="0"/>
          </a:p>
          <a:p>
            <a:r>
              <a:rPr lang="en-US" baseline="0" dirty="0" smtClean="0"/>
              <a:t>For all of these personalized content areas, you’ll still see recent content even if you don’t subscribe to anything, but if you have subscriptions they will be highlighted and will appear higher in the list.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11</a:t>
            </a:fld>
            <a:endParaRPr lang="en-US"/>
          </a:p>
        </p:txBody>
      </p:sp>
    </p:spTree>
    <p:extLst>
      <p:ext uri="{BB962C8B-B14F-4D97-AF65-F5344CB8AC3E}">
        <p14:creationId xmlns:p14="http://schemas.microsoft.com/office/powerpoint/2010/main" val="345802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Tags</a:t>
            </a:r>
            <a:r>
              <a:rPr lang="en-US" baseline="0" dirty="0" smtClean="0"/>
              <a:t> are “promoted” and relate to communities of interest. You can access the menu of COI’s by clicking “edit subscriptions” on the homepage above your feeds. The promoted tags / COI’s are the only ones that get tiles on this screen.</a:t>
            </a:r>
          </a:p>
          <a:p>
            <a:endParaRPr lang="en-US" baseline="0" dirty="0" smtClean="0"/>
          </a:p>
          <a:p>
            <a:r>
              <a:rPr lang="en-US" baseline="0" dirty="0" smtClean="0"/>
              <a:t>Once you’re on this screen, you can hover over one of the tiles for a description and click on the corresponding button to see tagged projects (left) and </a:t>
            </a:r>
            <a:r>
              <a:rPr lang="en-US" baseline="0" dirty="0" err="1" smtClean="0"/>
              <a:t>discusisons</a:t>
            </a:r>
            <a:r>
              <a:rPr lang="en-US" baseline="0" dirty="0" smtClean="0"/>
              <a:t> (right</a:t>
            </a:r>
            <a:r>
              <a:rPr lang="en-US" baseline="0" smtClean="0"/>
              <a:t>). </a:t>
            </a:r>
          </a:p>
          <a:p>
            <a:endParaRPr lang="en-US" baseline="0" dirty="0" smtClean="0"/>
          </a:p>
          <a:p>
            <a:r>
              <a:rPr lang="en-US" baseline="0" dirty="0" smtClean="0"/>
              <a:t>On this screen, you can also update your subscription and notification preferences in the top-right panel.</a:t>
            </a:r>
          </a:p>
        </p:txBody>
      </p:sp>
      <p:sp>
        <p:nvSpPr>
          <p:cNvPr id="4" name="Slide Number Placeholder 3"/>
          <p:cNvSpPr>
            <a:spLocks noGrp="1"/>
          </p:cNvSpPr>
          <p:nvPr>
            <p:ph type="sldNum" sz="quarter" idx="10"/>
          </p:nvPr>
        </p:nvSpPr>
        <p:spPr/>
        <p:txBody>
          <a:bodyPr/>
          <a:lstStyle/>
          <a:p>
            <a:fld id="{35457A28-594C-4BA2-A7D9-CED6E8ECC504}" type="slidenum">
              <a:rPr lang="en-US" smtClean="0"/>
              <a:t>12</a:t>
            </a:fld>
            <a:endParaRPr lang="en-US"/>
          </a:p>
        </p:txBody>
      </p:sp>
    </p:spTree>
    <p:extLst>
      <p:ext uri="{BB962C8B-B14F-4D97-AF65-F5344CB8AC3E}">
        <p14:creationId xmlns:p14="http://schemas.microsoft.com/office/powerpoint/2010/main" val="361021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updating your User</a:t>
            </a:r>
            <a:r>
              <a:rPr lang="en-US" baseline="0" dirty="0" smtClean="0"/>
              <a:t> profile, you can also update the profile of your agency. Some agency details in the top left are off-limits to change, but you can update information like your agency’s App Development Framework, and very importantly, your enterprise services.</a:t>
            </a:r>
          </a:p>
          <a:p>
            <a:endParaRPr lang="en-US" baseline="0" dirty="0" smtClean="0"/>
          </a:p>
          <a:p>
            <a:r>
              <a:rPr lang="en-US" baseline="0" dirty="0" smtClean="0"/>
              <a:t>We define enterprise services as agency-wide platforms or processes; they are typically apps or other technology but not necessarily. For example, one of the enterprise services is related to GIS, so you could enter there that you use ESRI products. You can find a list of all the enterprise services in the bottom pane here, and you can find explanations and other information about them by clicking this turquoise button on the right-hand side. That will take you to a screen with panels for the various services, which you can hover over to see their definitions, or click on to see details of what other agencies have entered (screenshot next slide).</a:t>
            </a:r>
            <a:endParaRPr lang="en-US" dirty="0"/>
          </a:p>
        </p:txBody>
      </p:sp>
      <p:sp>
        <p:nvSpPr>
          <p:cNvPr id="4" name="Slide Number Placeholder 3"/>
          <p:cNvSpPr>
            <a:spLocks noGrp="1"/>
          </p:cNvSpPr>
          <p:nvPr>
            <p:ph type="sldNum" sz="quarter" idx="10"/>
          </p:nvPr>
        </p:nvSpPr>
        <p:spPr/>
        <p:txBody>
          <a:bodyPr/>
          <a:lstStyle/>
          <a:p>
            <a:fld id="{35457A28-594C-4BA2-A7D9-CED6E8ECC504}" type="slidenum">
              <a:rPr lang="en-US" smtClean="0"/>
              <a:t>13</a:t>
            </a:fld>
            <a:endParaRPr lang="en-US"/>
          </a:p>
        </p:txBody>
      </p:sp>
    </p:spTree>
    <p:extLst>
      <p:ext uri="{BB962C8B-B14F-4D97-AF65-F5344CB8AC3E}">
        <p14:creationId xmlns:p14="http://schemas.microsoft.com/office/powerpoint/2010/main" val="62489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28461F-BAC8-43FA-B48C-2BBA3E579F9C}"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1815017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461F-BAC8-43FA-B48C-2BBA3E579F9C}"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312300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461F-BAC8-43FA-B48C-2BBA3E579F9C}"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128114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8461F-BAC8-43FA-B48C-2BBA3E579F9C}"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5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28461F-BAC8-43FA-B48C-2BBA3E579F9C}" type="datetimeFigureOut">
              <a:rPr lang="en-US" smtClean="0"/>
              <a:pPr/>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125772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8461F-BAC8-43FA-B48C-2BBA3E579F9C}"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26794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8461F-BAC8-43FA-B48C-2BBA3E579F9C}" type="datetimeFigureOut">
              <a:rPr lang="en-US" smtClean="0"/>
              <a:pPr/>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361166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8461F-BAC8-43FA-B48C-2BBA3E579F9C}" type="datetimeFigureOut">
              <a:rPr lang="en-US" smtClean="0"/>
              <a:pPr/>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26482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461F-BAC8-43FA-B48C-2BBA3E579F9C}" type="datetimeFigureOut">
              <a:rPr lang="en-US" smtClean="0"/>
              <a:pPr/>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241623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8461F-BAC8-43FA-B48C-2BBA3E579F9C}"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268829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28461F-BAC8-43FA-B48C-2BBA3E579F9C}" type="datetimeFigureOut">
              <a:rPr lang="en-US" smtClean="0"/>
              <a:pPr/>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63C7B-B295-4749-B197-045CD5E53BC4}" type="slidenum">
              <a:rPr lang="en-US" smtClean="0"/>
              <a:pPr/>
              <a:t>‹#›</a:t>
            </a:fld>
            <a:endParaRPr lang="en-US"/>
          </a:p>
        </p:txBody>
      </p:sp>
    </p:spTree>
    <p:extLst>
      <p:ext uri="{BB962C8B-B14F-4D97-AF65-F5344CB8AC3E}">
        <p14:creationId xmlns:p14="http://schemas.microsoft.com/office/powerpoint/2010/main" val="354401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8461F-BAC8-43FA-B48C-2BBA3E579F9C}" type="datetimeFigureOut">
              <a:rPr lang="en-US" smtClean="0"/>
              <a:pPr/>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63C7B-B295-4749-B197-045CD5E53BC4}" type="slidenum">
              <a:rPr lang="en-US" smtClean="0"/>
              <a:pPr/>
              <a:t>‹#›</a:t>
            </a:fld>
            <a:endParaRPr lang="en-US"/>
          </a:p>
        </p:txBody>
      </p:sp>
    </p:spTree>
    <p:extLst>
      <p:ext uri="{BB962C8B-B14F-4D97-AF65-F5344CB8AC3E}">
        <p14:creationId xmlns:p14="http://schemas.microsoft.com/office/powerpoint/2010/main" val="1720545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mailto:support@eecip.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geobrava.wordpress.com/2016/12/10/why-it-automation-is-a-catalyst-for-digital-disruption/" TargetMode="External"/><Relationship Id="rId4" Type="http://schemas.openxmlformats.org/officeDocument/2006/relationships/diagramLayout" Target="../diagrams/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mailto:plopezsantos@ecos.org" TargetMode="External"/><Relationship Id="rId3" Type="http://schemas.openxmlformats.org/officeDocument/2006/relationships/hyperlink" Target="mailto:krakaouskas@ecos.org" TargetMode="External"/><Relationship Id="rId7" Type="http://schemas.openxmlformats.org/officeDocument/2006/relationships/hyperlink" Target="mailto:cmaccartney@eco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kpoole@ecos.org" TargetMode="External"/><Relationship Id="rId5" Type="http://schemas.openxmlformats.org/officeDocument/2006/relationships/hyperlink" Target="mailto:omcaleer@ecos.org" TargetMode="External"/><Relationship Id="rId10" Type="http://schemas.openxmlformats.org/officeDocument/2006/relationships/image" Target="../media/image26.png"/><Relationship Id="rId4" Type="http://schemas.openxmlformats.org/officeDocument/2006/relationships/hyperlink" Target="mailto:bgraves@ecos.org" TargetMode="Externa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ecip.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ttps://www.eecip.net/Content/Images/front-logo.png">
            <a:extLst>
              <a:ext uri="{FF2B5EF4-FFF2-40B4-BE49-F238E27FC236}">
                <a16:creationId xmlns:a16="http://schemas.microsoft.com/office/drawing/2014/main" id="{279D76E1-1F14-4172-A902-2E748548AE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822" y="874048"/>
            <a:ext cx="6553545" cy="5117845"/>
          </a:xfrm>
          <a:prstGeom prst="rect">
            <a:avLst/>
          </a:prstGeom>
          <a:noFill/>
        </p:spPr>
      </p:pic>
      <p:sp>
        <p:nvSpPr>
          <p:cNvPr id="38" name="Rectangle 3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BD8D77-F6AF-491C-8614-6802251C9823}"/>
              </a:ext>
            </a:extLst>
          </p:cNvPr>
          <p:cNvSpPr>
            <a:spLocks noGrp="1"/>
          </p:cNvSpPr>
          <p:nvPr>
            <p:ph type="ctrTitle"/>
          </p:nvPr>
        </p:nvSpPr>
        <p:spPr>
          <a:xfrm>
            <a:off x="674237" y="914400"/>
            <a:ext cx="3657600" cy="2887579"/>
          </a:xfrm>
        </p:spPr>
        <p:txBody>
          <a:bodyPr>
            <a:normAutofit/>
          </a:bodyPr>
          <a:lstStyle/>
          <a:p>
            <a:r>
              <a:rPr lang="en-US" sz="4800">
                <a:solidFill>
                  <a:srgbClr val="FFFFFF"/>
                </a:solidFill>
              </a:rPr>
              <a:t>E-Enterprise Community Inventory Platform</a:t>
            </a:r>
          </a:p>
        </p:txBody>
      </p:sp>
      <p:sp>
        <p:nvSpPr>
          <p:cNvPr id="3" name="Subtitle 2">
            <a:extLst>
              <a:ext uri="{FF2B5EF4-FFF2-40B4-BE49-F238E27FC236}">
                <a16:creationId xmlns:a16="http://schemas.microsoft.com/office/drawing/2014/main" id="{5E37C015-8144-4A68-AE90-891B02C158EE}"/>
              </a:ext>
            </a:extLst>
          </p:cNvPr>
          <p:cNvSpPr>
            <a:spLocks noGrp="1"/>
          </p:cNvSpPr>
          <p:nvPr>
            <p:ph type="subTitle" idx="1"/>
          </p:nvPr>
        </p:nvSpPr>
        <p:spPr>
          <a:xfrm>
            <a:off x="674237" y="4170501"/>
            <a:ext cx="3657600" cy="1525597"/>
          </a:xfrm>
        </p:spPr>
        <p:txBody>
          <a:bodyPr>
            <a:normAutofit/>
          </a:bodyPr>
          <a:lstStyle/>
          <a:p>
            <a:pPr fontAlgn="base"/>
            <a:r>
              <a:rPr lang="en-US" sz="1700" dirty="0">
                <a:solidFill>
                  <a:srgbClr val="FFFFFF"/>
                </a:solidFill>
              </a:rPr>
              <a:t>The E-Enterprise Community Inventory Platform is an</a:t>
            </a:r>
            <a:r>
              <a:rPr lang="en-US" sz="1700" dirty="0" smtClean="0">
                <a:solidFill>
                  <a:srgbClr val="FFFFFF"/>
                </a:solidFill>
              </a:rPr>
              <a:t>  </a:t>
            </a:r>
            <a:r>
              <a:rPr lang="en-US" sz="1700" b="1" dirty="0" smtClean="0">
                <a:solidFill>
                  <a:srgbClr val="FFFFFF"/>
                </a:solidFill>
              </a:rPr>
              <a:t>online </a:t>
            </a:r>
            <a:r>
              <a:rPr lang="en-US" sz="1700" b="1" dirty="0">
                <a:solidFill>
                  <a:srgbClr val="FFFFFF"/>
                </a:solidFill>
              </a:rPr>
              <a:t>community</a:t>
            </a:r>
            <a:r>
              <a:rPr lang="en-US" sz="1700" dirty="0" smtClean="0">
                <a:solidFill>
                  <a:srgbClr val="FFFFFF"/>
                </a:solidFill>
              </a:rPr>
              <a:t>  and  </a:t>
            </a:r>
            <a:r>
              <a:rPr lang="en-US" sz="1700" b="1" dirty="0" smtClean="0">
                <a:solidFill>
                  <a:srgbClr val="FFFFFF"/>
                </a:solidFill>
              </a:rPr>
              <a:t>living </a:t>
            </a:r>
            <a:r>
              <a:rPr lang="en-US" sz="1700" b="1" dirty="0">
                <a:solidFill>
                  <a:srgbClr val="FFFFFF"/>
                </a:solidFill>
              </a:rPr>
              <a:t>project </a:t>
            </a:r>
            <a:r>
              <a:rPr lang="en-US" sz="1700" b="1" dirty="0" smtClean="0">
                <a:solidFill>
                  <a:srgbClr val="FFFFFF"/>
                </a:solidFill>
              </a:rPr>
              <a:t>inventory </a:t>
            </a:r>
            <a:r>
              <a:rPr lang="en-US" sz="1700" dirty="0" smtClean="0">
                <a:solidFill>
                  <a:srgbClr val="FFFFFF"/>
                </a:solidFill>
              </a:rPr>
              <a:t> </a:t>
            </a:r>
            <a:r>
              <a:rPr lang="en-US" sz="1700" dirty="0">
                <a:solidFill>
                  <a:srgbClr val="FFFFFF"/>
                </a:solidFill>
              </a:rPr>
              <a:t>for </a:t>
            </a:r>
            <a:r>
              <a:rPr lang="en-US" sz="1700" dirty="0" smtClean="0">
                <a:solidFill>
                  <a:srgbClr val="FFFFFF"/>
                </a:solidFill>
              </a:rPr>
              <a:t>State, Local, Tribal, and Federal </a:t>
            </a:r>
            <a:r>
              <a:rPr lang="en-US" sz="1700" dirty="0">
                <a:solidFill>
                  <a:srgbClr val="FFFFFF"/>
                </a:solidFill>
              </a:rPr>
              <a:t>environmental agencies and their employees across the US.  </a:t>
            </a:r>
            <a:endParaRPr lang="en-US" sz="1700" b="0" i="0" dirty="0">
              <a:solidFill>
                <a:srgbClr val="FFFFFF"/>
              </a:solidFill>
              <a:effectLst/>
            </a:endParaRPr>
          </a:p>
        </p:txBody>
      </p:sp>
    </p:spTree>
    <p:extLst>
      <p:ext uri="{BB962C8B-B14F-4D97-AF65-F5344CB8AC3E}">
        <p14:creationId xmlns:p14="http://schemas.microsoft.com/office/powerpoint/2010/main" val="138903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172620"/>
            <a:ext cx="10515600" cy="1325563"/>
          </a:xfrm>
        </p:spPr>
        <p:txBody>
          <a:bodyPr/>
          <a:lstStyle/>
          <a:p>
            <a:r>
              <a:rPr lang="en-US" dirty="0" smtClean="0"/>
              <a:t>Adding / Updating Subscriptions</a:t>
            </a:r>
            <a:endParaRPr lang="en-US" dirty="0"/>
          </a:p>
        </p:txBody>
      </p:sp>
      <p:sp>
        <p:nvSpPr>
          <p:cNvPr id="3" name="Content Placeholder 2"/>
          <p:cNvSpPr>
            <a:spLocks noGrp="1"/>
          </p:cNvSpPr>
          <p:nvPr>
            <p:ph idx="1"/>
          </p:nvPr>
        </p:nvSpPr>
        <p:spPr>
          <a:xfrm>
            <a:off x="7363320" y="1711345"/>
            <a:ext cx="3942353" cy="4214228"/>
          </a:xfrm>
        </p:spPr>
        <p:txBody>
          <a:bodyPr>
            <a:normAutofit/>
          </a:bodyPr>
          <a:lstStyle/>
          <a:p>
            <a:r>
              <a:rPr lang="en-US" sz="2400" dirty="0" smtClean="0"/>
              <a:t>On the left-hand toolbar: Edit Profiles&gt;User Profile</a:t>
            </a:r>
          </a:p>
          <a:p>
            <a:r>
              <a:rPr lang="en-US" sz="2400" dirty="0" smtClean="0"/>
              <a:t>On the right-hand panel, edit professional info and interests</a:t>
            </a:r>
          </a:p>
          <a:p>
            <a:pPr lvl="1">
              <a:buFont typeface="Courier New" panose="02070309020205020404" pitchFamily="49" charset="0"/>
              <a:buChar char="o"/>
            </a:pPr>
            <a:r>
              <a:rPr lang="en-US" sz="2000" dirty="0" smtClean="0"/>
              <a:t>You can select professional interests from a list of existing tags OR type in your own</a:t>
            </a:r>
          </a:p>
          <a:p>
            <a:pPr lvl="1">
              <a:buFont typeface="Courier New" panose="02070309020205020404" pitchFamily="49" charset="0"/>
              <a:buChar char="o"/>
            </a:pPr>
            <a:r>
              <a:rPr lang="en-US" sz="2000" dirty="0" smtClean="0"/>
              <a:t>This step is important for customizing your feed and e-newsletter!</a:t>
            </a:r>
          </a:p>
          <a:p>
            <a:pPr lvl="1">
              <a:buFont typeface="Courier New" panose="02070309020205020404" pitchFamily="49" charset="0"/>
              <a:buChar char="o"/>
            </a:pPr>
            <a:endParaRPr lang="en-US" sz="2000" dirty="0"/>
          </a:p>
        </p:txBody>
      </p:sp>
      <p:pic>
        <p:nvPicPr>
          <p:cNvPr id="4" name="Content Placeholder 3"/>
          <p:cNvPicPr>
            <a:picLocks noChangeAspect="1"/>
          </p:cNvPicPr>
          <p:nvPr/>
        </p:nvPicPr>
        <p:blipFill>
          <a:blip r:embed="rId3"/>
          <a:stretch>
            <a:fillRect/>
          </a:stretch>
        </p:blipFill>
        <p:spPr>
          <a:xfrm>
            <a:off x="156411" y="1919288"/>
            <a:ext cx="6920158" cy="3407295"/>
          </a:xfrm>
          <a:prstGeom prst="rect">
            <a:avLst/>
          </a:prstGeom>
        </p:spPr>
      </p:pic>
    </p:spTree>
    <p:extLst>
      <p:ext uri="{BB962C8B-B14F-4D97-AF65-F5344CB8AC3E}">
        <p14:creationId xmlns:p14="http://schemas.microsoft.com/office/powerpoint/2010/main" val="972523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Personalization and EECIP Newsletter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4934" y="2435223"/>
            <a:ext cx="5741850" cy="2842169"/>
          </a:xfrm>
        </p:spPr>
      </p:pic>
      <p:pic>
        <p:nvPicPr>
          <p:cNvPr id="8" name="Picture 7"/>
          <p:cNvPicPr>
            <a:picLocks noChangeAspect="1"/>
          </p:cNvPicPr>
          <p:nvPr/>
        </p:nvPicPr>
        <p:blipFill>
          <a:blip r:embed="rId4"/>
          <a:stretch>
            <a:fillRect/>
          </a:stretch>
        </p:blipFill>
        <p:spPr>
          <a:xfrm>
            <a:off x="6096000" y="2435223"/>
            <a:ext cx="5999407" cy="2726697"/>
          </a:xfrm>
          <a:prstGeom prst="rect">
            <a:avLst/>
          </a:prstGeom>
        </p:spPr>
      </p:pic>
    </p:spTree>
    <p:extLst>
      <p:ext uri="{BB962C8B-B14F-4D97-AF65-F5344CB8AC3E}">
        <p14:creationId xmlns:p14="http://schemas.microsoft.com/office/powerpoint/2010/main" val="843281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of Interest</a:t>
            </a:r>
            <a:endParaRPr lang="en-US" dirty="0"/>
          </a:p>
        </p:txBody>
      </p:sp>
      <p:pic>
        <p:nvPicPr>
          <p:cNvPr id="5" name="Content Placeholder 4"/>
          <p:cNvPicPr>
            <a:picLocks noGrp="1" noChangeAspect="1"/>
          </p:cNvPicPr>
          <p:nvPr>
            <p:ph sz="half" idx="1"/>
          </p:nvPr>
        </p:nvPicPr>
        <p:blipFill>
          <a:blip r:embed="rId3"/>
          <a:stretch>
            <a:fillRect/>
          </a:stretch>
        </p:blipFill>
        <p:spPr>
          <a:xfrm>
            <a:off x="0" y="2419182"/>
            <a:ext cx="6146240" cy="2810543"/>
          </a:xfrm>
          <a:prstGeom prst="rect">
            <a:avLst/>
          </a:prstGeom>
        </p:spPr>
      </p:pic>
      <p:sp>
        <p:nvSpPr>
          <p:cNvPr id="4" name="Content Placeholder 3"/>
          <p:cNvSpPr>
            <a:spLocks noGrp="1"/>
          </p:cNvSpPr>
          <p:nvPr>
            <p:ph sz="half" idx="2"/>
          </p:nvPr>
        </p:nvSpPr>
        <p:spPr/>
        <p:txBody>
          <a:bodyPr/>
          <a:lstStyle/>
          <a:p>
            <a:r>
              <a:rPr lang="en-US" dirty="0" smtClean="0"/>
              <a:t>Click “edit subscriptions” above homepage feeds</a:t>
            </a:r>
          </a:p>
          <a:p>
            <a:r>
              <a:rPr lang="en-US" dirty="0" smtClean="0"/>
              <a:t>Communities of interest appear as tags; hover over them to see more details</a:t>
            </a:r>
          </a:p>
          <a:p>
            <a:r>
              <a:rPr lang="en-US" dirty="0" smtClean="0"/>
              <a:t>You can also edit your notification settings in the top right.</a:t>
            </a:r>
          </a:p>
        </p:txBody>
      </p:sp>
    </p:spTree>
    <p:extLst>
      <p:ext uri="{BB962C8B-B14F-4D97-AF65-F5344CB8AC3E}">
        <p14:creationId xmlns:p14="http://schemas.microsoft.com/office/powerpoint/2010/main" val="420620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4118" y="1961147"/>
            <a:ext cx="6514548" cy="3175842"/>
          </a:xfrm>
          <a:prstGeom prst="rect">
            <a:avLst/>
          </a:prstGeom>
        </p:spPr>
      </p:pic>
      <p:sp>
        <p:nvSpPr>
          <p:cNvPr id="9" name="TextBox 8"/>
          <p:cNvSpPr txBox="1"/>
          <p:nvPr/>
        </p:nvSpPr>
        <p:spPr>
          <a:xfrm>
            <a:off x="6845968" y="1961147"/>
            <a:ext cx="5113421"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Select your agency from the drop-down at top of screen</a:t>
            </a:r>
          </a:p>
          <a:p>
            <a:pPr marL="285750" indent="-285750">
              <a:buFont typeface="Arial" panose="020B0604020202020204" pitchFamily="34" charset="0"/>
              <a:buChar char="•"/>
            </a:pPr>
            <a:r>
              <a:rPr lang="en-US" sz="2400" dirty="0" smtClean="0"/>
              <a:t>Edit eligible fields under “Agency Details”</a:t>
            </a:r>
          </a:p>
          <a:p>
            <a:pPr marL="285750" indent="-285750">
              <a:buFont typeface="Arial" panose="020B0604020202020204" pitchFamily="34" charset="0"/>
              <a:buChar char="•"/>
            </a:pPr>
            <a:r>
              <a:rPr lang="en-US" sz="2400" dirty="0" smtClean="0"/>
              <a:t>View colleagues and flag staff departures under “Agency Users.”</a:t>
            </a:r>
          </a:p>
          <a:p>
            <a:pPr marL="285750" indent="-285750">
              <a:buFont typeface="Arial" panose="020B0604020202020204" pitchFamily="34" charset="0"/>
              <a:buChar char="•"/>
            </a:pPr>
            <a:r>
              <a:rPr lang="en-US" sz="2400" dirty="0" smtClean="0"/>
              <a:t>Update your agency’s Enterprise Services by clicking the corresponding blue button on the bottom left (more info on next slide).</a:t>
            </a:r>
          </a:p>
          <a:p>
            <a:pPr marL="285750" indent="-285750">
              <a:buFont typeface="Arial" panose="020B0604020202020204" pitchFamily="34" charset="0"/>
              <a:buChar char="•"/>
            </a:pPr>
            <a:endParaRPr lang="en-US" dirty="0" smtClean="0"/>
          </a:p>
        </p:txBody>
      </p:sp>
      <p:sp>
        <p:nvSpPr>
          <p:cNvPr id="10" name="TextBox 9"/>
          <p:cNvSpPr txBox="1"/>
          <p:nvPr/>
        </p:nvSpPr>
        <p:spPr>
          <a:xfrm>
            <a:off x="1033670" y="620202"/>
            <a:ext cx="9215561" cy="646331"/>
          </a:xfrm>
          <a:prstGeom prst="rect">
            <a:avLst/>
          </a:prstGeom>
          <a:noFill/>
        </p:spPr>
        <p:txBody>
          <a:bodyPr wrap="square" rtlCol="0">
            <a:spAutoFit/>
          </a:bodyPr>
          <a:lstStyle/>
          <a:p>
            <a:r>
              <a:rPr lang="en-US" sz="3600" dirty="0" smtClean="0"/>
              <a:t>Agency Profile</a:t>
            </a:r>
            <a:endParaRPr lang="en-US" sz="3600" dirty="0"/>
          </a:p>
        </p:txBody>
      </p:sp>
    </p:spTree>
    <p:extLst>
      <p:ext uri="{BB962C8B-B14F-4D97-AF65-F5344CB8AC3E}">
        <p14:creationId xmlns:p14="http://schemas.microsoft.com/office/powerpoint/2010/main" val="1818649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9672" r="1776" b="3770"/>
          <a:stretch/>
        </p:blipFill>
        <p:spPr>
          <a:xfrm>
            <a:off x="210389" y="1804736"/>
            <a:ext cx="6287364" cy="3116574"/>
          </a:xfrm>
          <a:prstGeom prst="rect">
            <a:avLst/>
          </a:prstGeom>
        </p:spPr>
      </p:pic>
      <p:sp>
        <p:nvSpPr>
          <p:cNvPr id="6" name="TextBox 5"/>
          <p:cNvSpPr txBox="1"/>
          <p:nvPr/>
        </p:nvSpPr>
        <p:spPr>
          <a:xfrm>
            <a:off x="7021002" y="1804736"/>
            <a:ext cx="4198288"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Enterprise services are </a:t>
            </a:r>
            <a:r>
              <a:rPr lang="en-US" baseline="0" dirty="0" smtClean="0"/>
              <a:t>agency-wide platforms or processes; they are typically apps or other technology but not necessarily.</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Hover over an enterprise service tile to see the description on the back</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Click on a tile to see more information from agencies that have that enterprise service</a:t>
            </a:r>
          </a:p>
          <a:p>
            <a:endParaRPr lang="en-US" dirty="0"/>
          </a:p>
        </p:txBody>
      </p:sp>
      <p:sp>
        <p:nvSpPr>
          <p:cNvPr id="7" name="TextBox 6"/>
          <p:cNvSpPr txBox="1"/>
          <p:nvPr/>
        </p:nvSpPr>
        <p:spPr>
          <a:xfrm>
            <a:off x="914400" y="596348"/>
            <a:ext cx="9875520" cy="523220"/>
          </a:xfrm>
          <a:prstGeom prst="rect">
            <a:avLst/>
          </a:prstGeom>
          <a:noFill/>
        </p:spPr>
        <p:txBody>
          <a:bodyPr wrap="square" rtlCol="0">
            <a:spAutoFit/>
          </a:bodyPr>
          <a:lstStyle/>
          <a:p>
            <a:r>
              <a:rPr lang="en-US" sz="2800" dirty="0" smtClean="0"/>
              <a:t>Enterprise Services</a:t>
            </a:r>
            <a:endParaRPr lang="en-US" sz="2800" dirty="0"/>
          </a:p>
        </p:txBody>
      </p:sp>
    </p:spTree>
    <p:extLst>
      <p:ext uri="{BB962C8B-B14F-4D97-AF65-F5344CB8AC3E}">
        <p14:creationId xmlns:p14="http://schemas.microsoft.com/office/powerpoint/2010/main" val="778576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dirty="0" smtClean="0"/>
              <a:t>Search the EECIP Inventory</a:t>
            </a:r>
            <a:endParaRPr lang="en-US" dirty="0"/>
          </a:p>
        </p:txBody>
      </p:sp>
      <p:pic>
        <p:nvPicPr>
          <p:cNvPr id="5" name="Content Placeholder 4"/>
          <p:cNvPicPr>
            <a:picLocks noGrp="1" noChangeAspect="1"/>
          </p:cNvPicPr>
          <p:nvPr>
            <p:ph sz="half" idx="1"/>
          </p:nvPr>
        </p:nvPicPr>
        <p:blipFill>
          <a:blip r:embed="rId3"/>
          <a:stretch>
            <a:fillRect/>
          </a:stretch>
        </p:blipFill>
        <p:spPr>
          <a:xfrm>
            <a:off x="353999" y="2258678"/>
            <a:ext cx="5742001" cy="2833164"/>
          </a:xfrm>
          <a:prstGeom prst="rect">
            <a:avLst/>
          </a:prstGeom>
        </p:spPr>
      </p:pic>
      <p:sp>
        <p:nvSpPr>
          <p:cNvPr id="4" name="Content Placeholder 3"/>
          <p:cNvSpPr>
            <a:spLocks noGrp="1"/>
          </p:cNvSpPr>
          <p:nvPr>
            <p:ph sz="half" idx="2"/>
          </p:nvPr>
        </p:nvSpPr>
        <p:spPr>
          <a:xfrm>
            <a:off x="6406375" y="1871177"/>
            <a:ext cx="5181600" cy="4250844"/>
          </a:xfrm>
        </p:spPr>
        <p:txBody>
          <a:bodyPr>
            <a:normAutofit/>
          </a:bodyPr>
          <a:lstStyle/>
          <a:p>
            <a:r>
              <a:rPr lang="en-US" sz="2000" dirty="0" smtClean="0"/>
              <a:t>Click the magnifying glass in top-left, or the “Search Database” button on home screen</a:t>
            </a:r>
          </a:p>
          <a:p>
            <a:r>
              <a:rPr lang="en-US" sz="2000" dirty="0" smtClean="0"/>
              <a:t>The inventory contains projects, enterprise services, people, agencies, discussions and E-Enterprise governance info. Use tabs below search bar to toggle between content types.</a:t>
            </a:r>
          </a:p>
          <a:p>
            <a:r>
              <a:rPr lang="en-US" sz="2000" dirty="0" smtClean="0"/>
              <a:t>Enter search terms, or use filters on the left to select regions, agency type, media, tags, etc.</a:t>
            </a:r>
          </a:p>
          <a:p>
            <a:r>
              <a:rPr lang="en-US" sz="2000" dirty="0" smtClean="0"/>
              <a:t>Click the corresponding green button for detailed view of a specific project</a:t>
            </a:r>
          </a:p>
          <a:p>
            <a:r>
              <a:rPr lang="en-US" sz="2000" dirty="0" smtClean="0"/>
              <a:t>Sort by source, status, date added, etc.</a:t>
            </a:r>
            <a:endParaRPr lang="en-US" sz="2000" dirty="0"/>
          </a:p>
        </p:txBody>
      </p:sp>
    </p:spTree>
    <p:extLst>
      <p:ext uri="{BB962C8B-B14F-4D97-AF65-F5344CB8AC3E}">
        <p14:creationId xmlns:p14="http://schemas.microsoft.com/office/powerpoint/2010/main" val="2186419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Project Details</a:t>
            </a:r>
            <a:endParaRPr lang="en-US" dirty="0"/>
          </a:p>
        </p:txBody>
      </p:sp>
      <p:pic>
        <p:nvPicPr>
          <p:cNvPr id="5" name="Content Placeholder 4"/>
          <p:cNvPicPr>
            <a:picLocks noGrp="1" noChangeAspect="1"/>
          </p:cNvPicPr>
          <p:nvPr>
            <p:ph sz="half" idx="1"/>
          </p:nvPr>
        </p:nvPicPr>
        <p:blipFill>
          <a:blip r:embed="rId3"/>
          <a:stretch>
            <a:fillRect/>
          </a:stretch>
        </p:blipFill>
        <p:spPr>
          <a:xfrm>
            <a:off x="-1" y="2197014"/>
            <a:ext cx="6785785" cy="2631464"/>
          </a:xfrm>
          <a:prstGeom prst="rect">
            <a:avLst/>
          </a:prstGeom>
        </p:spPr>
      </p:pic>
      <p:sp>
        <p:nvSpPr>
          <p:cNvPr id="4" name="Content Placeholder 3"/>
          <p:cNvSpPr>
            <a:spLocks noGrp="1"/>
          </p:cNvSpPr>
          <p:nvPr>
            <p:ph sz="half" idx="2"/>
          </p:nvPr>
        </p:nvSpPr>
        <p:spPr>
          <a:xfrm>
            <a:off x="6785784" y="2197014"/>
            <a:ext cx="5181600" cy="3478957"/>
          </a:xfrm>
        </p:spPr>
        <p:txBody>
          <a:bodyPr/>
          <a:lstStyle/>
          <a:p>
            <a:r>
              <a:rPr lang="en-US" dirty="0" smtClean="0"/>
              <a:t>Access project URL or attached file(s)</a:t>
            </a:r>
          </a:p>
          <a:p>
            <a:r>
              <a:rPr lang="en-US" dirty="0" smtClean="0"/>
              <a:t>“Like” button in the top right</a:t>
            </a:r>
          </a:p>
          <a:p>
            <a:r>
              <a:rPr lang="en-US" dirty="0" smtClean="0"/>
              <a:t>Use project details URL in outreach to colleagues / agency contacts.</a:t>
            </a:r>
            <a:endParaRPr lang="en-US" dirty="0"/>
          </a:p>
        </p:txBody>
      </p:sp>
    </p:spTree>
    <p:extLst>
      <p:ext uri="{BB962C8B-B14F-4D97-AF65-F5344CB8AC3E}">
        <p14:creationId xmlns:p14="http://schemas.microsoft.com/office/powerpoint/2010/main" val="3161623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or Edit a Project</a:t>
            </a:r>
            <a:endParaRPr lang="en-US" dirty="0"/>
          </a:p>
        </p:txBody>
      </p:sp>
      <p:pic>
        <p:nvPicPr>
          <p:cNvPr id="5" name="Content Placeholder 4"/>
          <p:cNvPicPr>
            <a:picLocks noGrp="1" noChangeAspect="1"/>
          </p:cNvPicPr>
          <p:nvPr>
            <p:ph sz="half" idx="1"/>
          </p:nvPr>
        </p:nvPicPr>
        <p:blipFill>
          <a:blip r:embed="rId3"/>
          <a:stretch>
            <a:fillRect/>
          </a:stretch>
        </p:blipFill>
        <p:spPr>
          <a:xfrm>
            <a:off x="426426" y="1562104"/>
            <a:ext cx="5490250" cy="1570709"/>
          </a:xfrm>
          <a:prstGeom prst="rect">
            <a:avLst/>
          </a:prstGeom>
        </p:spPr>
      </p:pic>
      <p:sp>
        <p:nvSpPr>
          <p:cNvPr id="4" name="Content Placeholder 3"/>
          <p:cNvSpPr>
            <a:spLocks noGrp="1"/>
          </p:cNvSpPr>
          <p:nvPr>
            <p:ph sz="half" idx="2"/>
          </p:nvPr>
        </p:nvSpPr>
        <p:spPr>
          <a:xfrm>
            <a:off x="6172200" y="1562103"/>
            <a:ext cx="5181600" cy="4464783"/>
          </a:xfrm>
        </p:spPr>
        <p:txBody>
          <a:bodyPr>
            <a:normAutofit/>
          </a:bodyPr>
          <a:lstStyle/>
          <a:p>
            <a:r>
              <a:rPr lang="en-US" sz="2000" dirty="0" smtClean="0"/>
              <a:t>All content welcome – NOT JUST TECH!</a:t>
            </a:r>
          </a:p>
          <a:p>
            <a:r>
              <a:rPr lang="en-US" sz="2000" dirty="0" smtClean="0"/>
              <a:t>Click “add project” button on homepage, or go to Edit Profiles &gt; Agency Projects</a:t>
            </a:r>
          </a:p>
          <a:p>
            <a:r>
              <a:rPr lang="en-US" sz="2000" dirty="0" smtClean="0"/>
              <a:t>All projects must have an agency and a name; other fields optional</a:t>
            </a:r>
          </a:p>
          <a:p>
            <a:r>
              <a:rPr lang="en-US" sz="2000" dirty="0" smtClean="0"/>
              <a:t>Important fields for data quality: description, project URL, attachments, contact person, and </a:t>
            </a:r>
            <a:r>
              <a:rPr lang="en-US" sz="2000" u="sng" dirty="0" smtClean="0"/>
              <a:t>TAGS</a:t>
            </a:r>
          </a:p>
          <a:p>
            <a:r>
              <a:rPr lang="en-US" sz="2000" dirty="0" smtClean="0"/>
              <a:t>The site will prompt you to update projects older than 6 months (you can do it in one click)</a:t>
            </a:r>
          </a:p>
          <a:p>
            <a:r>
              <a:rPr lang="en-US" sz="2000" dirty="0" smtClean="0"/>
              <a:t>You can add projects </a:t>
            </a:r>
            <a:r>
              <a:rPr lang="en-US" sz="2000" i="1" dirty="0" smtClean="0"/>
              <a:t>in bulk</a:t>
            </a:r>
            <a:r>
              <a:rPr lang="en-US" sz="2000" dirty="0" smtClean="0"/>
              <a:t> by emailing </a:t>
            </a:r>
            <a:r>
              <a:rPr lang="en-US" sz="2000" dirty="0" smtClean="0">
                <a:hlinkClick r:id="rId4"/>
              </a:rPr>
              <a:t>support@eecip.net</a:t>
            </a:r>
            <a:endParaRPr lang="en-US" sz="2000" dirty="0"/>
          </a:p>
        </p:txBody>
      </p:sp>
      <p:pic>
        <p:nvPicPr>
          <p:cNvPr id="6" name="Picture 5"/>
          <p:cNvPicPr>
            <a:picLocks noChangeAspect="1"/>
          </p:cNvPicPr>
          <p:nvPr/>
        </p:nvPicPr>
        <p:blipFill>
          <a:blip r:embed="rId5"/>
          <a:stretch>
            <a:fillRect/>
          </a:stretch>
        </p:blipFill>
        <p:spPr>
          <a:xfrm>
            <a:off x="426426" y="3500555"/>
            <a:ext cx="5490250" cy="2526332"/>
          </a:xfrm>
          <a:prstGeom prst="rect">
            <a:avLst/>
          </a:prstGeom>
        </p:spPr>
      </p:pic>
    </p:spTree>
    <p:extLst>
      <p:ext uri="{BB962C8B-B14F-4D97-AF65-F5344CB8AC3E}">
        <p14:creationId xmlns:p14="http://schemas.microsoft.com/office/powerpoint/2010/main" val="2622155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Start a Discussion</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786" y="1825625"/>
            <a:ext cx="5711097" cy="3942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sz="half" idx="2"/>
          </p:nvPr>
        </p:nvSpPr>
        <p:spPr/>
        <p:txBody>
          <a:bodyPr>
            <a:normAutofit fontScale="92500" lnSpcReduction="10000"/>
          </a:bodyPr>
          <a:lstStyle/>
          <a:p>
            <a:r>
              <a:rPr lang="en-US" dirty="0" smtClean="0"/>
              <a:t>In the left-hand toolbar, click the text bubble labeled “Discussion.”</a:t>
            </a:r>
          </a:p>
          <a:p>
            <a:r>
              <a:rPr lang="en-US" dirty="0" smtClean="0"/>
              <a:t>Then click the green “New Discussion” button on the right-hand side of the next page.</a:t>
            </a:r>
          </a:p>
          <a:p>
            <a:r>
              <a:rPr lang="en-US" dirty="0" smtClean="0"/>
              <a:t>Fill out the discussion form – you will need to pick a topic and various related “tags.”</a:t>
            </a:r>
          </a:p>
          <a:p>
            <a:r>
              <a:rPr lang="en-US" dirty="0" smtClean="0"/>
              <a:t>If applicable, add a polling question.</a:t>
            </a:r>
          </a:p>
          <a:p>
            <a:r>
              <a:rPr lang="en-US" dirty="0" smtClean="0"/>
              <a:t>Post the discussion!</a:t>
            </a:r>
            <a:endParaRPr lang="en-US" dirty="0"/>
          </a:p>
        </p:txBody>
      </p:sp>
    </p:spTree>
    <p:extLst>
      <p:ext uri="{BB962C8B-B14F-4D97-AF65-F5344CB8AC3E}">
        <p14:creationId xmlns:p14="http://schemas.microsoft.com/office/powerpoint/2010/main" val="2861485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Join a Discussion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4711" y="1825624"/>
            <a:ext cx="7073600" cy="4351339"/>
          </a:xfrm>
        </p:spPr>
      </p:pic>
      <p:sp>
        <p:nvSpPr>
          <p:cNvPr id="4" name="Content Placeholder 3"/>
          <p:cNvSpPr>
            <a:spLocks noGrp="1"/>
          </p:cNvSpPr>
          <p:nvPr>
            <p:ph sz="half" idx="2"/>
          </p:nvPr>
        </p:nvSpPr>
        <p:spPr>
          <a:xfrm>
            <a:off x="7482467" y="1825624"/>
            <a:ext cx="4451195" cy="4351338"/>
          </a:xfrm>
        </p:spPr>
        <p:txBody>
          <a:bodyPr>
            <a:normAutofit lnSpcReduction="10000"/>
          </a:bodyPr>
          <a:lstStyle/>
          <a:p>
            <a:r>
              <a:rPr lang="en-US" dirty="0" smtClean="0"/>
              <a:t>If you don’t see a recent discussion that interests you on the home page – click “Discussion” on the left. </a:t>
            </a:r>
          </a:p>
          <a:p>
            <a:r>
              <a:rPr lang="en-US" dirty="0" smtClean="0"/>
              <a:t>Click the title of the discussion that interests you or type in search words to look for a specific topic.</a:t>
            </a:r>
          </a:p>
          <a:p>
            <a:r>
              <a:rPr lang="en-US" dirty="0" smtClean="0"/>
              <a:t>Add your content and click “Add Post!” </a:t>
            </a:r>
            <a:endParaRPr lang="en-US" dirty="0"/>
          </a:p>
        </p:txBody>
      </p:sp>
    </p:spTree>
    <p:extLst>
      <p:ext uri="{BB962C8B-B14F-4D97-AF65-F5344CB8AC3E}">
        <p14:creationId xmlns:p14="http://schemas.microsoft.com/office/powerpoint/2010/main" val="348876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0699" y="3013383"/>
            <a:ext cx="2453434" cy="1671227"/>
          </a:xfrm>
          <a:prstGeom prst="rect">
            <a:avLst/>
          </a:prstGeom>
          <a:noFill/>
        </p:spPr>
        <p:txBody>
          <a:bodyPr wrap="square" rtlCol="0">
            <a:spAutoFit/>
          </a:bodyPr>
          <a:lstStyle/>
          <a:p>
            <a:pPr marL="285750" lvl="0" indent="-285750" defTabSz="933450">
              <a:spcBef>
                <a:spcPct val="0"/>
              </a:spcBef>
              <a:spcAft>
                <a:spcPct val="35000"/>
              </a:spcAft>
              <a:buFont typeface="Arial" panose="020B0604020202020204" pitchFamily="34" charset="0"/>
              <a:buChar char="•"/>
              <a:defRPr/>
            </a:pPr>
            <a:r>
              <a:rPr lang="en-US" dirty="0">
                <a:solidFill>
                  <a:schemeClr val="bg1">
                    <a:lumMod val="50000"/>
                  </a:schemeClr>
                </a:solidFill>
              </a:rPr>
              <a:t>Stakeholder input</a:t>
            </a:r>
          </a:p>
          <a:p>
            <a:pPr marL="285750" lvl="0" indent="-285750" defTabSz="933450">
              <a:spcBef>
                <a:spcPct val="0"/>
              </a:spcBef>
              <a:spcAft>
                <a:spcPct val="35000"/>
              </a:spcAft>
              <a:buFont typeface="Arial" panose="020B0604020202020204" pitchFamily="34" charset="0"/>
              <a:buChar char="•"/>
              <a:defRPr/>
            </a:pPr>
            <a:r>
              <a:rPr lang="en-US" dirty="0">
                <a:solidFill>
                  <a:schemeClr val="bg1">
                    <a:lumMod val="50000"/>
                  </a:schemeClr>
                </a:solidFill>
              </a:rPr>
              <a:t>Simplicity and consistency</a:t>
            </a:r>
          </a:p>
          <a:p>
            <a:pPr marL="285750" lvl="0" indent="-285750" defTabSz="933450">
              <a:spcBef>
                <a:spcPct val="0"/>
              </a:spcBef>
              <a:spcAft>
                <a:spcPct val="35000"/>
              </a:spcAft>
              <a:buFont typeface="Arial" panose="020B0604020202020204" pitchFamily="34" charset="0"/>
              <a:buChar char="•"/>
              <a:defRPr/>
            </a:pPr>
            <a:r>
              <a:rPr lang="en-US" dirty="0">
                <a:solidFill>
                  <a:schemeClr val="bg1">
                    <a:lumMod val="50000"/>
                  </a:schemeClr>
                </a:solidFill>
              </a:rPr>
              <a:t>Measures and metrics </a:t>
            </a:r>
          </a:p>
        </p:txBody>
      </p:sp>
      <p:sp>
        <p:nvSpPr>
          <p:cNvPr id="6" name="TextBox 5"/>
          <p:cNvSpPr txBox="1"/>
          <p:nvPr/>
        </p:nvSpPr>
        <p:spPr>
          <a:xfrm>
            <a:off x="8564354" y="3107011"/>
            <a:ext cx="2848708" cy="1532727"/>
          </a:xfrm>
          <a:prstGeom prst="rect">
            <a:avLst/>
          </a:prstGeom>
          <a:noFill/>
        </p:spPr>
        <p:txBody>
          <a:bodyPr wrap="square" rtlCol="0">
            <a:spAutoFit/>
          </a:bodyPr>
          <a:lstStyle/>
          <a:p>
            <a:pPr marL="285750" lvl="0" indent="-285750" defTabSz="889000">
              <a:lnSpc>
                <a:spcPct val="90000"/>
              </a:lnSpc>
              <a:spcBef>
                <a:spcPct val="0"/>
              </a:spcBef>
              <a:spcAft>
                <a:spcPct val="35000"/>
              </a:spcAft>
              <a:buFont typeface="Arial" panose="020B0604020202020204" pitchFamily="34" charset="0"/>
              <a:buChar char="•"/>
              <a:defRPr/>
            </a:pPr>
            <a:r>
              <a:rPr lang="en-US" dirty="0">
                <a:solidFill>
                  <a:schemeClr val="bg1">
                    <a:lumMod val="50000"/>
                  </a:schemeClr>
                </a:solidFill>
              </a:rPr>
              <a:t>Automation and online services</a:t>
            </a:r>
          </a:p>
          <a:p>
            <a:pPr marL="285750" lvl="0" indent="-285750" defTabSz="889000">
              <a:lnSpc>
                <a:spcPct val="90000"/>
              </a:lnSpc>
              <a:spcBef>
                <a:spcPct val="0"/>
              </a:spcBef>
              <a:spcAft>
                <a:spcPct val="35000"/>
              </a:spcAft>
              <a:buFont typeface="Arial" panose="020B0604020202020204" pitchFamily="34" charset="0"/>
              <a:buChar char="•"/>
              <a:defRPr/>
            </a:pPr>
            <a:r>
              <a:rPr lang="en-US" dirty="0">
                <a:solidFill>
                  <a:schemeClr val="bg1">
                    <a:lumMod val="50000"/>
                  </a:schemeClr>
                </a:solidFill>
              </a:rPr>
              <a:t>Advanced Monitoring Technologies</a:t>
            </a:r>
          </a:p>
          <a:p>
            <a:pPr marL="285750" lvl="0" indent="-285750" defTabSz="889000">
              <a:lnSpc>
                <a:spcPct val="90000"/>
              </a:lnSpc>
              <a:spcBef>
                <a:spcPct val="0"/>
              </a:spcBef>
              <a:spcAft>
                <a:spcPct val="35000"/>
              </a:spcAft>
              <a:buFont typeface="Arial" panose="020B0604020202020204" pitchFamily="34" charset="0"/>
              <a:buChar char="•"/>
              <a:defRPr/>
            </a:pPr>
            <a:r>
              <a:rPr lang="en-US" dirty="0">
                <a:solidFill>
                  <a:schemeClr val="bg1">
                    <a:lumMod val="50000"/>
                  </a:schemeClr>
                </a:solidFill>
              </a:rPr>
              <a:t>Shared services</a:t>
            </a:r>
          </a:p>
        </p:txBody>
      </p:sp>
      <p:sp>
        <p:nvSpPr>
          <p:cNvPr id="14" name="TextBox 13"/>
          <p:cNvSpPr txBox="1"/>
          <p:nvPr/>
        </p:nvSpPr>
        <p:spPr>
          <a:xfrm>
            <a:off x="1451429" y="6108095"/>
            <a:ext cx="8898241" cy="523220"/>
          </a:xfrm>
          <a:prstGeom prst="rect">
            <a:avLst/>
          </a:prstGeom>
          <a:noFill/>
        </p:spPr>
        <p:txBody>
          <a:bodyPr wrap="square" rtlCol="0">
            <a:spAutoFit/>
          </a:bodyPr>
          <a:lstStyle/>
          <a:p>
            <a:pPr algn="ctr"/>
            <a:r>
              <a:rPr lang="en-US" sz="2800" dirty="0">
                <a:solidFill>
                  <a:schemeClr val="tx1">
                    <a:lumMod val="50000"/>
                    <a:lumOff val="50000"/>
                  </a:schemeClr>
                </a:solidFill>
              </a:rPr>
              <a:t>Shared Governance and Collaboration</a:t>
            </a:r>
          </a:p>
        </p:txBody>
      </p:sp>
      <p:sp>
        <p:nvSpPr>
          <p:cNvPr id="15" name="TextBox 14"/>
          <p:cNvSpPr txBox="1"/>
          <p:nvPr/>
        </p:nvSpPr>
        <p:spPr>
          <a:xfrm>
            <a:off x="7602246" y="2490166"/>
            <a:ext cx="3795729" cy="523220"/>
          </a:xfrm>
          <a:prstGeom prst="rect">
            <a:avLst/>
          </a:prstGeom>
          <a:noFill/>
        </p:spPr>
        <p:txBody>
          <a:bodyPr wrap="square" rtlCol="0">
            <a:spAutoFit/>
          </a:bodyPr>
          <a:lstStyle/>
          <a:p>
            <a:pPr algn="r"/>
            <a:r>
              <a:rPr lang="en-US" sz="2800" dirty="0">
                <a:solidFill>
                  <a:schemeClr val="tx1">
                    <a:lumMod val="50000"/>
                    <a:lumOff val="50000"/>
                  </a:schemeClr>
                </a:solidFill>
              </a:rPr>
              <a:t>Optimize Technology</a:t>
            </a:r>
          </a:p>
        </p:txBody>
      </p:sp>
      <p:sp>
        <p:nvSpPr>
          <p:cNvPr id="16" name="TextBox 15"/>
          <p:cNvSpPr txBox="1"/>
          <p:nvPr/>
        </p:nvSpPr>
        <p:spPr>
          <a:xfrm>
            <a:off x="188685" y="2490163"/>
            <a:ext cx="3795729" cy="523220"/>
          </a:xfrm>
          <a:prstGeom prst="rect">
            <a:avLst/>
          </a:prstGeom>
          <a:noFill/>
        </p:spPr>
        <p:txBody>
          <a:bodyPr wrap="square" rtlCol="0">
            <a:spAutoFit/>
          </a:bodyPr>
          <a:lstStyle/>
          <a:p>
            <a:pPr algn="ctr"/>
            <a:r>
              <a:rPr lang="en-US" sz="2800" dirty="0">
                <a:solidFill>
                  <a:schemeClr val="tx1">
                    <a:lumMod val="50000"/>
                    <a:lumOff val="50000"/>
                  </a:schemeClr>
                </a:solidFill>
              </a:rPr>
              <a:t>Streamline Processes</a:t>
            </a:r>
          </a:p>
        </p:txBody>
      </p:sp>
      <p:sp>
        <p:nvSpPr>
          <p:cNvPr id="3" name="TextBox 2">
            <a:extLst>
              <a:ext uri="{FF2B5EF4-FFF2-40B4-BE49-F238E27FC236}">
                <a16:creationId xmlns:a16="http://schemas.microsoft.com/office/drawing/2014/main" id="{7935FBE8-EE66-433D-A36F-39C46697DF0E}"/>
              </a:ext>
            </a:extLst>
          </p:cNvPr>
          <p:cNvSpPr txBox="1"/>
          <p:nvPr/>
        </p:nvSpPr>
        <p:spPr>
          <a:xfrm>
            <a:off x="1287770" y="372997"/>
            <a:ext cx="9061900" cy="830997"/>
          </a:xfrm>
          <a:prstGeom prst="rect">
            <a:avLst/>
          </a:prstGeom>
          <a:noFill/>
        </p:spPr>
        <p:txBody>
          <a:bodyPr wrap="square" rtlCol="0">
            <a:spAutoFit/>
          </a:bodyPr>
          <a:lstStyle/>
          <a:p>
            <a:pPr algn="ctr"/>
            <a:r>
              <a:rPr lang="en-US" sz="4800" b="1" dirty="0">
                <a:solidFill>
                  <a:srgbClr val="009999"/>
                </a:solidFill>
              </a:rPr>
              <a:t>The E-Enterprise Model</a:t>
            </a:r>
          </a:p>
        </p:txBody>
      </p:sp>
      <p:graphicFrame>
        <p:nvGraphicFramePr>
          <p:cNvPr id="27" name="Diagram 26">
            <a:extLst>
              <a:ext uri="{FF2B5EF4-FFF2-40B4-BE49-F238E27FC236}">
                <a16:creationId xmlns:a16="http://schemas.microsoft.com/office/drawing/2014/main" id="{EB5DAD6A-41DF-4B6F-B2CB-5F1BBB1C804B}"/>
              </a:ext>
            </a:extLst>
          </p:cNvPr>
          <p:cNvGraphicFramePr/>
          <p:nvPr>
            <p:extLst/>
          </p:nvPr>
        </p:nvGraphicFramePr>
        <p:xfrm>
          <a:off x="3079968" y="2980157"/>
          <a:ext cx="5477505" cy="376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42D4C157-764D-4957-A53D-7CD0523430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839" y="4648189"/>
            <a:ext cx="1897317" cy="1143518"/>
          </a:xfrm>
          <a:prstGeom prst="rect">
            <a:avLst/>
          </a:prstGeom>
          <a:ln>
            <a:noFill/>
          </a:ln>
          <a:effectLst>
            <a:outerShdw blurRad="50800" dist="38100" dir="2700000" algn="tl" rotWithShape="0">
              <a:prstClr val="black">
                <a:alpha val="40000"/>
              </a:prstClr>
            </a:outerShdw>
            <a:softEdge rad="12700"/>
          </a:effectLst>
        </p:spPr>
      </p:pic>
      <p:pic>
        <p:nvPicPr>
          <p:cNvPr id="17" name="Picture 16">
            <a:extLst>
              <a:ext uri="{FF2B5EF4-FFF2-40B4-BE49-F238E27FC236}">
                <a16:creationId xmlns:a16="http://schemas.microsoft.com/office/drawing/2014/main" id="{B1E642AF-C946-486A-AEDD-05700410EC9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8841401" y="4592729"/>
            <a:ext cx="1739807" cy="1141748"/>
          </a:xfrm>
          <a:prstGeom prst="rect">
            <a:avLst/>
          </a:prstGeom>
          <a:effectLst>
            <a:outerShdw blurRad="50800" dist="38100" dir="2700000" algn="tl" rotWithShape="0">
              <a:prstClr val="black">
                <a:alpha val="40000"/>
              </a:prstClr>
            </a:outerShdw>
            <a:softEdge rad="12700"/>
          </a:effectLst>
        </p:spPr>
      </p:pic>
      <p:sp>
        <p:nvSpPr>
          <p:cNvPr id="11" name="TextBox 10">
            <a:extLst>
              <a:ext uri="{FF2B5EF4-FFF2-40B4-BE49-F238E27FC236}">
                <a16:creationId xmlns:a16="http://schemas.microsoft.com/office/drawing/2014/main" id="{2C796CE8-69BD-4EB1-8EC2-D2E490A960B4}"/>
              </a:ext>
            </a:extLst>
          </p:cNvPr>
          <p:cNvSpPr txBox="1"/>
          <p:nvPr/>
        </p:nvSpPr>
        <p:spPr>
          <a:xfrm>
            <a:off x="405534" y="1390803"/>
            <a:ext cx="11456033" cy="954107"/>
          </a:xfrm>
          <a:prstGeom prst="rect">
            <a:avLst/>
          </a:prstGeom>
          <a:noFill/>
        </p:spPr>
        <p:txBody>
          <a:bodyPr wrap="square" rtlCol="0">
            <a:spAutoFit/>
          </a:bodyPr>
          <a:lstStyle/>
          <a:p>
            <a:r>
              <a:rPr lang="en-US" sz="2800" dirty="0">
                <a:solidFill>
                  <a:schemeClr val="tx1">
                    <a:lumMod val="50000"/>
                    <a:lumOff val="50000"/>
                  </a:schemeClr>
                </a:solidFill>
              </a:rPr>
              <a:t>Transforming environmental protection to deliver better customer services and improved environmental and public health results. </a:t>
            </a:r>
          </a:p>
        </p:txBody>
      </p:sp>
    </p:spTree>
    <p:extLst>
      <p:ext uri="{BB962C8B-B14F-4D97-AF65-F5344CB8AC3E}">
        <p14:creationId xmlns:p14="http://schemas.microsoft.com/office/powerpoint/2010/main" val="2126048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075"/>
            <a:ext cx="10515600" cy="1325563"/>
          </a:xfrm>
        </p:spPr>
        <p:txBody>
          <a:bodyPr/>
          <a:lstStyle/>
          <a:p>
            <a:r>
              <a:rPr lang="en-US" dirty="0" smtClean="0"/>
              <a:t> Engage with your colleagues!</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5768" y="1859891"/>
            <a:ext cx="6804632" cy="3687762"/>
          </a:xfrm>
        </p:spPr>
      </p:pic>
      <p:sp>
        <p:nvSpPr>
          <p:cNvPr id="4" name="Content Placeholder 3"/>
          <p:cNvSpPr>
            <a:spLocks noGrp="1"/>
          </p:cNvSpPr>
          <p:nvPr>
            <p:ph sz="half" idx="2"/>
          </p:nvPr>
        </p:nvSpPr>
        <p:spPr>
          <a:xfrm>
            <a:off x="7010400" y="1859891"/>
            <a:ext cx="5181600" cy="4351338"/>
          </a:xfrm>
        </p:spPr>
        <p:txBody>
          <a:bodyPr>
            <a:normAutofit/>
          </a:bodyPr>
          <a:lstStyle/>
          <a:p>
            <a:r>
              <a:rPr lang="en-US" dirty="0" smtClean="0"/>
              <a:t>Visiting projects and discussions, and/or giving a project or discussion a “thumbs up” draws attention to helpful information. </a:t>
            </a:r>
          </a:p>
          <a:p>
            <a:r>
              <a:rPr lang="en-US" dirty="0" smtClean="0"/>
              <a:t>If you see something you like or learn something from a colleague’s post, respond and let them know! </a:t>
            </a:r>
          </a:p>
        </p:txBody>
      </p:sp>
    </p:spTree>
    <p:extLst>
      <p:ext uri="{BB962C8B-B14F-4D97-AF65-F5344CB8AC3E}">
        <p14:creationId xmlns:p14="http://schemas.microsoft.com/office/powerpoint/2010/main" val="3904269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19" y="989555"/>
            <a:ext cx="11548997" cy="5749447"/>
          </a:xfrm>
        </p:spPr>
        <p:txBody>
          <a:bodyPr>
            <a:normAutofit/>
          </a:bodyPr>
          <a:lstStyle/>
          <a:p>
            <a:pPr>
              <a:buFont typeface="Wingdings" panose="05000000000000000000" pitchFamily="2" charset="2"/>
              <a:buChar char="Ø"/>
            </a:pPr>
            <a:endParaRPr lang="en-US" sz="2600" dirty="0"/>
          </a:p>
          <a:p>
            <a:pPr>
              <a:buFont typeface="Wingdings" panose="05000000000000000000" pitchFamily="2" charset="2"/>
              <a:buChar char="Ø"/>
            </a:pPr>
            <a:r>
              <a:rPr lang="en-US" sz="2600" dirty="0" smtClean="0"/>
              <a:t>Kurt </a:t>
            </a:r>
            <a:r>
              <a:rPr lang="en-US" sz="2600" dirty="0" err="1" smtClean="0"/>
              <a:t>Rakouskas</a:t>
            </a:r>
            <a:r>
              <a:rPr lang="en-US" sz="2600" dirty="0" smtClean="0"/>
              <a:t>, Executive Project Manager, </a:t>
            </a:r>
            <a:r>
              <a:rPr lang="en-US" sz="2600" dirty="0" smtClean="0">
                <a:hlinkClick r:id="rId3"/>
              </a:rPr>
              <a:t>krakaouskas@ecos.org</a:t>
            </a:r>
            <a:r>
              <a:rPr lang="en-US" sz="2600" dirty="0" smtClean="0"/>
              <a:t>, 202-266-4935 </a:t>
            </a:r>
          </a:p>
          <a:p>
            <a:pPr>
              <a:buFont typeface="Wingdings" panose="05000000000000000000" pitchFamily="2" charset="2"/>
              <a:buChar char="Ø"/>
            </a:pPr>
            <a:r>
              <a:rPr lang="en-US" sz="2600" dirty="0" smtClean="0"/>
              <a:t>Beth Graves, Executive Project Manager, </a:t>
            </a:r>
            <a:r>
              <a:rPr lang="en-US" sz="2600" dirty="0" smtClean="0">
                <a:hlinkClick r:id="rId4"/>
              </a:rPr>
              <a:t>bgraves@ecos.org</a:t>
            </a:r>
            <a:r>
              <a:rPr lang="en-US" sz="2600" dirty="0" smtClean="0"/>
              <a:t>, 202-266-4923 </a:t>
            </a:r>
            <a:endParaRPr lang="en-US" sz="2600" dirty="0"/>
          </a:p>
          <a:p>
            <a:pPr>
              <a:buFont typeface="Wingdings" panose="05000000000000000000" pitchFamily="2" charset="2"/>
              <a:buChar char="Ø"/>
            </a:pPr>
            <a:r>
              <a:rPr lang="en-US" u="sng" dirty="0"/>
              <a:t>Owen </a:t>
            </a:r>
            <a:r>
              <a:rPr lang="en-US" u="sng" dirty="0" err="1"/>
              <a:t>McAleer</a:t>
            </a:r>
            <a:r>
              <a:rPr lang="en-US" u="sng" dirty="0"/>
              <a:t>, Project Associate, </a:t>
            </a:r>
            <a:r>
              <a:rPr lang="en-US" u="sng" dirty="0">
                <a:hlinkClick r:id="rId5"/>
              </a:rPr>
              <a:t>omcaleer@ecos.org</a:t>
            </a:r>
            <a:r>
              <a:rPr lang="en-US" u="sng" dirty="0"/>
              <a:t>, 202-266-4922 </a:t>
            </a:r>
          </a:p>
          <a:p>
            <a:pPr>
              <a:buFont typeface="Wingdings" panose="05000000000000000000" pitchFamily="2" charset="2"/>
              <a:buChar char="Ø"/>
            </a:pPr>
            <a:r>
              <a:rPr lang="en-US" sz="2600" dirty="0" smtClean="0"/>
              <a:t>Kelly Poole, Senior Project Manager, </a:t>
            </a:r>
            <a:r>
              <a:rPr lang="en-US" sz="2600" dirty="0" smtClean="0">
                <a:hlinkClick r:id="rId6"/>
              </a:rPr>
              <a:t>kpoole@ecos.org</a:t>
            </a:r>
            <a:r>
              <a:rPr lang="en-US" sz="2600" dirty="0" smtClean="0"/>
              <a:t>, 202-266-4939 </a:t>
            </a:r>
          </a:p>
          <a:p>
            <a:pPr>
              <a:buFont typeface="Wingdings" panose="05000000000000000000" pitchFamily="2" charset="2"/>
              <a:buChar char="Ø"/>
            </a:pPr>
            <a:r>
              <a:rPr lang="en-US" sz="2600" dirty="0" smtClean="0"/>
              <a:t>Connor </a:t>
            </a:r>
            <a:r>
              <a:rPr lang="en-US" sz="2600" dirty="0" err="1" smtClean="0"/>
              <a:t>MacCartney</a:t>
            </a:r>
            <a:r>
              <a:rPr lang="en-US" sz="2600" dirty="0" smtClean="0"/>
              <a:t>, Project Associate, </a:t>
            </a:r>
            <a:r>
              <a:rPr lang="en-US" sz="2600" dirty="0" smtClean="0">
                <a:hlinkClick r:id="rId7"/>
              </a:rPr>
              <a:t>cmaccartney@ecos.org</a:t>
            </a:r>
            <a:r>
              <a:rPr lang="en-US" sz="2600" dirty="0" smtClean="0"/>
              <a:t>, 202-849-4981 </a:t>
            </a:r>
          </a:p>
          <a:p>
            <a:pPr>
              <a:buFont typeface="Wingdings" panose="05000000000000000000" pitchFamily="2" charset="2"/>
              <a:buChar char="Ø"/>
            </a:pPr>
            <a:r>
              <a:rPr lang="en-US" dirty="0"/>
              <a:t>Paulina</a:t>
            </a:r>
            <a:r>
              <a:rPr lang="en-US" sz="2600" dirty="0" smtClean="0"/>
              <a:t> Lopez-Santos, Project Associate, </a:t>
            </a:r>
            <a:r>
              <a:rPr lang="en-US" sz="2600" dirty="0" smtClean="0">
                <a:hlinkClick r:id="rId8"/>
              </a:rPr>
              <a:t>plopezsantos@ecos.org</a:t>
            </a:r>
            <a:r>
              <a:rPr lang="en-US" sz="2600" dirty="0" smtClean="0"/>
              <a:t>, 202-266-4920 </a:t>
            </a:r>
            <a:endParaRPr lang="en-US" sz="2600" dirty="0"/>
          </a:p>
        </p:txBody>
      </p:sp>
      <p:sp>
        <p:nvSpPr>
          <p:cNvPr id="4" name="Title 1"/>
          <p:cNvSpPr>
            <a:spLocks noGrp="1"/>
          </p:cNvSpPr>
          <p:nvPr>
            <p:ph type="title"/>
          </p:nvPr>
        </p:nvSpPr>
        <p:spPr>
          <a:xfrm>
            <a:off x="1097280" y="203200"/>
            <a:ext cx="10058400" cy="1081578"/>
          </a:xfrm>
        </p:spPr>
        <p:txBody>
          <a:bodyPr/>
          <a:lstStyle/>
          <a:p>
            <a:r>
              <a:rPr lang="en-US" b="1" dirty="0" smtClean="0"/>
              <a:t>ECOS EECIP Team</a:t>
            </a:r>
            <a:endParaRPr lang="en-US" b="1"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2615" y="5041730"/>
            <a:ext cx="1338234" cy="1697272"/>
          </a:xfrm>
          <a:prstGeom prst="rect">
            <a:avLst/>
          </a:prstGeom>
        </p:spPr>
      </p:pic>
      <p:pic>
        <p:nvPicPr>
          <p:cNvPr id="6" name="Picture 4" descr="https://lh6.googleusercontent.com/dCRetQY0h-P_FHAR-L8U80LR_KweG-bgykK0o2Fyzec1zL1s6oavhnI0RIcWh2lp30qvhQdILXd5MggdsSjZOlstV9TNZUa810Ng-hIFgc9q2sE_ky4f37ocG5a-tE9jhP1TNKWiaF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8129" y="5393165"/>
            <a:ext cx="3479439" cy="8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87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0685-DC67-4D70-B167-E95257EE59D2}"/>
              </a:ext>
            </a:extLst>
          </p:cNvPr>
          <p:cNvSpPr>
            <a:spLocks noGrp="1"/>
          </p:cNvSpPr>
          <p:nvPr>
            <p:ph type="title"/>
          </p:nvPr>
        </p:nvSpPr>
        <p:spPr/>
        <p:txBody>
          <a:bodyPr/>
          <a:lstStyle/>
          <a:p>
            <a:r>
              <a:rPr lang="en-US" dirty="0">
                <a:solidFill>
                  <a:srgbClr val="209D99"/>
                </a:solidFill>
              </a:rPr>
              <a:t>Visit: https://www.eecip.net</a:t>
            </a:r>
          </a:p>
        </p:txBody>
      </p:sp>
      <p:sp>
        <p:nvSpPr>
          <p:cNvPr id="3" name="Text Placeholder 2">
            <a:extLst>
              <a:ext uri="{FF2B5EF4-FFF2-40B4-BE49-F238E27FC236}">
                <a16:creationId xmlns:a16="http://schemas.microsoft.com/office/drawing/2014/main" id="{FE72BB38-414B-4F94-A68C-2737EED82DEB}"/>
              </a:ext>
            </a:extLst>
          </p:cNvPr>
          <p:cNvSpPr>
            <a:spLocks noGrp="1"/>
          </p:cNvSpPr>
          <p:nvPr>
            <p:ph type="body" idx="1"/>
          </p:nvPr>
        </p:nvSpPr>
        <p:spPr/>
        <p:txBody>
          <a:bodyPr/>
          <a:lstStyle/>
          <a:p>
            <a:r>
              <a:rPr lang="en-US" dirty="0"/>
              <a:t>Registration</a:t>
            </a:r>
            <a:r>
              <a:rPr lang="en-US" dirty="0" smtClean="0"/>
              <a:t> approval is </a:t>
            </a:r>
            <a:r>
              <a:rPr lang="en-US" dirty="0"/>
              <a:t>automatic for anyone with a .</a:t>
            </a:r>
            <a:r>
              <a:rPr lang="en-US" dirty="0" err="1" smtClean="0"/>
              <a:t>gov</a:t>
            </a:r>
            <a:r>
              <a:rPr lang="en-US" dirty="0" smtClean="0"/>
              <a:t> or .us </a:t>
            </a:r>
            <a:r>
              <a:rPr lang="en-US" dirty="0"/>
              <a:t>email address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29" y="760580"/>
            <a:ext cx="6404697" cy="2074865"/>
          </a:xfrm>
          <a:prstGeom prst="rect">
            <a:avLst/>
          </a:prstGeom>
        </p:spPr>
      </p:pic>
    </p:spTree>
    <p:extLst>
      <p:ext uri="{BB962C8B-B14F-4D97-AF65-F5344CB8AC3E}">
        <p14:creationId xmlns:p14="http://schemas.microsoft.com/office/powerpoint/2010/main" val="207622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E-Enterprise in Action</a:t>
            </a:r>
            <a:endParaRPr lang="en-US" dirty="0"/>
          </a:p>
        </p:txBody>
      </p:sp>
      <p:sp>
        <p:nvSpPr>
          <p:cNvPr id="6" name="AutoShape 2" descr="Text 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Text Bo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382935009"/>
              </p:ext>
            </p:extLst>
          </p:nvPr>
        </p:nvGraphicFramePr>
        <p:xfrm>
          <a:off x="838200" y="1964266"/>
          <a:ext cx="10515600" cy="4216401"/>
        </p:xfrm>
        <a:graphic>
          <a:graphicData uri="http://schemas.openxmlformats.org/drawingml/2006/table">
            <a:tbl>
              <a:tblPr/>
              <a:tblGrid>
                <a:gridCol w="1839464">
                  <a:extLst>
                    <a:ext uri="{9D8B030D-6E8A-4147-A177-3AD203B41FA5}">
                      <a16:colId xmlns:a16="http://schemas.microsoft.com/office/drawing/2014/main" val="1348991073"/>
                    </a:ext>
                  </a:extLst>
                </a:gridCol>
                <a:gridCol w="8676136">
                  <a:extLst>
                    <a:ext uri="{9D8B030D-6E8A-4147-A177-3AD203B41FA5}">
                      <a16:colId xmlns:a16="http://schemas.microsoft.com/office/drawing/2014/main" val="2454960215"/>
                    </a:ext>
                  </a:extLst>
                </a:gridCol>
              </a:tblGrid>
              <a:tr h="2094268">
                <a:tc>
                  <a:txBody>
                    <a:bodyPr/>
                    <a:lstStyle/>
                    <a:p>
                      <a:pPr algn="l" rtl="0" fontAlgn="base"/>
                      <a:r>
                        <a:rPr lang="en-US" sz="1600" b="1" i="0" u="sng" strike="noStrike" dirty="0" smtClean="0">
                          <a:solidFill>
                            <a:schemeClr val="bg1"/>
                          </a:solidFill>
                          <a:effectLst/>
                          <a:latin typeface="Calibri" panose="020F0502020204030204" pitchFamily="34" charset="0"/>
                        </a:rPr>
                        <a:t>Disaster Debris Recovery Tool</a:t>
                      </a:r>
                      <a:r>
                        <a:rPr lang="en-US" sz="1600" b="1" i="0" u="sng" dirty="0" smtClean="0">
                          <a:solidFill>
                            <a:schemeClr val="bg1"/>
                          </a:solidFill>
                          <a:effectLst/>
                          <a:latin typeface="Calibri" panose="020F0502020204030204" pitchFamily="34" charset="0"/>
                        </a:rPr>
                        <a:t> (DDRT)</a:t>
                      </a:r>
                      <a:r>
                        <a:rPr lang="en-US" sz="1600" b="0" i="0" dirty="0" smtClean="0">
                          <a:solidFill>
                            <a:schemeClr val="bg1"/>
                          </a:solidFill>
                          <a:effectLst/>
                          <a:latin typeface="Calibri" panose="020F0502020204030204" pitchFamily="34" charset="0"/>
                        </a:rPr>
                        <a:t> </a:t>
                      </a:r>
                    </a:p>
                    <a:p>
                      <a:pPr algn="l" rtl="0" fontAlgn="base"/>
                      <a:r>
                        <a:rPr lang="en-US" sz="1800" b="0" i="0" dirty="0" smtClean="0">
                          <a:solidFill>
                            <a:srgbClr val="FFFFFF"/>
                          </a:solidFill>
                          <a:effectLst/>
                          <a:latin typeface="Calibri" panose="020F0502020204030204" pitchFamily="34" charset="0"/>
                        </a:rPr>
                        <a:t> </a:t>
                      </a:r>
                      <a:endParaRPr lang="en-US" sz="1600" b="0" i="0" dirty="0" smtClean="0">
                        <a:solidFill>
                          <a:srgbClr val="000000"/>
                        </a:solidFill>
                        <a:effectLst/>
                      </a:endParaRPr>
                    </a:p>
                    <a:p>
                      <a:pPr algn="l" rtl="0" fontAlgn="base"/>
                      <a:endParaRPr lang="en-US" sz="1200" b="0" i="0" dirty="0">
                        <a:solidFill>
                          <a:srgbClr val="000000"/>
                        </a:solidFill>
                        <a:effectLst/>
                        <a:latin typeface="Calibri" panose="020F0502020204030204" pitchFamily="34" charset="0"/>
                      </a:endParaRPr>
                    </a:p>
                  </a:txBody>
                  <a:tcPr>
                    <a:lnL>
                      <a:noFill/>
                    </a:lnL>
                    <a:lnR>
                      <a:noFill/>
                    </a:lnR>
                    <a:lnT>
                      <a:noFill/>
                    </a:lnT>
                    <a:lnB>
                      <a:noFill/>
                    </a:lnB>
                    <a:solidFill>
                      <a:srgbClr val="3B9E97"/>
                    </a:solidFill>
                  </a:tcPr>
                </a:tc>
                <a:tc>
                  <a:txBody>
                    <a:bodyPr/>
                    <a:lstStyle/>
                    <a:p>
                      <a:pPr algn="l" rtl="0" fontAlgn="base"/>
                      <a:r>
                        <a:rPr lang="en-US" sz="1400" b="0" i="0" dirty="0" smtClean="0">
                          <a:solidFill>
                            <a:srgbClr val="000000"/>
                          </a:solidFill>
                          <a:effectLst/>
                          <a:latin typeface="+mn-lt"/>
                        </a:rPr>
                        <a:t>In the wake of a disaster, government and the public face unique challenges that complicate even the simplest of tasks, including cleaning up and disposing of debris. Embracing the opportunity for a technology solution, EPA and its state and tribal partners created a unique mapping tool for these situations. </a:t>
                      </a:r>
                    </a:p>
                    <a:p>
                      <a:pPr algn="l" rtl="0" fontAlgn="base"/>
                      <a:endParaRPr lang="en-US" sz="1400" b="0" i="0" dirty="0" smtClean="0">
                        <a:solidFill>
                          <a:srgbClr val="000000"/>
                        </a:solidFill>
                        <a:effectLst/>
                        <a:latin typeface="+mn-lt"/>
                      </a:endParaRPr>
                    </a:p>
                    <a:p>
                      <a:pPr algn="l" rtl="0" fontAlgn="base"/>
                      <a:r>
                        <a:rPr lang="en-US" sz="1400" b="0" i="0" dirty="0" smtClean="0">
                          <a:solidFill>
                            <a:srgbClr val="000000"/>
                          </a:solidFill>
                          <a:effectLst/>
                          <a:latin typeface="+mn-lt"/>
                        </a:rPr>
                        <a:t>The Disaster Debris Recovery Tool (DDRT) is an interactive forum that can be used by disaster response, recovery, and planning experts to advance the safe recovery, recycling, and disposal of disaster debris. The DDRT is available now and includes data for all 50 states, Puerto Rico, and the U.S. Virgin Islands. </a:t>
                      </a:r>
                    </a:p>
                    <a:p>
                      <a:pPr algn="l" rtl="0" fontAlgn="base"/>
                      <a:endParaRPr lang="en-US" sz="1400" b="0" i="0" dirty="0">
                        <a:solidFill>
                          <a:srgbClr val="000000"/>
                        </a:solidFill>
                        <a:effectLst/>
                        <a:latin typeface="+mn-lt"/>
                      </a:endParaRPr>
                    </a:p>
                  </a:txBody>
                  <a:tcPr>
                    <a:lnL>
                      <a:noFill/>
                    </a:lnL>
                    <a:lnR>
                      <a:noFill/>
                    </a:lnR>
                    <a:lnT>
                      <a:noFill/>
                    </a:lnT>
                    <a:lnB>
                      <a:noFill/>
                    </a:lnB>
                    <a:solidFill>
                      <a:srgbClr val="B9D8ED"/>
                    </a:solidFill>
                  </a:tcPr>
                </a:tc>
                <a:extLst>
                  <a:ext uri="{0D108BD9-81ED-4DB2-BD59-A6C34878D82A}">
                    <a16:rowId xmlns:a16="http://schemas.microsoft.com/office/drawing/2014/main" val="4151570466"/>
                  </a:ext>
                </a:extLst>
              </a:tr>
              <a:tr h="2122133">
                <a:tc>
                  <a:txBody>
                    <a:bodyPr/>
                    <a:lstStyle/>
                    <a:p>
                      <a:pPr algn="l" rtl="0" fontAlgn="base"/>
                      <a:r>
                        <a:rPr lang="en-US" sz="1600" b="1" i="0" u="sng" strike="noStrike" dirty="0" smtClean="0">
                          <a:solidFill>
                            <a:srgbClr val="FFFFFF"/>
                          </a:solidFill>
                          <a:effectLst/>
                          <a:latin typeface="Calibri" panose="020F0502020204030204" pitchFamily="34" charset="0"/>
                        </a:rPr>
                        <a:t>Smart</a:t>
                      </a:r>
                      <a:r>
                        <a:rPr lang="en-US" sz="1600" b="1" i="0" u="sng" strike="noStrike" baseline="0" dirty="0" smtClean="0">
                          <a:solidFill>
                            <a:srgbClr val="FFFFFF"/>
                          </a:solidFill>
                          <a:effectLst/>
                          <a:latin typeface="Calibri" panose="020F0502020204030204" pitchFamily="34" charset="0"/>
                        </a:rPr>
                        <a:t> Mobile Tools for Field Inspectors</a:t>
                      </a:r>
                      <a:r>
                        <a:rPr lang="en-US" sz="1600" b="0" i="0" dirty="0">
                          <a:solidFill>
                            <a:srgbClr val="FFFFFF"/>
                          </a:solidFill>
                          <a:effectLst/>
                          <a:latin typeface="Calibri" panose="020F0502020204030204" pitchFamily="34" charset="0"/>
                        </a:rPr>
                        <a:t> </a:t>
                      </a:r>
                      <a:r>
                        <a:rPr lang="en-US" sz="1600" b="1" i="0" dirty="0" smtClean="0">
                          <a:solidFill>
                            <a:srgbClr val="FFFFFF"/>
                          </a:solidFill>
                          <a:effectLst/>
                          <a:latin typeface="Calibri" panose="020F0502020204030204" pitchFamily="34" charset="0"/>
                        </a:rPr>
                        <a:t>(Smart Tools)</a:t>
                      </a:r>
                      <a:endParaRPr lang="en-US" sz="1600" b="1" i="0" dirty="0">
                        <a:solidFill>
                          <a:srgbClr val="000000"/>
                        </a:solidFill>
                        <a:effectLst/>
                        <a:latin typeface="Calibri" panose="020F0502020204030204" pitchFamily="34" charset="0"/>
                      </a:endParaRPr>
                    </a:p>
                    <a:p>
                      <a:pPr algn="l" rtl="0" fontAlgn="base"/>
                      <a:r>
                        <a:rPr lang="en-US" sz="1400" b="0" i="0" dirty="0">
                          <a:solidFill>
                            <a:srgbClr val="FFFFFF"/>
                          </a:solidFill>
                          <a:effectLst/>
                          <a:latin typeface="Calibri" panose="020F0502020204030204" pitchFamily="34" charset="0"/>
                        </a:rPr>
                        <a:t> </a:t>
                      </a:r>
                      <a:endParaRPr lang="en-US" b="0" i="0" dirty="0">
                        <a:solidFill>
                          <a:srgbClr val="000000"/>
                        </a:solidFill>
                        <a:effectLst/>
                      </a:endParaRPr>
                    </a:p>
                  </a:txBody>
                  <a:tcPr>
                    <a:lnL>
                      <a:noFill/>
                    </a:lnL>
                    <a:lnR>
                      <a:noFill/>
                    </a:lnR>
                    <a:lnT>
                      <a:noFill/>
                    </a:lnT>
                    <a:lnB>
                      <a:noFill/>
                    </a:lnB>
                    <a:solidFill>
                      <a:srgbClr val="3B9E97"/>
                    </a:solidFill>
                  </a:tcPr>
                </a:tc>
                <a:tc>
                  <a:txBody>
                    <a:bodyPr/>
                    <a:lstStyle/>
                    <a:p>
                      <a:pPr algn="l" rtl="0" fontAlgn="base"/>
                      <a:r>
                        <a:rPr lang="en-US" sz="1400" b="0" i="0" kern="1200" dirty="0" smtClean="0">
                          <a:solidFill>
                            <a:schemeClr val="tx1"/>
                          </a:solidFill>
                          <a:effectLst/>
                          <a:latin typeface="+mn-lt"/>
                          <a:ea typeface="+mn-ea"/>
                          <a:cs typeface="+mn-cs"/>
                        </a:rPr>
                        <a:t>Environmental inspections are largely paper-based processes requiring hours of preparation and post-inspection work. Smart Mobile Tools for Field Inspectors bring environmental inspections into the 21st century by streamlining operations and improving quality of information.</a:t>
                      </a:r>
                    </a:p>
                    <a:p>
                      <a:pPr algn="l" rtl="0" fontAlgn="base"/>
                      <a:endParaRPr lang="en-US" sz="1400" b="0" i="0" kern="1200" dirty="0" smtClean="0">
                        <a:solidFill>
                          <a:schemeClr val="tx1"/>
                        </a:solidFill>
                        <a:effectLst/>
                        <a:latin typeface="+mn-lt"/>
                        <a:ea typeface="+mn-ea"/>
                        <a:cs typeface="+mn-cs"/>
                      </a:endParaRPr>
                    </a:p>
                    <a:p>
                      <a:r>
                        <a:rPr lang="en-US" sz="1400" b="0" i="0" kern="1200" dirty="0" smtClean="0">
                          <a:solidFill>
                            <a:schemeClr val="tx1"/>
                          </a:solidFill>
                          <a:effectLst/>
                          <a:latin typeface="+mn-lt"/>
                          <a:ea typeface="+mn-ea"/>
                          <a:cs typeface="+mn-cs"/>
                        </a:rPr>
                        <a:t>Smart Mobile Tools for Field Inspectors supports inspection planning and management, field data collection, and evidence management, all within an integrated suite of digital tools to improve the quality and consistency of environmental inspections.</a:t>
                      </a:r>
                    </a:p>
                  </a:txBody>
                  <a:tcPr>
                    <a:lnL>
                      <a:noFill/>
                    </a:lnL>
                    <a:lnR>
                      <a:noFill/>
                    </a:lnR>
                    <a:lnT>
                      <a:noFill/>
                    </a:lnT>
                    <a:lnB>
                      <a:noFill/>
                    </a:lnB>
                    <a:solidFill>
                      <a:srgbClr val="B9D8ED"/>
                    </a:solidFill>
                  </a:tcPr>
                </a:tc>
                <a:extLst>
                  <a:ext uri="{0D108BD9-81ED-4DB2-BD59-A6C34878D82A}">
                    <a16:rowId xmlns:a16="http://schemas.microsoft.com/office/drawing/2014/main" val="3352706577"/>
                  </a:ext>
                </a:extLst>
              </a:tr>
            </a:tbl>
          </a:graphicData>
        </a:graphic>
      </p:graphicFrame>
    </p:spTree>
    <p:extLst>
      <p:ext uri="{BB962C8B-B14F-4D97-AF65-F5344CB8AC3E}">
        <p14:creationId xmlns:p14="http://schemas.microsoft.com/office/powerpoint/2010/main" val="73738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6A91095-FA18-4434-AFE3-6783DCA16F01}"/>
              </a:ext>
            </a:extLst>
          </p:cNvPr>
          <p:cNvGrpSpPr/>
          <p:nvPr/>
        </p:nvGrpSpPr>
        <p:grpSpPr>
          <a:xfrm>
            <a:off x="655331" y="1720066"/>
            <a:ext cx="10958819" cy="4921703"/>
            <a:chOff x="1283981" y="2087829"/>
            <a:chExt cx="9489547" cy="4261840"/>
          </a:xfrm>
        </p:grpSpPr>
        <p:sp>
          <p:nvSpPr>
            <p:cNvPr id="4" name="Freeform: Shape 3">
              <a:extLst>
                <a:ext uri="{FF2B5EF4-FFF2-40B4-BE49-F238E27FC236}">
                  <a16:creationId xmlns:a16="http://schemas.microsoft.com/office/drawing/2014/main" id="{77F8F56B-D186-45E0-9030-00DD2CFA8ED9}"/>
                </a:ext>
              </a:extLst>
            </p:cNvPr>
            <p:cNvSpPr/>
            <p:nvPr/>
          </p:nvSpPr>
          <p:spPr>
            <a:xfrm>
              <a:off x="3922446" y="2483603"/>
              <a:ext cx="1688438" cy="3475538"/>
            </a:xfrm>
            <a:custGeom>
              <a:avLst/>
              <a:gdLst>
                <a:gd name="connsiteX0" fmla="*/ 1688438 w 1688438"/>
                <a:gd name="connsiteY0" fmla="*/ 0 h 3475538"/>
                <a:gd name="connsiteX1" fmla="*/ 1688438 w 1688438"/>
                <a:gd name="connsiteY1" fmla="*/ 3475538 h 3475538"/>
                <a:gd name="connsiteX2" fmla="*/ 1562447 w 1688438"/>
                <a:gd name="connsiteY2" fmla="*/ 3469176 h 3475538"/>
                <a:gd name="connsiteX3" fmla="*/ 0 w 1688438"/>
                <a:gd name="connsiteY3" fmla="*/ 1737769 h 3475538"/>
                <a:gd name="connsiteX4" fmla="*/ 1562447 w 1688438"/>
                <a:gd name="connsiteY4" fmla="*/ 6362 h 3475538"/>
                <a:gd name="connsiteX5" fmla="*/ 1688438 w 1688438"/>
                <a:gd name="connsiteY5" fmla="*/ 0 h 347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8438" h="3475538">
                  <a:moveTo>
                    <a:pt x="1688438" y="0"/>
                  </a:moveTo>
                  <a:lnTo>
                    <a:pt x="1688438" y="3475538"/>
                  </a:lnTo>
                  <a:lnTo>
                    <a:pt x="1562447" y="3469176"/>
                  </a:lnTo>
                  <a:cubicBezTo>
                    <a:pt x="684844" y="3380050"/>
                    <a:pt x="0" y="2638887"/>
                    <a:pt x="0" y="1737769"/>
                  </a:cubicBezTo>
                  <a:cubicBezTo>
                    <a:pt x="0" y="836652"/>
                    <a:pt x="684844" y="95488"/>
                    <a:pt x="1562447" y="6362"/>
                  </a:cubicBezTo>
                  <a:lnTo>
                    <a:pt x="1688438" y="0"/>
                  </a:lnTo>
                  <a:close/>
                </a:path>
              </a:pathLst>
            </a:custGeom>
            <a:solidFill>
              <a:srgbClr val="BAD2B8"/>
            </a:solidFill>
            <a:ln>
              <a:solidFill>
                <a:srgbClr val="BAD2B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 name="Freeform: Shape 4">
              <a:extLst>
                <a:ext uri="{FF2B5EF4-FFF2-40B4-BE49-F238E27FC236}">
                  <a16:creationId xmlns:a16="http://schemas.microsoft.com/office/drawing/2014/main" id="{AF4EA72C-D10B-4207-A168-6A3D2D44CC1A}"/>
                </a:ext>
              </a:extLst>
            </p:cNvPr>
            <p:cNvSpPr/>
            <p:nvPr/>
          </p:nvSpPr>
          <p:spPr>
            <a:xfrm>
              <a:off x="3674711" y="2233245"/>
              <a:ext cx="1936173" cy="3971008"/>
            </a:xfrm>
            <a:custGeom>
              <a:avLst/>
              <a:gdLst>
                <a:gd name="connsiteX0" fmla="*/ 1936173 w 1936173"/>
                <a:gd name="connsiteY0" fmla="*/ 0 h 3971008"/>
                <a:gd name="connsiteX1" fmla="*/ 1936173 w 1936173"/>
                <a:gd name="connsiteY1" fmla="*/ 247735 h 3971008"/>
                <a:gd name="connsiteX2" fmla="*/ 1810182 w 1936173"/>
                <a:gd name="connsiteY2" fmla="*/ 254097 h 3971008"/>
                <a:gd name="connsiteX3" fmla="*/ 247735 w 1936173"/>
                <a:gd name="connsiteY3" fmla="*/ 1985504 h 3971008"/>
                <a:gd name="connsiteX4" fmla="*/ 1810182 w 1936173"/>
                <a:gd name="connsiteY4" fmla="*/ 3716911 h 3971008"/>
                <a:gd name="connsiteX5" fmla="*/ 1936173 w 1936173"/>
                <a:gd name="connsiteY5" fmla="*/ 3723273 h 3971008"/>
                <a:gd name="connsiteX6" fmla="*/ 1936173 w 1936173"/>
                <a:gd name="connsiteY6" fmla="*/ 3971008 h 3971008"/>
                <a:gd name="connsiteX7" fmla="*/ 1784853 w 1936173"/>
                <a:gd name="connsiteY7" fmla="*/ 3963367 h 3971008"/>
                <a:gd name="connsiteX8" fmla="*/ 0 w 1936173"/>
                <a:gd name="connsiteY8" fmla="*/ 1985504 h 3971008"/>
                <a:gd name="connsiteX9" fmla="*/ 1784853 w 1936173"/>
                <a:gd name="connsiteY9" fmla="*/ 7641 h 3971008"/>
                <a:gd name="connsiteX10" fmla="*/ 1936173 w 1936173"/>
                <a:gd name="connsiteY10" fmla="*/ 0 h 397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6173" h="3971008">
                  <a:moveTo>
                    <a:pt x="1936173" y="0"/>
                  </a:moveTo>
                  <a:lnTo>
                    <a:pt x="1936173" y="247735"/>
                  </a:lnTo>
                  <a:lnTo>
                    <a:pt x="1810182" y="254097"/>
                  </a:lnTo>
                  <a:cubicBezTo>
                    <a:pt x="932579" y="343223"/>
                    <a:pt x="247735" y="1084387"/>
                    <a:pt x="247735" y="1985504"/>
                  </a:cubicBezTo>
                  <a:cubicBezTo>
                    <a:pt x="247735" y="2886622"/>
                    <a:pt x="932579" y="3627785"/>
                    <a:pt x="1810182" y="3716911"/>
                  </a:cubicBezTo>
                  <a:lnTo>
                    <a:pt x="1936173" y="3723273"/>
                  </a:lnTo>
                  <a:lnTo>
                    <a:pt x="1936173" y="3971008"/>
                  </a:lnTo>
                  <a:lnTo>
                    <a:pt x="1784853" y="3963367"/>
                  </a:lnTo>
                  <a:cubicBezTo>
                    <a:pt x="782328" y="3861555"/>
                    <a:pt x="0" y="3014890"/>
                    <a:pt x="0" y="1985504"/>
                  </a:cubicBezTo>
                  <a:cubicBezTo>
                    <a:pt x="0" y="956118"/>
                    <a:pt x="782328" y="109454"/>
                    <a:pt x="1784853" y="7641"/>
                  </a:cubicBezTo>
                  <a:lnTo>
                    <a:pt x="1936173" y="0"/>
                  </a:lnTo>
                  <a:close/>
                </a:path>
              </a:pathLst>
            </a:custGeom>
            <a:solidFill>
              <a:srgbClr val="8EB48A"/>
            </a:solidFill>
            <a:ln>
              <a:solidFill>
                <a:srgbClr val="8EB48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6" name="Isosceles Triangle 5">
              <a:extLst>
                <a:ext uri="{FF2B5EF4-FFF2-40B4-BE49-F238E27FC236}">
                  <a16:creationId xmlns:a16="http://schemas.microsoft.com/office/drawing/2014/main" id="{68C1FAA0-6C03-4538-8ADD-3DEA203AD5C7}"/>
                </a:ext>
              </a:extLst>
            </p:cNvPr>
            <p:cNvSpPr/>
            <p:nvPr/>
          </p:nvSpPr>
          <p:spPr>
            <a:xfrm rot="5400000">
              <a:off x="5390931" y="2243509"/>
              <a:ext cx="543814" cy="232454"/>
            </a:xfrm>
            <a:prstGeom prst="triangle">
              <a:avLst/>
            </a:prstGeom>
            <a:solidFill>
              <a:srgbClr val="8EB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Freeform: Shape 6">
              <a:extLst>
                <a:ext uri="{FF2B5EF4-FFF2-40B4-BE49-F238E27FC236}">
                  <a16:creationId xmlns:a16="http://schemas.microsoft.com/office/drawing/2014/main" id="{6A02370B-D38D-450F-93D7-4FCE010AA056}"/>
                </a:ext>
              </a:extLst>
            </p:cNvPr>
            <p:cNvSpPr/>
            <p:nvPr/>
          </p:nvSpPr>
          <p:spPr>
            <a:xfrm>
              <a:off x="5807632" y="2483603"/>
              <a:ext cx="1688437" cy="3475538"/>
            </a:xfrm>
            <a:custGeom>
              <a:avLst/>
              <a:gdLst>
                <a:gd name="connsiteX0" fmla="*/ 0 w 1688437"/>
                <a:gd name="connsiteY0" fmla="*/ 0 h 3475538"/>
                <a:gd name="connsiteX1" fmla="*/ 125990 w 1688437"/>
                <a:gd name="connsiteY1" fmla="*/ 6362 h 3475538"/>
                <a:gd name="connsiteX2" fmla="*/ 1688437 w 1688437"/>
                <a:gd name="connsiteY2" fmla="*/ 1737769 h 3475538"/>
                <a:gd name="connsiteX3" fmla="*/ 125990 w 1688437"/>
                <a:gd name="connsiteY3" fmla="*/ 3469176 h 3475538"/>
                <a:gd name="connsiteX4" fmla="*/ 0 w 1688437"/>
                <a:gd name="connsiteY4" fmla="*/ 3475538 h 3475538"/>
                <a:gd name="connsiteX5" fmla="*/ 0 w 1688437"/>
                <a:gd name="connsiteY5" fmla="*/ 0 h 347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8437" h="3475538">
                  <a:moveTo>
                    <a:pt x="0" y="0"/>
                  </a:moveTo>
                  <a:lnTo>
                    <a:pt x="125990" y="6362"/>
                  </a:lnTo>
                  <a:cubicBezTo>
                    <a:pt x="1003593" y="95488"/>
                    <a:pt x="1688437" y="836652"/>
                    <a:pt x="1688437" y="1737769"/>
                  </a:cubicBezTo>
                  <a:cubicBezTo>
                    <a:pt x="1688437" y="2638887"/>
                    <a:pt x="1003593" y="3380050"/>
                    <a:pt x="125990" y="3469176"/>
                  </a:cubicBezTo>
                  <a:lnTo>
                    <a:pt x="0" y="3475538"/>
                  </a:lnTo>
                  <a:lnTo>
                    <a:pt x="0" y="0"/>
                  </a:lnTo>
                  <a:close/>
                </a:path>
              </a:pathLst>
            </a:custGeom>
            <a:solidFill>
              <a:srgbClr val="A2BDCE"/>
            </a:solidFill>
            <a:ln>
              <a:solidFill>
                <a:srgbClr val="A2BDC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8" name="Freeform: Shape 7">
              <a:extLst>
                <a:ext uri="{FF2B5EF4-FFF2-40B4-BE49-F238E27FC236}">
                  <a16:creationId xmlns:a16="http://schemas.microsoft.com/office/drawing/2014/main" id="{344BA1BD-4728-43C7-A237-5E1AF484F88A}"/>
                </a:ext>
              </a:extLst>
            </p:cNvPr>
            <p:cNvSpPr/>
            <p:nvPr/>
          </p:nvSpPr>
          <p:spPr>
            <a:xfrm>
              <a:off x="5807632" y="2235868"/>
              <a:ext cx="1936172" cy="3971008"/>
            </a:xfrm>
            <a:custGeom>
              <a:avLst/>
              <a:gdLst>
                <a:gd name="connsiteX0" fmla="*/ 0 w 1936172"/>
                <a:gd name="connsiteY0" fmla="*/ 0 h 3971008"/>
                <a:gd name="connsiteX1" fmla="*/ 151319 w 1936172"/>
                <a:gd name="connsiteY1" fmla="*/ 7641 h 3971008"/>
                <a:gd name="connsiteX2" fmla="*/ 1936172 w 1936172"/>
                <a:gd name="connsiteY2" fmla="*/ 1985504 h 3971008"/>
                <a:gd name="connsiteX3" fmla="*/ 151319 w 1936172"/>
                <a:gd name="connsiteY3" fmla="*/ 3963367 h 3971008"/>
                <a:gd name="connsiteX4" fmla="*/ 0 w 1936172"/>
                <a:gd name="connsiteY4" fmla="*/ 3971008 h 3971008"/>
                <a:gd name="connsiteX5" fmla="*/ 0 w 1936172"/>
                <a:gd name="connsiteY5" fmla="*/ 3723273 h 3971008"/>
                <a:gd name="connsiteX6" fmla="*/ 125990 w 1936172"/>
                <a:gd name="connsiteY6" fmla="*/ 3716911 h 3971008"/>
                <a:gd name="connsiteX7" fmla="*/ 1688437 w 1936172"/>
                <a:gd name="connsiteY7" fmla="*/ 1985504 h 3971008"/>
                <a:gd name="connsiteX8" fmla="*/ 125990 w 1936172"/>
                <a:gd name="connsiteY8" fmla="*/ 254097 h 3971008"/>
                <a:gd name="connsiteX9" fmla="*/ 0 w 1936172"/>
                <a:gd name="connsiteY9" fmla="*/ 247735 h 3971008"/>
                <a:gd name="connsiteX10" fmla="*/ 0 w 1936172"/>
                <a:gd name="connsiteY10" fmla="*/ 0 h 397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6172" h="3971008">
                  <a:moveTo>
                    <a:pt x="0" y="0"/>
                  </a:moveTo>
                  <a:lnTo>
                    <a:pt x="151319" y="7641"/>
                  </a:lnTo>
                  <a:cubicBezTo>
                    <a:pt x="1153845" y="109454"/>
                    <a:pt x="1936172" y="956118"/>
                    <a:pt x="1936172" y="1985504"/>
                  </a:cubicBezTo>
                  <a:cubicBezTo>
                    <a:pt x="1936172" y="3014890"/>
                    <a:pt x="1153845" y="3861555"/>
                    <a:pt x="151319" y="3963367"/>
                  </a:cubicBezTo>
                  <a:lnTo>
                    <a:pt x="0" y="3971008"/>
                  </a:lnTo>
                  <a:lnTo>
                    <a:pt x="0" y="3723273"/>
                  </a:lnTo>
                  <a:lnTo>
                    <a:pt x="125990" y="3716911"/>
                  </a:lnTo>
                  <a:cubicBezTo>
                    <a:pt x="1003593" y="3627785"/>
                    <a:pt x="1688437" y="2886622"/>
                    <a:pt x="1688437" y="1985504"/>
                  </a:cubicBezTo>
                  <a:cubicBezTo>
                    <a:pt x="1688437" y="1084387"/>
                    <a:pt x="1003593" y="343223"/>
                    <a:pt x="125990" y="254097"/>
                  </a:cubicBezTo>
                  <a:lnTo>
                    <a:pt x="0" y="247735"/>
                  </a:lnTo>
                  <a:lnTo>
                    <a:pt x="0" y="0"/>
                  </a:lnTo>
                  <a:close/>
                </a:path>
              </a:pathLst>
            </a:custGeom>
            <a:solidFill>
              <a:srgbClr val="6391AD"/>
            </a:solidFill>
            <a:ln>
              <a:solidFill>
                <a:srgbClr val="6391AD"/>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9" name="Isosceles Triangle 8">
              <a:extLst>
                <a:ext uri="{FF2B5EF4-FFF2-40B4-BE49-F238E27FC236}">
                  <a16:creationId xmlns:a16="http://schemas.microsoft.com/office/drawing/2014/main" id="{22A77575-F6A4-4C15-8F7B-0CE326831276}"/>
                </a:ext>
              </a:extLst>
            </p:cNvPr>
            <p:cNvSpPr/>
            <p:nvPr/>
          </p:nvSpPr>
          <p:spPr>
            <a:xfrm rot="16200000">
              <a:off x="5496137" y="5961535"/>
              <a:ext cx="543814" cy="232454"/>
            </a:xfrm>
            <a:prstGeom prst="triangle">
              <a:avLst/>
            </a:prstGeom>
            <a:solidFill>
              <a:srgbClr val="639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Oval 9">
              <a:extLst>
                <a:ext uri="{FF2B5EF4-FFF2-40B4-BE49-F238E27FC236}">
                  <a16:creationId xmlns:a16="http://schemas.microsoft.com/office/drawing/2014/main" id="{3BA262CF-CB49-4750-ABC8-BB3D3282B93A}"/>
                </a:ext>
              </a:extLst>
            </p:cNvPr>
            <p:cNvSpPr/>
            <p:nvPr/>
          </p:nvSpPr>
          <p:spPr>
            <a:xfrm>
              <a:off x="5011085" y="3523200"/>
              <a:ext cx="1396344" cy="1396344"/>
            </a:xfrm>
            <a:prstGeom prst="ellipse">
              <a:avLst/>
            </a:prstGeom>
            <a:solidFill>
              <a:srgbClr val="17868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S</a:t>
              </a:r>
              <a:r>
                <a:rPr lang="en-US" sz="1200" b="1" dirty="0"/>
                <a:t>upporting the Business of Environmental </a:t>
              </a:r>
              <a:r>
                <a:rPr lang="en-US" sz="1200" b="1" dirty="0" smtClean="0"/>
                <a:t>Protection</a:t>
              </a:r>
            </a:p>
            <a:p>
              <a:pPr algn="ctr"/>
              <a:r>
                <a:rPr lang="en-US" sz="1200" b="1" dirty="0" smtClean="0"/>
                <a:t>through Shared Governance</a:t>
              </a:r>
              <a:endParaRPr lang="en-US" sz="1200" b="1" dirty="0"/>
            </a:p>
          </p:txBody>
        </p:sp>
        <p:sp>
          <p:nvSpPr>
            <p:cNvPr id="11" name="TextBox 10">
              <a:extLst>
                <a:ext uri="{FF2B5EF4-FFF2-40B4-BE49-F238E27FC236}">
                  <a16:creationId xmlns:a16="http://schemas.microsoft.com/office/drawing/2014/main" id="{7ADCE0F3-B9E2-4C7D-806B-1359D0C9A081}"/>
                </a:ext>
              </a:extLst>
            </p:cNvPr>
            <p:cNvSpPr txBox="1"/>
            <p:nvPr/>
          </p:nvSpPr>
          <p:spPr>
            <a:xfrm>
              <a:off x="1283981" y="4305687"/>
              <a:ext cx="2059540" cy="719583"/>
            </a:xfrm>
            <a:prstGeom prst="rect">
              <a:avLst/>
            </a:prstGeom>
            <a:noFill/>
          </p:spPr>
          <p:txBody>
            <a:bodyPr wrap="square">
              <a:spAutoFit/>
            </a:bodyPr>
            <a:lstStyle/>
            <a:p>
              <a:pPr marL="0" marR="0" algn="ctr">
                <a:spcBef>
                  <a:spcPts val="0"/>
                </a:spcBef>
                <a:spcAft>
                  <a:spcPts val="0"/>
                </a:spcAft>
              </a:pPr>
              <a:r>
                <a:rPr lang="en-US" sz="1600" i="1" dirty="0">
                  <a:solidFill>
                    <a:srgbClr val="699C64"/>
                  </a:solidFill>
                  <a:effectLst/>
                  <a:latin typeface="Calibri" panose="020F0502020204030204" pitchFamily="34" charset="0"/>
                </a:rPr>
                <a:t>Information sharing for environmental </a:t>
              </a:r>
              <a:r>
                <a:rPr lang="en-US" sz="1600" i="1" dirty="0" smtClean="0">
                  <a:solidFill>
                    <a:srgbClr val="699C64"/>
                  </a:solidFill>
                  <a:effectLst/>
                  <a:latin typeface="Calibri" panose="020F0502020204030204" pitchFamily="34" charset="0"/>
                </a:rPr>
                <a:t>protection since 1998</a:t>
              </a:r>
              <a:endParaRPr lang="en-US" sz="1600" i="1" dirty="0">
                <a:solidFill>
                  <a:srgbClr val="699C64"/>
                </a:solidFill>
                <a:effectLst/>
                <a:latin typeface="Calibri" panose="020F0502020204030204" pitchFamily="34" charset="0"/>
              </a:endParaRPr>
            </a:p>
          </p:txBody>
        </p:sp>
        <p:sp>
          <p:nvSpPr>
            <p:cNvPr id="12" name="TextBox 11">
              <a:extLst>
                <a:ext uri="{FF2B5EF4-FFF2-40B4-BE49-F238E27FC236}">
                  <a16:creationId xmlns:a16="http://schemas.microsoft.com/office/drawing/2014/main" id="{6BF7D4C2-6C56-46A2-A7A8-C3BB3CAD1129}"/>
                </a:ext>
              </a:extLst>
            </p:cNvPr>
            <p:cNvSpPr txBox="1"/>
            <p:nvPr/>
          </p:nvSpPr>
          <p:spPr>
            <a:xfrm>
              <a:off x="7772371" y="4305687"/>
              <a:ext cx="3001157" cy="719583"/>
            </a:xfrm>
            <a:prstGeom prst="rect">
              <a:avLst/>
            </a:prstGeom>
            <a:noFill/>
          </p:spPr>
          <p:txBody>
            <a:bodyPr wrap="square">
              <a:spAutoFit/>
            </a:bodyPr>
            <a:lstStyle/>
            <a:p>
              <a:pPr marL="0" marR="0" algn="ctr">
                <a:spcBef>
                  <a:spcPts val="0"/>
                </a:spcBef>
                <a:spcAft>
                  <a:spcPts val="0"/>
                </a:spcAft>
              </a:pPr>
              <a:r>
                <a:rPr lang="en-US" sz="1600" i="1" dirty="0">
                  <a:solidFill>
                    <a:srgbClr val="5888A6"/>
                  </a:solidFill>
                  <a:effectLst/>
                  <a:latin typeface="Calibri" panose="020F0502020204030204" pitchFamily="34" charset="0"/>
                </a:rPr>
                <a:t>Modernizing the business of environmental </a:t>
              </a:r>
              <a:r>
                <a:rPr lang="en-US" sz="1600" i="1" dirty="0" smtClean="0">
                  <a:solidFill>
                    <a:srgbClr val="5888A6"/>
                  </a:solidFill>
                  <a:effectLst/>
                  <a:latin typeface="Calibri" panose="020F0502020204030204" pitchFamily="34" charset="0"/>
                </a:rPr>
                <a:t>protection </a:t>
              </a:r>
            </a:p>
            <a:p>
              <a:pPr marL="0" marR="0" algn="ctr">
                <a:spcBef>
                  <a:spcPts val="0"/>
                </a:spcBef>
                <a:spcAft>
                  <a:spcPts val="0"/>
                </a:spcAft>
              </a:pPr>
              <a:r>
                <a:rPr lang="en-US" sz="1600" i="1" dirty="0" smtClean="0">
                  <a:solidFill>
                    <a:srgbClr val="5888A6"/>
                  </a:solidFill>
                  <a:effectLst/>
                  <a:latin typeface="Calibri" panose="020F0502020204030204" pitchFamily="34" charset="0"/>
                </a:rPr>
                <a:t>since 2013</a:t>
              </a:r>
              <a:endParaRPr lang="en-US" sz="1600" i="1" dirty="0">
                <a:solidFill>
                  <a:srgbClr val="5888A6"/>
                </a:solidFill>
                <a:effectLst/>
                <a:latin typeface="Calibri" panose="020F0502020204030204" pitchFamily="34" charset="0"/>
              </a:endParaRPr>
            </a:p>
          </p:txBody>
        </p:sp>
        <p:sp>
          <p:nvSpPr>
            <p:cNvPr id="13" name="TextBox 12">
              <a:extLst>
                <a:ext uri="{FF2B5EF4-FFF2-40B4-BE49-F238E27FC236}">
                  <a16:creationId xmlns:a16="http://schemas.microsoft.com/office/drawing/2014/main" id="{9678CD1A-08E4-4457-9783-921363355E10}"/>
                </a:ext>
              </a:extLst>
            </p:cNvPr>
            <p:cNvSpPr txBox="1"/>
            <p:nvPr/>
          </p:nvSpPr>
          <p:spPr>
            <a:xfrm>
              <a:off x="3995518" y="3713541"/>
              <a:ext cx="1045099" cy="826188"/>
            </a:xfrm>
            <a:prstGeom prst="rect">
              <a:avLst/>
            </a:prstGeom>
            <a:noFill/>
          </p:spPr>
          <p:txBody>
            <a:bodyPr wrap="square">
              <a:spAutoFit/>
            </a:bodyPr>
            <a:lstStyle/>
            <a:p>
              <a:pPr marL="0" marR="0" algn="ctr">
                <a:spcBef>
                  <a:spcPts val="0"/>
                </a:spcBef>
                <a:spcAft>
                  <a:spcPts val="0"/>
                </a:spcAft>
              </a:pPr>
              <a:r>
                <a:rPr lang="en-US" sz="1400" b="1" i="0" dirty="0">
                  <a:solidFill>
                    <a:srgbClr val="201F1E"/>
                  </a:solidFill>
                  <a:effectLst/>
                  <a:latin typeface="Calibri" panose="020F0502020204030204" pitchFamily="34" charset="0"/>
                </a:rPr>
                <a:t>Shared Technology Innovation and Solutions</a:t>
              </a:r>
            </a:p>
          </p:txBody>
        </p:sp>
        <p:sp>
          <p:nvSpPr>
            <p:cNvPr id="14" name="TextBox 13">
              <a:extLst>
                <a:ext uri="{FF2B5EF4-FFF2-40B4-BE49-F238E27FC236}">
                  <a16:creationId xmlns:a16="http://schemas.microsoft.com/office/drawing/2014/main" id="{E69A0219-4A9D-4F9A-B89A-6E4486FFB32C}"/>
                </a:ext>
              </a:extLst>
            </p:cNvPr>
            <p:cNvSpPr txBox="1"/>
            <p:nvPr/>
          </p:nvSpPr>
          <p:spPr>
            <a:xfrm>
              <a:off x="6389671" y="3621208"/>
              <a:ext cx="1121515" cy="1200329"/>
            </a:xfrm>
            <a:prstGeom prst="rect">
              <a:avLst/>
            </a:prstGeom>
            <a:noFill/>
          </p:spPr>
          <p:txBody>
            <a:bodyPr wrap="square">
              <a:spAutoFit/>
            </a:bodyPr>
            <a:lstStyle/>
            <a:p>
              <a:pPr marL="0" marR="0" algn="ctr">
                <a:spcBef>
                  <a:spcPts val="0"/>
                </a:spcBef>
                <a:spcAft>
                  <a:spcPts val="0"/>
                </a:spcAft>
              </a:pPr>
              <a:r>
                <a:rPr lang="en-US" sz="1400" b="1" i="0" dirty="0">
                  <a:solidFill>
                    <a:srgbClr val="201F1E"/>
                  </a:solidFill>
                  <a:effectLst/>
                  <a:latin typeface="Calibri" panose="020F0502020204030204" pitchFamily="34" charset="0"/>
                </a:rPr>
                <a:t>Improved Business Processes and Environmental Management Approaches</a:t>
              </a:r>
            </a:p>
          </p:txBody>
        </p:sp>
        <p:sp>
          <p:nvSpPr>
            <p:cNvPr id="15" name="TextBox 14">
              <a:extLst>
                <a:ext uri="{FF2B5EF4-FFF2-40B4-BE49-F238E27FC236}">
                  <a16:creationId xmlns:a16="http://schemas.microsoft.com/office/drawing/2014/main" id="{6636F808-3BB8-41C2-8DD3-D2A3E2F0A101}"/>
                </a:ext>
              </a:extLst>
            </p:cNvPr>
            <p:cNvSpPr txBox="1"/>
            <p:nvPr/>
          </p:nvSpPr>
          <p:spPr>
            <a:xfrm rot="20821432">
              <a:off x="5720518" y="5796176"/>
              <a:ext cx="876732" cy="276999"/>
            </a:xfrm>
            <a:prstGeom prst="rect">
              <a:avLst/>
            </a:prstGeom>
            <a:noFill/>
          </p:spPr>
          <p:txBody>
            <a:bodyPr wrap="square">
              <a:prstTxWarp prst="textArchDown">
                <a:avLst>
                  <a:gd name="adj" fmla="val 2793598"/>
                </a:avLst>
              </a:prstTxWarp>
              <a:spAutoFit/>
            </a:bodyPr>
            <a:lstStyle/>
            <a:p>
              <a:pPr marL="0" marR="0" algn="l">
                <a:spcBef>
                  <a:spcPts val="0"/>
                </a:spcBef>
                <a:spcAft>
                  <a:spcPts val="0"/>
                </a:spcAft>
              </a:pPr>
              <a:r>
                <a:rPr lang="en-US" sz="1400" b="1" i="0" dirty="0" smtClean="0">
                  <a:solidFill>
                    <a:schemeClr val="bg1"/>
                  </a:solidFill>
                  <a:effectLst/>
                  <a:latin typeface="Calibri" panose="020F0502020204030204" pitchFamily="34" charset="0"/>
                </a:rPr>
                <a:t>DRIVES</a:t>
              </a:r>
              <a:endParaRPr lang="en-US" sz="1400" b="1" i="0" dirty="0">
                <a:solidFill>
                  <a:schemeClr val="bg1"/>
                </a:solidFill>
                <a:effectLst/>
                <a:latin typeface="Calibri" panose="020F0502020204030204" pitchFamily="34" charset="0"/>
              </a:endParaRPr>
            </a:p>
          </p:txBody>
        </p:sp>
        <p:sp>
          <p:nvSpPr>
            <p:cNvPr id="16" name="TextBox 15">
              <a:extLst>
                <a:ext uri="{FF2B5EF4-FFF2-40B4-BE49-F238E27FC236}">
                  <a16:creationId xmlns:a16="http://schemas.microsoft.com/office/drawing/2014/main" id="{2C9EB827-0296-4068-B959-B7D3A3CBE6E5}"/>
                </a:ext>
              </a:extLst>
            </p:cNvPr>
            <p:cNvSpPr txBox="1"/>
            <p:nvPr/>
          </p:nvSpPr>
          <p:spPr>
            <a:xfrm rot="20954877">
              <a:off x="4905891" y="2410340"/>
              <a:ext cx="842365" cy="276999"/>
            </a:xfrm>
            <a:prstGeom prst="rect">
              <a:avLst/>
            </a:prstGeom>
            <a:noFill/>
          </p:spPr>
          <p:txBody>
            <a:bodyPr wrap="square">
              <a:prstTxWarp prst="textArchUp">
                <a:avLst>
                  <a:gd name="adj" fmla="val 12861702"/>
                </a:avLst>
              </a:prstTxWarp>
              <a:spAutoFit/>
            </a:bodyPr>
            <a:lstStyle/>
            <a:p>
              <a:pPr marL="0" marR="0" algn="l">
                <a:spcBef>
                  <a:spcPts val="0"/>
                </a:spcBef>
                <a:spcAft>
                  <a:spcPts val="0"/>
                </a:spcAft>
              </a:pPr>
              <a:r>
                <a:rPr lang="en-US" sz="1400" b="1" i="0" dirty="0">
                  <a:solidFill>
                    <a:schemeClr val="bg1"/>
                  </a:solidFill>
                  <a:effectLst/>
                  <a:latin typeface="Calibri" panose="020F0502020204030204" pitchFamily="34" charset="0"/>
                </a:rPr>
                <a:t>ENABLES</a:t>
              </a:r>
            </a:p>
          </p:txBody>
        </p:sp>
        <p:pic>
          <p:nvPicPr>
            <p:cNvPr id="17" name="Picture 16">
              <a:extLst>
                <a:ext uri="{FF2B5EF4-FFF2-40B4-BE49-F238E27FC236}">
                  <a16:creationId xmlns:a16="http://schemas.microsoft.com/office/drawing/2014/main" id="{91B7E584-2E9F-4584-B499-1F6DF11BAA64}"/>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4457" y="3586322"/>
              <a:ext cx="1398588" cy="703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logo&#10;&#10;Description automatically generated">
              <a:extLst>
                <a:ext uri="{FF2B5EF4-FFF2-40B4-BE49-F238E27FC236}">
                  <a16:creationId xmlns:a16="http://schemas.microsoft.com/office/drawing/2014/main" id="{C5A1E23F-336C-4A1E-96D9-484D6469449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6075" y="3697968"/>
              <a:ext cx="2233749" cy="573949"/>
            </a:xfrm>
            <a:prstGeom prst="rect">
              <a:avLst/>
            </a:prstGeom>
          </p:spPr>
        </p:pic>
      </p:grpSp>
      <p:sp>
        <p:nvSpPr>
          <p:cNvPr id="19" name="Title 1">
            <a:extLst>
              <a:ext uri="{FF2B5EF4-FFF2-40B4-BE49-F238E27FC236}">
                <a16:creationId xmlns:a16="http://schemas.microsoft.com/office/drawing/2014/main" id="{7F64D6F6-F538-44A0-8864-84257CEB1333}"/>
              </a:ext>
            </a:extLst>
          </p:cNvPr>
          <p:cNvSpPr>
            <a:spLocks noGrp="1"/>
          </p:cNvSpPr>
          <p:nvPr>
            <p:ph type="title"/>
          </p:nvPr>
        </p:nvSpPr>
        <p:spPr/>
        <p:txBody>
          <a:bodyPr/>
          <a:lstStyle/>
          <a:p>
            <a:r>
              <a:rPr lang="en-US" dirty="0"/>
              <a:t>E-Enterprise for the Environment and the Exchange Network</a:t>
            </a:r>
          </a:p>
        </p:txBody>
      </p:sp>
    </p:spTree>
    <p:extLst>
      <p:ext uri="{BB962C8B-B14F-4D97-AF65-F5344CB8AC3E}">
        <p14:creationId xmlns:p14="http://schemas.microsoft.com/office/powerpoint/2010/main" val="213903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9FE40-8676-4D4A-8C7A-519FFE44F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10" y="2780741"/>
            <a:ext cx="10901471" cy="3049387"/>
          </a:xfrm>
          <a:prstGeom prst="rect">
            <a:avLst/>
          </a:prstGeom>
        </p:spPr>
      </p:pic>
      <p:sp>
        <p:nvSpPr>
          <p:cNvPr id="5" name="TextBox 4">
            <a:extLst>
              <a:ext uri="{FF2B5EF4-FFF2-40B4-BE49-F238E27FC236}">
                <a16:creationId xmlns:a16="http://schemas.microsoft.com/office/drawing/2014/main" id="{9D9C8095-4AD7-4B09-B5C9-36F1A61B7E52}"/>
              </a:ext>
            </a:extLst>
          </p:cNvPr>
          <p:cNvSpPr txBox="1"/>
          <p:nvPr/>
        </p:nvSpPr>
        <p:spPr>
          <a:xfrm>
            <a:off x="775041" y="614149"/>
            <a:ext cx="10765410" cy="7472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dirty="0" smtClean="0">
                <a:latin typeface="+mj-lt"/>
                <a:ea typeface="+mj-ea"/>
                <a:cs typeface="+mj-cs"/>
              </a:rPr>
              <a:t>EECIP Implementation </a:t>
            </a:r>
            <a:r>
              <a:rPr lang="en-US" sz="3800" kern="1200" dirty="0">
                <a:latin typeface="+mj-lt"/>
                <a:ea typeface="+mj-ea"/>
                <a:cs typeface="+mj-cs"/>
              </a:rPr>
              <a:t>Timeline</a:t>
            </a:r>
          </a:p>
        </p:txBody>
      </p:sp>
    </p:spTree>
    <p:extLst>
      <p:ext uri="{BB962C8B-B14F-4D97-AF65-F5344CB8AC3E}">
        <p14:creationId xmlns:p14="http://schemas.microsoft.com/office/powerpoint/2010/main" val="174408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B53F7DA-B5AB-40B1-B07A-91FEA62B83E7}"/>
              </a:ext>
            </a:extLst>
          </p:cNvPr>
          <p:cNvPicPr>
            <a:picLocks noChangeAspect="1"/>
          </p:cNvPicPr>
          <p:nvPr/>
        </p:nvPicPr>
        <p:blipFill>
          <a:blip r:embed="rId2"/>
          <a:stretch>
            <a:fillRect/>
          </a:stretch>
        </p:blipFill>
        <p:spPr>
          <a:xfrm>
            <a:off x="643467" y="934467"/>
            <a:ext cx="10905066" cy="4989066"/>
          </a:xfrm>
          <a:prstGeom prst="rect">
            <a:avLst/>
          </a:prstGeom>
        </p:spPr>
      </p:pic>
    </p:spTree>
    <p:extLst>
      <p:ext uri="{BB962C8B-B14F-4D97-AF65-F5344CB8AC3E}">
        <p14:creationId xmlns:p14="http://schemas.microsoft.com/office/powerpoint/2010/main" val="294777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an Account &amp; Log-In</a:t>
            </a:r>
            <a:endParaRPr lang="en-US" dirty="0"/>
          </a:p>
        </p:txBody>
      </p:sp>
      <p:sp>
        <p:nvSpPr>
          <p:cNvPr id="6" name="Content Placeholder 5"/>
          <p:cNvSpPr>
            <a:spLocks noGrp="1"/>
          </p:cNvSpPr>
          <p:nvPr>
            <p:ph sz="half" idx="2"/>
          </p:nvPr>
        </p:nvSpPr>
        <p:spPr>
          <a:xfrm>
            <a:off x="6687856" y="1477746"/>
            <a:ext cx="5491618" cy="5092388"/>
          </a:xfrm>
        </p:spPr>
        <p:txBody>
          <a:bodyPr>
            <a:normAutofit/>
          </a:bodyPr>
          <a:lstStyle/>
          <a:p>
            <a:r>
              <a:rPr lang="en-US" sz="2300" dirty="0" smtClean="0"/>
              <a:t>To create an account, visit </a:t>
            </a:r>
            <a:r>
              <a:rPr lang="en-US" sz="2300" u="sng" dirty="0" smtClean="0">
                <a:hlinkClick r:id="rId3"/>
              </a:rPr>
              <a:t>www.eecip.net</a:t>
            </a:r>
            <a:r>
              <a:rPr lang="en-US" sz="2300" dirty="0" smtClean="0"/>
              <a:t>. </a:t>
            </a:r>
          </a:p>
          <a:p>
            <a:pPr marL="0" indent="0">
              <a:buNone/>
            </a:pPr>
            <a:endParaRPr lang="en-US" sz="2300" dirty="0" smtClean="0"/>
          </a:p>
          <a:p>
            <a:r>
              <a:rPr lang="en-US" sz="2300" dirty="0" smtClean="0"/>
              <a:t>Click </a:t>
            </a:r>
            <a:r>
              <a:rPr lang="en-US" sz="2300" b="1" dirty="0" smtClean="0"/>
              <a:t>Register</a:t>
            </a:r>
            <a:r>
              <a:rPr lang="en-US" sz="2300" dirty="0" smtClean="0"/>
              <a:t> and input all contact information. </a:t>
            </a:r>
          </a:p>
          <a:p>
            <a:pPr marL="0" indent="0">
              <a:buNone/>
            </a:pPr>
            <a:endParaRPr lang="en-US" sz="800" dirty="0" smtClean="0"/>
          </a:p>
          <a:p>
            <a:pPr marL="0" indent="0" algn="ctr">
              <a:buNone/>
            </a:pPr>
            <a:r>
              <a:rPr lang="en-US" sz="2300" i="1" dirty="0" smtClean="0"/>
              <a:t>Please note - automated registration is only available for government employees. If you have an email address ending in “.com”, or encounter any registration issues, please email </a:t>
            </a:r>
            <a:r>
              <a:rPr lang="en-US" sz="2300" i="1" u="sng" dirty="0" smtClean="0"/>
              <a:t>support@eecip.net</a:t>
            </a:r>
            <a:r>
              <a:rPr lang="en-US" sz="2300" i="1" dirty="0" smtClean="0"/>
              <a:t>.</a:t>
            </a:r>
            <a:endParaRPr lang="en-US" sz="2300" i="1" dirty="0" smtClean="0"/>
          </a:p>
          <a:p>
            <a:pPr marL="0" indent="0" algn="ctr">
              <a:buNone/>
            </a:pPr>
            <a:endParaRPr lang="en-US" sz="800" i="1" dirty="0" smtClean="0"/>
          </a:p>
          <a:p>
            <a:r>
              <a:rPr lang="en-US" sz="2300" dirty="0" smtClean="0"/>
              <a:t>Once </a:t>
            </a:r>
            <a:r>
              <a:rPr lang="en-US" sz="2300" dirty="0"/>
              <a:t>you’ve registered, you will receive </a:t>
            </a:r>
            <a:r>
              <a:rPr lang="en-US" sz="2300" dirty="0" smtClean="0"/>
              <a:t>    a confirmation </a:t>
            </a:r>
            <a:r>
              <a:rPr lang="en-US" sz="2300" dirty="0"/>
              <a:t>email, and can then revisit </a:t>
            </a:r>
            <a:r>
              <a:rPr lang="en-US" sz="2300" u="sng" dirty="0">
                <a:hlinkClick r:id="rId3"/>
              </a:rPr>
              <a:t>www.eecip.net</a:t>
            </a:r>
            <a:r>
              <a:rPr lang="en-US" sz="2300" dirty="0"/>
              <a:t> to log into your account.</a:t>
            </a:r>
          </a:p>
          <a:p>
            <a:endParaRPr lang="en-US" sz="23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36" y="1774773"/>
            <a:ext cx="6496011" cy="4427242"/>
          </a:xfrm>
          <a:prstGeom prst="rect">
            <a:avLst/>
          </a:prstGeom>
        </p:spPr>
      </p:pic>
    </p:spTree>
    <p:extLst>
      <p:ext uri="{BB962C8B-B14F-4D97-AF65-F5344CB8AC3E}">
        <p14:creationId xmlns:p14="http://schemas.microsoft.com/office/powerpoint/2010/main" val="143713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815" y="94722"/>
            <a:ext cx="10515600" cy="1325563"/>
          </a:xfrm>
        </p:spPr>
        <p:txBody>
          <a:bodyPr/>
          <a:lstStyle/>
          <a:p>
            <a:r>
              <a:rPr lang="en-US" dirty="0" smtClean="0"/>
              <a:t>Setting Up Your Profile</a:t>
            </a:r>
            <a:endParaRPr lang="en-US" dirty="0"/>
          </a:p>
        </p:txBody>
      </p:sp>
      <p:sp>
        <p:nvSpPr>
          <p:cNvPr id="6" name="Content Placeholder 5"/>
          <p:cNvSpPr>
            <a:spLocks noGrp="1"/>
          </p:cNvSpPr>
          <p:nvPr>
            <p:ph sz="half" idx="2"/>
          </p:nvPr>
        </p:nvSpPr>
        <p:spPr>
          <a:xfrm>
            <a:off x="7252568" y="1963411"/>
            <a:ext cx="4847573" cy="4512546"/>
          </a:xfrm>
        </p:spPr>
        <p:txBody>
          <a:bodyPr>
            <a:normAutofit fontScale="85000" lnSpcReduction="20000"/>
          </a:bodyPr>
          <a:lstStyle/>
          <a:p>
            <a:r>
              <a:rPr lang="en-US" sz="3300" dirty="0" smtClean="0"/>
              <a:t>On the left hand toolbar: </a:t>
            </a:r>
            <a:r>
              <a:rPr lang="en-US" sz="3300" b="1" dirty="0" smtClean="0"/>
              <a:t>Edit Profile&gt;User Profile</a:t>
            </a:r>
          </a:p>
          <a:p>
            <a:endParaRPr lang="en-US" sz="3300" dirty="0"/>
          </a:p>
          <a:p>
            <a:r>
              <a:rPr lang="en-US" sz="3300" dirty="0" smtClean="0"/>
              <a:t>On the left-hand panel, edit your basic contact information including:</a:t>
            </a:r>
          </a:p>
          <a:p>
            <a:pPr lvl="1">
              <a:buFont typeface="Courier New" panose="02070309020205020404" pitchFamily="49" charset="0"/>
              <a:buChar char="o"/>
            </a:pPr>
            <a:r>
              <a:rPr lang="en-US" sz="3300" dirty="0" smtClean="0"/>
              <a:t>Name</a:t>
            </a:r>
            <a:r>
              <a:rPr lang="en-US" sz="3300" dirty="0"/>
              <a:t>, email address, phone number, </a:t>
            </a:r>
            <a:r>
              <a:rPr lang="en-US" sz="3300" dirty="0" smtClean="0"/>
              <a:t>&amp; feel free to opt in to upload </a:t>
            </a:r>
            <a:r>
              <a:rPr lang="en-US" sz="3300" dirty="0"/>
              <a:t>a profile </a:t>
            </a:r>
            <a:r>
              <a:rPr lang="en-US" sz="3300" dirty="0" smtClean="0"/>
              <a:t>picture</a:t>
            </a:r>
          </a:p>
          <a:p>
            <a:pPr marL="457200" lvl="1" indent="0">
              <a:buNone/>
            </a:pPr>
            <a:endParaRPr lang="en-US" sz="3300" dirty="0"/>
          </a:p>
          <a:p>
            <a:r>
              <a:rPr lang="en-US" sz="3300" dirty="0"/>
              <a:t>Click </a:t>
            </a:r>
            <a:r>
              <a:rPr lang="en-US" sz="3300" b="1" dirty="0"/>
              <a:t>Save</a:t>
            </a:r>
            <a:r>
              <a:rPr lang="en-US" sz="3300" dirty="0"/>
              <a:t>.</a:t>
            </a:r>
          </a:p>
          <a:p>
            <a:pPr marL="514350" indent="-514350">
              <a:buAutoNum type="arabicPeriod"/>
            </a:pPr>
            <a:endParaRPr lang="en-US" dirty="0"/>
          </a:p>
        </p:txBody>
      </p:sp>
      <p:pic>
        <p:nvPicPr>
          <p:cNvPr id="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24" y="1601327"/>
            <a:ext cx="7213344" cy="4685060"/>
          </a:xfrm>
        </p:spPr>
      </p:pic>
    </p:spTree>
    <p:extLst>
      <p:ext uri="{BB962C8B-B14F-4D97-AF65-F5344CB8AC3E}">
        <p14:creationId xmlns:p14="http://schemas.microsoft.com/office/powerpoint/2010/main" val="24663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Earn Points and Badges</a:t>
            </a:r>
            <a:endParaRPr lang="en-US" dirty="0"/>
          </a:p>
        </p:txBody>
      </p:sp>
      <p:sp>
        <p:nvSpPr>
          <p:cNvPr id="6" name="Content Placeholder 5"/>
          <p:cNvSpPr>
            <a:spLocks noGrp="1"/>
          </p:cNvSpPr>
          <p:nvPr>
            <p:ph sz="half" idx="2"/>
          </p:nvPr>
        </p:nvSpPr>
        <p:spPr>
          <a:xfrm>
            <a:off x="7252568" y="1963411"/>
            <a:ext cx="4847573" cy="4512546"/>
          </a:xfrm>
        </p:spPr>
        <p:txBody>
          <a:bodyPr>
            <a:normAutofit lnSpcReduction="10000"/>
          </a:bodyPr>
          <a:lstStyle/>
          <a:p>
            <a:r>
              <a:rPr lang="en-US" sz="2400" dirty="0" smtClean="0"/>
              <a:t>Points are awarded for most site activity</a:t>
            </a:r>
          </a:p>
          <a:p>
            <a:r>
              <a:rPr lang="en-US" sz="2400" dirty="0" smtClean="0"/>
              <a:t>Badges are awarded for specific milestones</a:t>
            </a:r>
          </a:p>
          <a:p>
            <a:pPr lvl="1"/>
            <a:r>
              <a:rPr lang="en-US" sz="2000" dirty="0" smtClean="0"/>
              <a:t>Updating </a:t>
            </a:r>
            <a:r>
              <a:rPr lang="en-US" sz="2000" dirty="0"/>
              <a:t>your profile information and picture, adding and liking </a:t>
            </a:r>
            <a:r>
              <a:rPr lang="en-US" sz="2000" dirty="0" smtClean="0"/>
              <a:t>projects, </a:t>
            </a:r>
            <a:r>
              <a:rPr lang="en-US" sz="2000" dirty="0"/>
              <a:t>making a post, voting up discussions, </a:t>
            </a:r>
            <a:r>
              <a:rPr lang="en-US" sz="2000" dirty="0" smtClean="0"/>
              <a:t>etc.</a:t>
            </a:r>
          </a:p>
          <a:p>
            <a:r>
              <a:rPr lang="en-US" sz="2400" dirty="0" smtClean="0"/>
              <a:t>Click the </a:t>
            </a:r>
            <a:r>
              <a:rPr lang="en-US" sz="2400" b="1" dirty="0" smtClean="0"/>
              <a:t>Badge image </a:t>
            </a:r>
            <a:r>
              <a:rPr lang="en-US" sz="2400" dirty="0" smtClean="0"/>
              <a:t>(top right of homepage) to view your</a:t>
            </a:r>
            <a:r>
              <a:rPr lang="en-US" sz="2400" b="1" dirty="0" smtClean="0"/>
              <a:t> </a:t>
            </a:r>
            <a:r>
              <a:rPr lang="en-US" sz="2400" dirty="0" smtClean="0"/>
              <a:t>progress.</a:t>
            </a:r>
            <a:endParaRPr lang="en-US" sz="2600" dirty="0" smtClean="0"/>
          </a:p>
          <a:p>
            <a:r>
              <a:rPr lang="en-US" sz="2600" dirty="0" smtClean="0"/>
              <a:t>Users with the most points make it on the leaderboard (bottom of homepage)</a:t>
            </a:r>
            <a:endParaRPr lang="en-US" sz="2600" dirty="0"/>
          </a:p>
          <a:p>
            <a:endParaRPr lang="en-US" dirty="0"/>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691" y="1963410"/>
            <a:ext cx="7163144" cy="4224448"/>
          </a:xfrm>
        </p:spPr>
      </p:pic>
    </p:spTree>
    <p:extLst>
      <p:ext uri="{BB962C8B-B14F-4D97-AF65-F5344CB8AC3E}">
        <p14:creationId xmlns:p14="http://schemas.microsoft.com/office/powerpoint/2010/main" val="131972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ct:contentTypeSchema xmlns:ct="http://schemas.microsoft.com/office/2006/metadata/contentType" xmlns:ma="http://schemas.microsoft.com/office/2006/metadata/properties/metaAttributes" ct:_="" ma:_="" ma:contentTypeName="Document" ma:contentTypeID="0x01010088C1195A8EAB28418A502CD44A4C83D7" ma:contentTypeVersion="29" ma:contentTypeDescription="Create a new document." ma:contentTypeScope="" ma:versionID="e7c8801b6781ad4f299157e1caf8b1a2">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87b93111-45fc-4200-b3fe-daede21e656b" xmlns:ns6="376c537e-5b86-4d83-b2f8-ced0a83285cd" targetNamespace="http://schemas.microsoft.com/office/2006/metadata/properties" ma:root="true" ma:fieldsID="fc234c56873c2ca8dc5a201893e6cea0" ns1:_="" ns2:_="" ns3:_="" ns4:_="" ns5:_="" ns6:_="">
    <xsd:import namespace="http://schemas.microsoft.com/sharepoint/v3"/>
    <xsd:import namespace="4ffa91fb-a0ff-4ac5-b2db-65c790d184a4"/>
    <xsd:import namespace="http://schemas.microsoft.com/sharepoint.v3"/>
    <xsd:import namespace="http://schemas.microsoft.com/sharepoint/v3/fields"/>
    <xsd:import namespace="87b93111-45fc-4200-b3fe-daede21e656b"/>
    <xsd:import namespace="376c537e-5b86-4d83-b2f8-ced0a83285c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SharedWithUsers" minOccurs="0"/>
                <xsd:element ref="ns5:SharedWithDetails" minOccurs="0"/>
                <xsd:element ref="ns6:tag" minOccurs="0"/>
                <xsd:element ref="ns6:MediaServiceMetadata" minOccurs="0"/>
                <xsd:element ref="ns6:MediaServiceFastMetadata" minOccurs="0"/>
                <xsd:element ref="ns6:MediaServiceDateTaken" minOccurs="0"/>
                <xsd:element ref="ns6:MediaServiceAutoTags" minOccurs="0"/>
                <xsd:element ref="ns6:Updated_x0020_EE_x002e_Net" minOccurs="0"/>
                <xsd:element ref="ns6:MediaServiceEventHashCode" minOccurs="0"/>
                <xsd:element ref="ns6: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38cf3bc-ac9e-4b41-84f3-67fb2dd2d565}" ma:internalName="TaxCatchAllLabel" ma:readOnly="true" ma:showField="CatchAllDataLabel" ma:web="87b93111-45fc-4200-b3fe-daede21e656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38cf3bc-ac9e-4b41-84f3-67fb2dd2d565}" ma:internalName="TaxCatchAll" ma:showField="CatchAllData" ma:web="87b93111-45fc-4200-b3fe-daede21e65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b93111-45fc-4200-b3fe-daede21e656b" elementFormDefault="qualified">
    <xsd:import namespace="http://schemas.microsoft.com/office/2006/documentManagement/types"/>
    <xsd:import namespace="http://schemas.microsoft.com/office/infopath/2007/PartnerControls"/>
    <xsd:element name="SharedWithUsers" ma:index="2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c537e-5b86-4d83-b2f8-ced0a83285cd" elementFormDefault="qualified">
    <xsd:import namespace="http://schemas.microsoft.com/office/2006/documentManagement/types"/>
    <xsd:import namespace="http://schemas.microsoft.com/office/infopath/2007/PartnerControls"/>
    <xsd:element name="tag" ma:index="30" nillable="true" ma:displayName="tag" ma:default="Current" ma:format="Dropdown" ma:internalName="tag">
      <xsd:simpleType>
        <xsd:restriction base="dms:Choice">
          <xsd:enumeration value="Current"/>
          <xsd:enumeration value="Fact Sheet"/>
          <xsd:enumeration value="Archive"/>
          <xsd:enumeration value="Presentation"/>
        </xsd:restriction>
      </xsd:simpleType>
    </xsd:element>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Updated_x0020_EE_x002e_Net" ma:index="35" nillable="true" ma:displayName="Updated EE.Net" ma:internalName="Updated_x0020_EE_x002e_Net">
      <xsd:simpleType>
        <xsd:restriction base="dms:Text">
          <xsd:maxLength value="255"/>
        </xsd:restriction>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EsriMapsInfo xmlns="ESRI.ArcGIS.Mapping.OfficeIntegration.PowerPointInfo">
  <Version>Version1</Version>
  <RequiresSignIn>False</RequiresSignIn>
</EsriMapsInfo>
</file>

<file path=customXml/item15.xml><?xml version="1.0" encoding="utf-8"?>
<?mso-contentType ?>
<SharedContentType xmlns="Microsoft.SharePoint.Taxonomy.ContentTypeSync" SourceId="29f62856-1543-49d4-a736-4569d363f533" ContentTypeId="0x0101" PreviousValue="false"/>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2017-07-24T04:00:00+00:00</Document_x0020_Creation_x0020_Date>
    <EPA_x0020_Office xmlns="4ffa91fb-a0ff-4ac5-b2db-65c790d184a4">R01-OARM-MIS-MIR</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Pucci, Liz</DisplayName>
        <AccountId>789</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87b93111-45fc-4200-b3fe-daede21e656b">
      <UserInfo>
        <DisplayName>Rosner, Sheryl</DisplayName>
        <AccountId>131</AccountId>
        <AccountType/>
      </UserInfo>
      <UserInfo>
        <DisplayName>Jones, Doug</DisplayName>
        <AccountId>166</AccountId>
        <AccountType/>
      </UserInfo>
      <UserInfo>
        <DisplayName>Deloach, Anthony</DisplayName>
        <AccountId>1165</AccountId>
        <AccountType/>
      </UserInfo>
      <UserInfo>
        <DisplayName>Hurley, Kevin</DisplayName>
        <AccountId>1648</AccountId>
        <AccountType/>
      </UserInfo>
      <UserInfo>
        <DisplayName>Robert Willis</DisplayName>
        <AccountId>1224</AccountId>
        <AccountType/>
      </UserInfo>
      <UserInfo>
        <DisplayName>Melcer, Allen</DisplayName>
        <AccountId>633</AccountId>
        <AccountType/>
      </UserInfo>
      <UserInfo>
        <DisplayName>Battin, Andrew</DisplayName>
        <AccountId>66</AccountId>
        <AccountType/>
      </UserInfo>
      <UserInfo>
        <DisplayName>Barbery, Andrea</DisplayName>
        <AccountId>7123</AccountId>
        <AccountType/>
      </UserInfo>
      <UserInfo>
        <DisplayName>Osinski, Michael</DisplayName>
        <AccountId>900</AccountId>
        <AccountType/>
      </UserInfo>
      <UserInfo>
        <DisplayName>Young, Margo</DisplayName>
        <AccountId>8654</AccountId>
        <AccountType/>
      </UserInfo>
      <UserInfo>
        <DisplayName>Davies, James</DisplayName>
        <AccountId>1836</AccountId>
        <AccountType/>
      </UserInfo>
      <UserInfo>
        <DisplayName>McFarland, Verne</DisplayName>
        <AccountId>7487</AccountId>
        <AccountType/>
      </UserInfo>
      <UserInfo>
        <DisplayName>Johnson, TheresaP</DisplayName>
        <AccountId>910</AccountId>
        <AccountType/>
      </UserInfo>
      <UserInfo>
        <DisplayName>Murphy, Dan</DisplayName>
        <AccountId>386</AccountId>
        <AccountType/>
      </UserInfo>
      <UserInfo>
        <DisplayName>Dexter, Michael</DisplayName>
        <AccountId>7127</AccountId>
        <AccountType/>
      </UserInfo>
      <UserInfo>
        <DisplayName>Moutoux, Nicole</DisplayName>
        <AccountId>4726</AccountId>
        <AccountType/>
      </UserInfo>
      <UserInfo>
        <DisplayName>Melanson, Kate</DisplayName>
        <AccountId>3725</AccountId>
        <AccountType/>
      </UserInfo>
      <UserInfo>
        <DisplayName>Brownell, Sandra</DisplayName>
        <AccountId>9541</AccountId>
        <AccountType/>
      </UserInfo>
      <UserInfo>
        <DisplayName>Ochs, Michael</DisplayName>
        <AccountId>2435</AccountId>
        <AccountType/>
      </UserInfo>
      <UserInfo>
        <DisplayName>Billups, Angie</DisplayName>
        <AccountId>502</AccountId>
        <AccountType/>
      </UserInfo>
      <UserInfo>
        <DisplayName>Pucci, Liz</DisplayName>
        <AccountId>789</AccountId>
        <AccountType/>
      </UserInfo>
      <UserInfo>
        <DisplayName>Cronkhite, Leslie</DisplayName>
        <AccountId>85</AccountId>
        <AccountType/>
      </UserInfo>
      <UserInfo>
        <DisplayName>Comer, Lisa</DisplayName>
        <AccountId>7132</AccountId>
        <AccountType/>
      </UserInfo>
    </SharedWithUsers>
    <tag xmlns="376c537e-5b86-4d83-b2f8-ced0a83285cd">Current</tag>
    <Updated_x0020_EE_x002e_Net xmlns="376c537e-5b86-4d83-b2f8-ced0a83285cd" xsi:nil="true"/>
  </documentManagement>
</p:properties>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E99DF-75D8-4D85-8E23-5F8E563570A4}">
  <ds:schemaRefs>
    <ds:schemaRef ds:uri="ESRI.ArcGIS.Mapping.OfficeIntegration.PowerPointInfo"/>
  </ds:schemaRefs>
</ds:datastoreItem>
</file>

<file path=customXml/itemProps10.xml><?xml version="1.0" encoding="utf-8"?>
<ds:datastoreItem xmlns:ds="http://schemas.openxmlformats.org/officeDocument/2006/customXml" ds:itemID="{E6571EE8-D606-4FAA-8539-4863010208DD}">
  <ds:schemaRefs>
    <ds:schemaRef ds:uri="ESRI.ArcGIS.Mapping.OfficeIntegration.PowerPointInfo"/>
  </ds:schemaRefs>
</ds:datastoreItem>
</file>

<file path=customXml/itemProps11.xml><?xml version="1.0" encoding="utf-8"?>
<ds:datastoreItem xmlns:ds="http://schemas.openxmlformats.org/officeDocument/2006/customXml" ds:itemID="{251C97C1-9374-43BE-9262-4E9AE8B8CFFF}">
  <ds:schemaRefs>
    <ds:schemaRef ds:uri="ESRI.ArcGIS.Mapping.OfficeIntegration.PowerPointInfo"/>
  </ds:schemaRefs>
</ds:datastoreItem>
</file>

<file path=customXml/itemProps12.xml><?xml version="1.0" encoding="utf-8"?>
<ds:datastoreItem xmlns:ds="http://schemas.openxmlformats.org/officeDocument/2006/customXml" ds:itemID="{67F073F5-CD36-4E4E-8CAE-0FC29C3904DC}">
  <ds:schemaRefs>
    <ds:schemaRef ds:uri="ESRI.ArcGIS.Mapping.OfficeIntegration.PowerPointInfo"/>
  </ds:schemaRefs>
</ds:datastoreItem>
</file>

<file path=customXml/itemProps13.xml><?xml version="1.0" encoding="utf-8"?>
<ds:datastoreItem xmlns:ds="http://schemas.openxmlformats.org/officeDocument/2006/customXml" ds:itemID="{C0B56219-3AEE-4A03-A177-5E81BBDDDB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7b93111-45fc-4200-b3fe-daede21e656b"/>
    <ds:schemaRef ds:uri="376c537e-5b86-4d83-b2f8-ced0a83285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737B9696-0026-45F0-B74A-0BE91966337A}">
  <ds:schemaRefs>
    <ds:schemaRef ds:uri="ESRI.ArcGIS.Mapping.OfficeIntegration.PowerPointInfo"/>
  </ds:schemaRefs>
</ds:datastoreItem>
</file>

<file path=customXml/itemProps15.xml><?xml version="1.0" encoding="utf-8"?>
<ds:datastoreItem xmlns:ds="http://schemas.openxmlformats.org/officeDocument/2006/customXml" ds:itemID="{A8EB2D31-00FA-4A46-AC6D-140996D9568A}">
  <ds:schemaRefs>
    <ds:schemaRef ds:uri="Microsoft.SharePoint.Taxonomy.ContentTypeSync"/>
  </ds:schemaRefs>
</ds:datastoreItem>
</file>

<file path=customXml/itemProps16.xml><?xml version="1.0" encoding="utf-8"?>
<ds:datastoreItem xmlns:ds="http://schemas.openxmlformats.org/officeDocument/2006/customXml" ds:itemID="{3588F231-5D10-4ABB-A323-7730E2C2C290}">
  <ds:schemaRefs>
    <ds:schemaRef ds:uri="ESRI.ArcGIS.Mapping.OfficeIntegration.PowerPointInfo"/>
  </ds:schemaRefs>
</ds:datastoreItem>
</file>

<file path=customXml/itemProps17.xml><?xml version="1.0" encoding="utf-8"?>
<ds:datastoreItem xmlns:ds="http://schemas.openxmlformats.org/officeDocument/2006/customXml" ds:itemID="{D15F8362-2EF2-416A-A4BD-8EC3B4040AF5}">
  <ds:schemaRefs>
    <ds:schemaRef ds:uri="ESRI.ArcGIS.Mapping.OfficeIntegration.PowerPointInfo"/>
  </ds:schemaRefs>
</ds:datastoreItem>
</file>

<file path=customXml/itemProps18.xml><?xml version="1.0" encoding="utf-8"?>
<ds:datastoreItem xmlns:ds="http://schemas.openxmlformats.org/officeDocument/2006/customXml" ds:itemID="{807B6951-8D02-46FB-B883-1FD2AB59AD81}">
  <ds:schemaRefs>
    <ds:schemaRef ds:uri="ESRI.ArcGIS.Mapping.OfficeIntegration.PowerPointInfo"/>
  </ds:schemaRefs>
</ds:datastoreItem>
</file>

<file path=customXml/itemProps19.xml><?xml version="1.0" encoding="utf-8"?>
<ds:datastoreItem xmlns:ds="http://schemas.openxmlformats.org/officeDocument/2006/customXml" ds:itemID="{9282C221-6952-4728-8B08-FA6F1AD3F7E1}">
  <ds:schemaRefs>
    <ds:schemaRef ds:uri="ESRI.ArcGIS.Mapping.OfficeIntegration.PowerPointInfo"/>
  </ds:schemaRefs>
</ds:datastoreItem>
</file>

<file path=customXml/itemProps2.xml><?xml version="1.0" encoding="utf-8"?>
<ds:datastoreItem xmlns:ds="http://schemas.openxmlformats.org/officeDocument/2006/customXml" ds:itemID="{C70C6512-55E3-438D-BCFD-781B49BA2B19}">
  <ds:schemaRefs>
    <ds:schemaRef ds:uri="ESRI.ArcGIS.Mapping.OfficeIntegration.PowerPointInfo"/>
  </ds:schemaRefs>
</ds:datastoreItem>
</file>

<file path=customXml/itemProps3.xml><?xml version="1.0" encoding="utf-8"?>
<ds:datastoreItem xmlns:ds="http://schemas.openxmlformats.org/officeDocument/2006/customXml" ds:itemID="{B3A471AA-964F-4E80-8243-738ED7FA88C9}">
  <ds:schemaRefs>
    <ds:schemaRef ds:uri="ESRI.ArcGIS.Mapping.OfficeIntegration.PowerPointInfo"/>
  </ds:schemaRefs>
</ds:datastoreItem>
</file>

<file path=customXml/itemProps4.xml><?xml version="1.0" encoding="utf-8"?>
<ds:datastoreItem xmlns:ds="http://schemas.openxmlformats.org/officeDocument/2006/customXml" ds:itemID="{3E1DF11A-BE04-4267-A2A9-D78CB6453BD5}">
  <ds:schemaRefs>
    <ds:schemaRef ds:uri="ESRI.ArcGIS.Mapping.OfficeIntegration.PowerPointInfo"/>
  </ds:schemaRefs>
</ds:datastoreItem>
</file>

<file path=customXml/itemProps5.xml><?xml version="1.0" encoding="utf-8"?>
<ds:datastoreItem xmlns:ds="http://schemas.openxmlformats.org/officeDocument/2006/customXml" ds:itemID="{D3BF7CA8-7B85-45C4-8C9B-CFA0714F08BA}">
  <ds:schemaRefs>
    <ds:schemaRef ds:uri="ESRI.ArcGIS.Mapping.OfficeIntegration.PowerPointInfo"/>
  </ds:schemaRefs>
</ds:datastoreItem>
</file>

<file path=customXml/itemProps6.xml><?xml version="1.0" encoding="utf-8"?>
<ds:datastoreItem xmlns:ds="http://schemas.openxmlformats.org/officeDocument/2006/customXml" ds:itemID="{1F0A441F-CAE4-485D-829D-CC50D14A1190}">
  <ds:schemaRefs>
    <ds:schemaRef ds:uri="http://schemas.microsoft.com/sharepoint/v3"/>
    <ds:schemaRef ds:uri="http://schemas.microsoft.com/sharepoint.v3"/>
    <ds:schemaRef ds:uri="http://purl.org/dc/terms/"/>
    <ds:schemaRef ds:uri="http://schemas.microsoft.com/office/2006/documentManagement/types"/>
    <ds:schemaRef ds:uri="http://schemas.microsoft.com/sharepoint/v3/field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87b93111-45fc-4200-b3fe-daede21e656b"/>
    <ds:schemaRef ds:uri="376c537e-5b86-4d83-b2f8-ced0a83285cd"/>
    <ds:schemaRef ds:uri="4ffa91fb-a0ff-4ac5-b2db-65c790d184a4"/>
    <ds:schemaRef ds:uri="http://www.w3.org/XML/1998/namespace"/>
    <ds:schemaRef ds:uri="http://purl.org/dc/dcmitype/"/>
  </ds:schemaRefs>
</ds:datastoreItem>
</file>

<file path=customXml/itemProps7.xml><?xml version="1.0" encoding="utf-8"?>
<ds:datastoreItem xmlns:ds="http://schemas.openxmlformats.org/officeDocument/2006/customXml" ds:itemID="{7E939423-AB40-41F7-B273-BD5800DA80A8}">
  <ds:schemaRefs>
    <ds:schemaRef ds:uri="ESRI.ArcGIS.Mapping.OfficeIntegration.PowerPointInfo"/>
  </ds:schemaRefs>
</ds:datastoreItem>
</file>

<file path=customXml/itemProps8.xml><?xml version="1.0" encoding="utf-8"?>
<ds:datastoreItem xmlns:ds="http://schemas.openxmlformats.org/officeDocument/2006/customXml" ds:itemID="{66335937-D5CD-44E0-BC2F-26600FDB40BB}">
  <ds:schemaRefs>
    <ds:schemaRef ds:uri="ESRI.ArcGIS.Mapping.OfficeIntegration.PowerPointInfo"/>
  </ds:schemaRefs>
</ds:datastoreItem>
</file>

<file path=customXml/itemProps9.xml><?xml version="1.0" encoding="utf-8"?>
<ds:datastoreItem xmlns:ds="http://schemas.openxmlformats.org/officeDocument/2006/customXml" ds:itemID="{41B41830-454C-4194-9DE3-0C067095A1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12496</TotalTime>
  <Words>3477</Words>
  <Application>Microsoft Office PowerPoint</Application>
  <PresentationFormat>Widescreen</PresentationFormat>
  <Paragraphs>222</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Wingdings</vt:lpstr>
      <vt:lpstr>Office Theme</vt:lpstr>
      <vt:lpstr>E-Enterprise Community Inventory Platform</vt:lpstr>
      <vt:lpstr>PowerPoint Presentation</vt:lpstr>
      <vt:lpstr>Examples of E-Enterprise in Action</vt:lpstr>
      <vt:lpstr>E-Enterprise for the Environment and the Exchange Network</vt:lpstr>
      <vt:lpstr>PowerPoint Presentation</vt:lpstr>
      <vt:lpstr>PowerPoint Presentation</vt:lpstr>
      <vt:lpstr>Create an Account &amp; Log-In</vt:lpstr>
      <vt:lpstr>Setting Up Your Profile</vt:lpstr>
      <vt:lpstr>How to Earn Points and Badges</vt:lpstr>
      <vt:lpstr>Adding / Updating Subscriptions</vt:lpstr>
      <vt:lpstr>Personalization and EECIP Newsletter</vt:lpstr>
      <vt:lpstr>Communities of Interest</vt:lpstr>
      <vt:lpstr>PowerPoint Presentation</vt:lpstr>
      <vt:lpstr>PowerPoint Presentation</vt:lpstr>
      <vt:lpstr>Search the EECIP Inventory</vt:lpstr>
      <vt:lpstr>View Project Details</vt:lpstr>
      <vt:lpstr>Add or Edit a Project</vt:lpstr>
      <vt:lpstr>How to Start a Discussion</vt:lpstr>
      <vt:lpstr>How to Join a Discussion</vt:lpstr>
      <vt:lpstr> Engage with your colleagues!</vt:lpstr>
      <vt:lpstr>ECOS EECIP Team</vt:lpstr>
      <vt:lpstr>Visit: https://www.eecip.net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Template for EE presentation</dc:title>
  <dc:creator>Rosner, Sheryl</dc:creator>
  <cp:keywords/>
  <cp:lastModifiedBy>Owen McAleer</cp:lastModifiedBy>
  <cp:revision>130</cp:revision>
  <dcterms:created xsi:type="dcterms:W3CDTF">2018-09-27T13:07:35Z</dcterms:created>
  <dcterms:modified xsi:type="dcterms:W3CDTF">2021-03-30T19:09:06Z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0x01010088C1195A8EAB28418A502CD44A4C83D7</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y fmtid="{D5CDD505-2E9C-101B-9397-08002B2CF9AE}" pid="6" name="e3f09c3df709400db2417a7161762d62">
    <vt:lpwstr/>
  </property>
</Properties>
</file>