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7"/>
  </p:notesMasterIdLst>
  <p:sldIdLst>
    <p:sldId id="256" r:id="rId5"/>
    <p:sldId id="263" r:id="rId6"/>
    <p:sldId id="260" r:id="rId7"/>
    <p:sldId id="261" r:id="rId8"/>
    <p:sldId id="262" r:id="rId9"/>
    <p:sldId id="265" r:id="rId10"/>
    <p:sldId id="264" r:id="rId11"/>
    <p:sldId id="268" r:id="rId12"/>
    <p:sldId id="270" r:id="rId13"/>
    <p:sldId id="271" r:id="rId14"/>
    <p:sldId id="272" r:id="rId15"/>
    <p:sldId id="269" r:id="rId1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any Bennett" initials="BB" lastIdx="1" clrIdx="0">
    <p:extLst>
      <p:ext uri="{19B8F6BF-5375-455C-9EA6-DF929625EA0E}">
        <p15:presenceInfo xmlns:p15="http://schemas.microsoft.com/office/powerpoint/2012/main" userId="Brittany Benn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48484926798383"/>
          <c:y val="2.5288400608697761E-2"/>
          <c:w val="0.89622619560574346"/>
          <c:h val="0.75187430289226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Weekly</c:v>
                </c:pt>
                <c:pt idx="1">
                  <c:v>Monthly</c:v>
                </c:pt>
                <c:pt idx="2">
                  <c:v>Yearly 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3648</c:v>
                </c:pt>
                <c:pt idx="1">
                  <c:v>14592</c:v>
                </c:pt>
                <c:pt idx="2">
                  <c:v>182400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5-4451-BBFB-43A2FE5A9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759992"/>
        <c:axId val="461758680"/>
      </c:barChart>
      <c:catAx>
        <c:axId val="46175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758680"/>
        <c:crosses val="autoZero"/>
        <c:auto val="1"/>
        <c:lblAlgn val="ctr"/>
        <c:lblOffset val="100"/>
        <c:noMultiLvlLbl val="0"/>
      </c:catAx>
      <c:valAx>
        <c:axId val="46175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759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823052136843508"/>
          <c:y val="0.92279245435509138"/>
          <c:w val="7.0392667973719542E-2"/>
          <c:h val="7.3488661649784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</a:t>
            </a:r>
            <a:r>
              <a:rPr lang="en-US" baseline="-25000" dirty="0"/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9437333296374363"/>
                  <c:y val="-5.79289561916703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169,711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D3C-43D6-BB14-3F6B5632F0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CO2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169711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C-43D6-BB14-3F6B5632F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9776720"/>
        <c:axId val="589773440"/>
        <c:axId val="0"/>
      </c:bar3DChart>
      <c:catAx>
        <c:axId val="589776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773440"/>
        <c:crosses val="autoZero"/>
        <c:auto val="1"/>
        <c:lblAlgn val="ctr"/>
        <c:lblOffset val="100"/>
        <c:noMultiLvlLbl val="0"/>
      </c:catAx>
      <c:valAx>
        <c:axId val="58977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77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35067167682112188"/>
                  <c:y val="-7.83146200445962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2,091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5AB-4DF8-9615-31B194093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2091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B-4DF8-9615-31B194093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3024792"/>
        <c:axId val="593028728"/>
        <c:axId val="0"/>
      </c:bar3DChart>
      <c:catAx>
        <c:axId val="593024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3028728"/>
        <c:crosses val="autoZero"/>
        <c:auto val="1"/>
        <c:lblAlgn val="ctr"/>
        <c:lblOffset val="100"/>
        <c:noMultiLvlLbl val="0"/>
      </c:catAx>
      <c:valAx>
        <c:axId val="593028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02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Hydrocarbons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30163043087114161"/>
                  <c:y val="-5.1611330109318489E-2"/>
                </c:manualLayout>
              </c:layout>
              <c:tx>
                <c:rich>
                  <a:bodyPr/>
                  <a:lstStyle/>
                  <a:p>
                    <a:fld id="{DE8C32B9-0D2E-4671-A999-5CA89125C38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77-4D55-A244-5DFC755429A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CO2</c:v>
                </c:pt>
              </c:strCache>
            </c:strRef>
          </c:cat>
          <c:val>
            <c:numRef>
              <c:f>Sheet1!$B$2</c:f>
              <c:numCache>
                <c:formatCode>#,##0.0</c:formatCode>
                <c:ptCount val="1"/>
                <c:pt idx="0">
                  <c:v>133.6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C-43D6-BB14-3F6B5632F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9776720"/>
        <c:axId val="589773440"/>
        <c:axId val="0"/>
      </c:bar3DChart>
      <c:catAx>
        <c:axId val="589776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773440"/>
        <c:crosses val="autoZero"/>
        <c:auto val="1"/>
        <c:lblAlgn val="ctr"/>
        <c:lblOffset val="100"/>
        <c:noMultiLvlLbl val="0"/>
      </c:catAx>
      <c:valAx>
        <c:axId val="58977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77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38656720279493728"/>
                  <c:y val="-6.57842808374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C4-437A-B33E-68CDC4134A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#,##0.0</c:formatCode>
                <c:ptCount val="1"/>
                <c:pt idx="0">
                  <c:v>131.1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B-4DF8-9615-31B194093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3024792"/>
        <c:axId val="593028728"/>
        <c:axId val="0"/>
      </c:bar3DChart>
      <c:catAx>
        <c:axId val="593024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3028728"/>
        <c:crosses val="autoZero"/>
        <c:auto val="1"/>
        <c:lblAlgn val="ctr"/>
        <c:lblOffset val="100"/>
        <c:noMultiLvlLbl val="0"/>
      </c:catAx>
      <c:valAx>
        <c:axId val="593028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02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</a:t>
            </a:r>
            <a:r>
              <a:rPr lang="en-US" baseline="-25000" dirty="0"/>
              <a:t>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8444047870212713"/>
                  <c:y val="1.91062112832218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9273064203369"/>
                      <c:h val="0.107630950655649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A23-4758-97B4-DCDCDF1BF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CO2</c:v>
                </c:pt>
              </c:strCache>
            </c:strRef>
          </c:cat>
          <c:val>
            <c:numRef>
              <c:f>Sheet1!$B$2</c:f>
              <c:numCache>
                <c:formatCode>#,##0.00</c:formatCode>
                <c:ptCount val="1"/>
                <c:pt idx="0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C-43D6-BB14-3F6B5632F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9776720"/>
        <c:axId val="589773440"/>
        <c:axId val="0"/>
      </c:bar3DChart>
      <c:catAx>
        <c:axId val="589776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773440"/>
        <c:crosses val="autoZero"/>
        <c:auto val="1"/>
        <c:lblAlgn val="ctr"/>
        <c:lblOffset val="100"/>
        <c:noMultiLvlLbl val="0"/>
      </c:catAx>
      <c:valAx>
        <c:axId val="58977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7767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31305855557731188"/>
                  <c:y val="-3.1843484509649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6F-4243-A653-45CC4FA5B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Grams</c:v>
                </c:pt>
              </c:strCache>
            </c:strRef>
          </c:cat>
          <c:val>
            <c:numRef>
              <c:f>Sheet1!$B$2</c:f>
              <c:numCache>
                <c:formatCode>#,##0.00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B-4DF8-9615-31B194093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3024792"/>
        <c:axId val="593028728"/>
        <c:axId val="0"/>
      </c:bar3DChart>
      <c:catAx>
        <c:axId val="593024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3028728"/>
        <c:crosses val="autoZero"/>
        <c:auto val="1"/>
        <c:lblAlgn val="ctr"/>
        <c:lblOffset val="100"/>
        <c:noMultiLvlLbl val="0"/>
      </c:catAx>
      <c:valAx>
        <c:axId val="593028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02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PM2.5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30446711595322445"/>
                  <c:y val="-2.2290439156754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4A-4ABE-8E23-BBD5E12413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Grams</c:v>
                </c:pt>
              </c:strCache>
            </c:strRef>
          </c:cat>
          <c:val>
            <c:numRef>
              <c:f>Sheet1!$B$2</c:f>
              <c:numCache>
                <c:formatCode>#,##0.0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A-4ABE-8E23-BBD5E1241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0804384"/>
        <c:axId val="590800120"/>
        <c:axId val="0"/>
      </c:bar3DChart>
      <c:catAx>
        <c:axId val="590804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800120"/>
        <c:crosses val="autoZero"/>
        <c:auto val="1"/>
        <c:lblAlgn val="ctr"/>
        <c:lblOffset val="100"/>
        <c:noMultiLvlLbl val="0"/>
      </c:catAx>
      <c:valAx>
        <c:axId val="59080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80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0.20384</cdr:x>
      <cdr:y>0.76442</cdr:y>
    </cdr:from>
    <cdr:to>
      <cdr:x>0.31021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299" y="30292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0.65041</cdr:x>
      <cdr:y>0.25198</cdr:y>
    </cdr:from>
    <cdr:to>
      <cdr:x>0.75678</cdr:x>
      <cdr:y>0.48756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91132" y="9780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0.20193</cdr:x>
      <cdr:y>0.58519</cdr:y>
    </cdr:from>
    <cdr:to>
      <cdr:x>0.3083</cdr:x>
      <cdr:y>0.82077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35823" y="22713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0.20193</cdr:x>
      <cdr:y>0.56609</cdr:y>
    </cdr:from>
    <cdr:to>
      <cdr:x>0.3083</cdr:x>
      <cdr:y>0.80167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35823" y="21972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0.18851</cdr:x>
      <cdr:y>0.64886</cdr:y>
    </cdr:from>
    <cdr:to>
      <cdr:x>0.29488</cdr:x>
      <cdr:y>0.88444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20494" y="2518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0.42234</cdr:x>
      <cdr:y>0.69555</cdr:y>
    </cdr:from>
    <cdr:to>
      <cdr:x>0.52871</cdr:x>
      <cdr:y>0.93113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30526" y="26997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0.42904</cdr:x>
      <cdr:y>0.76442</cdr:y>
    </cdr:from>
    <cdr:to>
      <cdr:x>0.53541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688191" y="31116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0.40604</cdr:x>
      <cdr:y>0.92264</cdr:y>
    </cdr:from>
    <cdr:to>
      <cdr:x>0.49612</cdr:x>
      <cdr:y>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490483" y="3581185"/>
          <a:ext cx="774357" cy="300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0.40317</cdr:x>
      <cdr:y>0.20104</cdr:y>
    </cdr:from>
    <cdr:to>
      <cdr:x>0.50954</cdr:x>
      <cdr:y>0.43662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465769" y="780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0.41371</cdr:x>
      <cdr:y>0.56609</cdr:y>
    </cdr:from>
    <cdr:to>
      <cdr:x>0.52008</cdr:x>
      <cdr:y>0.80167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556386" y="21972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0.41563</cdr:x>
      <cdr:y>0.30079</cdr:y>
    </cdr:from>
    <cdr:to>
      <cdr:x>0.50187</cdr:x>
      <cdr:y>0.53637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572861" y="1167498"/>
          <a:ext cx="74140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0.40509</cdr:x>
      <cdr:y>0.70404</cdr:y>
    </cdr:from>
    <cdr:to>
      <cdr:x>0.48448</cdr:x>
      <cdr:y>0.78233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482245" y="2732688"/>
          <a:ext cx="682480" cy="30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0.63535</cdr:x>
      <cdr:y>0.04914</cdr:y>
    </cdr:from>
    <cdr:to>
      <cdr:x>0.74172</cdr:x>
      <cdr:y>0.28472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461680" y="1907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0.80359</cdr:x>
      <cdr:y>0.03471</cdr:y>
    </cdr:from>
    <cdr:to>
      <cdr:x>0.88717</cdr:x>
      <cdr:y>0.19097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6907924" y="134743"/>
          <a:ext cx="718457" cy="606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190,944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0.51702</cdr:x>
      <cdr:y>0.65209</cdr:y>
    </cdr:from>
    <cdr:to>
      <cdr:x>0.59665</cdr:x>
      <cdr:y>0.72167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4401262" y="3060439"/>
          <a:ext cx="677862" cy="326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15,912	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0.79528</cdr:x>
      <cdr:y>0.1606</cdr:y>
    </cdr:from>
    <cdr:to>
      <cdr:x>0.94888</cdr:x>
      <cdr:y>0.2775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8087" y="633747"/>
          <a:ext cx="642788" cy="461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0.80119</cdr:x>
      <cdr:y>0.21139</cdr:y>
    </cdr:from>
    <cdr:to>
      <cdr:x>1</cdr:x>
      <cdr:y>0.43694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1741" y="857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0.77781</cdr:x>
      <cdr:y>0.1484</cdr:y>
    </cdr:from>
    <cdr:to>
      <cdr:x>0.91572</cdr:x>
      <cdr:y>0.22968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77509" y="601652"/>
          <a:ext cx="634314" cy="329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0.78656</cdr:x>
      <cdr:y>0.15051</cdr:y>
    </cdr:from>
    <cdr:to>
      <cdr:x>0.97826</cdr:x>
      <cdr:y>0.38276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8659" y="592558"/>
          <a:ext cx="79907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0.74746</cdr:x>
      <cdr:y>0.1299</cdr:y>
    </cdr:from>
    <cdr:to>
      <cdr:x>0.94627</cdr:x>
      <cdr:y>0.35545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37924" y="5266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CBBCF7-78E5-4F65-B049-C7F30DB6EFD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653D1E5-9456-4FB2-8A70-2EF9E359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1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4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8E92-6FB4-44B8-9D04-EC8C653BB87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76AB72-23BA-4200-93E8-894C8346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9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greenvehicles/greenhouse-gas-emissions-typical-passenger-vehicle" TargetMode="External"/><Relationship Id="rId2" Type="http://schemas.openxmlformats.org/officeDocument/2006/relationships/hyperlink" Target="https://www.fhwa.dot.gov/policyinformation/statistics/2019/mv1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ts.gov/content/estimated-national-average-vehicle-emissions-rates-vehicle-vehicle-type-using-gasoline-and" TargetMode="External"/><Relationship Id="rId5" Type="http://schemas.openxmlformats.org/officeDocument/2006/relationships/hyperlink" Target="https://www.epa.gov/sites/production/files/2021-04/documents/emission-factors_apr2021.pdf" TargetMode="External"/><Relationship Id="rId4" Type="http://schemas.openxmlformats.org/officeDocument/2006/relationships/hyperlink" Target="https://labs.ece.uw.edu/community/EnvironmentalImpacts/ElectricVehicleCalculation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sphalt Road Into Distance Free Stock Photo - Public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13687" y="1779375"/>
            <a:ext cx="6941202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Telework</a:t>
            </a:r>
            <a:r>
              <a:rPr lang="en-US" sz="2800" dirty="0"/>
              <a:t> </a:t>
            </a:r>
            <a:r>
              <a:rPr lang="en-US" sz="2800" b="1" dirty="0"/>
              <a:t>Mileage</a:t>
            </a:r>
          </a:p>
        </p:txBody>
      </p:sp>
    </p:spTree>
    <p:extLst>
      <p:ext uri="{BB962C8B-B14F-4D97-AF65-F5344CB8AC3E}">
        <p14:creationId xmlns:p14="http://schemas.microsoft.com/office/powerpoint/2010/main" val="15342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O, and PM2.5 Emissions Saved Yearly (pounds per year)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28246"/>
              </p:ext>
            </p:extLst>
          </p:nvPr>
        </p:nvGraphicFramePr>
        <p:xfrm>
          <a:off x="403655" y="2010598"/>
          <a:ext cx="2232453" cy="398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18268012"/>
              </p:ext>
            </p:extLst>
          </p:nvPr>
        </p:nvGraphicFramePr>
        <p:xfrm>
          <a:off x="3424336" y="1930400"/>
          <a:ext cx="2119730" cy="406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63923319"/>
              </p:ext>
            </p:extLst>
          </p:nvPr>
        </p:nvGraphicFramePr>
        <p:xfrm>
          <a:off x="6367849" y="1930400"/>
          <a:ext cx="2619632" cy="406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82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Credits in ozone advanced plan</a:t>
            </a:r>
          </a:p>
          <a:p>
            <a:r>
              <a:rPr lang="en-US" dirty="0"/>
              <a:t>Employee Morale</a:t>
            </a:r>
          </a:p>
          <a:p>
            <a:r>
              <a:rPr lang="en-US" dirty="0"/>
              <a:t>Reduced Emissions equals better health</a:t>
            </a:r>
          </a:p>
          <a:p>
            <a:r>
              <a:rPr lang="en-US" dirty="0"/>
              <a:t>Less Paper usage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0693"/>
            <a:ext cx="8596668" cy="5088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1) 2019 Highway Stats (Motor Vehicle Registration Numbers)</a:t>
            </a:r>
            <a:br>
              <a:rPr lang="en-US" sz="1600" dirty="0"/>
            </a:br>
            <a:br>
              <a:rPr lang="en-US" sz="1000" dirty="0"/>
            </a:br>
            <a:r>
              <a:rPr lang="en-US" sz="1600" u="sng" dirty="0">
                <a:hlinkClick r:id="rId2"/>
              </a:rPr>
              <a:t>https://www.fhwa.dot.gov/policyinformation/statistics/2019/mv1.cfm</a:t>
            </a:r>
            <a:br>
              <a:rPr lang="en-US" sz="1600" u="sng" dirty="0"/>
            </a:br>
            <a:endParaRPr lang="en-US" sz="1600" u="sng" dirty="0"/>
          </a:p>
          <a:p>
            <a:pPr marL="0" indent="0">
              <a:buNone/>
            </a:pPr>
            <a:r>
              <a:rPr lang="en-US" sz="1600" dirty="0"/>
              <a:t>2) Greenhouse Gas Emissions for a Typical Passenger Vehicle </a:t>
            </a:r>
          </a:p>
          <a:p>
            <a:pPr marL="0" indent="0">
              <a:buNone/>
            </a:pPr>
            <a:r>
              <a:rPr lang="en-US" sz="1600" u="sng" dirty="0">
                <a:hlinkClick r:id="rId3"/>
              </a:rPr>
              <a:t>https://www.epa.gov/greenvehicles/greenhouse-gas-emissions-typical-passenger-vehicle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/>
              <a:t>3) Example of per mile calculations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u="sng" dirty="0">
                <a:hlinkClick r:id="rId4"/>
              </a:rPr>
              <a:t>https://labs.ece.uw.edu/community/EnvironmentalImpacts/ElectricVehicleCalculations/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4) Emission Factors for Greenhouse Gas Inventories (source for CH</a:t>
            </a:r>
            <a:r>
              <a:rPr lang="en-US" sz="1600" baseline="-25000" dirty="0"/>
              <a:t>4</a:t>
            </a:r>
            <a:r>
              <a:rPr lang="en-US" sz="1600" dirty="0"/>
              <a:t>/N</a:t>
            </a:r>
            <a:r>
              <a:rPr lang="en-US" sz="1600" baseline="-25000" dirty="0"/>
              <a:t>2</a:t>
            </a:r>
            <a:r>
              <a:rPr lang="en-US" sz="1600" dirty="0"/>
              <a:t>O factors)</a:t>
            </a:r>
          </a:p>
          <a:p>
            <a:pPr marL="0" indent="0">
              <a:buNone/>
            </a:pPr>
            <a:r>
              <a:rPr lang="en-US" sz="1600" u="sng" dirty="0">
                <a:hlinkClick r:id="rId5"/>
              </a:rPr>
              <a:t>https://www.epa.gov/sites/production/files/2021-04/documents/emission-factors_apr2021.pdf</a:t>
            </a:r>
            <a:br>
              <a:rPr lang="en-US" sz="1600" u="sng" dirty="0"/>
            </a:br>
            <a:endParaRPr lang="en-US" sz="1600" u="sng" dirty="0"/>
          </a:p>
          <a:p>
            <a:pPr marL="0" indent="0">
              <a:buNone/>
            </a:pPr>
            <a:r>
              <a:rPr lang="en-US" sz="1600" dirty="0"/>
              <a:t>5) Estimated US Average Vehicle Emissions Rates by Vehicle Type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https://www.bts.gov/content/estimated-national-average-vehicle-emissions-rates-vehicle-vehicle-type-using-gasoline-and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13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AQD Telework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106 AQD Employees</a:t>
            </a:r>
          </a:p>
          <a:p>
            <a:r>
              <a:rPr lang="en-US" dirty="0"/>
              <a:t>64% of the 106 telework at least one day. </a:t>
            </a:r>
          </a:p>
        </p:txBody>
      </p:sp>
    </p:spTree>
    <p:extLst>
      <p:ext uri="{BB962C8B-B14F-4D97-AF65-F5344CB8AC3E}">
        <p14:creationId xmlns:p14="http://schemas.microsoft.com/office/powerpoint/2010/main" val="17005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Telework and Mileage Table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282531"/>
              </p:ext>
            </p:extLst>
          </p:nvPr>
        </p:nvGraphicFramePr>
        <p:xfrm>
          <a:off x="677863" y="2767914"/>
          <a:ext cx="8596312" cy="205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179">
                  <a:extLst>
                    <a:ext uri="{9D8B030D-6E8A-4147-A177-3AD203B41FA5}">
                      <a16:colId xmlns:a16="http://schemas.microsoft.com/office/drawing/2014/main" val="4098875630"/>
                    </a:ext>
                  </a:extLst>
                </a:gridCol>
                <a:gridCol w="557599">
                  <a:extLst>
                    <a:ext uri="{9D8B030D-6E8A-4147-A177-3AD203B41FA5}">
                      <a16:colId xmlns:a16="http://schemas.microsoft.com/office/drawing/2014/main" val="1868954821"/>
                    </a:ext>
                  </a:extLst>
                </a:gridCol>
                <a:gridCol w="557599">
                  <a:extLst>
                    <a:ext uri="{9D8B030D-6E8A-4147-A177-3AD203B41FA5}">
                      <a16:colId xmlns:a16="http://schemas.microsoft.com/office/drawing/2014/main" val="1212928607"/>
                    </a:ext>
                  </a:extLst>
                </a:gridCol>
                <a:gridCol w="766698">
                  <a:extLst>
                    <a:ext uri="{9D8B030D-6E8A-4147-A177-3AD203B41FA5}">
                      <a16:colId xmlns:a16="http://schemas.microsoft.com/office/drawing/2014/main" val="1293359790"/>
                    </a:ext>
                  </a:extLst>
                </a:gridCol>
                <a:gridCol w="627298">
                  <a:extLst>
                    <a:ext uri="{9D8B030D-6E8A-4147-A177-3AD203B41FA5}">
                      <a16:colId xmlns:a16="http://schemas.microsoft.com/office/drawing/2014/main" val="2808201851"/>
                    </a:ext>
                  </a:extLst>
                </a:gridCol>
                <a:gridCol w="557599">
                  <a:extLst>
                    <a:ext uri="{9D8B030D-6E8A-4147-A177-3AD203B41FA5}">
                      <a16:colId xmlns:a16="http://schemas.microsoft.com/office/drawing/2014/main" val="695061701"/>
                    </a:ext>
                  </a:extLst>
                </a:gridCol>
                <a:gridCol w="1370763">
                  <a:extLst>
                    <a:ext uri="{9D8B030D-6E8A-4147-A177-3AD203B41FA5}">
                      <a16:colId xmlns:a16="http://schemas.microsoft.com/office/drawing/2014/main" val="1307420790"/>
                    </a:ext>
                  </a:extLst>
                </a:gridCol>
                <a:gridCol w="1126814">
                  <a:extLst>
                    <a:ext uri="{9D8B030D-6E8A-4147-A177-3AD203B41FA5}">
                      <a16:colId xmlns:a16="http://schemas.microsoft.com/office/drawing/2014/main" val="3234004680"/>
                    </a:ext>
                  </a:extLst>
                </a:gridCol>
                <a:gridCol w="1370763">
                  <a:extLst>
                    <a:ext uri="{9D8B030D-6E8A-4147-A177-3AD203B41FA5}">
                      <a16:colId xmlns:a16="http://schemas.microsoft.com/office/drawing/2014/main" val="2914614945"/>
                    </a:ext>
                  </a:extLst>
                </a:gridCol>
              </a:tblGrid>
              <a:tr h="571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Staff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Monday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Tuesday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Wednesday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Thursday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Friday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Distance From Home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Round-Trip Miles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Miles Saved Per Week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extLst>
                  <a:ext uri="{0D108BD9-81ED-4DB2-BD59-A6C34878D82A}">
                    <a16:rowId xmlns:a16="http://schemas.microsoft.com/office/drawing/2014/main" val="1696053142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 Miles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 Miles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40 Miles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extLst>
                  <a:ext uri="{0D108BD9-81ED-4DB2-BD59-A6C34878D82A}">
                    <a16:rowId xmlns:a16="http://schemas.microsoft.com/office/drawing/2014/main" val="963679105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Joe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 Miles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Miles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 Miles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extLst>
                  <a:ext uri="{0D108BD9-81ED-4DB2-BD59-A6C34878D82A}">
                    <a16:rowId xmlns:a16="http://schemas.microsoft.com/office/drawing/2014/main" val="670641582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Chris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 Miles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24 Miles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48 Miles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2" marR="8712" marT="8712" marB="0" anchor="b"/>
                </a:tc>
                <a:extLst>
                  <a:ext uri="{0D108BD9-81ED-4DB2-BD59-A6C34878D82A}">
                    <a16:rowId xmlns:a16="http://schemas.microsoft.com/office/drawing/2014/main" val="2338013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003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Miles Saved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48296"/>
              </p:ext>
            </p:extLst>
          </p:nvPr>
        </p:nvGraphicFramePr>
        <p:xfrm>
          <a:off x="369954" y="1800809"/>
          <a:ext cx="8512790" cy="469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2" y="5094511"/>
            <a:ext cx="56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3,978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s Gasoline Petrol Pump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52" y="73091"/>
            <a:ext cx="394335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Saved on Gas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38" y="2085944"/>
            <a:ext cx="8596668" cy="3880773"/>
          </a:xfrm>
        </p:spPr>
        <p:txBody>
          <a:bodyPr/>
          <a:lstStyle/>
          <a:p>
            <a:r>
              <a:rPr lang="en-US" dirty="0"/>
              <a:t>Total money saved in a year $23,005</a:t>
            </a:r>
          </a:p>
          <a:p>
            <a:pPr lvl="1"/>
            <a:r>
              <a:rPr lang="en-US" dirty="0"/>
              <a:t>Average car gets 24.9 mpg</a:t>
            </a:r>
          </a:p>
          <a:p>
            <a:pPr lvl="1"/>
            <a:r>
              <a:rPr lang="en-US" dirty="0"/>
              <a:t>Average tank size in a car is 13 gallons</a:t>
            </a:r>
          </a:p>
          <a:p>
            <a:pPr lvl="1"/>
            <a:r>
              <a:rPr lang="en-US" dirty="0"/>
              <a:t>Average price per gallon in Oklahoma is $3.00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Mapping global carbon emissi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" y="0"/>
            <a:ext cx="12189042" cy="6857999"/>
          </a:xfr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554" y="634481"/>
            <a:ext cx="5424103" cy="257524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Emissions Summary</a:t>
            </a:r>
          </a:p>
        </p:txBody>
      </p:sp>
    </p:spTree>
    <p:extLst>
      <p:ext uri="{BB962C8B-B14F-4D97-AF65-F5344CB8AC3E}">
        <p14:creationId xmlns:p14="http://schemas.microsoft.com/office/powerpoint/2010/main" val="13149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Vehicle Emission Types</a:t>
            </a:r>
            <a:br>
              <a:rPr lang="en-US" dirty="0"/>
            </a:br>
            <a:r>
              <a:rPr lang="en-US" dirty="0"/>
              <a:t>(</a:t>
            </a:r>
            <a:r>
              <a:rPr lang="en-US" sz="2800" dirty="0"/>
              <a:t>in grams per mile</a:t>
            </a:r>
            <a:r>
              <a:rPr lang="en-US" dirty="0"/>
              <a:t>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953"/>
              </p:ext>
            </p:extLst>
          </p:nvPr>
        </p:nvGraphicFramePr>
        <p:xfrm>
          <a:off x="410543" y="2160588"/>
          <a:ext cx="9218648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253">
                  <a:extLst>
                    <a:ext uri="{9D8B030D-6E8A-4147-A177-3AD203B41FA5}">
                      <a16:colId xmlns:a16="http://schemas.microsoft.com/office/drawing/2014/main" val="3278373719"/>
                    </a:ext>
                  </a:extLst>
                </a:gridCol>
                <a:gridCol w="1019409">
                  <a:extLst>
                    <a:ext uri="{9D8B030D-6E8A-4147-A177-3AD203B41FA5}">
                      <a16:colId xmlns:a16="http://schemas.microsoft.com/office/drawing/2014/main" val="4180117887"/>
                    </a:ext>
                  </a:extLst>
                </a:gridCol>
                <a:gridCol w="1152331">
                  <a:extLst>
                    <a:ext uri="{9D8B030D-6E8A-4147-A177-3AD203B41FA5}">
                      <a16:colId xmlns:a16="http://schemas.microsoft.com/office/drawing/2014/main" val="1913973622"/>
                    </a:ext>
                  </a:extLst>
                </a:gridCol>
                <a:gridCol w="1152331">
                  <a:extLst>
                    <a:ext uri="{9D8B030D-6E8A-4147-A177-3AD203B41FA5}">
                      <a16:colId xmlns:a16="http://schemas.microsoft.com/office/drawing/2014/main" val="1166552401"/>
                    </a:ext>
                  </a:extLst>
                </a:gridCol>
                <a:gridCol w="1152331">
                  <a:extLst>
                    <a:ext uri="{9D8B030D-6E8A-4147-A177-3AD203B41FA5}">
                      <a16:colId xmlns:a16="http://schemas.microsoft.com/office/drawing/2014/main" val="1101136257"/>
                    </a:ext>
                  </a:extLst>
                </a:gridCol>
                <a:gridCol w="1152331">
                  <a:extLst>
                    <a:ext uri="{9D8B030D-6E8A-4147-A177-3AD203B41FA5}">
                      <a16:colId xmlns:a16="http://schemas.microsoft.com/office/drawing/2014/main" val="3105119957"/>
                    </a:ext>
                  </a:extLst>
                </a:gridCol>
                <a:gridCol w="1152331">
                  <a:extLst>
                    <a:ext uri="{9D8B030D-6E8A-4147-A177-3AD203B41FA5}">
                      <a16:colId xmlns:a16="http://schemas.microsoft.com/office/drawing/2014/main" val="3240194875"/>
                    </a:ext>
                  </a:extLst>
                </a:gridCol>
                <a:gridCol w="1152331">
                  <a:extLst>
                    <a:ext uri="{9D8B030D-6E8A-4147-A177-3AD203B41FA5}">
                      <a16:colId xmlns:a16="http://schemas.microsoft.com/office/drawing/2014/main" val="2477574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PM2.5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77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Light-duty</a:t>
                      </a:r>
                      <a:r>
                        <a:rPr lang="en-US" sz="1400" baseline="0" dirty="0"/>
                        <a:t> automobiles (35%)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0.00520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87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Light-duty trucks</a:t>
                      </a:r>
                      <a:r>
                        <a:rPr lang="en-US" sz="1400" baseline="0" dirty="0"/>
                        <a:t> (65%)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5.422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7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Weighted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0.00709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0.00154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4.978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058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6572" y="4702628"/>
            <a:ext cx="930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	*Data for all pollutants are from 2020 except for CH</a:t>
            </a:r>
            <a:r>
              <a:rPr lang="en-US" sz="1400" baseline="-25000" dirty="0"/>
              <a:t>4</a:t>
            </a:r>
            <a:r>
              <a:rPr lang="en-US" sz="1400" dirty="0"/>
              <a:t> and N</a:t>
            </a:r>
            <a:r>
              <a:rPr lang="en-US" sz="1400" baseline="-25000" dirty="0"/>
              <a:t>2</a:t>
            </a:r>
            <a:r>
              <a:rPr lang="en-US" sz="1400" dirty="0"/>
              <a:t>0, which are from 2018. This chart assumes 	gasoline-only personal vehicles are gasoline-only, though there may be a few exceptions.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571" y="5331045"/>
            <a:ext cx="930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	</a:t>
            </a:r>
            <a:r>
              <a:rPr lang="en-US" baseline="30000" dirty="0"/>
              <a:t>†</a:t>
            </a:r>
            <a:r>
              <a:rPr lang="en-US" sz="1400" dirty="0"/>
              <a:t>According to the US Federal Highway Administration, Oklahoma’s total passenger vehicle count is 	comprised of 35% automobiles and 65% trucks. The weighted average above is based upon this calculation.</a:t>
            </a:r>
          </a:p>
        </p:txBody>
      </p:sp>
    </p:spTree>
    <p:extLst>
      <p:ext uri="{BB962C8B-B14F-4D97-AF65-F5344CB8AC3E}">
        <p14:creationId xmlns:p14="http://schemas.microsoft.com/office/powerpoint/2010/main" val="24380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and CO Emissions Saved Yearly (pounds per year)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420517"/>
              </p:ext>
            </p:extLst>
          </p:nvPr>
        </p:nvGraphicFramePr>
        <p:xfrm>
          <a:off x="543697" y="1944696"/>
          <a:ext cx="4184822" cy="394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569081601"/>
              </p:ext>
            </p:extLst>
          </p:nvPr>
        </p:nvGraphicFramePr>
        <p:xfrm>
          <a:off x="4860324" y="1836749"/>
          <a:ext cx="4599459" cy="405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56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Hydrocarbon and NOx Emissions Saved Yearly (pounds per year)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072839"/>
              </p:ext>
            </p:extLst>
          </p:nvPr>
        </p:nvGraphicFramePr>
        <p:xfrm>
          <a:off x="403655" y="1944696"/>
          <a:ext cx="4168346" cy="393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950203585"/>
              </p:ext>
            </p:extLst>
          </p:nvPr>
        </p:nvGraphicFramePr>
        <p:xfrm>
          <a:off x="4860324" y="1944696"/>
          <a:ext cx="4599459" cy="405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5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7CBD79801164C8906AF23A719D80C" ma:contentTypeVersion="12" ma:contentTypeDescription="Create a new document." ma:contentTypeScope="" ma:versionID="e0d426b62d0d3b0cf45af446a9c86ca9">
  <xsd:schema xmlns:xsd="http://www.w3.org/2001/XMLSchema" xmlns:xs="http://www.w3.org/2001/XMLSchema" xmlns:p="http://schemas.microsoft.com/office/2006/metadata/properties" xmlns:ns1="http://schemas.microsoft.com/sharepoint/v3" xmlns:ns3="eb2e6571-91bf-47de-8944-1e5cf50cc616" xmlns:ns4="f5cedae3-f01f-4593-a8e2-7078b183bb3a" targetNamespace="http://schemas.microsoft.com/office/2006/metadata/properties" ma:root="true" ma:fieldsID="91bb5a9d21aaa12c57e690ac2dcc1852" ns1:_="" ns3:_="" ns4:_="">
    <xsd:import namespace="http://schemas.microsoft.com/sharepoint/v3"/>
    <xsd:import namespace="eb2e6571-91bf-47de-8944-1e5cf50cc616"/>
    <xsd:import namespace="f5cedae3-f01f-4593-a8e2-7078b183bb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e6571-91bf-47de-8944-1e5cf50cc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edae3-f01f-4593-a8e2-7078b183bb3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3F34A5-F1E0-4339-87F1-08B407013DC4}">
  <ds:schemaRefs>
    <ds:schemaRef ds:uri="eb2e6571-91bf-47de-8944-1e5cf50cc616"/>
    <ds:schemaRef ds:uri="http://purl.org/dc/elements/1.1/"/>
    <ds:schemaRef ds:uri="http://schemas.microsoft.com/office/2006/metadata/properties"/>
    <ds:schemaRef ds:uri="f5cedae3-f01f-4593-a8e2-7078b183bb3a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F79BC29-3DFE-44B4-A5C2-48D05309B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2e6571-91bf-47de-8944-1e5cf50cc616"/>
    <ds:schemaRef ds:uri="f5cedae3-f01f-4593-a8e2-7078b183bb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F2DD0-546F-48EE-A50B-39E893019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2131</TotalTime>
  <Words>452</Words>
  <Application>Microsoft Office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PowerPoint Presentation</vt:lpstr>
      <vt:lpstr>AQD Telework Status</vt:lpstr>
      <vt:lpstr>Telework and Mileage Table </vt:lpstr>
      <vt:lpstr>Miles Saved  </vt:lpstr>
      <vt:lpstr>Money Saved on Gas </vt:lpstr>
      <vt:lpstr>Emissions Summary</vt:lpstr>
      <vt:lpstr>Vehicle Emission Types (in grams per mile)</vt:lpstr>
      <vt:lpstr>CO2 and CO Emissions Saved Yearly (pounds per year)</vt:lpstr>
      <vt:lpstr>Hydrocarbon and NOx Emissions Saved Yearly (pounds per year)</vt:lpstr>
      <vt:lpstr>CH4, N2O, and PM2.5 Emissions Saved Yearly (pounds per year)</vt:lpstr>
      <vt:lpstr>Overall Benefits</vt:lpstr>
      <vt:lpstr>Sources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Brittany N.</dc:creator>
  <cp:lastModifiedBy>Carolyn Hanson</cp:lastModifiedBy>
  <cp:revision>87</cp:revision>
  <cp:lastPrinted>2021-07-14T19:10:38Z</cp:lastPrinted>
  <dcterms:created xsi:type="dcterms:W3CDTF">2021-07-06T15:44:10Z</dcterms:created>
  <dcterms:modified xsi:type="dcterms:W3CDTF">2021-09-16T14:38:31Z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0x010100CEC7CBD79801164C8906AF23A719D80C</vt:lpwstr>
  </property>
</Properties>
</file>