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dney Duncan" initials="SD" lastIdx="3" clrIdx="0">
    <p:extLst>
      <p:ext uri="{19B8F6BF-5375-455C-9EA6-DF929625EA0E}">
        <p15:presenceInfo xmlns:p15="http://schemas.microsoft.com/office/powerpoint/2012/main" userId="S::sydney@greenvestus.com::297a89b8-e1cd-4e1e-9b1e-1178a83b1da0" providerId="AD"/>
      </p:ext>
    </p:extLst>
  </p:cmAuthor>
  <p:cmAuthor id="2" name="Patrick Phillips" initials="PP" lastIdx="13" clrIdx="1">
    <p:extLst>
      <p:ext uri="{19B8F6BF-5375-455C-9EA6-DF929625EA0E}">
        <p15:presenceInfo xmlns:p15="http://schemas.microsoft.com/office/powerpoint/2012/main" userId="S::patrick@greenvestus.com::01b67c7e-9a9a-40ea-9700-10a4642ba87d" providerId="AD"/>
      </p:ext>
    </p:extLst>
  </p:cmAuthor>
  <p:cmAuthor id="3" name="Meg Wickless" initials="MW" lastIdx="1" clrIdx="2">
    <p:extLst>
      <p:ext uri="{19B8F6BF-5375-455C-9EA6-DF929625EA0E}">
        <p15:presenceInfo xmlns:p15="http://schemas.microsoft.com/office/powerpoint/2012/main" userId="Meg Wickle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7B1E"/>
    <a:srgbClr val="173B03"/>
    <a:srgbClr val="5592E3"/>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6357" autoAdjust="0"/>
  </p:normalViewPr>
  <p:slideViewPr>
    <p:cSldViewPr snapToGrid="0">
      <p:cViewPr varScale="1">
        <p:scale>
          <a:sx n="63" d="100"/>
          <a:sy n="63" d="100"/>
        </p:scale>
        <p:origin x="428" y="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38D388A-AA00-442A-87EB-A981FE961213}" type="datetimeFigureOut">
              <a:rPr lang="en-US" smtClean="0"/>
              <a:t>3/30/2022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46EA9D8-8CE7-4A0F-9424-394AEF0FDCA4}" type="slidenum">
              <a:rPr lang="en-US" smtClean="0"/>
              <a:t>‹#›</a:t>
            </a:fld>
            <a:endParaRPr lang="en-US"/>
          </a:p>
        </p:txBody>
      </p:sp>
    </p:spTree>
    <p:extLst>
      <p:ext uri="{BB962C8B-B14F-4D97-AF65-F5344CB8AC3E}">
        <p14:creationId xmlns:p14="http://schemas.microsoft.com/office/powerpoint/2010/main" val="4292188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8CA4-A7BE-4C3D-A87E-6D22E93EE6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BDB9F8-6D12-4E06-AC49-0AC16D51C4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F4E7E6-7678-493D-8B69-3162235C7FA7}"/>
              </a:ext>
            </a:extLst>
          </p:cNvPr>
          <p:cNvSpPr>
            <a:spLocks noGrp="1"/>
          </p:cNvSpPr>
          <p:nvPr>
            <p:ph type="dt" sz="half" idx="10"/>
          </p:nvPr>
        </p:nvSpPr>
        <p:spPr/>
        <p:txBody>
          <a:bodyPr/>
          <a:lstStyle/>
          <a:p>
            <a:fld id="{3BE66A46-F640-4F22-B7B9-E732DE59E07F}" type="datetime1">
              <a:rPr lang="en-US" smtClean="0"/>
              <a:t>3/30/2022</a:t>
            </a:fld>
            <a:endParaRPr lang="en-US"/>
          </a:p>
        </p:txBody>
      </p:sp>
      <p:sp>
        <p:nvSpPr>
          <p:cNvPr id="5" name="Footer Placeholder 4">
            <a:extLst>
              <a:ext uri="{FF2B5EF4-FFF2-40B4-BE49-F238E27FC236}">
                <a16:creationId xmlns:a16="http://schemas.microsoft.com/office/drawing/2014/main" id="{C12532E4-36DD-44C4-A91D-515AA97C5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F0DEF-7449-427F-82BE-42D6F4FEB1F6}"/>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92146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DB59-9D1C-4698-812F-35B88D40B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339727-79C0-4A7E-A249-2F77ABCC6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F16C3-257C-4901-9551-8FF1BA1A521B}"/>
              </a:ext>
            </a:extLst>
          </p:cNvPr>
          <p:cNvSpPr>
            <a:spLocks noGrp="1"/>
          </p:cNvSpPr>
          <p:nvPr>
            <p:ph type="dt" sz="half" idx="10"/>
          </p:nvPr>
        </p:nvSpPr>
        <p:spPr/>
        <p:txBody>
          <a:bodyPr/>
          <a:lstStyle/>
          <a:p>
            <a:fld id="{D925C3D0-C115-4ED7-AE5D-B2D732555811}" type="datetime1">
              <a:rPr lang="en-US" smtClean="0"/>
              <a:t>3/30/2022</a:t>
            </a:fld>
            <a:endParaRPr lang="en-US"/>
          </a:p>
        </p:txBody>
      </p:sp>
      <p:sp>
        <p:nvSpPr>
          <p:cNvPr id="5" name="Footer Placeholder 4">
            <a:extLst>
              <a:ext uri="{FF2B5EF4-FFF2-40B4-BE49-F238E27FC236}">
                <a16:creationId xmlns:a16="http://schemas.microsoft.com/office/drawing/2014/main" id="{1DB4DDF3-4680-44B6-9165-EE61D9201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1AB2F-595F-4F52-8F31-EBB8524EFB92}"/>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70182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37ABE-9C46-4F99-AA61-B346C7268D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2264CD-EFA0-4899-BE65-C6660AE10E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448A8-53AB-432E-8540-1A2E5E9FBB1C}"/>
              </a:ext>
            </a:extLst>
          </p:cNvPr>
          <p:cNvSpPr>
            <a:spLocks noGrp="1"/>
          </p:cNvSpPr>
          <p:nvPr>
            <p:ph type="dt" sz="half" idx="10"/>
          </p:nvPr>
        </p:nvSpPr>
        <p:spPr/>
        <p:txBody>
          <a:bodyPr/>
          <a:lstStyle/>
          <a:p>
            <a:fld id="{02D5E215-4BD0-480B-97B8-E6F73282E079}" type="datetime1">
              <a:rPr lang="en-US" smtClean="0"/>
              <a:t>3/30/2022</a:t>
            </a:fld>
            <a:endParaRPr lang="en-US"/>
          </a:p>
        </p:txBody>
      </p:sp>
      <p:sp>
        <p:nvSpPr>
          <p:cNvPr id="5" name="Footer Placeholder 4">
            <a:extLst>
              <a:ext uri="{FF2B5EF4-FFF2-40B4-BE49-F238E27FC236}">
                <a16:creationId xmlns:a16="http://schemas.microsoft.com/office/drawing/2014/main" id="{CD1EB8D8-0271-4850-A2EB-97BD14DB7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1031F-7503-48A1-B07B-F7EE8DE40C30}"/>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252203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300F-3B8D-46A7-B132-36CDD34BB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EE7E24-940A-4897-BBDE-0A5BC4B809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7FCCDF-93D4-41A8-B8E3-390B311FCA91}"/>
              </a:ext>
            </a:extLst>
          </p:cNvPr>
          <p:cNvSpPr>
            <a:spLocks noGrp="1"/>
          </p:cNvSpPr>
          <p:nvPr>
            <p:ph type="dt" sz="half" idx="10"/>
          </p:nvPr>
        </p:nvSpPr>
        <p:spPr/>
        <p:txBody>
          <a:bodyPr/>
          <a:lstStyle/>
          <a:p>
            <a:fld id="{7354091C-900E-492F-BA81-8621F8744240}" type="datetime1">
              <a:rPr lang="en-US" smtClean="0"/>
              <a:t>3/30/2022</a:t>
            </a:fld>
            <a:endParaRPr lang="en-US"/>
          </a:p>
        </p:txBody>
      </p:sp>
      <p:sp>
        <p:nvSpPr>
          <p:cNvPr id="5" name="Footer Placeholder 4">
            <a:extLst>
              <a:ext uri="{FF2B5EF4-FFF2-40B4-BE49-F238E27FC236}">
                <a16:creationId xmlns:a16="http://schemas.microsoft.com/office/drawing/2014/main" id="{768FE905-FD35-441C-9B5D-3633244E7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BDF0A9-7465-439E-9FC2-8D13CCE0C31A}"/>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51336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1541-1DF4-4E97-A30D-99DF7D351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3A6BEA-052A-4D23-8F7E-4966FDCA4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C653CF-A160-4D92-ADF2-3DBCF912248F}"/>
              </a:ext>
            </a:extLst>
          </p:cNvPr>
          <p:cNvSpPr>
            <a:spLocks noGrp="1"/>
          </p:cNvSpPr>
          <p:nvPr>
            <p:ph type="dt" sz="half" idx="10"/>
          </p:nvPr>
        </p:nvSpPr>
        <p:spPr/>
        <p:txBody>
          <a:bodyPr/>
          <a:lstStyle/>
          <a:p>
            <a:fld id="{FE7E8CFD-2854-4D54-81DE-4D0829AF244A}" type="datetime1">
              <a:rPr lang="en-US" smtClean="0"/>
              <a:t>3/30/2022</a:t>
            </a:fld>
            <a:endParaRPr lang="en-US"/>
          </a:p>
        </p:txBody>
      </p:sp>
      <p:sp>
        <p:nvSpPr>
          <p:cNvPr id="5" name="Footer Placeholder 4">
            <a:extLst>
              <a:ext uri="{FF2B5EF4-FFF2-40B4-BE49-F238E27FC236}">
                <a16:creationId xmlns:a16="http://schemas.microsoft.com/office/drawing/2014/main" id="{8BAC2671-C853-4BAC-A7BD-58EB1444A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07D14-F230-4FAF-9049-8F07AC4D07C4}"/>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116880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AE49-F68C-4AFF-BF5A-C7BC96722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035B87-67D8-4C2E-AE93-EE14B4074F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11F9EA-CA15-4C01-B2C7-2A7A72F443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B57745-F004-485D-9EE2-593704AEFB11}"/>
              </a:ext>
            </a:extLst>
          </p:cNvPr>
          <p:cNvSpPr>
            <a:spLocks noGrp="1"/>
          </p:cNvSpPr>
          <p:nvPr>
            <p:ph type="dt" sz="half" idx="10"/>
          </p:nvPr>
        </p:nvSpPr>
        <p:spPr/>
        <p:txBody>
          <a:bodyPr/>
          <a:lstStyle/>
          <a:p>
            <a:fld id="{D4016FDF-2490-4BFA-90F7-4349D6EACEA1}" type="datetime1">
              <a:rPr lang="en-US" smtClean="0"/>
              <a:t>3/30/2022</a:t>
            </a:fld>
            <a:endParaRPr lang="en-US"/>
          </a:p>
        </p:txBody>
      </p:sp>
      <p:sp>
        <p:nvSpPr>
          <p:cNvPr id="6" name="Footer Placeholder 5">
            <a:extLst>
              <a:ext uri="{FF2B5EF4-FFF2-40B4-BE49-F238E27FC236}">
                <a16:creationId xmlns:a16="http://schemas.microsoft.com/office/drawing/2014/main" id="{B584B258-7455-41C3-8508-1D71DA8C59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ED9E2-8655-4118-9F3B-CD1E00370854}"/>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9032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5BE0-727C-43FD-9B63-38B5A449E7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E3656E-64B5-47C5-915C-33A39A53F4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4AF3E3-5C85-4057-86DD-BCA60B8C98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7BA8D9-4B89-49E5-988C-6686C3D54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53B8AC-E337-4E69-8C2F-B073D96453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2B75CB-B612-4E82-AB70-7FD7AE5E6035}"/>
              </a:ext>
            </a:extLst>
          </p:cNvPr>
          <p:cNvSpPr>
            <a:spLocks noGrp="1"/>
          </p:cNvSpPr>
          <p:nvPr>
            <p:ph type="dt" sz="half" idx="10"/>
          </p:nvPr>
        </p:nvSpPr>
        <p:spPr/>
        <p:txBody>
          <a:bodyPr/>
          <a:lstStyle/>
          <a:p>
            <a:fld id="{7C1B92B8-6FC1-4469-B2B3-BDF1E4FAA981}" type="datetime1">
              <a:rPr lang="en-US" smtClean="0"/>
              <a:t>3/30/2022</a:t>
            </a:fld>
            <a:endParaRPr lang="en-US"/>
          </a:p>
        </p:txBody>
      </p:sp>
      <p:sp>
        <p:nvSpPr>
          <p:cNvPr id="8" name="Footer Placeholder 7">
            <a:extLst>
              <a:ext uri="{FF2B5EF4-FFF2-40B4-BE49-F238E27FC236}">
                <a16:creationId xmlns:a16="http://schemas.microsoft.com/office/drawing/2014/main" id="{DDB1EF45-37F5-4BC4-A337-67D741F340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80083F-6D91-4E46-B324-908D7554F5C4}"/>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99542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7BA45-AFD3-4EFB-A7CE-9A521E14AE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B36146-7DDA-4FD5-A5C5-BD05B5977EF7}"/>
              </a:ext>
            </a:extLst>
          </p:cNvPr>
          <p:cNvSpPr>
            <a:spLocks noGrp="1"/>
          </p:cNvSpPr>
          <p:nvPr>
            <p:ph type="dt" sz="half" idx="10"/>
          </p:nvPr>
        </p:nvSpPr>
        <p:spPr/>
        <p:txBody>
          <a:bodyPr/>
          <a:lstStyle/>
          <a:p>
            <a:fld id="{5C6F7667-B89F-4D80-B699-1561874F0F94}" type="datetime1">
              <a:rPr lang="en-US" smtClean="0"/>
              <a:t>3/30/2022</a:t>
            </a:fld>
            <a:endParaRPr lang="en-US"/>
          </a:p>
        </p:txBody>
      </p:sp>
      <p:sp>
        <p:nvSpPr>
          <p:cNvPr id="4" name="Footer Placeholder 3">
            <a:extLst>
              <a:ext uri="{FF2B5EF4-FFF2-40B4-BE49-F238E27FC236}">
                <a16:creationId xmlns:a16="http://schemas.microsoft.com/office/drawing/2014/main" id="{DE13BC26-3E18-49D7-A319-19CD223325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E976F2-EF46-4D21-BEEA-98FFD758F124}"/>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43853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34C70A-3927-456F-BF31-49F6386EE3B2}"/>
              </a:ext>
            </a:extLst>
          </p:cNvPr>
          <p:cNvSpPr>
            <a:spLocks noGrp="1"/>
          </p:cNvSpPr>
          <p:nvPr>
            <p:ph type="dt" sz="half" idx="10"/>
          </p:nvPr>
        </p:nvSpPr>
        <p:spPr/>
        <p:txBody>
          <a:bodyPr/>
          <a:lstStyle/>
          <a:p>
            <a:fld id="{9C592E6A-1174-40B9-A27C-B814EA5B7E93}" type="datetime1">
              <a:rPr lang="en-US" smtClean="0"/>
              <a:t>3/30/2022</a:t>
            </a:fld>
            <a:endParaRPr lang="en-US"/>
          </a:p>
        </p:txBody>
      </p:sp>
      <p:sp>
        <p:nvSpPr>
          <p:cNvPr id="3" name="Footer Placeholder 2">
            <a:extLst>
              <a:ext uri="{FF2B5EF4-FFF2-40B4-BE49-F238E27FC236}">
                <a16:creationId xmlns:a16="http://schemas.microsoft.com/office/drawing/2014/main" id="{8FD6E553-0C05-4EF2-9FA5-62176792DA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A73B01-FD8A-4B76-8561-130B0D3BE646}"/>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262921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9E3E-9950-4C1B-995F-605D740D26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4E539A-8825-4A0B-A8CC-0D63821C4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6D365F-9359-42FE-9948-B20E9C632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C8B91-48C5-4A0C-AB2D-746999ECE2DF}"/>
              </a:ext>
            </a:extLst>
          </p:cNvPr>
          <p:cNvSpPr>
            <a:spLocks noGrp="1"/>
          </p:cNvSpPr>
          <p:nvPr>
            <p:ph type="dt" sz="half" idx="10"/>
          </p:nvPr>
        </p:nvSpPr>
        <p:spPr/>
        <p:txBody>
          <a:bodyPr/>
          <a:lstStyle/>
          <a:p>
            <a:fld id="{17D5112C-A9C6-4AF1-8118-F36154D3B74C}" type="datetime1">
              <a:rPr lang="en-US" smtClean="0"/>
              <a:t>3/30/2022</a:t>
            </a:fld>
            <a:endParaRPr lang="en-US"/>
          </a:p>
        </p:txBody>
      </p:sp>
      <p:sp>
        <p:nvSpPr>
          <p:cNvPr id="6" name="Footer Placeholder 5">
            <a:extLst>
              <a:ext uri="{FF2B5EF4-FFF2-40B4-BE49-F238E27FC236}">
                <a16:creationId xmlns:a16="http://schemas.microsoft.com/office/drawing/2014/main" id="{C162CFFE-614A-4D0E-81B5-539317A788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974AAF-3ABD-43E5-81AC-0790EC590C60}"/>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27542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BD4EA-C64E-4F6E-BC3B-CCF5E7797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1493A2-00E7-4DB7-B3C9-C4B24BC08F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BF75B6-EE94-48CE-99A1-44262E0FF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E7943C-714E-49DC-A258-DF6622E37133}"/>
              </a:ext>
            </a:extLst>
          </p:cNvPr>
          <p:cNvSpPr>
            <a:spLocks noGrp="1"/>
          </p:cNvSpPr>
          <p:nvPr>
            <p:ph type="dt" sz="half" idx="10"/>
          </p:nvPr>
        </p:nvSpPr>
        <p:spPr/>
        <p:txBody>
          <a:bodyPr/>
          <a:lstStyle/>
          <a:p>
            <a:fld id="{0758C184-C7C6-4CB7-B094-A321524E5FDC}" type="datetime1">
              <a:rPr lang="en-US" smtClean="0"/>
              <a:t>3/30/2022</a:t>
            </a:fld>
            <a:endParaRPr lang="en-US"/>
          </a:p>
        </p:txBody>
      </p:sp>
      <p:sp>
        <p:nvSpPr>
          <p:cNvPr id="6" name="Footer Placeholder 5">
            <a:extLst>
              <a:ext uri="{FF2B5EF4-FFF2-40B4-BE49-F238E27FC236}">
                <a16:creationId xmlns:a16="http://schemas.microsoft.com/office/drawing/2014/main" id="{56316F1F-4495-418F-92D4-AC06779AF0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7D06D-B71E-4E18-A2CE-A0E50D225100}"/>
              </a:ext>
            </a:extLst>
          </p:cNvPr>
          <p:cNvSpPr>
            <a:spLocks noGrp="1"/>
          </p:cNvSpPr>
          <p:nvPr>
            <p:ph type="sldNum" sz="quarter" idx="12"/>
          </p:nvPr>
        </p:nvSpPr>
        <p:spPr/>
        <p:txBody>
          <a:bodyPr/>
          <a:lstStyle/>
          <a:p>
            <a:fld id="{BF83A3DC-C111-4CCA-A6DB-C4949BCFE5EA}" type="slidenum">
              <a:rPr lang="en-US" smtClean="0"/>
              <a:t>‹#›</a:t>
            </a:fld>
            <a:endParaRPr lang="en-US"/>
          </a:p>
        </p:txBody>
      </p:sp>
    </p:spTree>
    <p:extLst>
      <p:ext uri="{BB962C8B-B14F-4D97-AF65-F5344CB8AC3E}">
        <p14:creationId xmlns:p14="http://schemas.microsoft.com/office/powerpoint/2010/main" val="131779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5C9BC8-1E52-4F5C-B70F-AF4C40F0F6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EFD96C-85A6-4D0E-B685-86E533B9A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5A3B1-6E3D-41E8-B406-CFF5CEFA3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A8A66-AA62-4206-B9ED-26B6AA186EA2}" type="datetime1">
              <a:rPr lang="en-US" smtClean="0"/>
              <a:t>3/30/2022</a:t>
            </a:fld>
            <a:endParaRPr lang="en-US"/>
          </a:p>
        </p:txBody>
      </p:sp>
      <p:sp>
        <p:nvSpPr>
          <p:cNvPr id="5" name="Footer Placeholder 4">
            <a:extLst>
              <a:ext uri="{FF2B5EF4-FFF2-40B4-BE49-F238E27FC236}">
                <a16:creationId xmlns:a16="http://schemas.microsoft.com/office/drawing/2014/main" id="{BBDF0BB1-866A-4518-AABC-F1CC52A69D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58513F-296C-4C22-8C27-6A70459D15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3A3DC-C111-4CCA-A6DB-C4949BCFE5EA}" type="slidenum">
              <a:rPr lang="en-US" smtClean="0"/>
              <a:t>‹#›</a:t>
            </a:fld>
            <a:endParaRPr lang="en-US"/>
          </a:p>
        </p:txBody>
      </p:sp>
    </p:spTree>
    <p:extLst>
      <p:ext uri="{BB962C8B-B14F-4D97-AF65-F5344CB8AC3E}">
        <p14:creationId xmlns:p14="http://schemas.microsoft.com/office/powerpoint/2010/main" val="2747368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4895F35B-A38A-4B23-AB18-BDBE5E9263FB}"/>
              </a:ext>
            </a:extLst>
          </p:cNvPr>
          <p:cNvSpPr txBox="1">
            <a:spLocks/>
          </p:cNvSpPr>
          <p:nvPr/>
        </p:nvSpPr>
        <p:spPr>
          <a:xfrm>
            <a:off x="5940669" y="6488509"/>
            <a:ext cx="31066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F83A3DC-C111-4CCA-A6DB-C4949BCFE5EA}" type="slidenum">
              <a:rPr lang="en-US" smtClean="0">
                <a:solidFill>
                  <a:schemeClr val="tx1"/>
                </a:solidFill>
              </a:rPr>
              <a:pPr algn="ctr"/>
              <a:t>1</a:t>
            </a:fld>
            <a:endParaRPr lang="en-US" dirty="0">
              <a:solidFill>
                <a:schemeClr val="tx1"/>
              </a:solidFill>
            </a:endParaRPr>
          </a:p>
        </p:txBody>
      </p:sp>
      <p:grpSp>
        <p:nvGrpSpPr>
          <p:cNvPr id="3" name="Group 2">
            <a:extLst>
              <a:ext uri="{FF2B5EF4-FFF2-40B4-BE49-F238E27FC236}">
                <a16:creationId xmlns:a16="http://schemas.microsoft.com/office/drawing/2014/main" id="{BD42365D-BF94-4435-9AD2-9C5D44BD87FE}"/>
              </a:ext>
            </a:extLst>
          </p:cNvPr>
          <p:cNvGrpSpPr/>
          <p:nvPr/>
        </p:nvGrpSpPr>
        <p:grpSpPr>
          <a:xfrm>
            <a:off x="0" y="313281"/>
            <a:ext cx="12192000" cy="1133475"/>
            <a:chOff x="0" y="0"/>
            <a:chExt cx="12192000" cy="1133475"/>
          </a:xfrm>
        </p:grpSpPr>
        <p:sp>
          <p:nvSpPr>
            <p:cNvPr id="2" name="Rectangle: Folded Corner 1">
              <a:extLst>
                <a:ext uri="{FF2B5EF4-FFF2-40B4-BE49-F238E27FC236}">
                  <a16:creationId xmlns:a16="http://schemas.microsoft.com/office/drawing/2014/main" id="{5F99F014-13BD-4ED9-8A0A-D9EFB15A5985}"/>
                </a:ext>
              </a:extLst>
            </p:cNvPr>
            <p:cNvSpPr/>
            <p:nvPr/>
          </p:nvSpPr>
          <p:spPr>
            <a:xfrm>
              <a:off x="0" y="0"/>
              <a:ext cx="12192000" cy="1133475"/>
            </a:xfrm>
            <a:prstGeom prst="foldedCorner">
              <a:avLst>
                <a:gd name="adj" fmla="val 50000"/>
              </a:avLst>
            </a:prstGeom>
            <a:solidFill>
              <a:schemeClr val="tx2"/>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0569B7A-AF55-4345-9C0E-7E70ABDD8C5B}"/>
                </a:ext>
              </a:extLst>
            </p:cNvPr>
            <p:cNvSpPr txBox="1"/>
            <p:nvPr/>
          </p:nvSpPr>
          <p:spPr>
            <a:xfrm>
              <a:off x="3015916" y="481340"/>
              <a:ext cx="6160168" cy="523220"/>
            </a:xfrm>
            <a:prstGeom prst="rect">
              <a:avLst/>
            </a:prstGeom>
            <a:noFill/>
          </p:spPr>
          <p:txBody>
            <a:bodyPr wrap="square">
              <a:spAutoFit/>
            </a:bodyPr>
            <a:lstStyle/>
            <a:p>
              <a:pPr algn="ctr"/>
              <a:r>
                <a:rPr lang="en-US" sz="2800" b="1" dirty="0">
                  <a:solidFill>
                    <a:srgbClr val="FFFFFF"/>
                  </a:solidFill>
                  <a:effectLst/>
                  <a:latin typeface="Cambria" panose="02040503050406030204" pitchFamily="18" charset="0"/>
                  <a:ea typeface="Cambria" panose="02040503050406030204" pitchFamily="18" charset="0"/>
                  <a:cs typeface="Arial" panose="020B0604020202020204" pitchFamily="34" charset="0"/>
                </a:rPr>
                <a:t>Report Card</a:t>
              </a:r>
              <a:endParaRPr lang="en-US" sz="2800" dirty="0">
                <a:latin typeface="Cambria" panose="02040503050406030204" pitchFamily="18" charset="0"/>
                <a:ea typeface="Cambria" panose="02040503050406030204" pitchFamily="18" charset="0"/>
                <a:cs typeface="Arial" panose="020B0604020202020204" pitchFamily="34" charset="0"/>
              </a:endParaRPr>
            </a:p>
          </p:txBody>
        </p:sp>
      </p:grpSp>
      <p:sp>
        <p:nvSpPr>
          <p:cNvPr id="5" name="Title 1">
            <a:extLst>
              <a:ext uri="{FF2B5EF4-FFF2-40B4-BE49-F238E27FC236}">
                <a16:creationId xmlns:a16="http://schemas.microsoft.com/office/drawing/2014/main" id="{E3B359D9-F8C9-46E6-9FEB-5CFCC0C4CADA}"/>
              </a:ext>
            </a:extLst>
          </p:cNvPr>
          <p:cNvSpPr txBox="1">
            <a:spLocks/>
          </p:cNvSpPr>
          <p:nvPr/>
        </p:nvSpPr>
        <p:spPr>
          <a:xfrm>
            <a:off x="0" y="0"/>
            <a:ext cx="12192000" cy="783529"/>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bg1"/>
                </a:solidFill>
                <a:latin typeface="Cambria" panose="02040503050406030204" pitchFamily="18" charset="0"/>
                <a:ea typeface="Cambria" panose="02040503050406030204" pitchFamily="18" charset="0"/>
                <a:cs typeface="Arial" panose="020B0604020202020204" pitchFamily="34" charset="0"/>
              </a:rPr>
              <a:t>GreenVest, LLC</a:t>
            </a:r>
          </a:p>
        </p:txBody>
      </p:sp>
      <p:pic>
        <p:nvPicPr>
          <p:cNvPr id="10" name="Picture 9">
            <a:extLst>
              <a:ext uri="{FF2B5EF4-FFF2-40B4-BE49-F238E27FC236}">
                <a16:creationId xmlns:a16="http://schemas.microsoft.com/office/drawing/2014/main" id="{881794CC-A90F-4241-8E0F-310ED88AF5CD}"/>
              </a:ext>
            </a:extLst>
          </p:cNvPr>
          <p:cNvPicPr/>
          <p:nvPr/>
        </p:nvPicPr>
        <p:blipFill rotWithShape="1">
          <a:blip r:embed="rId2" cstate="print">
            <a:extLst>
              <a:ext uri="{28A0092B-C50C-407E-A947-70E740481C1C}">
                <a14:useLocalDpi xmlns:a14="http://schemas.microsoft.com/office/drawing/2010/main" val="0"/>
              </a:ext>
            </a:extLst>
          </a:blip>
          <a:srcRect l="4445" r="6237"/>
          <a:stretch/>
        </p:blipFill>
        <p:spPr bwMode="auto">
          <a:xfrm>
            <a:off x="10429875" y="6267449"/>
            <a:ext cx="1762125" cy="561051"/>
          </a:xfrm>
          <a:prstGeom prst="rect">
            <a:avLst/>
          </a:prstGeom>
          <a:noFill/>
          <a:ln>
            <a:noFill/>
          </a:ln>
          <a:extLst>
            <a:ext uri="{53640926-AAD7-44d8-BBD7-CCE9431645EC}">
              <a14:shadowObscured xmlns="" xmlns:a14="http://schemas.microsoft.com/office/drawing/2010/main"/>
            </a:ext>
          </a:extLst>
        </p:spPr>
      </p:pic>
      <p:pic>
        <p:nvPicPr>
          <p:cNvPr id="7" name="Picture 6">
            <a:extLst>
              <a:ext uri="{FF2B5EF4-FFF2-40B4-BE49-F238E27FC236}">
                <a16:creationId xmlns:a16="http://schemas.microsoft.com/office/drawing/2014/main" id="{B9663F87-F994-4660-A378-C583BB9BD580}"/>
              </a:ext>
            </a:extLst>
          </p:cNvPr>
          <p:cNvPicPr>
            <a:picLocks noChangeAspect="1"/>
          </p:cNvPicPr>
          <p:nvPr/>
        </p:nvPicPr>
        <p:blipFill rotWithShape="1">
          <a:blip r:embed="rId3"/>
          <a:srcRect t="22074"/>
          <a:stretch/>
        </p:blipFill>
        <p:spPr>
          <a:xfrm>
            <a:off x="62554" y="1483093"/>
            <a:ext cx="12066892" cy="4748018"/>
          </a:xfrm>
          <a:prstGeom prst="rect">
            <a:avLst/>
          </a:prstGeom>
        </p:spPr>
      </p:pic>
      <p:grpSp>
        <p:nvGrpSpPr>
          <p:cNvPr id="9" name="Group 8">
            <a:extLst>
              <a:ext uri="{FF2B5EF4-FFF2-40B4-BE49-F238E27FC236}">
                <a16:creationId xmlns:a16="http://schemas.microsoft.com/office/drawing/2014/main" id="{40DD3B0F-482B-4C88-A472-EAC25B358B86}"/>
              </a:ext>
            </a:extLst>
          </p:cNvPr>
          <p:cNvGrpSpPr/>
          <p:nvPr/>
        </p:nvGrpSpPr>
        <p:grpSpPr>
          <a:xfrm>
            <a:off x="1575319" y="1471040"/>
            <a:ext cx="10554128" cy="4432067"/>
            <a:chOff x="1575319" y="1471040"/>
            <a:chExt cx="10554128" cy="4432067"/>
          </a:xfrm>
        </p:grpSpPr>
        <p:sp>
          <p:nvSpPr>
            <p:cNvPr id="6" name="TextBox 5">
              <a:extLst>
                <a:ext uri="{FF2B5EF4-FFF2-40B4-BE49-F238E27FC236}">
                  <a16:creationId xmlns:a16="http://schemas.microsoft.com/office/drawing/2014/main" id="{BF8137DA-6D98-4A67-A67A-4DC095C7E310}"/>
                </a:ext>
              </a:extLst>
            </p:cNvPr>
            <p:cNvSpPr txBox="1"/>
            <p:nvPr/>
          </p:nvSpPr>
          <p:spPr>
            <a:xfrm>
              <a:off x="1575319" y="1471040"/>
              <a:ext cx="9041362" cy="1754326"/>
            </a:xfrm>
            <a:prstGeom prst="rect">
              <a:avLst/>
            </a:prstGeom>
            <a:solidFill>
              <a:schemeClr val="bg1"/>
            </a:solidFill>
          </p:spPr>
          <p:txBody>
            <a:bodyPr wrap="square" rtlCol="0">
              <a:spAutoFit/>
            </a:bodyPr>
            <a:lstStyle/>
            <a:p>
              <a:endParaRPr lang="en-US" b="0" i="0" dirty="0">
                <a:solidFill>
                  <a:srgbClr val="4C5858"/>
                </a:solidFill>
                <a:effectLst/>
                <a:latin typeface="nunito" pitchFamily="2" charset="0"/>
              </a:endParaRPr>
            </a:p>
            <a:p>
              <a:r>
                <a:rPr lang="en-US" b="0" i="0" dirty="0">
                  <a:solidFill>
                    <a:srgbClr val="4C5858"/>
                  </a:solidFill>
                  <a:effectLst/>
                  <a:latin typeface="nunito" pitchFamily="2" charset="0"/>
                </a:rPr>
                <a:t>We develop ecological assets by restoring ecosystem functions and resilience. Over the years, our projects have improved water quality, improved threatened and endangered species’ habitat, sequestered thousands of pounds of carbon, and protected the land in perpetuity. Here’s a quick look at a few ways we have had a positive impact.</a:t>
              </a:r>
              <a:endParaRPr lang="en-US" dirty="0"/>
            </a:p>
          </p:txBody>
        </p:sp>
        <p:sp>
          <p:nvSpPr>
            <p:cNvPr id="8" name="TextBox 7">
              <a:extLst>
                <a:ext uri="{FF2B5EF4-FFF2-40B4-BE49-F238E27FC236}">
                  <a16:creationId xmlns:a16="http://schemas.microsoft.com/office/drawing/2014/main" id="{FBF6D4FD-E923-445F-A9FF-889D1E10EA7B}"/>
                </a:ext>
              </a:extLst>
            </p:cNvPr>
            <p:cNvSpPr txBox="1"/>
            <p:nvPr/>
          </p:nvSpPr>
          <p:spPr>
            <a:xfrm>
              <a:off x="3144115" y="3642503"/>
              <a:ext cx="3797559" cy="584775"/>
            </a:xfrm>
            <a:prstGeom prst="rect">
              <a:avLst/>
            </a:prstGeom>
            <a:solidFill>
              <a:schemeClr val="bg1"/>
            </a:solidFill>
          </p:spPr>
          <p:txBody>
            <a:bodyPr wrap="square" rtlCol="0">
              <a:spAutoFit/>
            </a:bodyPr>
            <a:lstStyle/>
            <a:p>
              <a:r>
                <a:rPr lang="en-US" sz="1600" b="0" i="0" dirty="0">
                  <a:solidFill>
                    <a:srgbClr val="4C5858"/>
                  </a:solidFill>
                  <a:effectLst/>
                  <a:latin typeface="nunito" pitchFamily="2" charset="0"/>
                </a:rPr>
                <a:t>Linear feet (23.85 miles) of streams created, restored, and enhanced</a:t>
              </a:r>
            </a:p>
          </p:txBody>
        </p:sp>
        <p:sp>
          <p:nvSpPr>
            <p:cNvPr id="11" name="TextBox 10">
              <a:extLst>
                <a:ext uri="{FF2B5EF4-FFF2-40B4-BE49-F238E27FC236}">
                  <a16:creationId xmlns:a16="http://schemas.microsoft.com/office/drawing/2014/main" id="{1785208E-0271-4589-9DBA-7E6054EAB898}"/>
                </a:ext>
              </a:extLst>
            </p:cNvPr>
            <p:cNvSpPr txBox="1"/>
            <p:nvPr/>
          </p:nvSpPr>
          <p:spPr>
            <a:xfrm>
              <a:off x="3144115" y="4478437"/>
              <a:ext cx="3797559" cy="584775"/>
            </a:xfrm>
            <a:prstGeom prst="rect">
              <a:avLst/>
            </a:prstGeom>
            <a:solidFill>
              <a:schemeClr val="bg1"/>
            </a:solidFill>
          </p:spPr>
          <p:txBody>
            <a:bodyPr wrap="square" rtlCol="0">
              <a:spAutoFit/>
            </a:bodyPr>
            <a:lstStyle/>
            <a:p>
              <a:pPr algn="l"/>
              <a:r>
                <a:rPr lang="en-US" sz="1600" b="0" i="0" dirty="0">
                  <a:solidFill>
                    <a:srgbClr val="4C5858"/>
                  </a:solidFill>
                  <a:effectLst/>
                  <a:latin typeface="nunito" pitchFamily="2" charset="0"/>
                </a:rPr>
                <a:t>Pounds per year of suspended solids reduced</a:t>
              </a:r>
            </a:p>
          </p:txBody>
        </p:sp>
        <p:sp>
          <p:nvSpPr>
            <p:cNvPr id="12" name="TextBox 11">
              <a:extLst>
                <a:ext uri="{FF2B5EF4-FFF2-40B4-BE49-F238E27FC236}">
                  <a16:creationId xmlns:a16="http://schemas.microsoft.com/office/drawing/2014/main" id="{5D5F036B-1E44-4024-BA15-CCB693E3FB97}"/>
                </a:ext>
              </a:extLst>
            </p:cNvPr>
            <p:cNvSpPr txBox="1"/>
            <p:nvPr/>
          </p:nvSpPr>
          <p:spPr>
            <a:xfrm>
              <a:off x="3144115" y="5318332"/>
              <a:ext cx="2668857" cy="584775"/>
            </a:xfrm>
            <a:prstGeom prst="rect">
              <a:avLst/>
            </a:prstGeom>
            <a:solidFill>
              <a:schemeClr val="bg1"/>
            </a:solidFill>
          </p:spPr>
          <p:txBody>
            <a:bodyPr wrap="square" rtlCol="0">
              <a:spAutoFit/>
            </a:bodyPr>
            <a:lstStyle/>
            <a:p>
              <a:pPr algn="l"/>
              <a:r>
                <a:rPr lang="en-US" sz="1600" b="0" i="0" dirty="0">
                  <a:solidFill>
                    <a:srgbClr val="4C5858"/>
                  </a:solidFill>
                  <a:effectLst/>
                  <a:latin typeface="nunito" pitchFamily="2" charset="0"/>
                </a:rPr>
                <a:t>Pounds per year of nitrogen reduced</a:t>
              </a:r>
            </a:p>
          </p:txBody>
        </p:sp>
        <p:sp>
          <p:nvSpPr>
            <p:cNvPr id="14" name="TextBox 13">
              <a:extLst>
                <a:ext uri="{FF2B5EF4-FFF2-40B4-BE49-F238E27FC236}">
                  <a16:creationId xmlns:a16="http://schemas.microsoft.com/office/drawing/2014/main" id="{DDC21EBD-298A-4FD4-B641-DF4E43DA183F}"/>
                </a:ext>
              </a:extLst>
            </p:cNvPr>
            <p:cNvSpPr txBox="1"/>
            <p:nvPr/>
          </p:nvSpPr>
          <p:spPr>
            <a:xfrm>
              <a:off x="9314761" y="3642503"/>
              <a:ext cx="2814686" cy="584775"/>
            </a:xfrm>
            <a:prstGeom prst="rect">
              <a:avLst/>
            </a:prstGeom>
            <a:solidFill>
              <a:schemeClr val="bg1"/>
            </a:solidFill>
          </p:spPr>
          <p:txBody>
            <a:bodyPr wrap="square" rtlCol="0">
              <a:spAutoFit/>
            </a:bodyPr>
            <a:lstStyle/>
            <a:p>
              <a:pPr algn="l"/>
              <a:r>
                <a:rPr lang="en-US" sz="1600" b="0" i="0" dirty="0">
                  <a:solidFill>
                    <a:srgbClr val="4C5858"/>
                  </a:solidFill>
                  <a:effectLst/>
                  <a:latin typeface="nunito" pitchFamily="2" charset="0"/>
                </a:rPr>
                <a:t>Acres of wetlands created, restored, and enhanced</a:t>
              </a:r>
            </a:p>
          </p:txBody>
        </p:sp>
        <p:sp>
          <p:nvSpPr>
            <p:cNvPr id="15" name="TextBox 14">
              <a:extLst>
                <a:ext uri="{FF2B5EF4-FFF2-40B4-BE49-F238E27FC236}">
                  <a16:creationId xmlns:a16="http://schemas.microsoft.com/office/drawing/2014/main" id="{D80AABA4-C51A-438C-83E0-FECA7F3098BC}"/>
                </a:ext>
              </a:extLst>
            </p:cNvPr>
            <p:cNvSpPr txBox="1"/>
            <p:nvPr/>
          </p:nvSpPr>
          <p:spPr>
            <a:xfrm>
              <a:off x="9314759" y="4478437"/>
              <a:ext cx="2814687" cy="584775"/>
            </a:xfrm>
            <a:prstGeom prst="rect">
              <a:avLst/>
            </a:prstGeom>
            <a:solidFill>
              <a:schemeClr val="bg1"/>
            </a:solidFill>
          </p:spPr>
          <p:txBody>
            <a:bodyPr wrap="square" rtlCol="0">
              <a:spAutoFit/>
            </a:bodyPr>
            <a:lstStyle/>
            <a:p>
              <a:pPr algn="l"/>
              <a:r>
                <a:rPr lang="en-US" sz="1600" b="0" i="0" dirty="0">
                  <a:solidFill>
                    <a:srgbClr val="4C5858"/>
                  </a:solidFill>
                  <a:effectLst/>
                  <a:latin typeface="nunito" pitchFamily="2" charset="0"/>
                </a:rPr>
                <a:t>Pounds per year of phosphorous reduced</a:t>
              </a:r>
            </a:p>
          </p:txBody>
        </p:sp>
        <p:sp>
          <p:nvSpPr>
            <p:cNvPr id="16" name="TextBox 15">
              <a:extLst>
                <a:ext uri="{FF2B5EF4-FFF2-40B4-BE49-F238E27FC236}">
                  <a16:creationId xmlns:a16="http://schemas.microsoft.com/office/drawing/2014/main" id="{7730AE15-8086-49D4-B081-8EA6F83576C4}"/>
                </a:ext>
              </a:extLst>
            </p:cNvPr>
            <p:cNvSpPr txBox="1"/>
            <p:nvPr/>
          </p:nvSpPr>
          <p:spPr>
            <a:xfrm>
              <a:off x="9314759" y="5314370"/>
              <a:ext cx="1676702" cy="584775"/>
            </a:xfrm>
            <a:prstGeom prst="rect">
              <a:avLst/>
            </a:prstGeom>
            <a:solidFill>
              <a:schemeClr val="bg1"/>
            </a:solidFill>
          </p:spPr>
          <p:txBody>
            <a:bodyPr wrap="square" rtlCol="0">
              <a:spAutoFit/>
            </a:bodyPr>
            <a:lstStyle/>
            <a:p>
              <a:pPr algn="l"/>
              <a:r>
                <a:rPr lang="en-US" sz="1600" b="0" i="0" dirty="0">
                  <a:solidFill>
                    <a:srgbClr val="4C5858"/>
                  </a:solidFill>
                  <a:effectLst/>
                  <a:latin typeface="nunito" pitchFamily="2" charset="0"/>
                </a:rPr>
                <a:t>Years in business</a:t>
              </a:r>
            </a:p>
          </p:txBody>
        </p:sp>
      </p:grpSp>
    </p:spTree>
    <p:extLst>
      <p:ext uri="{BB962C8B-B14F-4D97-AF65-F5344CB8AC3E}">
        <p14:creationId xmlns:p14="http://schemas.microsoft.com/office/powerpoint/2010/main" val="1819981109"/>
      </p:ext>
    </p:extLst>
  </p:cSld>
  <p:clrMapOvr>
    <a:masterClrMapping/>
  </p:clrMapOvr>
</p:sld>
</file>

<file path=ppt/theme/theme1.xml><?xml version="1.0" encoding="utf-8"?>
<a:theme xmlns:a="http://schemas.openxmlformats.org/drawingml/2006/main" name="Office Theme">
  <a:themeElements>
    <a:clrScheme name="GreenVest Standard Theme">
      <a:dk1>
        <a:sysClr val="windowText" lastClr="000000"/>
      </a:dk1>
      <a:lt1>
        <a:sysClr val="window" lastClr="FFFFFF"/>
      </a:lt1>
      <a:dk2>
        <a:srgbClr val="1E4108"/>
      </a:dk2>
      <a:lt2>
        <a:srgbClr val="9DC65E"/>
      </a:lt2>
      <a:accent1>
        <a:srgbClr val="72A8C1"/>
      </a:accent1>
      <a:accent2>
        <a:srgbClr val="5D7D1E"/>
      </a:accent2>
      <a:accent3>
        <a:srgbClr val="60939D"/>
      </a:accent3>
      <a:accent4>
        <a:srgbClr val="4C5858"/>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B08B816CD7714CBD54E3DA458A8F06" ma:contentTypeVersion="7" ma:contentTypeDescription="Create a new document." ma:contentTypeScope="" ma:versionID="391f534b1e137d6e538bcc9cc53da86d">
  <xsd:schema xmlns:xsd="http://www.w3.org/2001/XMLSchema" xmlns:xs="http://www.w3.org/2001/XMLSchema" xmlns:p="http://schemas.microsoft.com/office/2006/metadata/properties" xmlns:ns3="2af68717-8c66-4963-b60a-5079321b1dc8" xmlns:ns4="40dc87c8-5a0f-4291-afbc-8db0aeb0dbd4" targetNamespace="http://schemas.microsoft.com/office/2006/metadata/properties" ma:root="true" ma:fieldsID="09b62a54b229e67c10a5a600851ccabf" ns3:_="" ns4:_="">
    <xsd:import namespace="2af68717-8c66-4963-b60a-5079321b1dc8"/>
    <xsd:import namespace="40dc87c8-5a0f-4291-afbc-8db0aeb0dbd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f68717-8c66-4963-b60a-5079321b1d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dc87c8-5a0f-4291-afbc-8db0aeb0dbd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D45AF-7B9C-4FB8-B2C5-34C8F48ECCE0}">
  <ds:schemaRefs>
    <ds:schemaRef ds:uri="http://schemas.microsoft.com/sharepoint/v3/contenttype/forms"/>
  </ds:schemaRefs>
</ds:datastoreItem>
</file>

<file path=customXml/itemProps2.xml><?xml version="1.0" encoding="utf-8"?>
<ds:datastoreItem xmlns:ds="http://schemas.openxmlformats.org/officeDocument/2006/customXml" ds:itemID="{35FC87CC-542F-4627-BF83-26E3CFCC1832}">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dcmitype/"/>
    <ds:schemaRef ds:uri="40dc87c8-5a0f-4291-afbc-8db0aeb0dbd4"/>
    <ds:schemaRef ds:uri="http://purl.org/dc/elements/1.1/"/>
    <ds:schemaRef ds:uri="http://schemas.openxmlformats.org/package/2006/metadata/core-properties"/>
    <ds:schemaRef ds:uri="2af68717-8c66-4963-b60a-5079321b1dc8"/>
    <ds:schemaRef ds:uri="http://www.w3.org/XML/1998/namespace"/>
  </ds:schemaRefs>
</ds:datastoreItem>
</file>

<file path=customXml/itemProps3.xml><?xml version="1.0" encoding="utf-8"?>
<ds:datastoreItem xmlns:ds="http://schemas.openxmlformats.org/officeDocument/2006/customXml" ds:itemID="{4F8EC364-EB4C-4AD6-A230-DC7234507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f68717-8c66-4963-b60a-5079321b1dc8"/>
    <ds:schemaRef ds:uri="40dc87c8-5a0f-4291-afbc-8db0aeb0db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1737</TotalTime>
  <Words>110</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nunito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 Wickless</dc:creator>
  <cp:lastModifiedBy>Doug  Lashley</cp:lastModifiedBy>
  <cp:revision>25</cp:revision>
  <cp:lastPrinted>2020-09-09T15:37:13Z</cp:lastPrinted>
  <dcterms:modified xsi:type="dcterms:W3CDTF">2022-03-30T19:17:55Z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0x0101002BB08B816CD7714CBD54E3DA458A8F06</vt:lpwstr>
  </property>
</Properties>
</file>