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723" r:id="rId2"/>
    <p:sldId id="256" r:id="rId3"/>
    <p:sldId id="294" r:id="rId4"/>
    <p:sldId id="7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08FA-DC2E-4C18-AD30-7CA6E924D02B}" v="22" dt="2022-04-03T15:48:46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Male" userId="a3bba4816d68f248" providerId="LiveId" clId="{B98708FA-DC2E-4C18-AD30-7CA6E924D02B}"/>
    <pc:docChg chg="custSel delSld modSld">
      <pc:chgData name="Timothy Male" userId="a3bba4816d68f248" providerId="LiveId" clId="{B98708FA-DC2E-4C18-AD30-7CA6E924D02B}" dt="2022-04-03T16:01:51.913" v="855" actId="47"/>
      <pc:docMkLst>
        <pc:docMk/>
      </pc:docMkLst>
      <pc:sldChg chg="addSp modSp mod">
        <pc:chgData name="Timothy Male" userId="a3bba4816d68f248" providerId="LiveId" clId="{B98708FA-DC2E-4C18-AD30-7CA6E924D02B}" dt="2022-04-03T15:47:44.706" v="94" actId="1076"/>
        <pc:sldMkLst>
          <pc:docMk/>
          <pc:sldMk cId="2464930903" sldId="256"/>
        </pc:sldMkLst>
        <pc:spChg chg="add mod">
          <ac:chgData name="Timothy Male" userId="a3bba4816d68f248" providerId="LiveId" clId="{B98708FA-DC2E-4C18-AD30-7CA6E924D02B}" dt="2022-04-03T15:47:23.891" v="88" actId="1076"/>
          <ac:spMkLst>
            <pc:docMk/>
            <pc:sldMk cId="2464930903" sldId="256"/>
            <ac:spMk id="2" creationId="{F2596DA7-8CF5-4BFE-9F3E-9DB8F7651946}"/>
          </ac:spMkLst>
        </pc:spChg>
        <pc:spChg chg="add mod">
          <ac:chgData name="Timothy Male" userId="a3bba4816d68f248" providerId="LiveId" clId="{B98708FA-DC2E-4C18-AD30-7CA6E924D02B}" dt="2022-04-03T15:47:44.706" v="94" actId="1076"/>
          <ac:spMkLst>
            <pc:docMk/>
            <pc:sldMk cId="2464930903" sldId="256"/>
            <ac:spMk id="4" creationId="{6B4B5101-65D4-4770-8E1E-1882222E5560}"/>
          </ac:spMkLst>
        </pc:spChg>
      </pc:sldChg>
      <pc:sldChg chg="del">
        <pc:chgData name="Timothy Male" userId="a3bba4816d68f248" providerId="LiveId" clId="{B98708FA-DC2E-4C18-AD30-7CA6E924D02B}" dt="2022-04-03T15:59:32.232" v="840" actId="47"/>
        <pc:sldMkLst>
          <pc:docMk/>
          <pc:sldMk cId="2718642769" sldId="257"/>
        </pc:sldMkLst>
      </pc:sldChg>
      <pc:sldChg chg="del">
        <pc:chgData name="Timothy Male" userId="a3bba4816d68f248" providerId="LiveId" clId="{B98708FA-DC2E-4C18-AD30-7CA6E924D02B}" dt="2022-04-03T15:59:35.190" v="842" actId="47"/>
        <pc:sldMkLst>
          <pc:docMk/>
          <pc:sldMk cId="966156333" sldId="258"/>
        </pc:sldMkLst>
      </pc:sldChg>
      <pc:sldChg chg="addSp modSp mod">
        <pc:chgData name="Timothy Male" userId="a3bba4816d68f248" providerId="LiveId" clId="{B98708FA-DC2E-4C18-AD30-7CA6E924D02B}" dt="2022-04-03T16:00:32.253" v="852" actId="208"/>
        <pc:sldMkLst>
          <pc:docMk/>
          <pc:sldMk cId="2980567677" sldId="294"/>
        </pc:sldMkLst>
        <pc:spChg chg="add mod">
          <ac:chgData name="Timothy Male" userId="a3bba4816d68f248" providerId="LiveId" clId="{B98708FA-DC2E-4C18-AD30-7CA6E924D02B}" dt="2022-04-03T16:00:32.253" v="852" actId="208"/>
          <ac:spMkLst>
            <pc:docMk/>
            <pc:sldMk cId="2980567677" sldId="294"/>
            <ac:spMk id="2" creationId="{9A40A7C4-DA25-4C94-A102-12313151E807}"/>
          </ac:spMkLst>
        </pc:spChg>
        <pc:graphicFrameChg chg="mod">
          <ac:chgData name="Timothy Male" userId="a3bba4816d68f248" providerId="LiveId" clId="{B98708FA-DC2E-4C18-AD30-7CA6E924D02B}" dt="2022-04-03T15:48:46.698" v="116" actId="20577"/>
          <ac:graphicFrameMkLst>
            <pc:docMk/>
            <pc:sldMk cId="2980567677" sldId="294"/>
            <ac:graphicFrameMk id="3" creationId="{6A454D81-1306-4184-A82F-DCA484770E87}"/>
          </ac:graphicFrameMkLst>
        </pc:graphicFrameChg>
      </pc:sldChg>
      <pc:sldChg chg="del">
        <pc:chgData name="Timothy Male" userId="a3bba4816d68f248" providerId="LiveId" clId="{B98708FA-DC2E-4C18-AD30-7CA6E924D02B}" dt="2022-04-03T15:48:56.683" v="118" actId="47"/>
        <pc:sldMkLst>
          <pc:docMk/>
          <pc:sldMk cId="711256122" sldId="339"/>
        </pc:sldMkLst>
      </pc:sldChg>
      <pc:sldChg chg="del">
        <pc:chgData name="Timothy Male" userId="a3bba4816d68f248" providerId="LiveId" clId="{B98708FA-DC2E-4C18-AD30-7CA6E924D02B}" dt="2022-04-03T15:48:51.828" v="117" actId="47"/>
        <pc:sldMkLst>
          <pc:docMk/>
          <pc:sldMk cId="1348571713" sldId="694"/>
        </pc:sldMkLst>
      </pc:sldChg>
      <pc:sldChg chg="del">
        <pc:chgData name="Timothy Male" userId="a3bba4816d68f248" providerId="LiveId" clId="{B98708FA-DC2E-4C18-AD30-7CA6E924D02B}" dt="2022-04-03T15:59:33.670" v="841" actId="47"/>
        <pc:sldMkLst>
          <pc:docMk/>
          <pc:sldMk cId="901493407" sldId="704"/>
        </pc:sldMkLst>
      </pc:sldChg>
      <pc:sldChg chg="del">
        <pc:chgData name="Timothy Male" userId="a3bba4816d68f248" providerId="LiveId" clId="{B98708FA-DC2E-4C18-AD30-7CA6E924D02B}" dt="2022-04-03T15:59:55.544" v="847" actId="47"/>
        <pc:sldMkLst>
          <pc:docMk/>
          <pc:sldMk cId="1560384784" sldId="708"/>
        </pc:sldMkLst>
      </pc:sldChg>
      <pc:sldChg chg="del">
        <pc:chgData name="Timothy Male" userId="a3bba4816d68f248" providerId="LiveId" clId="{B98708FA-DC2E-4C18-AD30-7CA6E924D02B}" dt="2022-04-03T15:49:16.087" v="121" actId="47"/>
        <pc:sldMkLst>
          <pc:docMk/>
          <pc:sldMk cId="690701951" sldId="710"/>
        </pc:sldMkLst>
      </pc:sldChg>
      <pc:sldChg chg="del">
        <pc:chgData name="Timothy Male" userId="a3bba4816d68f248" providerId="LiveId" clId="{B98708FA-DC2E-4C18-AD30-7CA6E924D02B}" dt="2022-04-03T15:59:40.697" v="846" actId="47"/>
        <pc:sldMkLst>
          <pc:docMk/>
          <pc:sldMk cId="3661194580" sldId="716"/>
        </pc:sldMkLst>
      </pc:sldChg>
      <pc:sldChg chg="del">
        <pc:chgData name="Timothy Male" userId="a3bba4816d68f248" providerId="LiveId" clId="{B98708FA-DC2E-4C18-AD30-7CA6E924D02B}" dt="2022-04-03T16:01:30.167" v="854" actId="47"/>
        <pc:sldMkLst>
          <pc:docMk/>
          <pc:sldMk cId="893407244" sldId="722"/>
        </pc:sldMkLst>
      </pc:sldChg>
      <pc:sldChg chg="addSp delSp modSp mod">
        <pc:chgData name="Timothy Male" userId="a3bba4816d68f248" providerId="LiveId" clId="{B98708FA-DC2E-4C18-AD30-7CA6E924D02B}" dt="2022-04-03T15:46:38.950" v="82" actId="1076"/>
        <pc:sldMkLst>
          <pc:docMk/>
          <pc:sldMk cId="0" sldId="723"/>
        </pc:sldMkLst>
        <pc:spChg chg="add del mod">
          <ac:chgData name="Timothy Male" userId="a3bba4816d68f248" providerId="LiveId" clId="{B98708FA-DC2E-4C18-AD30-7CA6E924D02B}" dt="2022-04-03T15:46:29.910" v="80" actId="478"/>
          <ac:spMkLst>
            <pc:docMk/>
            <pc:sldMk cId="0" sldId="723"/>
            <ac:spMk id="3" creationId="{E2F30C04-4FB0-4FF1-971F-181ACED698D3}"/>
          </ac:spMkLst>
        </pc:spChg>
        <pc:spChg chg="mod">
          <ac:chgData name="Timothy Male" userId="a3bba4816d68f248" providerId="LiveId" clId="{B98708FA-DC2E-4C18-AD30-7CA6E924D02B}" dt="2022-04-03T15:46:38.950" v="82" actId="1076"/>
          <ac:spMkLst>
            <pc:docMk/>
            <pc:sldMk cId="0" sldId="723"/>
            <ac:spMk id="73" creationId="{00000000-0000-0000-0000-000000000000}"/>
          </ac:spMkLst>
        </pc:spChg>
        <pc:spChg chg="del mod">
          <ac:chgData name="Timothy Male" userId="a3bba4816d68f248" providerId="LiveId" clId="{B98708FA-DC2E-4C18-AD30-7CA6E924D02B}" dt="2022-04-03T15:46:22.964" v="77" actId="478"/>
          <ac:spMkLst>
            <pc:docMk/>
            <pc:sldMk cId="0" sldId="723"/>
            <ac:spMk id="76" creationId="{00000000-0000-0000-0000-000000000000}"/>
          </ac:spMkLst>
        </pc:spChg>
        <pc:picChg chg="mod">
          <ac:chgData name="Timothy Male" userId="a3bba4816d68f248" providerId="LiveId" clId="{B98708FA-DC2E-4C18-AD30-7CA6E924D02B}" dt="2022-04-03T15:46:34.058" v="81" actId="1076"/>
          <ac:picMkLst>
            <pc:docMk/>
            <pc:sldMk cId="0" sldId="723"/>
            <ac:picMk id="39" creationId="{64A9ED8A-0C9F-4BED-B068-3A269DC3B375}"/>
          </ac:picMkLst>
        </pc:picChg>
      </pc:sldChg>
      <pc:sldChg chg="del">
        <pc:chgData name="Timothy Male" userId="a3bba4816d68f248" providerId="LiveId" clId="{B98708FA-DC2E-4C18-AD30-7CA6E924D02B}" dt="2022-04-03T15:59:36.104" v="843" actId="47"/>
        <pc:sldMkLst>
          <pc:docMk/>
          <pc:sldMk cId="3818949373" sldId="725"/>
        </pc:sldMkLst>
      </pc:sldChg>
      <pc:sldChg chg="del">
        <pc:chgData name="Timothy Male" userId="a3bba4816d68f248" providerId="LiveId" clId="{B98708FA-DC2E-4C18-AD30-7CA6E924D02B}" dt="2022-04-03T15:59:36.997" v="844" actId="47"/>
        <pc:sldMkLst>
          <pc:docMk/>
          <pc:sldMk cId="1302513968" sldId="726"/>
        </pc:sldMkLst>
      </pc:sldChg>
      <pc:sldChg chg="del">
        <pc:chgData name="Timothy Male" userId="a3bba4816d68f248" providerId="LiveId" clId="{B98708FA-DC2E-4C18-AD30-7CA6E924D02B}" dt="2022-04-03T15:47:55.399" v="95" actId="47"/>
        <pc:sldMkLst>
          <pc:docMk/>
          <pc:sldMk cId="3059022603" sldId="727"/>
        </pc:sldMkLst>
      </pc:sldChg>
      <pc:sldChg chg="del">
        <pc:chgData name="Timothy Male" userId="a3bba4816d68f248" providerId="LiveId" clId="{B98708FA-DC2E-4C18-AD30-7CA6E924D02B}" dt="2022-04-03T15:59:39.097" v="845" actId="47"/>
        <pc:sldMkLst>
          <pc:docMk/>
          <pc:sldMk cId="2587163347" sldId="728"/>
        </pc:sldMkLst>
      </pc:sldChg>
      <pc:sldChg chg="del">
        <pc:chgData name="Timothy Male" userId="a3bba4816d68f248" providerId="LiveId" clId="{B98708FA-DC2E-4C18-AD30-7CA6E924D02B}" dt="2022-04-03T15:48:57.839" v="119" actId="47"/>
        <pc:sldMkLst>
          <pc:docMk/>
          <pc:sldMk cId="3433403573" sldId="729"/>
        </pc:sldMkLst>
      </pc:sldChg>
      <pc:sldChg chg="del">
        <pc:chgData name="Timothy Male" userId="a3bba4816d68f248" providerId="LiveId" clId="{B98708FA-DC2E-4C18-AD30-7CA6E924D02B}" dt="2022-04-03T16:01:51.913" v="855" actId="47"/>
        <pc:sldMkLst>
          <pc:docMk/>
          <pc:sldMk cId="325193680" sldId="730"/>
        </pc:sldMkLst>
      </pc:sldChg>
      <pc:sldChg chg="del">
        <pc:chgData name="Timothy Male" userId="a3bba4816d68f248" providerId="LiveId" clId="{B98708FA-DC2E-4C18-AD30-7CA6E924D02B}" dt="2022-04-03T15:49:08.417" v="120" actId="47"/>
        <pc:sldMkLst>
          <pc:docMk/>
          <pc:sldMk cId="797661402" sldId="731"/>
        </pc:sldMkLst>
      </pc:sldChg>
      <pc:sldChg chg="modSp mod">
        <pc:chgData name="Timothy Male" userId="a3bba4816d68f248" providerId="LiveId" clId="{B98708FA-DC2E-4C18-AD30-7CA6E924D02B}" dt="2022-04-03T16:01:23.483" v="853" actId="14100"/>
        <pc:sldMkLst>
          <pc:docMk/>
          <pc:sldMk cId="2228558993" sldId="732"/>
        </pc:sldMkLst>
        <pc:spChg chg="mod">
          <ac:chgData name="Timothy Male" userId="a3bba4816d68f248" providerId="LiveId" clId="{B98708FA-DC2E-4C18-AD30-7CA6E924D02B}" dt="2022-04-03T16:01:23.483" v="853" actId="14100"/>
          <ac:spMkLst>
            <pc:docMk/>
            <pc:sldMk cId="2228558993" sldId="732"/>
            <ac:spMk id="2" creationId="{FE270532-B016-6041-8801-62FA07F251F9}"/>
          </ac:spMkLst>
        </pc:spChg>
        <pc:spChg chg="mod">
          <ac:chgData name="Timothy Male" userId="a3bba4816d68f248" providerId="LiveId" clId="{B98708FA-DC2E-4C18-AD30-7CA6E924D02B}" dt="2022-04-03T15:59:30.127" v="839" actId="1076"/>
          <ac:spMkLst>
            <pc:docMk/>
            <pc:sldMk cId="2228558993" sldId="732"/>
            <ac:spMk id="3" creationId="{4ED7D838-7280-1142-8491-57D8ABEF5B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3bba4816d68f248/Chesapeake/Baltimore%20Co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Water Quality Pricing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'Impervious acre'!$B$1</c:f>
              <c:strCache>
                <c:ptCount val="1"/>
                <c:pt idx="0">
                  <c:v>Per Acre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7-4669-B686-E311C39997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7-4669-B686-E311C39997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7-4669-B686-E311C39997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7-4669-B686-E311C39997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F2-4C5B-B2E4-56D9C319A14E}"/>
              </c:ext>
            </c:extLst>
          </c:dPt>
          <c:cat>
            <c:strRef>
              <c:f>'Impervious acre'!$A$2:$A$8</c:f>
              <c:strCache>
                <c:ptCount val="7"/>
                <c:pt idx="0">
                  <c:v>Anne Arundel 1st-2nd round PfS</c:v>
                </c:pt>
                <c:pt idx="1">
                  <c:v>Anne Arundel 3rd round PfS</c:v>
                </c:pt>
                <c:pt idx="2">
                  <c:v>MDOT SHA full delivery</c:v>
                </c:pt>
                <c:pt idx="3">
                  <c:v>2017 Pay for Success </c:v>
                </c:pt>
                <c:pt idx="4">
                  <c:v>Public Private Partnership</c:v>
                </c:pt>
                <c:pt idx="5">
                  <c:v>Traditional Contract Stream Restoration</c:v>
                </c:pt>
                <c:pt idx="6">
                  <c:v>Traditional  Design,Bid, Build Contract</c:v>
                </c:pt>
              </c:strCache>
            </c:strRef>
          </c:cat>
          <c:val>
            <c:numRef>
              <c:f>'Impervious acre'!$B$2:$B$8</c:f>
              <c:numCache>
                <c:formatCode>"$"#,##0_);[Red]\("$"#,##0\)</c:formatCode>
                <c:ptCount val="7"/>
                <c:pt idx="0">
                  <c:v>15500</c:v>
                </c:pt>
                <c:pt idx="1">
                  <c:v>21000</c:v>
                </c:pt>
                <c:pt idx="2">
                  <c:v>22000</c:v>
                </c:pt>
                <c:pt idx="3" formatCode="_(&quot;$&quot;* #,##0_);_(&quot;$&quot;* \(#,##0\);_(&quot;$&quot;* &quot;-&quot;??_);_(@_)">
                  <c:v>37444</c:v>
                </c:pt>
                <c:pt idx="4" formatCode="_(&quot;$&quot;* #,##0_);_(&quot;$&quot;* \(#,##0\);_(&quot;$&quot;* &quot;-&quot;??_);_(@_)">
                  <c:v>48799</c:v>
                </c:pt>
                <c:pt idx="5">
                  <c:v>50000</c:v>
                </c:pt>
                <c:pt idx="6" formatCode="_(&quot;$&quot;* #,##0_);_(&quot;$&quot;* \(#,##0\);_(&quot;$&quot;* &quot;-&quot;??_);_(@_)">
                  <c:v>66038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17-4669-B686-E311C399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8498655"/>
        <c:axId val="1207221535"/>
      </c:barChart>
      <c:catAx>
        <c:axId val="157849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21535"/>
        <c:crosses val="autoZero"/>
        <c:auto val="1"/>
        <c:lblAlgn val="ctr"/>
        <c:lblOffset val="100"/>
        <c:noMultiLvlLbl val="0"/>
      </c:catAx>
      <c:valAx>
        <c:axId val="1207221535"/>
        <c:scaling>
          <c:orientation val="minMax"/>
        </c:scaling>
        <c:delete val="0"/>
        <c:axPos val="b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49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4731-6A27-4113-AB6A-8E99656E054E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38E6C-77A4-4E36-B323-02D0FBF9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77c22121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77c22121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innovation: give a specific example </a:t>
            </a:r>
            <a:r>
              <a:rPr lang="en-US" dirty="0">
                <a:sym typeface="Wingdings" pitchFamily="2" charset="2"/>
              </a:rPr>
              <a:t> the Chesapeake model that quantifies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8B06-EA4B-4023-9E80-A7E93650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9F64D-9BB5-4574-8421-58B35320D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970A-25C6-4722-A6C6-58F85162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3B99-3DA0-4289-BE61-1AE1CD80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544B-3B14-4ECC-AC2B-81A70C5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E67A-D255-4CB3-A34D-38E5251A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395CC-8E87-43C2-9C13-86FA680B9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8EB5-361E-46B1-B428-CD6E5833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2DF3-72BF-4BCC-A341-77DC6506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7BCA-CADB-41BF-B03F-44C81D46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92D3C-BABC-4C52-B3BE-DCC80E76A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520E1-EE5C-4943-B1AE-0CDC95EE5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EA61A-37C6-4956-8293-09168FB3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EEFB-1A3F-4B05-BD3B-3EB7CB56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3861-E4F4-456B-9CBD-CC5C0A75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4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BB36-AF6D-410C-AE81-88A02C37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2183-0BE6-4FCB-954C-DB6DC8CB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A798F-EFD5-4D2F-BDAE-B2DC62B2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A788-C242-486C-A115-E7602020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B762-1605-4E90-9ADD-18EA3EAF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55A4-16BB-4B01-82C1-10BC903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3840-CC78-4284-9CF2-826A0E38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4049D-56DB-42D0-8679-EC561D57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1BD4-CE57-4B6F-BB82-43C36FC4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C073-54C7-46E5-BB44-38B49B58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AE25-6D0A-4FA6-9546-60F394AE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2DBF-8CC2-46FE-A91F-EC2BBED88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75E2-D3A5-4BE7-9158-D91CED04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18A71-9A13-4E4E-9F92-9EF3D26B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22004-6928-4DAD-BD90-D23C872B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EAC5F-E715-484B-9CDE-1F70540F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F514-D889-4B6E-BCD4-7D7D4A12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FF7D-14B6-438E-8912-65C33B47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55EFB-61FC-4C10-9F8A-12C6C144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7F571-0FA2-4762-AA14-46C39B844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D3487-FE1D-4135-8171-A475F2EAE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B8C70-35D7-4ABF-A922-DEC878A5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E9E1C-860A-4B34-8432-568BFD92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171EE-099C-4AC3-8BD2-218EE9BA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8435-8230-457D-BCA2-DCE9D05E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AAC27-C8A2-48CF-A04D-854FDE0B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D1020-DB49-4687-9F74-F6A82035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04B4-F7DB-4785-9244-08027D63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745D0-FFC6-46DB-937B-D2E69A7F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F97AF-3FF7-47CB-99C3-15494EBA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43EE6-80D7-4D26-8B8D-4A8CB41B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EAB8-B1C9-474D-8447-621CB59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10CF-7F01-4A7A-B3B4-4F904650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19F83-3B53-49A4-B375-D36AA7F9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DD6E-D697-4367-8654-42AF75BA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F6F49-D6B7-4B05-93A3-FDF9A6DB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9DD3A-471D-4241-A87F-89A74651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9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15A2-1F6C-423E-B5F7-8687C18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83A4C-033F-4DFA-A0B6-77199A2D9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1236E-30BC-484F-8CBB-A367E7501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75A3C-C752-44BB-AB11-7E3DC1A4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8F9A5-0F71-4DC5-8841-66305C5E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E0703-2D9E-4B66-8805-488F0B0A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4BA9-B366-40AE-B6A2-21AA7FD7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D12E1-5A28-453F-921F-CD6FB68EB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511E-7158-4166-BE2B-17E029A39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0F1E-0E98-4BC5-867A-7392DDDEC12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D956-0CD5-4DAF-AF13-D3F467C87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FDC-9DA6-4C98-BBE8-77C85E717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61185" y="3339600"/>
            <a:ext cx="3886484" cy="116950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latin typeface="Abadi" panose="020B0604020104020204" pitchFamily="34" charset="0"/>
              </a:rPr>
              <a:t>Policies that will dramatically speed progress in environmental and equity outcomes. </a:t>
            </a:r>
            <a:endParaRPr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9ED8A-0C9F-4BED-B068-3A269DC3B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6" y="1935402"/>
            <a:ext cx="4918598" cy="1248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0B48835-C780-46CD-8F7F-F5BF4163F20F}"/>
              </a:ext>
            </a:extLst>
          </p:cNvPr>
          <p:cNvGrpSpPr/>
          <p:nvPr/>
        </p:nvGrpSpPr>
        <p:grpSpPr>
          <a:xfrm>
            <a:off x="4679222" y="983905"/>
            <a:ext cx="7039385" cy="4821606"/>
            <a:chOff x="4679222" y="983905"/>
            <a:chExt cx="7039385" cy="48216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BC21AD-987E-4BA7-A276-ACA1FD794F52}"/>
                </a:ext>
              </a:extLst>
            </p:cNvPr>
            <p:cNvGrpSpPr/>
            <p:nvPr/>
          </p:nvGrpSpPr>
          <p:grpSpPr>
            <a:xfrm>
              <a:off x="4679222" y="986746"/>
              <a:ext cx="7039385" cy="4818765"/>
              <a:chOff x="796907" y="3156643"/>
              <a:chExt cx="4764927" cy="315033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D5E598C-9A6B-478A-B17C-20EEF9773375}"/>
                  </a:ext>
                </a:extLst>
              </p:cNvPr>
              <p:cNvGrpSpPr/>
              <p:nvPr/>
            </p:nvGrpSpPr>
            <p:grpSpPr>
              <a:xfrm>
                <a:off x="796907" y="3156643"/>
                <a:ext cx="4764927" cy="3150332"/>
                <a:chOff x="1158172" y="3844789"/>
                <a:chExt cx="6353235" cy="420044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F8E6FC3-79D2-428D-BAD9-9E15AF50DE76}"/>
                    </a:ext>
                  </a:extLst>
                </p:cNvPr>
                <p:cNvGrpSpPr/>
                <p:nvPr/>
              </p:nvGrpSpPr>
              <p:grpSpPr>
                <a:xfrm>
                  <a:off x="1158172" y="3844789"/>
                  <a:ext cx="6353235" cy="4200443"/>
                  <a:chOff x="1304127" y="3438572"/>
                  <a:chExt cx="6353235" cy="4200443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FBE816CF-B92F-44D0-AE5A-F25AE3FFF94B}"/>
                      </a:ext>
                    </a:extLst>
                  </p:cNvPr>
                  <p:cNvGrpSpPr/>
                  <p:nvPr/>
                </p:nvGrpSpPr>
                <p:grpSpPr>
                  <a:xfrm>
                    <a:off x="1304127" y="3438572"/>
                    <a:ext cx="6353235" cy="4200443"/>
                    <a:chOff x="1304126" y="3429000"/>
                    <a:chExt cx="6353234" cy="4200440"/>
                  </a:xfrm>
                </p:grpSpPr>
                <p:pic>
                  <p:nvPicPr>
                    <p:cNvPr id="31" name="Picture 30" descr="A person smiling for the camera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987B5046-53E2-4F5C-B395-31F208378C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59098" y="3438983"/>
                      <a:ext cx="998262" cy="13630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 descr="A person smiling for the camera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F0BFF876-FAA2-4E89-863A-72A045A292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639157" y="6325282"/>
                      <a:ext cx="1018203" cy="13041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Picture 32" descr="A person smiling for the camera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09B8F8A6-9DD7-45B5-A1A5-09B8A8A468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12113" y="3433664"/>
                      <a:ext cx="977440" cy="13608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34" name="Picture 33" descr="A person smiling for the picture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047E1B27-7DEC-49E6-8523-FF4393D9E1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14257" y="6320507"/>
                      <a:ext cx="940052" cy="1308933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  <p:pic>
                  <p:nvPicPr>
                    <p:cNvPr id="36" name="Picture 35" descr="A person smiling for the camera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204A6877-6F44-49ED-B1B1-858F324505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57988" y="3438573"/>
                      <a:ext cx="980035" cy="1363840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  <p:pic>
                  <p:nvPicPr>
                    <p:cNvPr id="38" name="Picture 37" descr="A person wearing sunglasses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B5583661-C396-4CCD-9162-6E7E2E3C37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304126" y="3429000"/>
                      <a:ext cx="1049371" cy="1370946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</p:grpSp>
              <p:pic>
                <p:nvPicPr>
                  <p:cNvPr id="30" name="Picture 29" descr="A person smiling for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A0555AC3-F2F3-45B1-AA31-12E529312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53163" y="3447215"/>
                    <a:ext cx="933343" cy="135204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Picture 27" descr="A picture containing tree, person, outdoor, smiling&#10;&#10;Description automatically generated">
                  <a:extLst>
                    <a:ext uri="{FF2B5EF4-FFF2-40B4-BE49-F238E27FC236}">
                      <a16:creationId xmlns:a16="http://schemas.microsoft.com/office/drawing/2014/main" id="{5A1E640F-BD6E-4A49-8BDB-5AC80D570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22832" y="6744351"/>
                  <a:ext cx="940052" cy="1290989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494EF85-5C34-4228-BBDD-23701CF5DB3A}"/>
                  </a:ext>
                </a:extLst>
              </p:cNvPr>
              <p:cNvGrpSpPr/>
              <p:nvPr/>
            </p:nvGrpSpPr>
            <p:grpSpPr>
              <a:xfrm>
                <a:off x="800654" y="4240884"/>
                <a:ext cx="4753035" cy="2066091"/>
                <a:chOff x="800654" y="4240884"/>
                <a:chExt cx="4753035" cy="206609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BEC314C-601D-451F-81EB-EA4FD38CF373}"/>
                    </a:ext>
                  </a:extLst>
                </p:cNvPr>
                <p:cNvGrpSpPr/>
                <p:nvPr/>
              </p:nvGrpSpPr>
              <p:grpSpPr>
                <a:xfrm>
                  <a:off x="3791208" y="4240884"/>
                  <a:ext cx="1762481" cy="2066091"/>
                  <a:chOff x="559329" y="5726531"/>
                  <a:chExt cx="1762481" cy="2066091"/>
                </a:xfrm>
              </p:grpSpPr>
              <p:pic>
                <p:nvPicPr>
                  <p:cNvPr id="24" name="Picture 23" descr="A person smiling for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46872555-7240-487B-AF41-2F3537F54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529100" y="5726531"/>
                    <a:ext cx="792710" cy="101463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A person smiling at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D5515F3D-C3DD-46D2-9C5E-25CC7DDE90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59329" y="5730661"/>
                    <a:ext cx="848777" cy="1014635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 descr="A person with a beard and mustache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71E78177-74A5-4456-855B-DBFF55255D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22093" y="6824381"/>
                    <a:ext cx="763652" cy="96824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" name="Picture 20" descr="A person wearing glasse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BBA7DCB5-5FF7-4CB4-8DED-340304322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863"/>
                <a:stretch/>
              </p:blipFill>
              <p:spPr>
                <a:xfrm>
                  <a:off x="3154614" y="5323897"/>
                  <a:ext cx="737257" cy="983078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person smiling for the camera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D2F5AC1-ABBE-44BE-95B5-2C80CA4E9A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0654" y="4240884"/>
                  <a:ext cx="820231" cy="1003586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person, wall, posing&#10;&#10;Description automatically generated">
                  <a:extLst>
                    <a:ext uri="{FF2B5EF4-FFF2-40B4-BE49-F238E27FC236}">
                      <a16:creationId xmlns:a16="http://schemas.microsoft.com/office/drawing/2014/main" id="{F6C7A555-012A-4167-8B00-96F0B93B41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180"/>
                <a:stretch/>
              </p:blipFill>
              <p:spPr>
                <a:xfrm>
                  <a:off x="2739573" y="4241363"/>
                  <a:ext cx="873546" cy="1006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 descr="A close-up of a person smiling&#10;&#10;Description automatically generated">
              <a:extLst>
                <a:ext uri="{FF2B5EF4-FFF2-40B4-BE49-F238E27FC236}">
                  <a16:creationId xmlns:a16="http://schemas.microsoft.com/office/drawing/2014/main" id="{49E7261A-BE98-4E23-8FA8-5A0F6EDB8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4591" y="2651524"/>
              <a:ext cx="1463040" cy="1526807"/>
            </a:xfrm>
            <a:prstGeom prst="rect">
              <a:avLst/>
            </a:prstGeom>
          </p:spPr>
        </p:pic>
        <p:pic>
          <p:nvPicPr>
            <p:cNvPr id="6" name="Picture 5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E132A6FB-1F86-4D3E-82F8-DEB2EAE51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7234" y="983905"/>
              <a:ext cx="1144573" cy="1577949"/>
            </a:xfrm>
            <a:prstGeom prst="rect">
              <a:avLst/>
            </a:prstGeom>
          </p:spPr>
        </p:pic>
      </p:grpSp>
      <p:pic>
        <p:nvPicPr>
          <p:cNvPr id="9" name="Picture 8" descr="A person wearing a scarf&#10;&#10;Description automatically generated with medium confidence">
            <a:extLst>
              <a:ext uri="{FF2B5EF4-FFF2-40B4-BE49-F238E27FC236}">
                <a16:creationId xmlns:a16="http://schemas.microsoft.com/office/drawing/2014/main" id="{EC5183B9-D804-4841-8F9A-6CE2D9B9FAB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890" y="4309375"/>
            <a:ext cx="1112217" cy="1481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0170773-D348-41F8-88DF-0D66196D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04" y="290453"/>
            <a:ext cx="10477500" cy="6096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2596DA7-8CF5-4BFE-9F3E-9DB8F7651946}"/>
              </a:ext>
            </a:extLst>
          </p:cNvPr>
          <p:cNvSpPr/>
          <p:nvPr/>
        </p:nvSpPr>
        <p:spPr>
          <a:xfrm rot="839480">
            <a:off x="3102007" y="1970491"/>
            <a:ext cx="6910522" cy="275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4B5101-65D4-4770-8E1E-1882222E5560}"/>
              </a:ext>
            </a:extLst>
          </p:cNvPr>
          <p:cNvSpPr/>
          <p:nvPr/>
        </p:nvSpPr>
        <p:spPr>
          <a:xfrm rot="20905698">
            <a:off x="5287744" y="3457609"/>
            <a:ext cx="4829131" cy="277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454D81-1306-4184-A82F-DCA484770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654951"/>
              </p:ext>
            </p:extLst>
          </p:nvPr>
        </p:nvGraphicFramePr>
        <p:xfrm>
          <a:off x="560070" y="525780"/>
          <a:ext cx="11109960" cy="60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40A7C4-DA25-4C94-A102-12313151E807}"/>
              </a:ext>
            </a:extLst>
          </p:cNvPr>
          <p:cNvSpPr/>
          <p:nvPr/>
        </p:nvSpPr>
        <p:spPr>
          <a:xfrm>
            <a:off x="365760" y="2615184"/>
            <a:ext cx="11585448" cy="39799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12" y="323458"/>
            <a:ext cx="4646843" cy="131411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Conservation Finance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13" y="2103120"/>
            <a:ext cx="3933372" cy="361521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“Pay for Success” contracting added to state procurement code for all environment, transportation and agriculture agencies.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Authorizes the state (and counties) to buy ‘environmental outcomes’ as a commodity, including soil carbon, carbon sequestration, and water quality outcomes.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Green infrastructure defined, given a problem-solving commission, and allowed to be the focus of public-private partnerships.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A dozen changes to State Revolving Loan funds to better focus them on equity, lead pipe removal, and nature-based infrastructure.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water, sky, outdoor, beach&#10;&#10;Description automatically generated">
            <a:extLst>
              <a:ext uri="{FF2B5EF4-FFF2-40B4-BE49-F238E27FC236}">
                <a16:creationId xmlns:a16="http://schemas.microsoft.com/office/drawing/2014/main" id="{3D5B3A31-CCF5-4FB8-AAE7-81D2EF770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63"/>
          <a:stretch/>
        </p:blipFill>
        <p:spPr>
          <a:xfrm>
            <a:off x="5534380" y="174172"/>
            <a:ext cx="5877683" cy="2926805"/>
          </a:xfrm>
          <a:prstGeom prst="rect">
            <a:avLst/>
          </a:prstGeom>
        </p:spPr>
      </p:pic>
      <p:pic>
        <p:nvPicPr>
          <p:cNvPr id="8" name="Picture 7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F1691B01-E6F7-435F-9314-CA1BD5BD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0"/>
          <a:stretch/>
        </p:blipFill>
        <p:spPr>
          <a:xfrm>
            <a:off x="5534380" y="3548743"/>
            <a:ext cx="5877683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125</Words>
  <Application>Microsoft Office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Office Theme</vt:lpstr>
      <vt:lpstr>Policies that will dramatically speed progress in environmental and equity outcomes. </vt:lpstr>
      <vt:lpstr>PowerPoint Presentation</vt:lpstr>
      <vt:lpstr>PowerPoint Presentation</vt:lpstr>
      <vt:lpstr>Conservation Finance 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Male</dc:creator>
  <cp:lastModifiedBy>Timothy Male</cp:lastModifiedBy>
  <cp:revision>5</cp:revision>
  <dcterms:created xsi:type="dcterms:W3CDTF">2022-03-10T16:40:14Z</dcterms:created>
  <dcterms:modified xsi:type="dcterms:W3CDTF">2022-04-03T16:02:01Z</dcterms:modified>
</cp:coreProperties>
</file>